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"/>
  </p:notesMasterIdLst>
  <p:sldIdLst>
    <p:sldId id="642" r:id="rId2"/>
    <p:sldId id="645" r:id="rId3"/>
    <p:sldId id="647" r:id="rId4"/>
    <p:sldId id="644" r:id="rId5"/>
    <p:sldId id="646" r:id="rId6"/>
    <p:sldId id="648" r:id="rId7"/>
    <p:sldId id="643" r:id="rId8"/>
  </p:sldIdLst>
  <p:sldSz cx="9144000" cy="6858000" type="screen4x3"/>
  <p:notesSz cx="6858000" cy="9144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66"/>
    <a:srgbClr val="FF9900"/>
    <a:srgbClr val="CC0000"/>
    <a:srgbClr val="008000"/>
    <a:srgbClr val="00CC00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89565" autoAdjust="0"/>
  </p:normalViewPr>
  <p:slideViewPr>
    <p:cSldViewPr>
      <p:cViewPr varScale="1">
        <p:scale>
          <a:sx n="81" d="100"/>
          <a:sy n="81" d="100"/>
        </p:scale>
        <p:origin x="-18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11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5E0E2E-D355-BF4C-9AFE-B36115A05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ED328-E341-144E-AB71-C885C48C7C06}" type="slidenum">
              <a:rPr lang="en-US">
                <a:latin typeface="Times New Roman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1</a:t>
            </a:fld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672CD-63D8-B645-9810-FD9F48D535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DFF7B-4AFD-D441-ADA2-178F9064A3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B34F2-6F9D-8140-AB53-D072CC4CAC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725DA-5BD1-B645-B2B8-9708688098E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616F-F1C4-EF47-8E53-9872C83EE9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F6C4C-A8F6-F740-A2C5-43062DB673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79B57-3413-5B4D-9661-D22DA79413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29EA-DC50-3B41-A8BF-5302C86866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A0CF-407E-9D45-A8CD-80C236FB901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1266-8B87-3F41-8765-03A35917A5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3C528-C403-784D-AABC-178EFA5872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6D326F-7CBF-144B-90D7-BB241EBF33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TNF LOGO Web Bl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791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CSIRO Logo Blue Revers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" y="5943600"/>
            <a:ext cx="744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17376" y="188640"/>
            <a:ext cx="8503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AU" sz="4400" b="1" dirty="0" smtClean="0">
                <a:solidFill>
                  <a:schemeClr val="accent2"/>
                </a:solidFill>
              </a:rPr>
              <a:t>A Broadband Receiver for </a:t>
            </a:r>
            <a:r>
              <a:rPr lang="en-AU" sz="4400" b="1" dirty="0" err="1" smtClean="0">
                <a:solidFill>
                  <a:schemeClr val="accent2"/>
                </a:solidFill>
              </a:rPr>
              <a:t>Parkes</a:t>
            </a:r>
            <a:endParaRPr lang="en-AU" sz="4400" b="1" dirty="0">
              <a:solidFill>
                <a:schemeClr val="accent2"/>
              </a:solidFill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439144" y="1049363"/>
            <a:ext cx="342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3200" b="1" dirty="0">
                <a:solidFill>
                  <a:srgbClr val="008000"/>
                </a:solidFill>
              </a:rPr>
              <a:t>R. N. Manchester</a:t>
            </a: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395312" y="1834946"/>
            <a:ext cx="84971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Many </a:t>
            </a:r>
            <a:r>
              <a:rPr lang="en-AU" sz="2800" dirty="0" err="1" smtClean="0"/>
              <a:t>Parkes</a:t>
            </a:r>
            <a:r>
              <a:rPr lang="en-AU" sz="2800" dirty="0" smtClean="0"/>
              <a:t> projects need a </a:t>
            </a:r>
            <a:r>
              <a:rPr lang="en-AU" sz="2800" b="1" dirty="0" smtClean="0">
                <a:solidFill>
                  <a:srgbClr val="CC0000"/>
                </a:solidFill>
              </a:rPr>
              <a:t>wide frequency range </a:t>
            </a:r>
            <a:r>
              <a:rPr lang="en-AU" sz="2800" dirty="0" smtClean="0"/>
              <a:t>to investigate and compensate for intrinsic and interstellar frequency-dependent effects, e.g. pulse dispersion</a:t>
            </a:r>
            <a:endParaRPr lang="en-AU" sz="28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AU" sz="2800" dirty="0"/>
              <a:t> </a:t>
            </a:r>
            <a:r>
              <a:rPr lang="en-AU" sz="2800" dirty="0" smtClean="0"/>
              <a:t>Currently at </a:t>
            </a:r>
            <a:r>
              <a:rPr lang="en-AU" sz="2800" dirty="0" err="1" smtClean="0"/>
              <a:t>Parkes</a:t>
            </a:r>
            <a:r>
              <a:rPr lang="en-AU" sz="2800" dirty="0" smtClean="0"/>
              <a:t> we use the </a:t>
            </a:r>
            <a:r>
              <a:rPr lang="en-AU" sz="2800" b="1" dirty="0" smtClean="0">
                <a:solidFill>
                  <a:srgbClr val="CC0000"/>
                </a:solidFill>
              </a:rPr>
              <a:t>10cm/50cm </a:t>
            </a:r>
            <a:r>
              <a:rPr lang="en-AU" sz="2800" dirty="0" smtClean="0"/>
              <a:t>receiver and a </a:t>
            </a:r>
            <a:r>
              <a:rPr lang="en-AU" sz="2800" b="1" dirty="0" smtClean="0">
                <a:solidFill>
                  <a:srgbClr val="CC0000"/>
                </a:solidFill>
              </a:rPr>
              <a:t>20cm</a:t>
            </a:r>
            <a:r>
              <a:rPr lang="en-AU" sz="2800" dirty="0" smtClean="0"/>
              <a:t> system for most pulsar observations</a:t>
            </a:r>
            <a:endParaRPr lang="en-AU" sz="2800" dirty="0"/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AU" sz="2800" dirty="0" smtClean="0"/>
              <a:t> A sensitive broadband receiver covering </a:t>
            </a:r>
            <a:r>
              <a:rPr lang="en-AU" sz="2800" b="1" dirty="0" smtClean="0">
                <a:solidFill>
                  <a:srgbClr val="CC0000"/>
                </a:solidFill>
              </a:rPr>
              <a:t>0.7 – 4.0 GHz </a:t>
            </a:r>
            <a:r>
              <a:rPr lang="en-AU" sz="2800" dirty="0" smtClean="0"/>
              <a:t>would improve </a:t>
            </a:r>
            <a:r>
              <a:rPr lang="en-AU" sz="2800" dirty="0" smtClean="0"/>
              <a:t>pulsar frequency-dependent</a:t>
            </a:r>
            <a:r>
              <a:rPr lang="en-AU" sz="2800" dirty="0" smtClean="0"/>
              <a:t> </a:t>
            </a:r>
            <a:r>
              <a:rPr lang="en-AU" sz="2800" dirty="0" smtClean="0"/>
              <a:t>corrections and have many other applications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229" y="-27384"/>
            <a:ext cx="6705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Correction for DM Variations 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J0437_3frq_r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5"/>
          <a:stretch/>
        </p:blipFill>
        <p:spPr>
          <a:xfrm>
            <a:off x="28032" y="2899544"/>
            <a:ext cx="5355928" cy="3963350"/>
          </a:xfrm>
          <a:prstGeom prst="rect">
            <a:avLst/>
          </a:prstGeom>
        </p:spPr>
      </p:pic>
      <p:pic>
        <p:nvPicPr>
          <p:cNvPr id="5" name="Picture 4" descr="J0437_20cm_dfb2_spec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1" t="16005" r="12930" b="10603"/>
          <a:stretch/>
        </p:blipFill>
        <p:spPr>
          <a:xfrm>
            <a:off x="4816162" y="764705"/>
            <a:ext cx="4302818" cy="316835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169" y="764704"/>
            <a:ext cx="46757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Currently limiting  precision of PPTA data for some pulsars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908720"/>
            <a:ext cx="8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20cm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174370"/>
            <a:ext cx="294772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Timing residuals after subtraction of mean DM delay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4509120"/>
            <a:ext cx="7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20cm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3356992"/>
            <a:ext cx="7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10cm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6" y="6021288"/>
            <a:ext cx="7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50cm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6182" y="3861048"/>
            <a:ext cx="302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DM delay across band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83568" y="3717032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11560" y="3197296"/>
            <a:ext cx="0" cy="216024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11560" y="3100898"/>
            <a:ext cx="624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1 </a:t>
            </a:r>
            <a:r>
              <a:rPr lang="en-US" sz="2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2508785"/>
            <a:ext cx="3127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DM variations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98972" y="1897668"/>
            <a:ext cx="260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PSR </a:t>
            </a:r>
            <a:r>
              <a:rPr lang="en-US" sz="2800" dirty="0"/>
              <a:t>J0437-</a:t>
            </a:r>
            <a:r>
              <a:rPr lang="en-US" sz="2800" dirty="0" smtClean="0"/>
              <a:t>4715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31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M_synthesis_Wolleb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499992" cy="21827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2058" y="-27384"/>
            <a:ext cx="322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RM Synthesis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Gal_bkgnd_Wollebe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96953"/>
            <a:ext cx="6696744" cy="3425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764704"/>
            <a:ext cx="370317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Fourier decomposition of frequency dependence of Stokes Q &amp; U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Emission intensity as function of 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645024"/>
            <a:ext cx="19442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Polarised</a:t>
            </a:r>
            <a:r>
              <a:rPr lang="en-US" dirty="0" smtClean="0"/>
              <a:t> intensity of Galactic background emission: </a:t>
            </a:r>
            <a:r>
              <a:rPr lang="en-US" dirty="0" err="1" smtClean="0"/>
              <a:t>Parkes</a:t>
            </a:r>
            <a:r>
              <a:rPr lang="en-US" dirty="0" smtClean="0"/>
              <a:t> 300-480 MHz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54529" y="6381328"/>
            <a:ext cx="3681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</a:rPr>
              <a:t>(</a:t>
            </a:r>
            <a:r>
              <a:rPr lang="en-US" sz="2000" dirty="0" err="1" smtClean="0">
                <a:solidFill>
                  <a:srgbClr val="006600"/>
                </a:solidFill>
              </a:rPr>
              <a:t>Wolleben</a:t>
            </a:r>
            <a:r>
              <a:rPr lang="en-US" sz="2000" dirty="0" smtClean="0">
                <a:solidFill>
                  <a:srgbClr val="006600"/>
                </a:solidFill>
              </a:rPr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Landecker</a:t>
            </a:r>
            <a:r>
              <a:rPr lang="en-US" sz="2000" dirty="0" smtClean="0">
                <a:solidFill>
                  <a:srgbClr val="006600"/>
                </a:solidFill>
              </a:rPr>
              <a:t> et al. 2010)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2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6998" y="-27384"/>
            <a:ext cx="46609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Proposed Receiver </a:t>
            </a:r>
            <a:endParaRPr lang="en-US" sz="44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Weinreb_2-12GHz_hor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0" y="764704"/>
            <a:ext cx="3014870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885488"/>
            <a:ext cx="59766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200" indent="-205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Based on </a:t>
            </a:r>
            <a:r>
              <a:rPr lang="en-US" sz="2800" b="1" dirty="0" smtClean="0">
                <a:solidFill>
                  <a:srgbClr val="CC0000"/>
                </a:solidFill>
              </a:rPr>
              <a:t>2-12 GHz feed </a:t>
            </a:r>
            <a:r>
              <a:rPr lang="en-US" sz="2800" dirty="0" smtClean="0"/>
              <a:t>developed by Sandy </a:t>
            </a:r>
            <a:r>
              <a:rPr lang="en-US" sz="2800" dirty="0" err="1" smtClean="0"/>
              <a:t>Weinreb</a:t>
            </a:r>
            <a:r>
              <a:rPr lang="en-US" sz="2800" dirty="0" smtClean="0"/>
              <a:t> and students at JPL</a:t>
            </a:r>
          </a:p>
          <a:p>
            <a:pPr marL="205200" indent="-205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Scaled to </a:t>
            </a:r>
            <a:r>
              <a:rPr lang="en-US" sz="2800" b="1" dirty="0" smtClean="0">
                <a:solidFill>
                  <a:srgbClr val="CC0000"/>
                </a:solidFill>
              </a:rPr>
              <a:t>0.7 </a:t>
            </a:r>
            <a:r>
              <a:rPr lang="en-US" sz="2800" b="1" dirty="0" smtClean="0">
                <a:solidFill>
                  <a:srgbClr val="CC0000"/>
                </a:solidFill>
              </a:rPr>
              <a:t>– 4.0 GHz</a:t>
            </a:r>
            <a:r>
              <a:rPr lang="en-US" sz="2800" dirty="0" smtClean="0"/>
              <a:t> bandwidth</a:t>
            </a:r>
          </a:p>
          <a:p>
            <a:pPr marL="205200" indent="-205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Cryogenically </a:t>
            </a:r>
            <a:r>
              <a:rPr lang="en-US" sz="2800" b="1" dirty="0" smtClean="0">
                <a:solidFill>
                  <a:srgbClr val="CC0000"/>
                </a:solidFill>
              </a:rPr>
              <a:t>cooled OMT/feed </a:t>
            </a:r>
            <a:r>
              <a:rPr lang="en-US" sz="2800" dirty="0" smtClean="0"/>
              <a:t>and </a:t>
            </a:r>
            <a:r>
              <a:rPr lang="en-US" sz="2800" dirty="0" smtClean="0"/>
              <a:t>preamplifiers</a:t>
            </a:r>
            <a:r>
              <a:rPr lang="en-US" sz="2800" dirty="0" smtClean="0"/>
              <a:t>, </a:t>
            </a:r>
            <a:r>
              <a:rPr lang="en-US" sz="2800" dirty="0" err="1" smtClean="0"/>
              <a:t>Tsys</a:t>
            </a:r>
            <a:r>
              <a:rPr lang="en-US" sz="2800" dirty="0" smtClean="0"/>
              <a:t> &lt; 25 K over most of band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3" y="3573016"/>
            <a:ext cx="8928993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CC0000"/>
                </a:solidFill>
              </a:rPr>
              <a:t>Fully digital receiver</a:t>
            </a:r>
            <a:r>
              <a:rPr lang="en-US" sz="2800" dirty="0" smtClean="0"/>
              <a:t>; </a:t>
            </a:r>
            <a:r>
              <a:rPr lang="en-US" sz="2800" dirty="0" err="1" smtClean="0"/>
              <a:t>Nyquist</a:t>
            </a:r>
            <a:r>
              <a:rPr lang="en-US" sz="2800" dirty="0" smtClean="0"/>
              <a:t> </a:t>
            </a:r>
            <a:r>
              <a:rPr lang="en-US" sz="2800" dirty="0"/>
              <a:t>sampling of entire RF band at receiver for each </a:t>
            </a:r>
            <a:r>
              <a:rPr lang="en-US" sz="2800" dirty="0" err="1"/>
              <a:t>poln</a:t>
            </a:r>
            <a:r>
              <a:rPr lang="en-US" sz="2800" dirty="0"/>
              <a:t>, &gt;= 8 bits per sample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FPGA </a:t>
            </a:r>
            <a:r>
              <a:rPr lang="en-US" sz="2800" dirty="0" err="1"/>
              <a:t>p</a:t>
            </a:r>
            <a:r>
              <a:rPr lang="en-US" sz="2800" dirty="0" err="1" smtClean="0"/>
              <a:t>olyphase</a:t>
            </a:r>
            <a:r>
              <a:rPr lang="en-US" sz="2800" dirty="0" smtClean="0"/>
              <a:t> filter after </a:t>
            </a:r>
            <a:r>
              <a:rPr lang="en-US" sz="2800" dirty="0" err="1" smtClean="0"/>
              <a:t>digitiser</a:t>
            </a:r>
            <a:r>
              <a:rPr lang="en-US" sz="2800" dirty="0" smtClean="0"/>
              <a:t>, allowing rejection of strong RFI bands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Data fed to 20</a:t>
            </a:r>
            <a:r>
              <a:rPr lang="en-US" sz="2800" dirty="0" smtClean="0"/>
              <a:t>-processor </a:t>
            </a:r>
            <a:r>
              <a:rPr lang="en-US" sz="2800" b="1" dirty="0" smtClean="0">
                <a:solidFill>
                  <a:srgbClr val="CC0000"/>
                </a:solidFill>
              </a:rPr>
              <a:t>GPU cluster </a:t>
            </a:r>
            <a:r>
              <a:rPr lang="en-US" sz="2800" dirty="0" smtClean="0"/>
              <a:t>for quasi-real-time processing, e.g. coherent de-dispersion of pulsar signals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917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-27384"/>
            <a:ext cx="5930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Proposed Receiver (</a:t>
            </a:r>
            <a:r>
              <a:rPr lang="en-US" sz="4400" b="1" dirty="0" err="1" smtClean="0">
                <a:solidFill>
                  <a:srgbClr val="0000FF"/>
                </a:solidFill>
              </a:rPr>
              <a:t>ctd</a:t>
            </a:r>
            <a:r>
              <a:rPr lang="en-US" sz="4400" b="1" dirty="0" smtClean="0">
                <a:solidFill>
                  <a:srgbClr val="0000FF"/>
                </a:solidFill>
              </a:rPr>
              <a:t>)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3957" y="1740470"/>
            <a:ext cx="29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98000" indent="-198000">
              <a:spcAft>
                <a:spcPts val="600"/>
              </a:spcAft>
              <a:buFont typeface="Arial"/>
              <a:buChar char="•"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9513" y="764704"/>
            <a:ext cx="8784976" cy="4355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Essentially </a:t>
            </a:r>
            <a:r>
              <a:rPr lang="en-US" sz="2800" b="1" dirty="0" smtClean="0">
                <a:solidFill>
                  <a:srgbClr val="CC0000"/>
                </a:solidFill>
              </a:rPr>
              <a:t>all pulsar observations</a:t>
            </a:r>
            <a:r>
              <a:rPr lang="en-US" sz="2800" dirty="0" smtClean="0"/>
              <a:t> at </a:t>
            </a:r>
            <a:r>
              <a:rPr lang="en-US" sz="2800" dirty="0" err="1" smtClean="0"/>
              <a:t>Parkes</a:t>
            </a:r>
            <a:r>
              <a:rPr lang="en-US" sz="2800" dirty="0" smtClean="0"/>
              <a:t> (except </a:t>
            </a:r>
            <a:r>
              <a:rPr lang="en-US" sz="2800" dirty="0" err="1" smtClean="0"/>
              <a:t>multibeam</a:t>
            </a:r>
            <a:r>
              <a:rPr lang="en-US" sz="2800" dirty="0" smtClean="0"/>
              <a:t> surveys) could be done with this receiver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b="1" dirty="0" smtClean="0">
                <a:solidFill>
                  <a:srgbClr val="CC0000"/>
                </a:solidFill>
              </a:rPr>
              <a:t>Many other applications</a:t>
            </a:r>
            <a:r>
              <a:rPr lang="en-US" sz="2800" dirty="0" smtClean="0"/>
              <a:t>, e.g., spectral-line observations, continuum </a:t>
            </a:r>
            <a:r>
              <a:rPr lang="en-US" sz="2800" dirty="0" err="1" smtClean="0"/>
              <a:t>polarisation</a:t>
            </a:r>
            <a:r>
              <a:rPr lang="en-US" sz="2800" dirty="0" smtClean="0"/>
              <a:t> (Galactic </a:t>
            </a:r>
            <a:r>
              <a:rPr lang="en-US" sz="2800" dirty="0" err="1" smtClean="0"/>
              <a:t>bkgnd</a:t>
            </a:r>
            <a:r>
              <a:rPr lang="en-US" sz="2800" dirty="0" smtClean="0"/>
              <a:t>, point sources),   e-VLBI</a:t>
            </a:r>
            <a:r>
              <a:rPr lang="en-US" sz="2800" dirty="0" smtClean="0"/>
              <a:t>, zero</a:t>
            </a:r>
            <a:r>
              <a:rPr lang="en-US" sz="2800" dirty="0" smtClean="0"/>
              <a:t>-spacing data for ASKAP, etc., etc.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Approximate cost (incl. </a:t>
            </a:r>
            <a:r>
              <a:rPr lang="en-US" sz="2800" dirty="0" err="1" smtClean="0"/>
              <a:t>labour</a:t>
            </a:r>
            <a:r>
              <a:rPr lang="en-US" sz="2800" dirty="0" smtClean="0"/>
              <a:t> and o/h): $800K</a:t>
            </a:r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Timescale: design ~ 1 </a:t>
            </a:r>
            <a:r>
              <a:rPr lang="en-US" sz="2800" dirty="0" err="1" smtClean="0"/>
              <a:t>yr</a:t>
            </a:r>
            <a:r>
              <a:rPr lang="en-US" sz="2800" dirty="0" smtClean="0"/>
              <a:t>, construction ~ 1.5 </a:t>
            </a:r>
            <a:r>
              <a:rPr lang="en-US" sz="2800" dirty="0" err="1" smtClean="0"/>
              <a:t>yr</a:t>
            </a:r>
            <a:endParaRPr lang="en-US" sz="2800" dirty="0" smtClean="0"/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ollaborative effort with Swinburne, </a:t>
            </a:r>
            <a:r>
              <a:rPr lang="en-US" sz="2800" dirty="0" err="1" smtClean="0"/>
              <a:t>MPIfR</a:t>
            </a:r>
            <a:endParaRPr lang="en-US" sz="2800" dirty="0" smtClean="0"/>
          </a:p>
          <a:p>
            <a:pPr marL="198000" indent="-198000">
              <a:spcAft>
                <a:spcPts val="600"/>
              </a:spcAft>
              <a:buFont typeface="Arial"/>
              <a:buChar char="•"/>
            </a:pPr>
            <a:r>
              <a:rPr lang="en-US" sz="2800" dirty="0" smtClean="0"/>
              <a:t>Could have PAF, 0.7- 4 GHz, 4 – 24 GHz on translator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155158"/>
            <a:ext cx="89644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US" sz="3200" b="1" i="1" dirty="0" smtClean="0">
                <a:solidFill>
                  <a:srgbClr val="CC0000"/>
                </a:solidFill>
              </a:rPr>
              <a:t>Will assist with </a:t>
            </a:r>
            <a:r>
              <a:rPr lang="en-US" sz="3200" b="1" i="1" dirty="0" err="1" smtClean="0">
                <a:solidFill>
                  <a:srgbClr val="CC0000"/>
                </a:solidFill>
              </a:rPr>
              <a:t>optimisation</a:t>
            </a:r>
            <a:r>
              <a:rPr lang="en-US" sz="3200" b="1" i="1" dirty="0" smtClean="0">
                <a:solidFill>
                  <a:srgbClr val="CC0000"/>
                </a:solidFill>
              </a:rPr>
              <a:t> of </a:t>
            </a:r>
            <a:r>
              <a:rPr lang="en-US" sz="3200" b="1" i="1" dirty="0" err="1" smtClean="0">
                <a:solidFill>
                  <a:srgbClr val="CC0000"/>
                </a:solidFill>
              </a:rPr>
              <a:t>Parkes</a:t>
            </a:r>
            <a:r>
              <a:rPr lang="en-US" sz="3200" b="1" i="1" dirty="0" smtClean="0">
                <a:solidFill>
                  <a:srgbClr val="CC0000"/>
                </a:solidFill>
              </a:rPr>
              <a:t> operations</a:t>
            </a:r>
          </a:p>
          <a:p>
            <a:pPr marL="241200" indent="-241200">
              <a:spcAft>
                <a:spcPts val="600"/>
              </a:spcAft>
              <a:buFont typeface="Arial"/>
              <a:buChar char="•"/>
            </a:pPr>
            <a:r>
              <a:rPr lang="en-US" sz="3200" b="1" i="1" dirty="0" smtClean="0">
                <a:solidFill>
                  <a:srgbClr val="CC0000"/>
                </a:solidFill>
              </a:rPr>
              <a:t>Will develop technologies needed for SKA</a:t>
            </a:r>
          </a:p>
        </p:txBody>
      </p:sp>
    </p:spTree>
    <p:extLst>
      <p:ext uri="{BB962C8B-B14F-4D97-AF65-F5344CB8AC3E}">
        <p14:creationId xmlns:p14="http://schemas.microsoft.com/office/powerpoint/2010/main" val="1608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9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0"/>
            <a:ext cx="6643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Frequency Dependent Effects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87332"/>
            <a:ext cx="3384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PSR J0437+4715 at:</a:t>
            </a:r>
          </a:p>
          <a:p>
            <a:r>
              <a:rPr lang="en-US" dirty="0" smtClean="0"/>
              <a:t>  3100 MHz (10cm)</a:t>
            </a:r>
          </a:p>
          <a:p>
            <a:r>
              <a:rPr lang="en-US" dirty="0" smtClean="0"/>
              <a:t> 1400 MHz (20cm)</a:t>
            </a:r>
          </a:p>
          <a:p>
            <a:r>
              <a:rPr lang="en-US" dirty="0" smtClean="0"/>
              <a:t> 700 MHz (50cm)</a:t>
            </a:r>
            <a:endParaRPr lang="en-US" dirty="0"/>
          </a:p>
        </p:txBody>
      </p:sp>
      <p:pic>
        <p:nvPicPr>
          <p:cNvPr id="6" name="Picture 5" descr="J0437_50cm_pr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8954" r="14334" b="51783"/>
          <a:stretch/>
        </p:blipFill>
        <p:spPr>
          <a:xfrm>
            <a:off x="3779912" y="4653136"/>
            <a:ext cx="5256584" cy="2155887"/>
          </a:xfrm>
          <a:prstGeom prst="rect">
            <a:avLst/>
          </a:prstGeom>
        </p:spPr>
      </p:pic>
      <p:pic>
        <p:nvPicPr>
          <p:cNvPr id="8" name="Picture 7" descr="J0437_10cm_prf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9603" r="14873" b="51300"/>
          <a:stretch/>
        </p:blipFill>
        <p:spPr>
          <a:xfrm>
            <a:off x="3707904" y="692696"/>
            <a:ext cx="5198289" cy="2137103"/>
          </a:xfrm>
          <a:prstGeom prst="rect">
            <a:avLst/>
          </a:prstGeom>
        </p:spPr>
      </p:pic>
      <p:pic>
        <p:nvPicPr>
          <p:cNvPr id="9" name="Picture 8" descr="J0437_20cm_prf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9603" r="14873" b="51985"/>
          <a:stretch/>
        </p:blipFill>
        <p:spPr>
          <a:xfrm>
            <a:off x="3779912" y="2708920"/>
            <a:ext cx="5184576" cy="21092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982469"/>
            <a:ext cx="285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Pulse Profiles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0352" y="1052736"/>
            <a:ext cx="8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10cm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3140968"/>
            <a:ext cx="8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20cm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352" y="4941168"/>
            <a:ext cx="86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50cm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3606115"/>
            <a:ext cx="2739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pulse period (5.75 </a:t>
            </a:r>
            <a:r>
              <a:rPr lang="en-US" dirty="0" err="1" smtClean="0"/>
              <a:t>ms</a:t>
            </a:r>
            <a:r>
              <a:rPr lang="en-US" dirty="0" smtClean="0"/>
              <a:t>) plotted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6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13729</TotalTime>
  <Words>414</Words>
  <Application>Microsoft Macintosh PowerPoint</Application>
  <PresentationFormat>On-screen Show (4:3)</PresentationFormat>
  <Paragraphs>48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rmanches</dc:creator>
  <cp:lastModifiedBy>Dick Manchester</cp:lastModifiedBy>
  <cp:revision>370</cp:revision>
  <dcterms:created xsi:type="dcterms:W3CDTF">2011-09-05T05:36:04Z</dcterms:created>
  <dcterms:modified xsi:type="dcterms:W3CDTF">2011-10-25T00:36:30Z</dcterms:modified>
</cp:coreProperties>
</file>