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4" r:id="rId3"/>
    <p:sldId id="283" r:id="rId4"/>
    <p:sldId id="274" r:id="rId5"/>
    <p:sldId id="284" r:id="rId6"/>
    <p:sldId id="288" r:id="rId7"/>
    <p:sldId id="279" r:id="rId8"/>
    <p:sldId id="286" r:id="rId9"/>
    <p:sldId id="287" r:id="rId10"/>
    <p:sldId id="282" r:id="rId11"/>
    <p:sldId id="289" r:id="rId12"/>
    <p:sldId id="28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53" autoAdjust="0"/>
  </p:normalViewPr>
  <p:slideViewPr>
    <p:cSldViewPr showGuides="1">
      <p:cViewPr>
        <p:scale>
          <a:sx n="150" d="100"/>
          <a:sy n="150" d="100"/>
        </p:scale>
        <p:origin x="-72" y="7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over_The_DIS#925D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39604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467494" cy="1080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Spectrum Management: Parkes &amp; ATCA</a:t>
            </a:r>
            <a:endParaRPr lang="en-AU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75710" cy="360040"/>
          </a:xfrm>
        </p:spPr>
        <p:txBody>
          <a:bodyPr/>
          <a:lstStyle/>
          <a:p>
            <a:r>
              <a:rPr lang="en-AU" dirty="0" smtClean="0">
                <a:solidFill>
                  <a:srgbClr val="FFFFFF"/>
                </a:solidFill>
              </a:rPr>
              <a:t>Briefing for ATUC members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AND SPACE SCIENCE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23528" y="4797152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rgbClr val="FFFFFF"/>
                </a:solidFill>
                <a:latin typeface="Calibri" pitchFamily="34" charset="0"/>
              </a:rPr>
              <a:t>Erik Lensson  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>|  </a:t>
            </a:r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Head, ATNF Engineering Operations 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23528" y="5085184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rgbClr val="FFFFFF"/>
                </a:solidFill>
                <a:latin typeface="Calibri" pitchFamily="34" charset="0"/>
              </a:rPr>
              <a:t>30 October </a:t>
            </a:r>
            <a:r>
              <a:rPr lang="en-AU" sz="1600" dirty="0">
                <a:solidFill>
                  <a:srgbClr val="FFFFFF"/>
                </a:solidFill>
                <a:latin typeface="Calibri" pitchFamily="34" charset="0"/>
              </a:rPr>
              <a:t>2012</a:t>
            </a: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Operations RFI/EMC Monitoring System 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endParaRPr lang="en-AU" dirty="0" smtClean="0"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6" name="il_fi" descr="http://www.google.com.au/url?source=imglanding&amp;ct=img&amp;q=http://www.rohde-schwarz.com.sg/live/rs/mediadb/pspic/image/15/EB500img4cb8682162ec9.jpg&amp;sa=X&amp;ei=4XOOUMrAGIS5iAfttIDIDw&amp;ved=0CAoQ8wc&amp;usg=AFQjCNGCSmOhSAvrhvLDUeZfGLdeXhI3F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741" y="2420888"/>
            <a:ext cx="4242048" cy="347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5743" y="764704"/>
            <a:ext cx="1988086" cy="172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56477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(COTS) Rohde &amp; Schwarz EB-500 Receiver;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20 MHz to 3.6 GHz, real-time 20 MHz FFT, scan &amp; log;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Remote web interface – integrate </a:t>
            </a:r>
            <a:r>
              <a:rPr lang="en-US" dirty="0"/>
              <a:t>with ACMA RADCOM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 </a:t>
            </a:r>
            <a:r>
              <a:rPr lang="en-US" dirty="0"/>
              <a:t>and </a:t>
            </a:r>
            <a:r>
              <a:rPr lang="en-US" dirty="0" smtClean="0"/>
              <a:t>ATNF RFI </a:t>
            </a:r>
            <a:r>
              <a:rPr lang="en-US" dirty="0"/>
              <a:t>analysis software</a:t>
            </a:r>
            <a:r>
              <a:rPr lang="en-US" dirty="0" smtClean="0"/>
              <a:t>;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/>
              <a:t>O</a:t>
            </a:r>
            <a:r>
              <a:rPr lang="en-US" dirty="0" smtClean="0"/>
              <a:t>bserver </a:t>
            </a:r>
            <a:r>
              <a:rPr lang="en-US" dirty="0"/>
              <a:t>or </a:t>
            </a:r>
            <a:r>
              <a:rPr lang="en-US" dirty="0" smtClean="0"/>
              <a:t>engineer located at SOC or any </a:t>
            </a:r>
            <a:br>
              <a:rPr lang="en-US" dirty="0" smtClean="0"/>
            </a:br>
            <a:r>
              <a:rPr lang="en-US" dirty="0" smtClean="0"/>
              <a:t>observatory, can check for RFI at any site/s;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One EB-500 unit purchased and evaluated;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Priority:  MRO, </a:t>
            </a:r>
            <a:r>
              <a:rPr lang="en-US" dirty="0" err="1" smtClean="0"/>
              <a:t>Parkes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Narrabri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Planning Wideband Receivers 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en-AU" dirty="0" smtClean="0">
                <a:ea typeface="ＭＳ Ｐゴシック" charset="-128"/>
              </a:rPr>
              <a:t>Dynamic range extremely important, need to accommodate the highest level interferers in any part of the RX </a:t>
            </a:r>
            <a:r>
              <a:rPr lang="en-AU" dirty="0" err="1" smtClean="0">
                <a:ea typeface="ＭＳ Ｐゴシック" charset="-128"/>
              </a:rPr>
              <a:t>passband</a:t>
            </a:r>
            <a:r>
              <a:rPr lang="en-AU" dirty="0" smtClean="0">
                <a:ea typeface="ＭＳ Ｐゴシック" charset="-128"/>
              </a:rPr>
              <a:t>;</a:t>
            </a:r>
            <a:br>
              <a:rPr lang="en-AU" dirty="0" smtClean="0">
                <a:ea typeface="ＭＳ Ｐゴシック" charset="-128"/>
              </a:rPr>
            </a:br>
            <a:endParaRPr lang="en-AU" dirty="0" smtClean="0">
              <a:ea typeface="ＭＳ Ｐゴシック" charset="-128"/>
            </a:endParaRPr>
          </a:p>
          <a:p>
            <a:r>
              <a:rPr lang="en-AU" dirty="0">
                <a:ea typeface="ＭＳ Ｐゴシック" charset="-128"/>
              </a:rPr>
              <a:t>H</a:t>
            </a:r>
            <a:r>
              <a:rPr lang="en-AU" dirty="0" smtClean="0">
                <a:ea typeface="ＭＳ Ｐゴシック" charset="-128"/>
              </a:rPr>
              <a:t>igh 3IP LNA </a:t>
            </a:r>
            <a:r>
              <a:rPr lang="en-AU" dirty="0" err="1" smtClean="0">
                <a:ea typeface="ＭＳ Ｐゴシック" charset="-128"/>
              </a:rPr>
              <a:t>vs</a:t>
            </a:r>
            <a:r>
              <a:rPr lang="en-AU" dirty="0" smtClean="0">
                <a:ea typeface="ＭＳ Ｐゴシック" charset="-128"/>
              </a:rPr>
              <a:t> low </a:t>
            </a:r>
            <a:r>
              <a:rPr lang="en-AU" dirty="0" err="1" smtClean="0">
                <a:ea typeface="ＭＳ Ｐゴシック" charset="-128"/>
              </a:rPr>
              <a:t>Tsys</a:t>
            </a:r>
            <a:r>
              <a:rPr lang="en-AU" dirty="0" smtClean="0">
                <a:ea typeface="ＭＳ Ｐゴシック" charset="-128"/>
              </a:rPr>
              <a:t> (mutually exclusive?);</a:t>
            </a:r>
            <a:br>
              <a:rPr lang="en-AU" dirty="0" smtClean="0">
                <a:ea typeface="ＭＳ Ｐゴシック" charset="-128"/>
              </a:rPr>
            </a:br>
            <a:endParaRPr lang="en-AU" dirty="0" smtClean="0">
              <a:ea typeface="ＭＳ Ｐゴシック" charset="-128"/>
            </a:endParaRPr>
          </a:p>
          <a:p>
            <a:r>
              <a:rPr lang="en-AU" dirty="0" smtClean="0">
                <a:ea typeface="ＭＳ Ｐゴシック" charset="-128"/>
              </a:rPr>
              <a:t>Filtering (pre/post LNA)?</a:t>
            </a:r>
            <a:br>
              <a:rPr lang="en-AU" dirty="0" smtClean="0">
                <a:ea typeface="ＭＳ Ｐゴシック" charset="-128"/>
              </a:rPr>
            </a:br>
            <a:endParaRPr lang="en-AU" dirty="0" smtClean="0">
              <a:ea typeface="ＭＳ Ｐゴシック" charset="-128"/>
            </a:endParaRPr>
          </a:p>
          <a:p>
            <a:r>
              <a:rPr lang="en-AU" dirty="0" smtClean="0">
                <a:ea typeface="ＭＳ Ｐゴシック" charset="-128"/>
              </a:rPr>
              <a:t>Design with gaps in coverage?   (where?, how big?);</a:t>
            </a:r>
          </a:p>
          <a:p>
            <a:r>
              <a:rPr lang="en-AU" dirty="0" smtClean="0">
                <a:ea typeface="ＭＳ Ｐゴシック" charset="-128"/>
              </a:rPr>
              <a:t>RFI sampling, canceller design;</a:t>
            </a:r>
          </a:p>
          <a:p>
            <a:r>
              <a:rPr lang="en-AU" dirty="0" smtClean="0">
                <a:ea typeface="ＭＳ Ｐゴシック" charset="-128"/>
              </a:rPr>
              <a:t>Antenna </a:t>
            </a:r>
            <a:r>
              <a:rPr lang="en-AU" dirty="0" err="1" smtClean="0">
                <a:ea typeface="ＭＳ Ｐゴシック" charset="-128"/>
              </a:rPr>
              <a:t>sidelobe</a:t>
            </a:r>
            <a:r>
              <a:rPr lang="en-AU" dirty="0" smtClean="0">
                <a:ea typeface="ＭＳ Ｐゴシック" charset="-128"/>
              </a:rPr>
              <a:t> characterisation (‘all-sky survey’);</a:t>
            </a:r>
          </a:p>
          <a:p>
            <a:r>
              <a:rPr lang="en-AU" dirty="0" smtClean="0">
                <a:ea typeface="ＭＳ Ｐゴシック" charset="-128"/>
              </a:rPr>
              <a:t>Time invariant </a:t>
            </a:r>
            <a:r>
              <a:rPr lang="en-AU" dirty="0" err="1" smtClean="0">
                <a:ea typeface="ＭＳ Ｐゴシック" charset="-128"/>
              </a:rPr>
              <a:t>vs</a:t>
            </a:r>
            <a:r>
              <a:rPr lang="en-AU" dirty="0" smtClean="0">
                <a:ea typeface="ＭＳ Ｐゴシック" charset="-128"/>
              </a:rPr>
              <a:t> transient RFI;</a:t>
            </a:r>
          </a:p>
          <a:p>
            <a:endParaRPr lang="en-AU" dirty="0" smtClean="0">
              <a:ea typeface="ＭＳ Ｐゴシック" charset="-128"/>
            </a:endParaRPr>
          </a:p>
          <a:p>
            <a:endParaRPr lang="en-AU" dirty="0" smtClean="0"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496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Other: </a:t>
            </a:r>
            <a:r>
              <a:rPr lang="en-AU" dirty="0" err="1" smtClean="0"/>
              <a:t>Parkes</a:t>
            </a:r>
            <a:r>
              <a:rPr lang="en-AU" dirty="0" smtClean="0"/>
              <a:t> Maser 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endParaRPr lang="en-AU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AU" i="1" dirty="0" smtClean="0">
                <a:ea typeface="ＭＳ Ｐゴシック" charset="-128"/>
              </a:rPr>
              <a:t/>
            </a:r>
            <a:br>
              <a:rPr lang="en-AU" i="1" dirty="0" smtClean="0">
                <a:ea typeface="ＭＳ Ｐゴシック" charset="-128"/>
              </a:rPr>
            </a:br>
            <a:endParaRPr lang="en-AU" i="1" dirty="0" smtClean="0">
              <a:ea typeface="ＭＳ Ｐゴシック" charset="-128"/>
            </a:endParaRPr>
          </a:p>
          <a:p>
            <a:pPr marL="0" indent="0">
              <a:buNone/>
            </a:pPr>
            <a:endParaRPr lang="en-AU" dirty="0" smtClean="0">
              <a:ea typeface="ＭＳ Ｐゴシック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3" name="Picture 2" descr="PKS MSR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8640"/>
            <a:ext cx="2499707" cy="3774067"/>
          </a:xfrm>
          <a:prstGeom prst="rect">
            <a:avLst/>
          </a:prstGeom>
        </p:spPr>
      </p:pic>
      <p:pic>
        <p:nvPicPr>
          <p:cNvPr id="5" name="Picture 4" descr="PKS MS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6120680" cy="4053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4221088"/>
            <a:ext cx="185053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PKS-ATCA Team</a:t>
            </a:r>
            <a:br>
              <a:rPr lang="en-US" dirty="0" smtClean="0"/>
            </a:br>
            <a:r>
              <a:rPr lang="en-US" dirty="0" smtClean="0"/>
              <a:t>led by Tim Wilson</a:t>
            </a:r>
          </a:p>
          <a:p>
            <a:r>
              <a:rPr lang="en-US" dirty="0"/>
              <a:t>a</a:t>
            </a:r>
            <a:r>
              <a:rPr lang="en-US" dirty="0" smtClean="0"/>
              <a:t>nd Ken Reeves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26217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CSIRO Astronomy and Space Science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Erik Lensson</a:t>
            </a:r>
            <a:br>
              <a:rPr lang="en-US" sz="1500" dirty="0" smtClean="0"/>
            </a:br>
            <a:r>
              <a:rPr lang="en-US" sz="1500" dirty="0" smtClean="0"/>
              <a:t>Head, ATNF Engineering Operations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+61 2 6861 1733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erik.lensson@csiro.au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 http://www.atnf.csiro.au/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 smtClean="0"/>
              <a:t>CSIRO ASTRONOMY AND SPACE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77991" y="6525344"/>
            <a:ext cx="6083845" cy="1242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052736"/>
            <a:ext cx="7560840" cy="4608512"/>
          </a:xfrm>
        </p:spPr>
        <p:txBody>
          <a:bodyPr>
            <a:normAutofit/>
          </a:bodyPr>
          <a:lstStyle/>
          <a:p>
            <a:r>
              <a:rPr lang="en-AU" dirty="0"/>
              <a:t>E</a:t>
            </a:r>
            <a:r>
              <a:rPr lang="en-AU" dirty="0" smtClean="0"/>
              <a:t>astern seaboard spectrum management, </a:t>
            </a:r>
            <a:br>
              <a:rPr lang="en-AU" dirty="0" smtClean="0"/>
            </a:br>
            <a:r>
              <a:rPr lang="en-AU" dirty="0" smtClean="0"/>
              <a:t>- </a:t>
            </a:r>
            <a:r>
              <a:rPr lang="en-AU" b="1" dirty="0" smtClean="0"/>
              <a:t>RALI MS-31</a:t>
            </a:r>
            <a:r>
              <a:rPr lang="en-AU" dirty="0" smtClean="0"/>
              <a:t>, (</a:t>
            </a:r>
            <a:r>
              <a:rPr lang="en-AU" dirty="0" err="1" smtClean="0"/>
              <a:t>Parkes</a:t>
            </a:r>
            <a:r>
              <a:rPr lang="en-AU" dirty="0" smtClean="0"/>
              <a:t>, ATCA, </a:t>
            </a:r>
            <a:r>
              <a:rPr lang="en-AU" dirty="0" err="1" smtClean="0"/>
              <a:t>Mopra</a:t>
            </a:r>
            <a:r>
              <a:rPr lang="en-AU" dirty="0" smtClean="0"/>
              <a:t>…)</a:t>
            </a:r>
            <a:br>
              <a:rPr lang="en-AU" dirty="0" smtClean="0"/>
            </a:br>
            <a:r>
              <a:rPr lang="en-AU" dirty="0" smtClean="0"/>
              <a:t>- </a:t>
            </a:r>
            <a:r>
              <a:rPr lang="en-AU" b="1" dirty="0" smtClean="0"/>
              <a:t>RFI</a:t>
            </a:r>
            <a:r>
              <a:rPr lang="en-AU" dirty="0" smtClean="0"/>
              <a:t> &amp; NBN S-band wireless access rollout</a:t>
            </a:r>
            <a:br>
              <a:rPr lang="en-AU" dirty="0" smtClean="0"/>
            </a:br>
            <a:r>
              <a:rPr lang="en-AU" dirty="0" smtClean="0"/>
              <a:t>- Upcoming UHF spectrum auctions</a:t>
            </a:r>
            <a:br>
              <a:rPr lang="en-AU" dirty="0" smtClean="0"/>
            </a:br>
            <a:r>
              <a:rPr lang="en-AU" dirty="0" smtClean="0"/>
              <a:t>- CASS RFI monitoring initiatives (Technologies &amp; Ops)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- Implications for </a:t>
            </a:r>
            <a:r>
              <a:rPr lang="en-AU" dirty="0" err="1" smtClean="0"/>
              <a:t>Parkes</a:t>
            </a:r>
            <a:r>
              <a:rPr lang="en-AU" dirty="0" smtClean="0"/>
              <a:t> future instrumentation</a:t>
            </a:r>
          </a:p>
          <a:p>
            <a:endParaRPr lang="en-AU" dirty="0" smtClean="0"/>
          </a:p>
          <a:p>
            <a:r>
              <a:rPr lang="en-AU" i="1" dirty="0"/>
              <a:t>ASKAP </a:t>
            </a:r>
            <a:r>
              <a:rPr lang="en-AU" i="1" dirty="0" smtClean="0"/>
              <a:t>and MRO are in the (70,687km</a:t>
            </a:r>
            <a:r>
              <a:rPr lang="en-AU" i="1" baseline="30000" dirty="0" smtClean="0"/>
              <a:t>2</a:t>
            </a:r>
            <a:r>
              <a:rPr lang="en-AU" i="1" dirty="0" smtClean="0"/>
              <a:t>) Radio Quiet Zone, </a:t>
            </a:r>
            <a:br>
              <a:rPr lang="en-AU" i="1" dirty="0" smtClean="0"/>
            </a:br>
            <a:r>
              <a:rPr lang="en-AU" i="1" dirty="0" smtClean="0"/>
              <a:t>- </a:t>
            </a:r>
            <a:r>
              <a:rPr lang="en-AU" b="1" i="1" dirty="0" smtClean="0"/>
              <a:t>Band Plan</a:t>
            </a:r>
            <a:r>
              <a:rPr lang="en-AU" i="1" dirty="0" smtClean="0"/>
              <a:t>, (legally binding) and</a:t>
            </a:r>
            <a:br>
              <a:rPr lang="en-AU" i="1" dirty="0" smtClean="0"/>
            </a:br>
            <a:r>
              <a:rPr lang="en-AU" i="1" dirty="0" smtClean="0"/>
              <a:t>- </a:t>
            </a:r>
            <a:r>
              <a:rPr lang="en-AU" b="1" i="1" dirty="0"/>
              <a:t>RALI MS-</a:t>
            </a:r>
            <a:r>
              <a:rPr lang="en-AU" b="1" i="1" dirty="0" smtClean="0"/>
              <a:t>32 </a:t>
            </a:r>
            <a:r>
              <a:rPr lang="en-AU" i="1" dirty="0" smtClean="0"/>
              <a:t>Procedures:</a:t>
            </a:r>
          </a:p>
          <a:p>
            <a:r>
              <a:rPr lang="en-AU" i="1" dirty="0" smtClean="0"/>
              <a:t>&gt; MRO/RQZ </a:t>
            </a:r>
            <a:r>
              <a:rPr lang="en-AU" i="1" dirty="0"/>
              <a:t>spectrum issues not </a:t>
            </a:r>
            <a:r>
              <a:rPr lang="en-AU" i="1" dirty="0" smtClean="0"/>
              <a:t>discussed today</a:t>
            </a:r>
            <a:endParaRPr lang="en-AU" i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RALI MS-31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77991" y="6525344"/>
            <a:ext cx="6083845" cy="1242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937868" cy="556971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9" y="1196752"/>
            <a:ext cx="4176464" cy="4572855"/>
          </a:xfrm>
        </p:spPr>
        <p:txBody>
          <a:bodyPr/>
          <a:lstStyle/>
          <a:p>
            <a:r>
              <a:rPr lang="en-US" dirty="0" smtClean="0"/>
              <a:t>FN AUS87 recognition of unlicensed (‘fortuitous’) reception;</a:t>
            </a:r>
          </a:p>
          <a:p>
            <a:r>
              <a:rPr lang="en-US" dirty="0" smtClean="0"/>
              <a:t>Goodwill coordination/negotiation;</a:t>
            </a:r>
          </a:p>
          <a:p>
            <a:r>
              <a:rPr lang="en-US" dirty="0" smtClean="0"/>
              <a:t>Power density thresholds;</a:t>
            </a:r>
          </a:p>
          <a:p>
            <a:r>
              <a:rPr lang="en-US" dirty="0" err="1" smtClean="0"/>
              <a:t>Parkes</a:t>
            </a:r>
            <a:r>
              <a:rPr lang="en-US" dirty="0" smtClean="0"/>
              <a:t>, ATCA, </a:t>
            </a:r>
            <a:r>
              <a:rPr lang="en-US" dirty="0" err="1" smtClean="0"/>
              <a:t>Mopra</a:t>
            </a:r>
            <a:r>
              <a:rPr lang="en-US" dirty="0" smtClean="0"/>
              <a:t>, CDSCC;</a:t>
            </a:r>
          </a:p>
          <a:p>
            <a:r>
              <a:rPr lang="en-US" dirty="0" smtClean="0"/>
              <a:t>Mt Pleasant, </a:t>
            </a:r>
            <a:r>
              <a:rPr lang="en-US" dirty="0" err="1" smtClean="0"/>
              <a:t>Ceduna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Apparatus </a:t>
            </a:r>
            <a:r>
              <a:rPr lang="en-US" dirty="0" err="1" smtClean="0"/>
              <a:t>licence</a:t>
            </a:r>
            <a:r>
              <a:rPr lang="en-US" dirty="0" smtClean="0"/>
              <a:t> only;</a:t>
            </a:r>
          </a:p>
          <a:p>
            <a:r>
              <a:rPr lang="en-US" dirty="0" smtClean="0"/>
              <a:t>Procedure, 5 day turnaround;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atnf-spectrum@csiro.au</a:t>
            </a:r>
            <a:r>
              <a:rPr lang="en-US" dirty="0" smtClean="0"/>
              <a:t>’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976342" cy="852487"/>
          </a:xfrm>
        </p:spPr>
        <p:txBody>
          <a:bodyPr>
            <a:normAutofit/>
          </a:bodyPr>
          <a:lstStyle/>
          <a:p>
            <a:r>
              <a:rPr lang="en-AU" dirty="0" smtClean="0"/>
              <a:t> Service Delivery Model* 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7" y="1628800"/>
            <a:ext cx="3888431" cy="3816424"/>
          </a:xfrm>
        </p:spPr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b="1" dirty="0" smtClean="0"/>
              <a:t>‘Universal Broadband’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i="1" dirty="0" smtClean="0"/>
              <a:t>- Wholesale network;</a:t>
            </a:r>
            <a:br>
              <a:rPr lang="en-AU" i="1" dirty="0" smtClean="0"/>
            </a:br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- Consumers deal through local retailers;</a:t>
            </a:r>
            <a:br>
              <a:rPr lang="en-AU" i="1" dirty="0" smtClean="0"/>
            </a:br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- 12 Mb/s peak user throughput.</a:t>
            </a:r>
            <a:br>
              <a:rPr lang="en-AU" i="1" dirty="0" smtClean="0"/>
            </a:br>
            <a:endParaRPr lang="en-A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79912" y="908720"/>
            <a:ext cx="43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/>
              <a:t>*per CEO Mike Quigley @ RADCOMMS 2012</a:t>
            </a: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1"/>
            <a:ext cx="4392488" cy="407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NBN Wireless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775" y="1268413"/>
            <a:ext cx="4213225" cy="4572855"/>
          </a:xfrm>
        </p:spPr>
        <p:txBody>
          <a:bodyPr>
            <a:normAutofit/>
          </a:bodyPr>
          <a:lstStyle/>
          <a:p>
            <a:r>
              <a:rPr lang="en-AU" dirty="0" smtClean="0"/>
              <a:t>S</a:t>
            </a:r>
            <a:r>
              <a:rPr lang="en-AU" dirty="0"/>
              <a:t>-band (2300 – 2400 MHz) fixed wireless access</a:t>
            </a:r>
          </a:p>
          <a:p>
            <a:r>
              <a:rPr lang="en-AU" dirty="0" smtClean="0"/>
              <a:t>3GPP </a:t>
            </a:r>
            <a:r>
              <a:rPr lang="en-AU" dirty="0"/>
              <a:t>‘LTE’ </a:t>
            </a:r>
            <a:r>
              <a:rPr lang="en-AU" dirty="0" smtClean="0"/>
              <a:t>standard wireless </a:t>
            </a:r>
            <a:r>
              <a:rPr lang="en-AU" dirty="0"/>
              <a:t>technology in 20 MHz </a:t>
            </a:r>
            <a:r>
              <a:rPr lang="en-AU" dirty="0" smtClean="0"/>
              <a:t>channels</a:t>
            </a:r>
          </a:p>
          <a:p>
            <a:r>
              <a:rPr lang="en-AU" dirty="0" smtClean="0"/>
              <a:t>TDD transmissions, 40/0.66 Mb/s down, 9/0.15 Mb/s up;</a:t>
            </a:r>
          </a:p>
          <a:p>
            <a:r>
              <a:rPr lang="en-AU" dirty="0" smtClean="0"/>
              <a:t>Hundreds </a:t>
            </a:r>
            <a:r>
              <a:rPr lang="en-AU" dirty="0" smtClean="0"/>
              <a:t>of stations across rural &amp; regional Australia </a:t>
            </a:r>
          </a:p>
          <a:p>
            <a:r>
              <a:rPr lang="en-AU" dirty="0" smtClean="0"/>
              <a:t>Ericsson $1.1B contract for design, build &amp; operate (10yrs)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78" r="49174" b="16802"/>
          <a:stretch/>
        </p:blipFill>
        <p:spPr bwMode="auto">
          <a:xfrm>
            <a:off x="4716016" y="3789040"/>
            <a:ext cx="415546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il_fi" descr="http://di1-4.shoppingshadow.com/images/pi/ba/46/5e/20720231-260x260-0-0_Alvarion+High+Isolation+3+Sector+Antenna+Cluster+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69" t="19808" r="30000" b="20193"/>
          <a:stretch/>
        </p:blipFill>
        <p:spPr bwMode="auto">
          <a:xfrm>
            <a:off x="5724128" y="404664"/>
            <a:ext cx="2232248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46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EOps photo archive\Narrabri\NarrabriOpenDay_2010_Telescope tour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3652"/>
            <a:ext cx="9144002" cy="55208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ATCA &amp; Other Observatories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Mopra</a:t>
            </a:r>
            <a:endParaRPr lang="en-US" dirty="0" smtClean="0"/>
          </a:p>
          <a:p>
            <a:r>
              <a:rPr lang="en-US" dirty="0" smtClean="0"/>
              <a:t>Mt Pleasant (UTAS)</a:t>
            </a:r>
          </a:p>
          <a:p>
            <a:r>
              <a:rPr lang="en-US" dirty="0" err="1" smtClean="0"/>
              <a:t>Ceduna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46355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Other UHF Band$ 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en-AU" b="1" dirty="0" smtClean="0">
                <a:ea typeface="ＭＳ Ｐゴシック" charset="-128"/>
              </a:rPr>
              <a:t>694 – 820 MHz</a:t>
            </a:r>
            <a:r>
              <a:rPr lang="en-AU" dirty="0" smtClean="0">
                <a:ea typeface="ＭＳ Ｐゴシック" charset="-128"/>
              </a:rPr>
              <a:t>, UHF</a:t>
            </a:r>
            <a:r>
              <a:rPr lang="en-AU" b="1" dirty="0" smtClean="0">
                <a:ea typeface="ＭＳ Ｐゴシック" charset="-128"/>
              </a:rPr>
              <a:t> “</a:t>
            </a:r>
            <a:r>
              <a:rPr lang="en-AU" dirty="0" smtClean="0">
                <a:ea typeface="ＭＳ Ｐゴシック" charset="-128"/>
              </a:rPr>
              <a:t>Digital Dividend</a:t>
            </a:r>
            <a:r>
              <a:rPr lang="en-AU" b="1" dirty="0" smtClean="0">
                <a:ea typeface="ＭＳ Ｐゴシック" charset="-128"/>
              </a:rPr>
              <a:t>”</a:t>
            </a:r>
            <a:r>
              <a:rPr lang="en-AU" dirty="0" smtClean="0">
                <a:ea typeface="ＭＳ Ｐゴシック" charset="-128"/>
              </a:rPr>
              <a:t>.  </a:t>
            </a:r>
            <a:br>
              <a:rPr lang="en-AU" dirty="0" smtClean="0">
                <a:ea typeface="ＭＳ Ｐゴシック" charset="-128"/>
              </a:rPr>
            </a:br>
            <a:r>
              <a:rPr lang="en-AU" i="1" dirty="0">
                <a:ea typeface="ＭＳ Ｐゴシック" charset="-128"/>
              </a:rPr>
              <a:t>A</a:t>
            </a:r>
            <a:r>
              <a:rPr lang="en-AU" i="1" dirty="0" smtClean="0">
                <a:ea typeface="ＭＳ Ｐゴシック" charset="-128"/>
              </a:rPr>
              <a:t>uction April 2013. 126 MHz in 20 MHz lots. Caps on bidders;</a:t>
            </a:r>
            <a:endParaRPr lang="en-AU" dirty="0" smtClean="0">
              <a:ea typeface="ＭＳ Ｐゴシック" charset="-128"/>
            </a:endParaRPr>
          </a:p>
          <a:p>
            <a:r>
              <a:rPr lang="en-AU" b="1" dirty="0" smtClean="0">
                <a:ea typeface="ＭＳ Ｐゴシック" charset="-128"/>
              </a:rPr>
              <a:t>2500 – 2690 MHz  “</a:t>
            </a:r>
            <a:r>
              <a:rPr lang="en-AU" dirty="0" smtClean="0">
                <a:ea typeface="ＭＳ Ｐゴシック" charset="-128"/>
              </a:rPr>
              <a:t>ENG/TOBN </a:t>
            </a:r>
            <a:r>
              <a:rPr lang="en-AU" dirty="0" err="1" smtClean="0">
                <a:ea typeface="ＭＳ Ｐゴシック" charset="-128"/>
              </a:rPr>
              <a:t>vs</a:t>
            </a:r>
            <a:r>
              <a:rPr lang="en-AU" dirty="0">
                <a:ea typeface="ＭＳ Ｐゴシック" charset="-128"/>
              </a:rPr>
              <a:t> </a:t>
            </a:r>
            <a:r>
              <a:rPr lang="en-AU" dirty="0" smtClean="0">
                <a:ea typeface="ＭＳ Ｐゴシック" charset="-128"/>
              </a:rPr>
              <a:t>4G Wireless”</a:t>
            </a:r>
            <a:br>
              <a:rPr lang="en-AU" dirty="0" smtClean="0">
                <a:ea typeface="ＭＳ Ｐゴシック" charset="-128"/>
              </a:rPr>
            </a:br>
            <a:r>
              <a:rPr lang="en-AU" dirty="0" smtClean="0">
                <a:ea typeface="ＭＳ Ｐゴシック" charset="-128"/>
              </a:rPr>
              <a:t>“Simultaneous auction scheduled with 700 MHz</a:t>
            </a:r>
            <a:r>
              <a:rPr lang="en-AU" i="1" dirty="0" smtClean="0">
                <a:ea typeface="ＭＳ Ｐゴシック" charset="-128"/>
              </a:rPr>
              <a:t>, 20 MHz lots;</a:t>
            </a:r>
            <a:br>
              <a:rPr lang="en-AU" i="1" dirty="0" smtClean="0">
                <a:ea typeface="ＭＳ Ｐゴシック" charset="-128"/>
              </a:rPr>
            </a:br>
            <a:endParaRPr lang="en-AU" i="1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AU" i="1" dirty="0" smtClean="0">
                <a:ea typeface="ＭＳ Ｐゴシック" charset="-128"/>
              </a:rPr>
              <a:t/>
            </a:r>
            <a:br>
              <a:rPr lang="en-AU" i="1" dirty="0" smtClean="0">
                <a:ea typeface="ＭＳ Ｐゴシック" charset="-128"/>
              </a:rPr>
            </a:br>
            <a:endParaRPr lang="en-AU" i="1" dirty="0" smtClean="0">
              <a:ea typeface="ＭＳ Ｐゴシック" charset="-128"/>
            </a:endParaRPr>
          </a:p>
          <a:p>
            <a:r>
              <a:rPr lang="en-AU" b="1" dirty="0" smtClean="0">
                <a:ea typeface="ＭＳ Ｐゴシック" charset="-128"/>
              </a:rPr>
              <a:t>1427.9 – 1510.9 MHz </a:t>
            </a:r>
            <a:r>
              <a:rPr lang="en-AU" dirty="0" smtClean="0">
                <a:ea typeface="ＭＳ Ｐゴシック" charset="-128"/>
              </a:rPr>
              <a:t>“Mobile Broadband”, </a:t>
            </a:r>
            <a:br>
              <a:rPr lang="en-AU" dirty="0" smtClean="0">
                <a:ea typeface="ＭＳ Ｐゴシック" charset="-128"/>
              </a:rPr>
            </a:br>
            <a:r>
              <a:rPr lang="en-AU" i="1" dirty="0" smtClean="0">
                <a:ea typeface="ＭＳ Ｐゴシック" charset="-128"/>
              </a:rPr>
              <a:t>ACMA Discussion Paper (May 2012), 19 submissions, </a:t>
            </a:r>
            <a:r>
              <a:rPr lang="en-AU" i="1" dirty="0" err="1" smtClean="0">
                <a:ea typeface="ＭＳ Ｐゴシック" charset="-128"/>
              </a:rPr>
              <a:t>telcos</a:t>
            </a:r>
            <a:r>
              <a:rPr lang="en-AU" i="1" dirty="0" smtClean="0">
                <a:ea typeface="ＭＳ Ｐゴシック" charset="-128"/>
              </a:rPr>
              <a:t>, broadcasters, government agencies &amp; CSIRO.  Pending...  </a:t>
            </a:r>
          </a:p>
          <a:p>
            <a:r>
              <a:rPr lang="en-AU" i="1" dirty="0" smtClean="0">
                <a:ea typeface="ＭＳ Ｐゴシック" charset="-128"/>
              </a:rPr>
              <a:t>‘Midweek RFI’ and other new aeronautical and </a:t>
            </a:r>
            <a:r>
              <a:rPr lang="en-AU" i="1" dirty="0" err="1" smtClean="0">
                <a:ea typeface="ＭＳ Ｐゴシック" charset="-128"/>
              </a:rPr>
              <a:t>spaceborne</a:t>
            </a:r>
            <a:r>
              <a:rPr lang="en-AU" i="1" dirty="0" smtClean="0">
                <a:ea typeface="ＭＳ Ｐゴシック" charset="-128"/>
              </a:rPr>
              <a:t> emitters… many in the ‘redshift’ bands below 1400 MHz…</a:t>
            </a:r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roposed_arrangements-2.5_GH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203440" cy="90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2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Aircraft ADS-B, 1090 MHz, 200 W/@20,000 ‘  </a:t>
            </a:r>
            <a:endParaRPr lang="en-AU" dirty="0"/>
          </a:p>
        </p:txBody>
      </p:sp>
      <p:pic>
        <p:nvPicPr>
          <p:cNvPr id="3" name="Content Placeholder 2" descr="adsb_at_20000ft_G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28" b="18528"/>
          <a:stretch>
            <a:fillRect/>
          </a:stretch>
        </p:blipFill>
        <p:spPr/>
      </p:pic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0906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dirty="0" err="1" smtClean="0"/>
              <a:t>Parkes</a:t>
            </a:r>
            <a:r>
              <a:rPr lang="en-AU" dirty="0" smtClean="0"/>
              <a:t> RFI Survey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4069209" cy="4572855"/>
          </a:xfrm>
        </p:spPr>
        <p:txBody>
          <a:bodyPr rtlCol="0">
            <a:noAutofit/>
          </a:bodyPr>
          <a:lstStyle/>
          <a:p>
            <a:pPr marL="176400" indent="-1764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Nominal coverage </a:t>
            </a:r>
            <a:r>
              <a:rPr lang="en-US" dirty="0"/>
              <a:t>25 MHz 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6 GHz in 50 MHz steps</a:t>
            </a:r>
          </a:p>
          <a:p>
            <a:pPr marL="176400" indent="-1764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Supports proposed 0.7 </a:t>
            </a:r>
            <a:r>
              <a:rPr lang="en-US" dirty="0"/>
              <a:t>– 4 GHz broadband </a:t>
            </a:r>
            <a:r>
              <a:rPr lang="en-US" dirty="0" smtClean="0"/>
              <a:t>receiver</a:t>
            </a:r>
            <a:endParaRPr lang="en-US" dirty="0"/>
          </a:p>
          <a:p>
            <a:pPr marL="176400" indent="-1764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Need deep spectral and transient surveys </a:t>
            </a:r>
            <a:r>
              <a:rPr lang="en-US" dirty="0"/>
              <a:t>at </a:t>
            </a:r>
            <a:r>
              <a:rPr lang="en-US" dirty="0" err="1" smtClean="0"/>
              <a:t>Parkes</a:t>
            </a:r>
            <a:r>
              <a:rPr lang="en-US" dirty="0" smtClean="0"/>
              <a:t>;</a:t>
            </a:r>
            <a:endParaRPr lang="en-US" dirty="0"/>
          </a:p>
          <a:p>
            <a:pPr marL="176400" indent="-1764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Development system based </a:t>
            </a:r>
            <a:r>
              <a:rPr lang="en-US" dirty="0"/>
              <a:t>on SKA hardware + BEDLAM transient detector (Ron Beresford, Paul Roberts, Aidan </a:t>
            </a:r>
            <a:r>
              <a:rPr lang="en-US" dirty="0" err="1"/>
              <a:t>Hotan</a:t>
            </a:r>
            <a:r>
              <a:rPr lang="en-US" dirty="0"/>
              <a:t>, Aaron Chippendale)</a:t>
            </a:r>
          </a:p>
          <a:p>
            <a:pPr marL="176400" indent="-1764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Commissioning </a:t>
            </a:r>
            <a:r>
              <a:rPr lang="en-US" dirty="0"/>
              <a:t>tests for full system ~end November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Spectrum Management:  Parkes &amp; ATCA|  Erik Lensson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6" name="Picture 15" descr="local_rfi_400MHz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8" t="2636" r="7342" b="3454"/>
          <a:stretch/>
        </p:blipFill>
        <p:spPr>
          <a:xfrm>
            <a:off x="4788024" y="116632"/>
            <a:ext cx="4285859" cy="301946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17" name="graphics7"/>
          <p:cNvPicPr/>
          <p:nvPr/>
        </p:nvPicPr>
        <p:blipFill rotWithShape="1">
          <a:blip r:embed="rId3" cstate="print">
            <a:alphaModFix/>
            <a:lum/>
          </a:blip>
          <a:srcRect l="5486" t="10487" r="38626" b="31873"/>
          <a:stretch/>
        </p:blipFill>
        <p:spPr>
          <a:xfrm>
            <a:off x="4826001" y="3175009"/>
            <a:ext cx="4263596" cy="3410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61652" y="5606154"/>
            <a:ext cx="12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BEDLAM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43714" y="4372429"/>
            <a:ext cx="1741715" cy="0"/>
          </a:xfrm>
          <a:prstGeom prst="straightConnector1">
            <a:avLst/>
          </a:prstGeom>
          <a:ln w="28575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69857" y="4336142"/>
            <a:ext cx="620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8 </a:t>
            </a:r>
            <a:r>
              <a:rPr lang="en-US" sz="2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5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120322[1]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CSIRO_PowerPoint_120322[1]</Template>
  <TotalTime>5701</TotalTime>
  <Words>400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CSIRO_PowerPoint_120322[1]</vt:lpstr>
      <vt:lpstr>Spectrum Management: Parkes &amp; ATCA</vt:lpstr>
      <vt:lpstr>Background</vt:lpstr>
      <vt:lpstr>RALI MS-31</vt:lpstr>
      <vt:lpstr> Service Delivery Model* </vt:lpstr>
      <vt:lpstr> NBN Wireless</vt:lpstr>
      <vt:lpstr>ATCA &amp; Other Observatories</vt:lpstr>
      <vt:lpstr> Other UHF Band$ </vt:lpstr>
      <vt:lpstr> Aircraft ADS-B, 1090 MHz, 200 W/@20,000 ‘  </vt:lpstr>
      <vt:lpstr> Parkes RFI Survey</vt:lpstr>
      <vt:lpstr> Operations RFI/EMC Monitoring System </vt:lpstr>
      <vt:lpstr> Planning Wideband Receivers </vt:lpstr>
      <vt:lpstr> Other: Parkes Maser 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Lensson, Erik (CASS, Parkes)</dc:creator>
  <cp:lastModifiedBy>Lensson, Erik (CASS, Parkes)</cp:lastModifiedBy>
  <cp:revision>165</cp:revision>
  <dcterms:created xsi:type="dcterms:W3CDTF">2012-10-08T01:46:08Z</dcterms:created>
  <dcterms:modified xsi:type="dcterms:W3CDTF">2012-11-01T03:53:53Z</dcterms:modified>
</cp:coreProperties>
</file>