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75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FF00"/>
    <a:srgbClr val="0CFF00"/>
    <a:srgbClr val="00FF53"/>
    <a:srgbClr val="00FF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60000" autoAdjust="0"/>
  </p:normalViewPr>
  <p:slideViewPr>
    <p:cSldViewPr snapToGrid="0">
      <p:cViewPr varScale="1">
        <p:scale>
          <a:sx n="55" d="100"/>
          <a:sy n="55" d="100"/>
        </p:scale>
        <p:origin x="-258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00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F44CD-55E2-1649-8337-0C7ABC770AD7}" type="datetimeFigureOut">
              <a:rPr lang="en-US" smtClean="0"/>
              <a:pPr/>
              <a:t>19/10/12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C32D53-DA9B-944D-AF6A-0379CBEFED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82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C32D53-DA9B-944D-AF6A-0379CBEFEDC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9076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Slide 10: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Just providing a rough guideline of what might be needed in a PAF. So the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10x10 PAF is very flexible. We don't have to go for 20x sensitivity and we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don't have to spend 2000 hours either. Just gives an idea of what can be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achieved.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C32D53-DA9B-944D-AF6A-0379CBEFEDC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6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Slide 11: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Just the two take-home messages. Time to start dancing :)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C32D53-DA9B-944D-AF6A-0379CBEFEDC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387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Slide 2: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is an overview of the situation, as I understand it, at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Parkes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Probably most people already know this and probably know it better than me.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 this serves as a fundamental point so people know where I am coming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C32D53-DA9B-944D-AF6A-0379CBEFEDC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18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Slide 3: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Overall, the idea is to convey the message that a major survey like HOPS was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only possible because we decided to push the boundaries of what the standard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thinking said was possible.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C32D53-DA9B-944D-AF6A-0379CBEFEDC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3871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Slide 4: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example of the success of HOPS. The important ingredients here are:</a:t>
            </a: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two strip images of water masers and NH3 emission. There is a great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concentration of NH3 in the CMZ (within about 3 degrees of the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centre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but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 great concentration of water masers. NH3 is supposed to be gas that will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 stars, but water masers trace active star formation. Conclusion: plenty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gas available to form stars, but it just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ain't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forming stars out of this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gas.</a:t>
            </a: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This result is only in perspective from blind surveys of both NH3 and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water masers.</a:t>
            </a: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The full HOPS survey (100 square degrees) puts the result in the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perspective of the whole Galaxy and shows this anomaly is a factor of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20-50x.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C32D53-DA9B-944D-AF6A-0379CBEFEDC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072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Slide 5: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Just to put context on where I think the NH3 and water lines sit in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importance. Yes, I know you'd have methanol up there too, but I am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deliberately trying to be contentious at this point to get people to pay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attention and think about this comparison of the lines everyone knows and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loves (HI and CO) and those weird lines that no one except those star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formation nutcases take an interest in.</a:t>
            </a:r>
          </a:p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slide is also there to try and make you stuff up saying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sububiquitous</a:t>
            </a: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C32D53-DA9B-944D-AF6A-0379CBEFEDC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1896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Slide 6: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Just giving the straight facts on water masers' usefulness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C32D53-DA9B-944D-AF6A-0379CBEFEDC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995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Slide 7: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Similar for NH3, although I don't think most people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realise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how important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ammonia can be. The hammer home message is down the bottom: NH3 is the BEST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tracer of gas associated with star formation. Ignore inherent contradiction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Slide 4.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C32D53-DA9B-944D-AF6A-0379CBEFEDC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544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Slide 8: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Pretty straight forward. Nothing else to say here.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C32D53-DA9B-944D-AF6A-0379CBEFEDC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252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Slide 9: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 think the message in red is pretty clear. Just stare deeply into their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eyes and shout at them ;)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C32D53-DA9B-944D-AF6A-0379CBEFEDC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36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9B00-C302-784F-905F-4F8F87C670BA}" type="datetimeFigureOut">
              <a:rPr lang="en-US" smtClean="0"/>
              <a:pPr/>
              <a:t>19/10/12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C06C-6239-0347-AE02-98ABD5C11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9B00-C302-784F-905F-4F8F87C670BA}" type="datetimeFigureOut">
              <a:rPr lang="en-US" smtClean="0"/>
              <a:pPr/>
              <a:t>19/10/12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C06C-6239-0347-AE02-98ABD5C11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9B00-C302-784F-905F-4F8F87C670BA}" type="datetimeFigureOut">
              <a:rPr lang="en-US" smtClean="0"/>
              <a:pPr/>
              <a:t>19/10/12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C06C-6239-0347-AE02-98ABD5C11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9B00-C302-784F-905F-4F8F87C670BA}" type="datetimeFigureOut">
              <a:rPr lang="en-US" smtClean="0"/>
              <a:pPr/>
              <a:t>19/10/12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C06C-6239-0347-AE02-98ABD5C11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9B00-C302-784F-905F-4F8F87C670BA}" type="datetimeFigureOut">
              <a:rPr lang="en-US" smtClean="0"/>
              <a:pPr/>
              <a:t>19/10/12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C06C-6239-0347-AE02-98ABD5C11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9B00-C302-784F-905F-4F8F87C670BA}" type="datetimeFigureOut">
              <a:rPr lang="en-US" smtClean="0"/>
              <a:pPr/>
              <a:t>19/10/12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C06C-6239-0347-AE02-98ABD5C11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9B00-C302-784F-905F-4F8F87C670BA}" type="datetimeFigureOut">
              <a:rPr lang="en-US" smtClean="0"/>
              <a:pPr/>
              <a:t>19/10/12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C06C-6239-0347-AE02-98ABD5C11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9B00-C302-784F-905F-4F8F87C670BA}" type="datetimeFigureOut">
              <a:rPr lang="en-US" smtClean="0"/>
              <a:pPr/>
              <a:t>19/10/12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C06C-6239-0347-AE02-98ABD5C11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9B00-C302-784F-905F-4F8F87C670BA}" type="datetimeFigureOut">
              <a:rPr lang="en-US" smtClean="0"/>
              <a:pPr/>
              <a:t>19/10/12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C06C-6239-0347-AE02-98ABD5C11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9B00-C302-784F-905F-4F8F87C670BA}" type="datetimeFigureOut">
              <a:rPr lang="en-US" smtClean="0"/>
              <a:pPr/>
              <a:t>19/10/12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C06C-6239-0347-AE02-98ABD5C11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19B00-C302-784F-905F-4F8F87C670BA}" type="datetimeFigureOut">
              <a:rPr lang="en-US" smtClean="0"/>
              <a:pPr/>
              <a:t>19/10/12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DC06C-6239-0347-AE02-98ABD5C11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/>
            </a:gs>
            <a:gs pos="100000">
              <a:srgbClr val="FFFF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19B00-C302-784F-905F-4F8F87C670BA}" type="datetimeFigureOut">
              <a:rPr lang="en-US" smtClean="0"/>
              <a:pPr/>
              <a:t>19/10/12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DC06C-6239-0347-AE02-98ABD5C115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18"/>
          <p:cNvSpPr txBox="1">
            <a:spLocks noChangeArrowheads="1"/>
          </p:cNvSpPr>
          <p:nvPr/>
        </p:nvSpPr>
        <p:spPr bwMode="auto">
          <a:xfrm>
            <a:off x="2154532" y="6042458"/>
            <a:ext cx="50914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AU" b="1" dirty="0" smtClean="0"/>
              <a:t>Andrew </a:t>
            </a:r>
            <a:r>
              <a:rPr lang="en-AU" b="1" dirty="0"/>
              <a:t>Walsh</a:t>
            </a:r>
            <a:r>
              <a:rPr lang="en-AU" b="1" dirty="0" smtClean="0"/>
              <a:t>, James </a:t>
            </a:r>
            <a:r>
              <a:rPr lang="en-AU" b="1" dirty="0"/>
              <a:t>Cook </a:t>
            </a:r>
            <a:r>
              <a:rPr lang="en-AU" b="1" dirty="0" smtClean="0"/>
              <a:t>University</a:t>
            </a:r>
          </a:p>
          <a:p>
            <a:pPr algn="ctr"/>
            <a:r>
              <a:rPr lang="en-AU" b="1" dirty="0" smtClean="0"/>
              <a:t>Narrated by James Green (CASS) – thanks Jimi!</a:t>
            </a:r>
            <a:endParaRPr lang="en-US" b="1" dirty="0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203768" y="-13230"/>
            <a:ext cx="674638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400" dirty="0" smtClean="0">
                <a:solidFill>
                  <a:srgbClr val="000000"/>
                </a:solidFill>
                <a:ea typeface="Consolas"/>
                <a:cs typeface="Consolas"/>
              </a:rPr>
              <a:t>(</a:t>
            </a:r>
            <a:r>
              <a:rPr lang="en-US" sz="2400" dirty="0" err="1" smtClean="0">
                <a:solidFill>
                  <a:srgbClr val="000000"/>
                </a:solidFill>
                <a:ea typeface="Consolas"/>
                <a:cs typeface="Consolas"/>
              </a:rPr>
              <a:t>Psshhh</a:t>
            </a:r>
            <a:r>
              <a:rPr lang="en-US" sz="2400" dirty="0" smtClean="0">
                <a:solidFill>
                  <a:srgbClr val="000000"/>
                </a:solidFill>
                <a:ea typeface="Consolas"/>
                <a:cs typeface="Consola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Consolas"/>
                <a:cs typeface="Consolas"/>
              </a:rPr>
              <a:t>aaahhh</a:t>
            </a:r>
            <a:r>
              <a:rPr lang="en-US" sz="2400" dirty="0" smtClean="0">
                <a:solidFill>
                  <a:srgbClr val="000000"/>
                </a:solidFill>
                <a:ea typeface="Consolas"/>
                <a:cs typeface="Consola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ea typeface="Consolas"/>
                <a:cs typeface="Consolas"/>
              </a:rPr>
              <a:t>sssss</a:t>
            </a:r>
            <a:r>
              <a:rPr lang="en-US" sz="2400" dirty="0" smtClean="0">
                <a:solidFill>
                  <a:srgbClr val="000000"/>
                </a:solidFill>
                <a:ea typeface="Consolas"/>
                <a:cs typeface="Consolas"/>
              </a:rPr>
              <a:t> push it) </a:t>
            </a:r>
          </a:p>
          <a:p>
            <a:pPr algn="ctr"/>
            <a:r>
              <a:rPr lang="en-US" sz="3600" dirty="0">
                <a:solidFill>
                  <a:srgbClr val="000000"/>
                </a:solidFill>
                <a:ea typeface="Consolas"/>
                <a:cs typeface="Consolas"/>
              </a:rPr>
              <a:t>T</a:t>
            </a:r>
            <a:r>
              <a:rPr lang="en-US" sz="3600" dirty="0" smtClean="0">
                <a:solidFill>
                  <a:srgbClr val="000000"/>
                </a:solidFill>
                <a:ea typeface="Consolas"/>
                <a:cs typeface="Consolas"/>
              </a:rPr>
              <a:t>he Case </a:t>
            </a:r>
            <a:r>
              <a:rPr lang="en-US" sz="3600" dirty="0">
                <a:solidFill>
                  <a:srgbClr val="000000"/>
                </a:solidFill>
                <a:ea typeface="Consolas"/>
                <a:cs typeface="Consolas"/>
              </a:rPr>
              <a:t>for </a:t>
            </a:r>
            <a:r>
              <a:rPr lang="en-US" sz="3600" dirty="0" smtClean="0">
                <a:solidFill>
                  <a:srgbClr val="000000"/>
                </a:solidFill>
                <a:ea typeface="Consolas"/>
                <a:cs typeface="Consolas"/>
              </a:rPr>
              <a:t>High Frequency Line Observations with </a:t>
            </a:r>
            <a:r>
              <a:rPr lang="en-US" sz="3600" dirty="0" err="1" smtClean="0">
                <a:solidFill>
                  <a:srgbClr val="000000"/>
                </a:solidFill>
                <a:ea typeface="Consolas"/>
                <a:cs typeface="Consolas"/>
              </a:rPr>
              <a:t>Parkes</a:t>
            </a:r>
            <a:endParaRPr lang="en-US" sz="3600" b="1" dirty="0"/>
          </a:p>
        </p:txBody>
      </p:sp>
      <p:pic>
        <p:nvPicPr>
          <p:cNvPr id="2" name="Picture 1" descr="psychedelick_dish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385" y="1905092"/>
            <a:ext cx="6225541" cy="41342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203768" y="-13230"/>
            <a:ext cx="67463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ea typeface="Consolas"/>
                <a:cs typeface="Consolas"/>
              </a:rPr>
              <a:t>A </a:t>
            </a:r>
            <a:r>
              <a:rPr lang="en-US" sz="3600" dirty="0" err="1" smtClean="0">
                <a:solidFill>
                  <a:srgbClr val="000000"/>
                </a:solidFill>
                <a:ea typeface="Consolas"/>
                <a:cs typeface="Consolas"/>
              </a:rPr>
              <a:t>Parkes</a:t>
            </a:r>
            <a:r>
              <a:rPr lang="en-US" sz="3600" dirty="0" smtClean="0">
                <a:solidFill>
                  <a:srgbClr val="000000"/>
                </a:solidFill>
                <a:ea typeface="Consolas"/>
                <a:cs typeface="Consolas"/>
              </a:rPr>
              <a:t> Survey of the Milky Way in Water and Ammonia</a:t>
            </a:r>
            <a:endParaRPr lang="en-US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45089" y="1523975"/>
            <a:ext cx="899891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</a:rPr>
              <a:t>What is needed?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pPr marL="342900" indent="-342900">
              <a:buAutoNum type="arabicPeriod" startAt="2"/>
            </a:pPr>
            <a:r>
              <a:rPr lang="en-US" dirty="0" smtClean="0">
                <a:solidFill>
                  <a:srgbClr val="000000"/>
                </a:solidFill>
              </a:rPr>
              <a:t>To efficiently survey the Galaxy, </a:t>
            </a:r>
            <a:r>
              <a:rPr lang="en-US" dirty="0" smtClean="0">
                <a:solidFill>
                  <a:srgbClr val="FF0000"/>
                </a:solidFill>
              </a:rPr>
              <a:t>a PAF is needed: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A 10×10 array will survey the Galaxy with 20× the sensitivity of HOPS in ~2000 hours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endParaRPr lang="en-US" dirty="0" smtClean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The benefits of such a survey will be far-reaching in the fields of understanding star formation both within our Galaxy and other galaxies, as well as understanding the structure of the Milky Way.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     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  Developing such a PAF may be challenging, but this is where CASS needs to Push It!!!</a:t>
            </a:r>
            <a:endParaRPr lang="en-US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195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203768" y="-13230"/>
            <a:ext cx="67463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ea typeface="Consolas"/>
                <a:cs typeface="Consolas"/>
              </a:rPr>
              <a:t>Summary</a:t>
            </a:r>
            <a:endParaRPr lang="en-US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420163" y="1483011"/>
            <a:ext cx="6035688" cy="35394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</a:rPr>
              <a:t>A </a:t>
            </a:r>
            <a:r>
              <a:rPr lang="en-US" sz="2800" dirty="0" err="1" smtClean="0">
                <a:solidFill>
                  <a:srgbClr val="000000"/>
                </a:solidFill>
              </a:rPr>
              <a:t>Parkes</a:t>
            </a:r>
            <a:r>
              <a:rPr lang="en-US" sz="2800" dirty="0" smtClean="0">
                <a:solidFill>
                  <a:srgbClr val="000000"/>
                </a:solidFill>
              </a:rPr>
              <a:t> high frequency receiver should be designed to include spectral lines of water and ammonia.</a:t>
            </a:r>
          </a:p>
          <a:p>
            <a:pPr algn="ctr"/>
            <a:endParaRPr lang="en-US" sz="2800" dirty="0">
              <a:solidFill>
                <a:srgbClr val="000000"/>
              </a:solidFill>
            </a:endParaRPr>
          </a:p>
          <a:p>
            <a:pPr algn="ctr"/>
            <a:endParaRPr lang="en-US" sz="2800" dirty="0" smtClean="0">
              <a:solidFill>
                <a:srgbClr val="000000"/>
              </a:solidFill>
            </a:endParaRPr>
          </a:p>
          <a:p>
            <a:pPr algn="ctr"/>
            <a:r>
              <a:rPr lang="en-US" sz="2800" dirty="0" smtClean="0">
                <a:solidFill>
                  <a:srgbClr val="000000"/>
                </a:solidFill>
              </a:rPr>
              <a:t>A PAF at high frequency will bring great benefits to studying star formation and g(G)</a:t>
            </a:r>
            <a:r>
              <a:rPr lang="en-US" sz="2800" dirty="0" err="1" smtClean="0">
                <a:solidFill>
                  <a:srgbClr val="000000"/>
                </a:solidFill>
              </a:rPr>
              <a:t>alactic</a:t>
            </a:r>
            <a:r>
              <a:rPr lang="en-US" sz="2800" dirty="0" smtClean="0">
                <a:solidFill>
                  <a:srgbClr val="000000"/>
                </a:solidFill>
              </a:rPr>
              <a:t> structure</a:t>
            </a: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71208" y="6581001"/>
            <a:ext cx="13727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Salt-n-</a:t>
            </a:r>
            <a:r>
              <a:rPr lang="en-US" sz="1200" dirty="0" err="1" smtClean="0"/>
              <a:t>Pepa’s</a:t>
            </a:r>
            <a:r>
              <a:rPr lang="en-US" sz="1200" dirty="0" smtClean="0"/>
              <a:t> here!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82719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18"/>
          <p:cNvSpPr txBox="1">
            <a:spLocks noChangeArrowheads="1"/>
          </p:cNvSpPr>
          <p:nvPr/>
        </p:nvSpPr>
        <p:spPr bwMode="auto">
          <a:xfrm>
            <a:off x="1190540" y="1160660"/>
            <a:ext cx="7521608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AU" sz="2400" b="1" dirty="0" smtClean="0"/>
              <a:t>Early stages of planning to make </a:t>
            </a:r>
            <a:r>
              <a:rPr lang="en-AU" sz="2400" b="1" dirty="0" err="1" smtClean="0"/>
              <a:t>Parkes</a:t>
            </a:r>
            <a:r>
              <a:rPr lang="en-AU" sz="2400" b="1" dirty="0" smtClean="0"/>
              <a:t> future operations more streamlined</a:t>
            </a:r>
          </a:p>
          <a:p>
            <a:pPr marL="285750" indent="-285750">
              <a:buFont typeface="Arial"/>
              <a:buChar char="•"/>
            </a:pPr>
            <a:endParaRPr lang="en-AU" sz="2400" b="1" dirty="0"/>
          </a:p>
          <a:p>
            <a:pPr marL="285750" indent="-285750">
              <a:buFont typeface="Arial"/>
              <a:buChar char="•"/>
            </a:pPr>
            <a:r>
              <a:rPr lang="en-AU" sz="2400" b="1" dirty="0" smtClean="0"/>
              <a:t>Suggestion to replace receiver fleet with two wideband receivers</a:t>
            </a:r>
          </a:p>
          <a:p>
            <a:pPr marL="285750" indent="-285750">
              <a:buFont typeface="Arial"/>
              <a:buChar char="•"/>
            </a:pPr>
            <a:endParaRPr lang="en-AU" sz="2400" b="1" dirty="0"/>
          </a:p>
          <a:p>
            <a:pPr marL="285750" indent="-285750">
              <a:buFont typeface="Arial"/>
              <a:buChar char="•"/>
            </a:pPr>
            <a:r>
              <a:rPr lang="en-AU" sz="2400" b="1" dirty="0" smtClean="0"/>
              <a:t>Nominal frequency range is 0.7 – 4 GHz and 4 </a:t>
            </a:r>
            <a:r>
              <a:rPr lang="en-AU" sz="2400" b="1" dirty="0"/>
              <a:t>–</a:t>
            </a:r>
            <a:r>
              <a:rPr lang="en-AU" sz="2400" b="1" dirty="0" smtClean="0"/>
              <a:t> 24 GHz</a:t>
            </a:r>
          </a:p>
          <a:p>
            <a:pPr marL="285750" indent="-285750">
              <a:buFont typeface="Arial"/>
              <a:buChar char="•"/>
            </a:pPr>
            <a:endParaRPr lang="en-AU" sz="2400" b="1" dirty="0"/>
          </a:p>
          <a:p>
            <a:pPr marL="285750" indent="-285750">
              <a:buFont typeface="Arial"/>
              <a:buChar char="•"/>
            </a:pPr>
            <a:r>
              <a:rPr lang="en-US" sz="2400" b="1" dirty="0" smtClean="0"/>
              <a:t>Possible/likely use of Phased Array Feeds (PAFs)     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–  more likely for low frequency</a:t>
            </a:r>
            <a:endParaRPr lang="en-US" sz="2400" b="1" dirty="0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203768" y="-13230"/>
            <a:ext cx="67463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ea typeface="Consolas"/>
                <a:cs typeface="Consolas"/>
              </a:rPr>
              <a:t>Receiver </a:t>
            </a:r>
            <a:r>
              <a:rPr lang="en-US" sz="3600" dirty="0" err="1">
                <a:solidFill>
                  <a:srgbClr val="000000"/>
                </a:solidFill>
                <a:ea typeface="Consolas"/>
                <a:cs typeface="Consolas"/>
              </a:rPr>
              <a:t>R</a:t>
            </a:r>
            <a:r>
              <a:rPr lang="en-US" sz="3600" dirty="0" err="1" smtClean="0">
                <a:solidFill>
                  <a:srgbClr val="000000"/>
                </a:solidFill>
                <a:ea typeface="Consolas"/>
                <a:cs typeface="Consolas"/>
              </a:rPr>
              <a:t>ationalisation</a:t>
            </a:r>
            <a:r>
              <a:rPr lang="en-US" sz="3600" dirty="0" smtClean="0">
                <a:solidFill>
                  <a:srgbClr val="000000"/>
                </a:solidFill>
                <a:ea typeface="Consolas"/>
                <a:cs typeface="Consolas"/>
              </a:rPr>
              <a:t> on </a:t>
            </a:r>
            <a:r>
              <a:rPr lang="en-US" sz="3600" dirty="0" err="1" smtClean="0">
                <a:solidFill>
                  <a:srgbClr val="000000"/>
                </a:solidFill>
                <a:ea typeface="Consolas"/>
                <a:cs typeface="Consolas"/>
              </a:rPr>
              <a:t>Parkes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2300892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18"/>
          <p:cNvSpPr txBox="1">
            <a:spLocks noChangeArrowheads="1"/>
          </p:cNvSpPr>
          <p:nvPr/>
        </p:nvSpPr>
        <p:spPr bwMode="auto">
          <a:xfrm>
            <a:off x="1190540" y="1160660"/>
            <a:ext cx="7407796" cy="4401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b="1" dirty="0" smtClean="0"/>
              <a:t>Fast efficient mapping became available partly due to the broadband receiver and backend.</a:t>
            </a:r>
          </a:p>
          <a:p>
            <a:pPr marL="285750" indent="-285750">
              <a:buFont typeface="Arial"/>
              <a:buChar char="•"/>
            </a:pPr>
            <a:endParaRPr lang="en-US" sz="2400" b="1" dirty="0"/>
          </a:p>
          <a:p>
            <a:pPr marL="285750" indent="-285750">
              <a:buFont typeface="Arial"/>
              <a:buChar char="•"/>
            </a:pPr>
            <a:r>
              <a:rPr lang="en-US" sz="2400" b="1" dirty="0" smtClean="0"/>
              <a:t>Survey multiple spectral lines simultaneously</a:t>
            </a:r>
          </a:p>
          <a:p>
            <a:pPr marL="285750" indent="-285750">
              <a:buFont typeface="Arial"/>
              <a:buChar char="•"/>
            </a:pPr>
            <a:endParaRPr lang="en-US" sz="2400" b="1" dirty="0"/>
          </a:p>
          <a:p>
            <a:pPr marL="285750" indent="-285750">
              <a:buFont typeface="Arial"/>
              <a:buChar char="•"/>
            </a:pPr>
            <a:r>
              <a:rPr lang="en-US" sz="2400" b="1" dirty="0" smtClean="0"/>
              <a:t>Key to HOPS: observe during summer months</a:t>
            </a:r>
          </a:p>
          <a:p>
            <a:r>
              <a:rPr lang="en-US" sz="2400" b="1" dirty="0"/>
              <a:t> </a:t>
            </a:r>
            <a:r>
              <a:rPr lang="en-US" sz="2400" b="1" dirty="0" smtClean="0"/>
              <a:t>   </a:t>
            </a:r>
            <a:r>
              <a:rPr lang="en-US" b="1" dirty="0" smtClean="0">
                <a:sym typeface="Wingdings"/>
              </a:rPr>
              <a:t> No great demand for </a:t>
            </a:r>
            <a:r>
              <a:rPr lang="en-US" b="1" dirty="0" err="1" smtClean="0">
                <a:sym typeface="Wingdings"/>
              </a:rPr>
              <a:t>Mopra</a:t>
            </a:r>
            <a:r>
              <a:rPr lang="en-US" b="1" dirty="0">
                <a:sym typeface="Wingdings"/>
              </a:rPr>
              <a:t> </a:t>
            </a:r>
            <a:r>
              <a:rPr lang="en-US" sz="1400" b="1" dirty="0" smtClean="0">
                <a:sym typeface="Wingdings"/>
              </a:rPr>
              <a:t>(General feeling the time was unusable at 12mm)</a:t>
            </a:r>
          </a:p>
          <a:p>
            <a:r>
              <a:rPr lang="en-US" b="1" dirty="0">
                <a:sym typeface="Wingdings"/>
              </a:rPr>
              <a:t> </a:t>
            </a:r>
            <a:r>
              <a:rPr lang="en-US" b="1" dirty="0" smtClean="0">
                <a:sym typeface="Wingdings"/>
              </a:rPr>
              <a:t>     Testing showed </a:t>
            </a:r>
            <a:r>
              <a:rPr lang="en-US" b="1" dirty="0" err="1" smtClean="0">
                <a:sym typeface="Wingdings"/>
              </a:rPr>
              <a:t>Mopra</a:t>
            </a:r>
            <a:r>
              <a:rPr lang="en-US" b="1" dirty="0" smtClean="0">
                <a:sym typeface="Wingdings"/>
              </a:rPr>
              <a:t> usable any time when not cloudy</a:t>
            </a:r>
          </a:p>
          <a:p>
            <a:r>
              <a:rPr lang="en-US" b="1" dirty="0">
                <a:sym typeface="Wingdings"/>
              </a:rPr>
              <a:t> </a:t>
            </a:r>
            <a:r>
              <a:rPr lang="en-US" b="1" dirty="0" smtClean="0">
                <a:sym typeface="Wingdings"/>
              </a:rPr>
              <a:t>     Take a hit in sensitivity, but main aim is to look for bright lines</a:t>
            </a:r>
          </a:p>
          <a:p>
            <a:endParaRPr lang="en-US" sz="1400" b="1" dirty="0">
              <a:sym typeface="Wingdings"/>
            </a:endParaRPr>
          </a:p>
          <a:p>
            <a:endParaRPr lang="en-US" sz="1400" b="1" dirty="0" smtClean="0">
              <a:sym typeface="Wingdings"/>
            </a:endParaRPr>
          </a:p>
          <a:p>
            <a:pPr algn="ctr"/>
            <a:r>
              <a:rPr lang="en-US" sz="2400" b="1" dirty="0" smtClean="0">
                <a:sym typeface="Wingdings"/>
              </a:rPr>
              <a:t>CONCLUSION: You can do great science if you… Push it!!!</a:t>
            </a:r>
          </a:p>
          <a:p>
            <a:endParaRPr lang="en-US" sz="2400" b="1" dirty="0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203768" y="-13230"/>
            <a:ext cx="67463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ea typeface="Consolas"/>
                <a:cs typeface="Consolas"/>
              </a:rPr>
              <a:t>The (relevant) Story of HOPS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084221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203768" y="-13230"/>
            <a:ext cx="67463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ea typeface="Consolas"/>
                <a:cs typeface="Consolas"/>
              </a:rPr>
              <a:t>The (relevant) Story of HOPS</a:t>
            </a:r>
            <a:endParaRPr lang="en-US" sz="3600" b="1" dirty="0"/>
          </a:p>
        </p:txBody>
      </p:sp>
      <p:pic>
        <p:nvPicPr>
          <p:cNvPr id="5" name="Picture 4" descr="NH3-11.ep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25001"/>
            <a:ext cx="9158788" cy="917578"/>
          </a:xfrm>
          <a:prstGeom prst="rect">
            <a:avLst/>
          </a:prstGeom>
        </p:spPr>
      </p:pic>
      <p:pic>
        <p:nvPicPr>
          <p:cNvPr id="6" name="Picture 5" descr="fred.ep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24096"/>
            <a:ext cx="9158788" cy="9175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73193" y="1098074"/>
            <a:ext cx="23135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 quick example: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3492668"/>
            <a:ext cx="89668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10                     8                         6                          4                         2                          0                         -2</a:t>
            </a:r>
          </a:p>
          <a:p>
            <a:pPr algn="ctr"/>
            <a:r>
              <a:rPr lang="en-US" dirty="0" smtClean="0"/>
              <a:t>                                                                      Galactic Longitude (degrees)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64564" y="1958011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2FF00"/>
                </a:solidFill>
              </a:rPr>
              <a:t>H</a:t>
            </a:r>
            <a:r>
              <a:rPr lang="en-US" baseline="-25000" dirty="0" smtClean="0">
                <a:solidFill>
                  <a:srgbClr val="02FF00"/>
                </a:solidFill>
              </a:rPr>
              <a:t>2</a:t>
            </a:r>
            <a:r>
              <a:rPr lang="en-US" dirty="0" smtClean="0">
                <a:solidFill>
                  <a:srgbClr val="02FF00"/>
                </a:solidFill>
              </a:rPr>
              <a:t>O masers</a:t>
            </a:r>
            <a:endParaRPr lang="en-US" dirty="0">
              <a:solidFill>
                <a:srgbClr val="02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911" y="2864510"/>
            <a:ext cx="10782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2FF00"/>
                </a:solidFill>
              </a:rPr>
              <a:t>NH</a:t>
            </a:r>
            <a:r>
              <a:rPr lang="en-US" baseline="-25000" dirty="0" smtClean="0">
                <a:solidFill>
                  <a:srgbClr val="02FF00"/>
                </a:solidFill>
              </a:rPr>
              <a:t>3</a:t>
            </a:r>
            <a:r>
              <a:rPr lang="en-US" dirty="0" smtClean="0">
                <a:solidFill>
                  <a:srgbClr val="02FF00"/>
                </a:solidFill>
              </a:rPr>
              <a:t> (1,1)</a:t>
            </a:r>
            <a:endParaRPr lang="en-US" dirty="0">
              <a:solidFill>
                <a:srgbClr val="02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65659" y="4828879"/>
            <a:ext cx="63407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CMZ shows copious NH</a:t>
            </a:r>
            <a:r>
              <a:rPr lang="en-US" baseline="-25000" dirty="0" smtClean="0"/>
              <a:t>3</a:t>
            </a:r>
            <a:r>
              <a:rPr lang="en-US" dirty="0" smtClean="0"/>
              <a:t> emission, but not many H</a:t>
            </a:r>
            <a:r>
              <a:rPr lang="en-US" baseline="-25000" dirty="0" smtClean="0"/>
              <a:t>2</a:t>
            </a:r>
            <a:r>
              <a:rPr lang="en-US" dirty="0" smtClean="0"/>
              <a:t>O masers</a:t>
            </a:r>
          </a:p>
          <a:p>
            <a:endParaRPr lang="en-US" dirty="0" smtClean="0">
              <a:sym typeface="Wingdings"/>
            </a:endParaRPr>
          </a:p>
          <a:p>
            <a:r>
              <a:rPr lang="en-US" dirty="0" smtClean="0">
                <a:sym typeface="Wingdings"/>
              </a:rPr>
              <a:t> Significant deficit of ongoing star formation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871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203768" y="-13230"/>
            <a:ext cx="67463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ea typeface="Consolas"/>
                <a:cs typeface="Consolas"/>
              </a:rPr>
              <a:t>The Understated Usefulness of Water and Ammonia</a:t>
            </a:r>
            <a:endParaRPr lang="en-US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69115" y="2124776"/>
            <a:ext cx="71417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Arguably, the two most important spectral transitions for radio astronomy are H</a:t>
            </a:r>
            <a:r>
              <a:rPr lang="en-US" dirty="0" smtClean="0"/>
              <a:t>I</a:t>
            </a:r>
            <a:r>
              <a:rPr lang="en-US" sz="2400" dirty="0" smtClean="0"/>
              <a:t> and CO J = N – N-1, mainly because they are ubiquitous.</a:t>
            </a:r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Arguably, the second two most important spectral transitions for radio astronomy are the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 maser at 22 GHz and the NH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inversion transitions at 24+ GHz.</a:t>
            </a:r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Both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 and NH</a:t>
            </a:r>
            <a:r>
              <a:rPr lang="en-US" sz="2400" baseline="-25000" dirty="0" smtClean="0"/>
              <a:t>3</a:t>
            </a:r>
            <a:r>
              <a:rPr lang="en-US" sz="2400" dirty="0" smtClean="0"/>
              <a:t> are ubiquitous, but perhaps not as ubiquitous as </a:t>
            </a:r>
            <a:r>
              <a:rPr lang="en-US" sz="2400" dirty="0"/>
              <a:t>H</a:t>
            </a:r>
            <a:r>
              <a:rPr lang="en-US" dirty="0"/>
              <a:t>I</a:t>
            </a:r>
            <a:r>
              <a:rPr lang="en-US" sz="2400" dirty="0"/>
              <a:t> and </a:t>
            </a:r>
            <a:r>
              <a:rPr lang="en-US" sz="2400" dirty="0" smtClean="0"/>
              <a:t>CO (</a:t>
            </a:r>
            <a:r>
              <a:rPr lang="en-US" sz="2400" dirty="0" err="1" smtClean="0"/>
              <a:t>sububiquitous</a:t>
            </a:r>
            <a:r>
              <a:rPr lang="en-US" sz="2400" dirty="0" smtClean="0"/>
              <a:t>?)</a:t>
            </a:r>
          </a:p>
        </p:txBody>
      </p:sp>
    </p:spTree>
    <p:extLst>
      <p:ext uri="{BB962C8B-B14F-4D97-AF65-F5344CB8AC3E}">
        <p14:creationId xmlns:p14="http://schemas.microsoft.com/office/powerpoint/2010/main" val="1697082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203768" y="-13230"/>
            <a:ext cx="67463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ea typeface="Consolas"/>
                <a:cs typeface="Consolas"/>
              </a:rPr>
              <a:t>The Understated Usefulness of Water and Ammonia</a:t>
            </a:r>
            <a:endParaRPr lang="en-US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69115" y="1278193"/>
            <a:ext cx="71417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</a:t>
            </a:r>
            <a:r>
              <a:rPr lang="en-US" baseline="-25000" dirty="0" smtClean="0">
                <a:solidFill>
                  <a:srgbClr val="FF0000"/>
                </a:solidFill>
              </a:rPr>
              <a:t>2</a:t>
            </a:r>
            <a:r>
              <a:rPr lang="en-US" dirty="0" smtClean="0">
                <a:solidFill>
                  <a:srgbClr val="FF0000"/>
                </a:solidFill>
              </a:rPr>
              <a:t>O masers are found in a wide variety of situations:</a:t>
            </a:r>
          </a:p>
          <a:p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Both low- and high-mass star formation within the Milky Way (typically trace outflows)</a:t>
            </a:r>
          </a:p>
          <a:p>
            <a:pPr marL="342900" indent="-342900">
              <a:buFont typeface="Arial"/>
              <a:buChar char="•"/>
            </a:pP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Evolved stars such as post-AGB stars (again tracing outflows)</a:t>
            </a:r>
          </a:p>
          <a:p>
            <a:pPr marL="342900" indent="-342900">
              <a:buFont typeface="Arial"/>
              <a:buChar char="•"/>
            </a:pP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dirty="0" err="1" smtClean="0"/>
              <a:t>Megamasers</a:t>
            </a:r>
            <a:r>
              <a:rPr lang="en-US" dirty="0" smtClean="0"/>
              <a:t> around the </a:t>
            </a:r>
            <a:r>
              <a:rPr lang="en-US" dirty="0" err="1" smtClean="0"/>
              <a:t>centres</a:t>
            </a:r>
            <a:r>
              <a:rPr lang="en-US" dirty="0" smtClean="0"/>
              <a:t> of other galaxies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7650" y="3806486"/>
            <a:ext cx="7141776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</a:t>
            </a:r>
            <a:r>
              <a:rPr lang="en-US" baseline="-25000" dirty="0" smtClean="0">
                <a:solidFill>
                  <a:srgbClr val="FF0000"/>
                </a:solidFill>
              </a:rPr>
              <a:t>2</a:t>
            </a:r>
            <a:r>
              <a:rPr lang="en-US" dirty="0" smtClean="0">
                <a:solidFill>
                  <a:srgbClr val="FF0000"/>
                </a:solidFill>
              </a:rPr>
              <a:t>O masers can be used for a wide variety of diagnostics:</a:t>
            </a:r>
          </a:p>
          <a:p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Studying outflows in star formation and evolved stars – particularly high velocity outflows</a:t>
            </a:r>
          </a:p>
          <a:p>
            <a:pPr marL="342900" indent="-342900">
              <a:buFont typeface="Arial"/>
              <a:buChar char="•"/>
            </a:pP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Constraining the ages of high-mass star-forming regions</a:t>
            </a:r>
          </a:p>
          <a:p>
            <a:pPr marL="342900" indent="-342900">
              <a:buFont typeface="Arial"/>
              <a:buChar char="•"/>
            </a:pP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Study of </a:t>
            </a:r>
            <a:r>
              <a:rPr lang="en-US" dirty="0" err="1" smtClean="0"/>
              <a:t>circumnuclear</a:t>
            </a:r>
            <a:r>
              <a:rPr lang="en-US" dirty="0" smtClean="0"/>
              <a:t> disks in other galaxies</a:t>
            </a:r>
          </a:p>
          <a:p>
            <a:pPr marL="342900" indent="-342900">
              <a:buFont typeface="Arial"/>
              <a:buChar char="•"/>
            </a:pPr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LBA high resolution studies</a:t>
            </a:r>
          </a:p>
        </p:txBody>
      </p:sp>
    </p:spTree>
    <p:extLst>
      <p:ext uri="{BB962C8B-B14F-4D97-AF65-F5344CB8AC3E}">
        <p14:creationId xmlns:p14="http://schemas.microsoft.com/office/powerpoint/2010/main" val="39459697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203768" y="-13230"/>
            <a:ext cx="67463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ea typeface="Consolas"/>
                <a:cs typeface="Consolas"/>
              </a:rPr>
              <a:t>The Understated Usefulness of Water and Ammonia</a:t>
            </a:r>
            <a:endParaRPr lang="en-US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69114" y="1278193"/>
            <a:ext cx="7947446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NH</a:t>
            </a:r>
            <a:r>
              <a:rPr lang="en-US" baseline="-25000" dirty="0" smtClean="0">
                <a:solidFill>
                  <a:srgbClr val="FF0000"/>
                </a:solidFill>
              </a:rPr>
              <a:t>3</a:t>
            </a:r>
            <a:r>
              <a:rPr lang="en-US" dirty="0" smtClean="0">
                <a:solidFill>
                  <a:srgbClr val="FF0000"/>
                </a:solidFill>
              </a:rPr>
              <a:t> inversion transitions are particularly useful because: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Multiple transitions are close together in frequency that probe a wide range of densities (few × 10</a:t>
            </a:r>
            <a:r>
              <a:rPr lang="en-US" baseline="30000" dirty="0" smtClean="0">
                <a:solidFill>
                  <a:srgbClr val="000000"/>
                </a:solidFill>
              </a:rPr>
              <a:t>3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</a:t>
            </a:r>
            <a:r>
              <a:rPr lang="en-US" dirty="0" smtClean="0">
                <a:solidFill>
                  <a:srgbClr val="000000"/>
                </a:solidFill>
              </a:rPr>
              <a:t> 10</a:t>
            </a:r>
            <a:r>
              <a:rPr lang="en-US" baseline="30000" dirty="0" smtClean="0">
                <a:solidFill>
                  <a:srgbClr val="000000"/>
                </a:solidFill>
              </a:rPr>
              <a:t>5</a:t>
            </a:r>
            <a:r>
              <a:rPr lang="en-US" dirty="0" smtClean="0">
                <a:solidFill>
                  <a:srgbClr val="000000"/>
                </a:solidFill>
              </a:rPr>
              <a:t> cm</a:t>
            </a:r>
            <a:r>
              <a:rPr lang="en-US" baseline="30000" dirty="0" smtClean="0">
                <a:solidFill>
                  <a:srgbClr val="000000"/>
                </a:solidFill>
              </a:rPr>
              <a:t>-3</a:t>
            </a:r>
            <a:r>
              <a:rPr lang="en-US" dirty="0" smtClean="0">
                <a:solidFill>
                  <a:srgbClr val="000000"/>
                </a:solidFill>
              </a:rPr>
              <a:t>) and temperatures (15 – 400 K)</a:t>
            </a: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Lower transitions like NH</a:t>
            </a:r>
            <a:r>
              <a:rPr lang="en-US" baseline="-25000" dirty="0" smtClean="0">
                <a:solidFill>
                  <a:srgbClr val="000000"/>
                </a:solidFill>
              </a:rPr>
              <a:t>3</a:t>
            </a:r>
            <a:r>
              <a:rPr lang="en-US" dirty="0" smtClean="0">
                <a:solidFill>
                  <a:srgbClr val="000000"/>
                </a:solidFill>
              </a:rPr>
              <a:t> (1,1) and (2,2) probe currently </a:t>
            </a:r>
            <a:r>
              <a:rPr lang="en-US" dirty="0" err="1" smtClean="0">
                <a:solidFill>
                  <a:srgbClr val="000000"/>
                </a:solidFill>
              </a:rPr>
              <a:t>modelled</a:t>
            </a:r>
            <a:r>
              <a:rPr lang="en-US" dirty="0" smtClean="0">
                <a:solidFill>
                  <a:srgbClr val="000000"/>
                </a:solidFill>
              </a:rPr>
              <a:t> conditions for star formation (where you see ammonia, you *should* see star formation)</a:t>
            </a: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Lower transitions show hyperfine structure, which can be used to more reliably measure column densities.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25927" y="4264861"/>
            <a:ext cx="77131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The NH</a:t>
            </a:r>
            <a:r>
              <a:rPr lang="en-US" baseline="-25000" dirty="0" smtClean="0">
                <a:solidFill>
                  <a:srgbClr val="FF0000"/>
                </a:solidFill>
              </a:rPr>
              <a:t>3</a:t>
            </a:r>
            <a:r>
              <a:rPr lang="en-US" dirty="0" smtClean="0">
                <a:solidFill>
                  <a:srgbClr val="FF0000"/>
                </a:solidFill>
              </a:rPr>
              <a:t> molecule is particularly useful because: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It is robust against freeze out in coldest, densest regions (pre-stellar clouds)</a:t>
            </a:r>
          </a:p>
          <a:p>
            <a:pPr marL="285750" indent="-285750">
              <a:buFont typeface="Arial"/>
              <a:buChar char="•"/>
            </a:pPr>
            <a:endParaRPr lang="en-US" dirty="0" smtClean="0">
              <a:solidFill>
                <a:srgbClr val="00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solidFill>
                  <a:srgbClr val="000000"/>
                </a:solidFill>
              </a:rPr>
              <a:t>It does not appear in outflows (consumed by outflow tracers CO and HCO</a:t>
            </a:r>
            <a:r>
              <a:rPr lang="en-US" baseline="30000" dirty="0" smtClean="0">
                <a:solidFill>
                  <a:srgbClr val="000000"/>
                </a:solidFill>
              </a:rPr>
              <a:t>+</a:t>
            </a:r>
            <a:r>
              <a:rPr lang="en-US" dirty="0" smtClean="0">
                <a:solidFill>
                  <a:srgbClr val="000000"/>
                </a:solidFill>
              </a:rPr>
              <a:t>)</a:t>
            </a:r>
          </a:p>
          <a:p>
            <a:pPr marL="285750" indent="-285750">
              <a:buFont typeface="Arial"/>
              <a:buChar char="•"/>
            </a:pPr>
            <a:endParaRPr lang="en-US" dirty="0">
              <a:solidFill>
                <a:srgbClr val="000000"/>
              </a:solidFill>
            </a:endParaRPr>
          </a:p>
          <a:p>
            <a:r>
              <a:rPr lang="en-US" dirty="0" smtClean="0">
                <a:solidFill>
                  <a:srgbClr val="000000"/>
                </a:solidFill>
              </a:rPr>
              <a:t>     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 NH</a:t>
            </a:r>
            <a:r>
              <a:rPr lang="en-US" baseline="-25000" dirty="0" smtClean="0">
                <a:solidFill>
                  <a:srgbClr val="000000"/>
                </a:solidFill>
                <a:sym typeface="Wingdings"/>
              </a:rPr>
              <a:t>3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 is the most reliable tracer of dense, quiescent, star-forming gas</a:t>
            </a:r>
            <a:endParaRPr lang="en-US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454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203768" y="-13230"/>
            <a:ext cx="67463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ea typeface="Consolas"/>
                <a:cs typeface="Consolas"/>
              </a:rPr>
              <a:t>A </a:t>
            </a:r>
            <a:r>
              <a:rPr lang="en-US" sz="3600" dirty="0" err="1" smtClean="0">
                <a:solidFill>
                  <a:srgbClr val="000000"/>
                </a:solidFill>
                <a:ea typeface="Consolas"/>
                <a:cs typeface="Consolas"/>
              </a:rPr>
              <a:t>Parkes</a:t>
            </a:r>
            <a:r>
              <a:rPr lang="en-US" sz="3600" dirty="0" smtClean="0">
                <a:solidFill>
                  <a:srgbClr val="000000"/>
                </a:solidFill>
                <a:ea typeface="Consolas"/>
                <a:cs typeface="Consolas"/>
              </a:rPr>
              <a:t> Survey of the Milky Way in Water and Ammonia</a:t>
            </a:r>
            <a:endParaRPr lang="en-US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45090" y="1523975"/>
            <a:ext cx="877189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000000"/>
                </a:solidFill>
              </a:rPr>
              <a:t>HOPS is not sensitive enough to detect typical clouds right across the Galaxy</a:t>
            </a:r>
          </a:p>
          <a:p>
            <a:pPr marL="285750" indent="-285750">
              <a:buFont typeface="Arial"/>
              <a:buChar char="•"/>
            </a:pPr>
            <a:endParaRPr lang="en-US" sz="2400" dirty="0" smtClean="0">
              <a:solidFill>
                <a:srgbClr val="00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000000"/>
                </a:solidFill>
              </a:rPr>
              <a:t>Common spectral lines like H</a:t>
            </a:r>
            <a:r>
              <a:rPr lang="en-US" dirty="0" smtClean="0">
                <a:solidFill>
                  <a:srgbClr val="000000"/>
                </a:solidFill>
              </a:rPr>
              <a:t>I</a:t>
            </a:r>
            <a:r>
              <a:rPr lang="en-US" sz="2400" dirty="0" smtClean="0">
                <a:solidFill>
                  <a:srgbClr val="000000"/>
                </a:solidFill>
              </a:rPr>
              <a:t> and CO can be detected across the Galaxy. But they trace low density gas not necessarily associated with star formation, as well as gas in inter-spiral arm regions, making Galactic structure difficult to discern.</a:t>
            </a:r>
          </a:p>
          <a:p>
            <a:pPr marL="285750" indent="-285750">
              <a:buFont typeface="Arial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400" dirty="0" smtClean="0">
                <a:solidFill>
                  <a:srgbClr val="000000"/>
                </a:solidFill>
              </a:rPr>
              <a:t>A sensitive </a:t>
            </a:r>
            <a:r>
              <a:rPr lang="en-US" sz="2400" dirty="0" err="1" smtClean="0">
                <a:solidFill>
                  <a:srgbClr val="000000"/>
                </a:solidFill>
              </a:rPr>
              <a:t>Parkes</a:t>
            </a:r>
            <a:r>
              <a:rPr lang="en-US" sz="2400" dirty="0" smtClean="0">
                <a:solidFill>
                  <a:srgbClr val="000000"/>
                </a:solidFill>
              </a:rPr>
              <a:t> survey for water masers and ammonia would use both molecules to map the Galactic structure in star-forming gas more clearly than ever before!</a:t>
            </a:r>
          </a:p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0924" y="5759612"/>
            <a:ext cx="5965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Note that only </a:t>
            </a:r>
            <a:r>
              <a:rPr lang="en-US" sz="2400" dirty="0" err="1" smtClean="0"/>
              <a:t>Parkes</a:t>
            </a:r>
            <a:r>
              <a:rPr lang="en-US" sz="2400" dirty="0" smtClean="0"/>
              <a:t> can see the southern Galactic plane and can do such a survey!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90226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1203768" y="-13230"/>
            <a:ext cx="674638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smtClean="0">
                <a:solidFill>
                  <a:srgbClr val="000000"/>
                </a:solidFill>
                <a:ea typeface="Consolas"/>
                <a:cs typeface="Consolas"/>
              </a:rPr>
              <a:t>A </a:t>
            </a:r>
            <a:r>
              <a:rPr lang="en-US" sz="3600" dirty="0" err="1" smtClean="0">
                <a:solidFill>
                  <a:srgbClr val="000000"/>
                </a:solidFill>
                <a:ea typeface="Consolas"/>
                <a:cs typeface="Consolas"/>
              </a:rPr>
              <a:t>Parkes</a:t>
            </a:r>
            <a:r>
              <a:rPr lang="en-US" sz="3600" dirty="0" smtClean="0">
                <a:solidFill>
                  <a:srgbClr val="000000"/>
                </a:solidFill>
                <a:ea typeface="Consolas"/>
                <a:cs typeface="Consolas"/>
              </a:rPr>
              <a:t> Survey of the Milky Way in Water and Ammonia</a:t>
            </a:r>
            <a:endParaRPr lang="en-US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45089" y="1523975"/>
            <a:ext cx="899891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000000"/>
                </a:solidFill>
              </a:rPr>
              <a:t>What is needed?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smtClean="0">
                <a:solidFill>
                  <a:srgbClr val="000000"/>
                </a:solidFill>
              </a:rPr>
              <a:t>Make sure that any high frequency receiver includes the water and ammonia line frequencies.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endParaRPr lang="en-US" dirty="0" smtClean="0">
              <a:solidFill>
                <a:srgbClr val="000000"/>
              </a:solidFill>
            </a:endParaRPr>
          </a:p>
          <a:p>
            <a:pPr lvl="6"/>
            <a:r>
              <a:rPr lang="en-US" sz="2400" dirty="0" smtClean="0">
                <a:solidFill>
                  <a:srgbClr val="000000"/>
                </a:solidFill>
              </a:rPr>
              <a:t>H</a:t>
            </a:r>
            <a:r>
              <a:rPr lang="en-US" sz="2400" baseline="-25000" dirty="0" smtClean="0">
                <a:solidFill>
                  <a:srgbClr val="000000"/>
                </a:solidFill>
              </a:rPr>
              <a:t>2</a:t>
            </a:r>
            <a:r>
              <a:rPr lang="en-US" sz="2400" dirty="0" smtClean="0">
                <a:solidFill>
                  <a:srgbClr val="000000"/>
                </a:solidFill>
              </a:rPr>
              <a:t>O maser		22.235 GHz</a:t>
            </a:r>
          </a:p>
          <a:p>
            <a:pPr lvl="6"/>
            <a:r>
              <a:rPr lang="en-US" sz="2400" dirty="0" smtClean="0">
                <a:solidFill>
                  <a:srgbClr val="000000"/>
                </a:solidFill>
              </a:rPr>
              <a:t>NH</a:t>
            </a:r>
            <a:r>
              <a:rPr lang="en-US" sz="2400" baseline="-25000" dirty="0" smtClean="0">
                <a:solidFill>
                  <a:srgbClr val="000000"/>
                </a:solidFill>
              </a:rPr>
              <a:t>3</a:t>
            </a:r>
            <a:r>
              <a:rPr lang="en-US" sz="2400" dirty="0" smtClean="0">
                <a:solidFill>
                  <a:srgbClr val="000000"/>
                </a:solidFill>
              </a:rPr>
              <a:t> (1,1)		23.694 GHz</a:t>
            </a:r>
          </a:p>
          <a:p>
            <a:pPr lvl="6"/>
            <a:r>
              <a:rPr lang="en-US" sz="2400" dirty="0" smtClean="0">
                <a:solidFill>
                  <a:srgbClr val="000000"/>
                </a:solidFill>
              </a:rPr>
              <a:t>NH</a:t>
            </a:r>
            <a:r>
              <a:rPr lang="en-US" sz="2400" baseline="-25000" dirty="0" smtClean="0">
                <a:solidFill>
                  <a:srgbClr val="000000"/>
                </a:solidFill>
              </a:rPr>
              <a:t>3</a:t>
            </a:r>
            <a:r>
              <a:rPr lang="en-US" sz="2400" dirty="0" smtClean="0">
                <a:solidFill>
                  <a:srgbClr val="000000"/>
                </a:solidFill>
              </a:rPr>
              <a:t> (2,2)		23.722 GHz</a:t>
            </a:r>
          </a:p>
          <a:p>
            <a:pPr lvl="6"/>
            <a:r>
              <a:rPr lang="en-US" sz="2400" dirty="0" smtClean="0">
                <a:solidFill>
                  <a:srgbClr val="000000"/>
                </a:solidFill>
              </a:rPr>
              <a:t>NH</a:t>
            </a:r>
            <a:r>
              <a:rPr lang="en-US" sz="2400" baseline="-25000" dirty="0" smtClean="0">
                <a:solidFill>
                  <a:srgbClr val="000000"/>
                </a:solidFill>
              </a:rPr>
              <a:t>3</a:t>
            </a:r>
            <a:r>
              <a:rPr lang="en-US" sz="2400" dirty="0" smtClean="0">
                <a:solidFill>
                  <a:srgbClr val="000000"/>
                </a:solidFill>
              </a:rPr>
              <a:t> (3,3)		23.870 GHz</a:t>
            </a:r>
          </a:p>
          <a:p>
            <a:pPr lvl="6"/>
            <a:r>
              <a:rPr lang="en-US" sz="2400" dirty="0" smtClean="0">
                <a:solidFill>
                  <a:srgbClr val="000000"/>
                </a:solidFill>
              </a:rPr>
              <a:t>NH</a:t>
            </a:r>
            <a:r>
              <a:rPr lang="en-US" sz="2400" baseline="-25000" dirty="0" smtClean="0">
                <a:solidFill>
                  <a:srgbClr val="000000"/>
                </a:solidFill>
              </a:rPr>
              <a:t>3</a:t>
            </a:r>
            <a:r>
              <a:rPr lang="en-US" sz="2400" dirty="0" smtClean="0">
                <a:solidFill>
                  <a:srgbClr val="000000"/>
                </a:solidFill>
              </a:rPr>
              <a:t> (4,4)		24.139 GHz</a:t>
            </a:r>
            <a:endParaRPr lang="en-US" sz="24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51467" y="5516439"/>
            <a:ext cx="699534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NOTE: These frequencies are a no-brainer, given the current rough specs</a:t>
            </a:r>
          </a:p>
          <a:p>
            <a:pPr algn="ctr"/>
            <a:r>
              <a:rPr lang="en-US" sz="2800" dirty="0" smtClean="0">
                <a:solidFill>
                  <a:srgbClr val="FF0000"/>
                </a:solidFill>
              </a:rPr>
              <a:t>BUT PLEASE DON’T FORGET THEM!!!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2511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40056</TotalTime>
  <Words>1404</Words>
  <Application>Microsoft Macintosh PowerPoint</Application>
  <PresentationFormat>On-screen Show (4:3)</PresentationFormat>
  <Paragraphs>177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jcu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Andrew Walsh</dc:creator>
  <cp:lastModifiedBy/>
  <cp:revision>113</cp:revision>
  <dcterms:created xsi:type="dcterms:W3CDTF">2012-06-04T09:40:46Z</dcterms:created>
  <dcterms:modified xsi:type="dcterms:W3CDTF">2012-10-19T04:47:14Z</dcterms:modified>
</cp:coreProperties>
</file>