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0" r:id="rId2"/>
    <p:sldId id="386" r:id="rId3"/>
    <p:sldId id="377" r:id="rId4"/>
    <p:sldId id="387" r:id="rId5"/>
    <p:sldId id="388" r:id="rId6"/>
    <p:sldId id="380" r:id="rId7"/>
    <p:sldId id="376" r:id="rId8"/>
    <p:sldId id="384" r:id="rId9"/>
    <p:sldId id="379" r:id="rId10"/>
    <p:sldId id="275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10000"/>
    <a:srgbClr val="F7F7F7"/>
    <a:srgbClr val="005C3E"/>
    <a:srgbClr val="3FAF6F"/>
    <a:srgbClr val="2A754A"/>
    <a:srgbClr val="FFB81C"/>
    <a:srgbClr val="E87722"/>
    <a:srgbClr val="E4002B"/>
    <a:srgbClr val="DF1995"/>
    <a:srgbClr val="6D2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9" autoAdjust="0"/>
    <p:restoredTop sz="82923" autoAdjust="0"/>
  </p:normalViewPr>
  <p:slideViewPr>
    <p:cSldViewPr snapToGrid="0" snapToObjects="1">
      <p:cViewPr varScale="1">
        <p:scale>
          <a:sx n="86" d="100"/>
          <a:sy n="86" d="100"/>
        </p:scale>
        <p:origin x="-2160" y="-112"/>
      </p:cViewPr>
      <p:guideLst>
        <p:guide orient="horz" pos="3676"/>
        <p:guide orient="horz" pos="1967"/>
        <p:guide orient="horz" pos="804"/>
        <p:guide pos="2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F3AE43-4B8B-42E2-AD8D-8893E6575599}" type="datetimeFigureOut">
              <a:rPr lang="en-US"/>
              <a:pPr>
                <a:defRPr/>
              </a:pPr>
              <a:t>10/06/13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5623A5-B868-4679-8144-13E28063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9BDDD4-07A3-49C3-8D04-6377578ADC4E}" type="datetimeFigureOut">
              <a:rPr lang="en-US"/>
              <a:pPr>
                <a:defRPr/>
              </a:pPr>
              <a:t>10/06/13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8E5230-3F12-4A60-B83A-70DD9883D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4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5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4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0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2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2" name="Rectangle 1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 userDrawn="1"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41313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6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8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ATUC  --  30 October 2012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4475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8588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60363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44475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28588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ATUC  --  30 October 2012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2" spcCol="360000"/>
          <a:lstStyle>
            <a:lvl2pPr marL="252000" indent="-250825">
              <a:defRPr/>
            </a:lvl2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ATUC  --  30 October 2012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3" spcCol="360000"/>
          <a:lstStyle>
            <a:lvl2pPr marL="252000" indent="-250825">
              <a:defRPr/>
            </a:lvl2pPr>
            <a:lvl5pPr>
              <a:buClr>
                <a:srgbClr val="4F4C4D"/>
              </a:buClr>
              <a:defRPr>
                <a:solidFill>
                  <a:srgbClr val="484647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ATUC  --  30 October 2012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1pPr marL="378000" indent="-378000">
              <a:buFont typeface="+mj-lt"/>
              <a:buAutoNum type="arabicPeriod"/>
              <a:defRPr/>
            </a:lvl1pPr>
            <a:lvl2pPr marL="630000" indent="-250825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buClr>
                <a:srgbClr val="4F4C4D"/>
              </a:buClr>
              <a:defRPr>
                <a:solidFill>
                  <a:srgbClr val="4F4C4D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ATUC  --  30 October 2012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ATUC  --  30 October 2012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0363" y="1276350"/>
            <a:ext cx="8460000" cy="455930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ATUC  --  30 October 2012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6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1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12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3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ATUC  --  30 October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ATUC  --  30 October 2012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ATUC  --  30 October 2012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3776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8888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2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79" name="Rectangle 78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42" name="Group 4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80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1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2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3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84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5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130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0000" y="2866540"/>
            <a:ext cx="746955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2772000" cy="153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66700" indent="-266700">
              <a:lnSpc>
                <a:spcPct val="90000"/>
              </a:lnSpc>
              <a:spcAft>
                <a:spcPts val="0"/>
              </a:spcAft>
              <a:buNone/>
              <a:tabLst>
                <a:tab pos="266700" algn="l"/>
              </a:tabLst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00000" y="3712540"/>
            <a:ext cx="2772000" cy="1530000"/>
          </a:xfrm>
        </p:spPr>
        <p:txBody>
          <a:bodyPr>
            <a:noAutofit/>
          </a:bodyPr>
          <a:lstStyle>
            <a:lvl1pPr marL="271463" indent="-271463">
              <a:lnSpc>
                <a:spcPct val="90000"/>
              </a:lnSpc>
              <a:spcAft>
                <a:spcPts val="0"/>
              </a:spcAft>
              <a:tabLst>
                <a:tab pos="355600" algn="l"/>
              </a:tabLs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71463" indent="-271463">
              <a:lnSpc>
                <a:spcPct val="90000"/>
              </a:lnSpc>
              <a:spcAft>
                <a:spcPts val="0"/>
              </a:spcAft>
              <a:buNone/>
              <a:tabLst>
                <a:tab pos="271463" algn="l"/>
              </a:tabLst>
              <a:defRPr lang="en-AU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62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63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5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8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6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7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8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9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0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1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2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3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cs-CZ" smtClean="0"/>
              <a:t>ATUC  --  30 October 2012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 smtClean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2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5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5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6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23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3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6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36" name="Group 35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57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62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9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9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0363" y="1276350"/>
            <a:ext cx="8459787" cy="4559300"/>
          </a:xfrm>
        </p:spPr>
        <p:txBody>
          <a:bodyPr>
            <a:noAutofit/>
          </a:bodyPr>
          <a:lstStyle>
            <a:lvl1pPr marL="378000" indent="-378000">
              <a:buFont typeface="+mj-lt"/>
              <a:buAutoNum type="arabicPeriod"/>
              <a:defRPr/>
            </a:lvl1pPr>
            <a:lvl2pPr marL="648000" indent="-270000">
              <a:defRPr/>
            </a:lvl2pPr>
            <a:lvl3pPr marL="648000" indent="-270000">
              <a:defRPr/>
            </a:lvl3pPr>
            <a:lvl4pPr marL="648000" indent="-270000">
              <a:defRPr/>
            </a:lvl4pPr>
            <a:lvl5pPr marL="648000" indent="-270000">
              <a:defRPr/>
            </a:lvl5pPr>
            <a:lvl6pPr marL="648000" indent="-270000">
              <a:defRPr/>
            </a:lvl6pPr>
            <a:lvl7pPr marL="648000" indent="-270000">
              <a:defRPr/>
            </a:lvl7pPr>
            <a:lvl8pPr marL="648000" indent="-270000">
              <a:defRPr/>
            </a:lvl8pPr>
            <a:lvl9pPr marL="648000" indent="-270000"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ATUC  --  30 October 2012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9378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ATUC  --  30 October 2012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ATUC  --  30 October 2012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0363" y="1276350"/>
            <a:ext cx="4140000" cy="455565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ATUC  --  30 October 2012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0363" y="1276350"/>
            <a:ext cx="4140000" cy="225165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0363" y="3708000"/>
            <a:ext cx="4140000" cy="2124000"/>
          </a:xfrm>
        </p:spPr>
        <p:txBody>
          <a:bodyPr rtlCol="0">
            <a:no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ATUC  --  30 October 2012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3" name="Picture 78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276350"/>
            <a:ext cx="845978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363" y="6516688"/>
            <a:ext cx="6119812" cy="107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 smtClean="0"/>
              <a:t>ATUC  --  30 October 2012</a:t>
            </a:r>
            <a:endParaRPr lang="en-US" dirty="0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269875"/>
            <a:ext cx="84597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dirty="0" smtClean="0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-71438" y="6365875"/>
            <a:ext cx="93170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0" r:id="rId3"/>
    <p:sldLayoutId id="2147483671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9" r:id="rId12"/>
    <p:sldLayoutId id="2147483658" r:id="rId13"/>
    <p:sldLayoutId id="2147483657" r:id="rId14"/>
    <p:sldLayoutId id="2147483656" r:id="rId15"/>
    <p:sldLayoutId id="2147483655" r:id="rId16"/>
    <p:sldLayoutId id="2147483672" r:id="rId17"/>
    <p:sldLayoutId id="2147483654" r:id="rId18"/>
    <p:sldLayoutId id="2147483653" r:id="rId19"/>
    <p:sldLayoutId id="2147483673" r:id="rId20"/>
    <p:sldLayoutId id="2147483676" r:id="rId2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9pPr>
    </p:titleStyle>
    <p:bodyStyle>
      <a:lvl1pPr algn="l" defTabSz="457200" rtl="0" eaLnBrk="1" fontAlgn="base" hangingPunct="1">
        <a:lnSpc>
          <a:spcPct val="90000"/>
        </a:lnSpc>
        <a:spcBef>
          <a:spcPts val="600"/>
        </a:spcBef>
        <a:spcAft>
          <a:spcPts val="563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Font typeface="Symbol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3238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5650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chemeClr val="accent2"/>
        </a:buClr>
        <a:buFont typeface="Arial" pitchFamily="34" charset="0"/>
        <a:buChar char="•"/>
        <a:defRPr sz="18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19361"/>
          <a:stretch/>
        </p:blipFill>
        <p:spPr>
          <a:xfrm>
            <a:off x="0" y="0"/>
            <a:ext cx="9179305" cy="55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642201"/>
            <a:ext cx="8043863" cy="1080000"/>
          </a:xfrm>
        </p:spPr>
        <p:txBody>
          <a:bodyPr/>
          <a:lstStyle/>
          <a:p>
            <a:r>
              <a:rPr lang="en-A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Future CABB Data </a:t>
            </a:r>
            <a:r>
              <a:rPr lang="en-AU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r>
              <a:rPr lang="en-A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eduction</a:t>
            </a:r>
            <a:endParaRPr lang="en-AU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533" name="Footer Placeholder 2"/>
          <p:cNvSpPr txBox="1">
            <a:spLocks/>
          </p:cNvSpPr>
          <p:nvPr/>
        </p:nvSpPr>
        <p:spPr bwMode="auto">
          <a:xfrm>
            <a:off x="360363" y="4835672"/>
            <a:ext cx="8042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Mark </a:t>
            </a:r>
            <a:r>
              <a:rPr lang="en-AU" sz="1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Wieringa</a:t>
            </a:r>
            <a:r>
              <a:rPr lang="en-AU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AU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|  Science Data Processing   |   Australia Telescope National Facility   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534" name="Footer Placeholder 2"/>
          <p:cNvSpPr txBox="1">
            <a:spLocks/>
          </p:cNvSpPr>
          <p:nvPr/>
        </p:nvSpPr>
        <p:spPr bwMode="auto">
          <a:xfrm>
            <a:off x="361950" y="5097609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ATUC   -   11</a:t>
            </a:r>
            <a:r>
              <a:rPr lang="en-AU" sz="1600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th</a:t>
            </a:r>
            <a:r>
              <a:rPr lang="en-AU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AU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June 2013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CSIRO Astronomy and Space Science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680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you</a:t>
            </a:r>
          </a:p>
        </p:txBody>
      </p:sp>
      <p:sp>
        <p:nvSpPr>
          <p:cNvPr id="3891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3373800" cy="15300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CSIRO Astronomy and Space Science</a:t>
            </a:r>
          </a:p>
          <a:p>
            <a:pPr lvl="1" eaLnBrk="1" hangingPunct="1">
              <a:spcAft>
                <a:spcPts val="563"/>
              </a:spcAft>
            </a:pPr>
            <a:r>
              <a:rPr lang="en-US" dirty="0" smtClean="0"/>
              <a:t>Mark Wieringa</a:t>
            </a:r>
            <a:br>
              <a:rPr lang="en-US" dirty="0" smtClean="0"/>
            </a:br>
            <a:r>
              <a:rPr lang="en-US" dirty="0" smtClean="0"/>
              <a:t>Science Data Processing</a:t>
            </a:r>
          </a:p>
          <a:p>
            <a:pPr lvl="2" eaLnBrk="1" hangingPunct="1">
              <a:spcAft>
                <a:spcPct val="0"/>
              </a:spcAft>
              <a:tabLst/>
            </a:pPr>
            <a:r>
              <a:rPr lang="en-US" b="1" dirty="0" smtClean="0"/>
              <a:t>t</a:t>
            </a:r>
            <a:r>
              <a:rPr lang="en-US" dirty="0" smtClean="0"/>
              <a:t>	+61 2 67904040</a:t>
            </a:r>
          </a:p>
          <a:p>
            <a:pPr lvl="2" eaLnBrk="1" hangingPunct="1">
              <a:spcAft>
                <a:spcPct val="0"/>
              </a:spcAft>
              <a:tabLst/>
            </a:pPr>
            <a:r>
              <a:rPr lang="en-US" b="1" dirty="0" smtClean="0"/>
              <a:t>e</a:t>
            </a:r>
            <a:r>
              <a:rPr lang="en-US" dirty="0" smtClean="0"/>
              <a:t>	</a:t>
            </a:r>
            <a:r>
              <a:rPr lang="en-US" dirty="0" err="1" smtClean="0"/>
              <a:t>mark.wieringa@csiro.au</a:t>
            </a:r>
            <a:endParaRPr lang="en-US" dirty="0" smtClean="0"/>
          </a:p>
          <a:p>
            <a:pPr lvl="2" eaLnBrk="1" hangingPunct="1">
              <a:spcAft>
                <a:spcPct val="0"/>
              </a:spcAft>
              <a:tabLst/>
            </a:pPr>
            <a:r>
              <a:rPr lang="en-US" b="1" dirty="0" smtClean="0"/>
              <a:t>w</a:t>
            </a:r>
            <a:r>
              <a:rPr lang="en-US" dirty="0" smtClean="0"/>
              <a:t>	</a:t>
            </a:r>
            <a:r>
              <a:rPr lang="en-US" dirty="0" err="1" smtClean="0"/>
              <a:t>www.atnf.csiro.au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CSIRO Astronomy and Space Science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Miriad</a:t>
            </a:r>
            <a:r>
              <a:rPr lang="en-AU" dirty="0" smtClean="0"/>
              <a:t> improvements for CABB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AU" dirty="0" smtClean="0"/>
              <a:t>Cope with increased data size (&gt;8GB)</a:t>
            </a:r>
          </a:p>
          <a:p>
            <a:pPr marL="593725" lvl="1" indent="-342900">
              <a:buFont typeface="Arial"/>
              <a:buChar char="•"/>
            </a:pPr>
            <a:r>
              <a:rPr lang="en-AU" dirty="0" smtClean="0"/>
              <a:t> up to 70000 channels, image sizes up to 32768</a:t>
            </a:r>
            <a:r>
              <a:rPr lang="en-AU" baseline="30000" dirty="0" smtClean="0"/>
              <a:t>2</a:t>
            </a:r>
          </a:p>
          <a:p>
            <a:pPr marL="342900" indent="-342900">
              <a:buFont typeface="Arial"/>
              <a:buChar char="•"/>
            </a:pPr>
            <a:r>
              <a:rPr lang="en-AU" dirty="0" smtClean="0"/>
              <a:t>Calibration in up to 16 frequency bins (</a:t>
            </a:r>
            <a:r>
              <a:rPr lang="en-AU" dirty="0" err="1" smtClean="0"/>
              <a:t>gpcal</a:t>
            </a:r>
            <a:r>
              <a:rPr lang="en-AU" dirty="0" smtClean="0"/>
              <a:t>, </a:t>
            </a:r>
            <a:r>
              <a:rPr lang="en-AU" dirty="0" err="1" smtClean="0"/>
              <a:t>selfcal</a:t>
            </a:r>
            <a:r>
              <a:rPr lang="en-AU" dirty="0" smtClean="0"/>
              <a:t>)</a:t>
            </a:r>
          </a:p>
          <a:p>
            <a:pPr marL="593725" lvl="1" indent="-342900">
              <a:buFont typeface="Arial"/>
              <a:buChar char="•"/>
            </a:pPr>
            <a:r>
              <a:rPr lang="en-AU" dirty="0" smtClean="0"/>
              <a:t>Solutions interpolated in time and frequency </a:t>
            </a:r>
          </a:p>
          <a:p>
            <a:pPr marL="846138" lvl="2" indent="-342900">
              <a:buFont typeface="Arial"/>
              <a:buChar char="•"/>
            </a:pPr>
            <a:r>
              <a:rPr lang="en-AU" dirty="0"/>
              <a:t>F</a:t>
            </a:r>
            <a:r>
              <a:rPr lang="en-AU" dirty="0" smtClean="0"/>
              <a:t>ixes phase slope across band</a:t>
            </a:r>
          </a:p>
          <a:p>
            <a:pPr marL="846138" lvl="2" indent="-342900">
              <a:buFont typeface="Arial"/>
              <a:buChar char="•"/>
            </a:pPr>
            <a:r>
              <a:rPr lang="en-AU" dirty="0" smtClean="0"/>
              <a:t>Removes effect of secondary calibrator spectrum</a:t>
            </a:r>
          </a:p>
          <a:p>
            <a:pPr marL="593725" lvl="1" indent="-342900">
              <a:buFont typeface="Arial"/>
              <a:buChar char="•"/>
            </a:pPr>
            <a:r>
              <a:rPr lang="en-AU" dirty="0" smtClean="0"/>
              <a:t>Solves leakage terms </a:t>
            </a:r>
            <a:r>
              <a:rPr lang="en-AU" dirty="0" err="1" smtClean="0"/>
              <a:t>vs</a:t>
            </a:r>
            <a:r>
              <a:rPr lang="en-AU" dirty="0" smtClean="0"/>
              <a:t> frequency</a:t>
            </a:r>
          </a:p>
          <a:p>
            <a:pPr marL="342900" indent="-342900">
              <a:buFont typeface="Arial"/>
              <a:buChar char="•"/>
            </a:pPr>
            <a:r>
              <a:rPr lang="en-AU" dirty="0" smtClean="0"/>
              <a:t>Better data flagging capabilities</a:t>
            </a:r>
          </a:p>
          <a:p>
            <a:pPr marL="593725" lvl="1" indent="-342900">
              <a:buFont typeface="Arial"/>
              <a:buChar char="•"/>
            </a:pPr>
            <a:r>
              <a:rPr lang="en-AU" dirty="0" smtClean="0"/>
              <a:t>New flagging task </a:t>
            </a:r>
            <a:r>
              <a:rPr lang="en-AU" dirty="0" err="1" smtClean="0"/>
              <a:t>pgflag</a:t>
            </a:r>
            <a:r>
              <a:rPr lang="en-AU" dirty="0" smtClean="0"/>
              <a:t> with automatic flagging mode (</a:t>
            </a:r>
            <a:r>
              <a:rPr lang="en-AU" dirty="0" err="1" smtClean="0"/>
              <a:t>SumThreshold</a:t>
            </a:r>
            <a:r>
              <a:rPr lang="en-AU" dirty="0" smtClean="0"/>
              <a:t> alg.)</a:t>
            </a:r>
          </a:p>
          <a:p>
            <a:pPr marL="593725" lvl="1" indent="-342900">
              <a:buFont typeface="Arial"/>
              <a:buChar char="•"/>
            </a:pPr>
            <a:r>
              <a:rPr lang="en-AU" dirty="0" err="1" smtClean="0"/>
              <a:t>Blflag</a:t>
            </a:r>
            <a:r>
              <a:rPr lang="en-AU" dirty="0" smtClean="0"/>
              <a:t> improvements – plot </a:t>
            </a:r>
            <a:r>
              <a:rPr lang="en-AU" dirty="0" err="1" smtClean="0"/>
              <a:t>vs</a:t>
            </a:r>
            <a:r>
              <a:rPr lang="en-AU" dirty="0" smtClean="0"/>
              <a:t> channel, cope with more data</a:t>
            </a:r>
          </a:p>
          <a:p>
            <a:pPr marL="342900" indent="-342900">
              <a:buFont typeface="Arial"/>
              <a:buChar char="•"/>
            </a:pPr>
            <a:r>
              <a:rPr lang="en-AU" dirty="0" smtClean="0"/>
              <a:t>Source fitting with spectral index and curvature (</a:t>
            </a:r>
            <a:r>
              <a:rPr lang="en-AU" dirty="0" err="1" smtClean="0"/>
              <a:t>uvsfit</a:t>
            </a:r>
            <a:r>
              <a:rPr lang="en-AU" dirty="0" smtClean="0"/>
              <a:t>, </a:t>
            </a:r>
            <a:r>
              <a:rPr lang="en-AU" dirty="0" err="1" smtClean="0"/>
              <a:t>uvfit</a:t>
            </a:r>
            <a:r>
              <a:rPr lang="en-AU" dirty="0" smtClean="0"/>
              <a:t> binning)</a:t>
            </a:r>
          </a:p>
          <a:p>
            <a:pPr marL="342900" indent="-342900">
              <a:buFont typeface="Arial"/>
              <a:buChar char="•"/>
            </a:pPr>
            <a:r>
              <a:rPr lang="en-AU" dirty="0"/>
              <a:t>F</a:t>
            </a:r>
            <a:r>
              <a:rPr lang="en-AU" dirty="0" smtClean="0"/>
              <a:t>requency dependent primary beam correction</a:t>
            </a:r>
          </a:p>
          <a:p>
            <a:pPr marL="593725" lvl="1" indent="-342900">
              <a:buFont typeface="Arial"/>
              <a:buChar char="•"/>
            </a:pPr>
            <a:r>
              <a:rPr lang="en-AU" dirty="0" err="1" smtClean="0"/>
              <a:t>Linmos</a:t>
            </a:r>
            <a:r>
              <a:rPr lang="en-AU" dirty="0"/>
              <a:t> </a:t>
            </a:r>
            <a:r>
              <a:rPr lang="en-AU" dirty="0" err="1" smtClean="0"/>
              <a:t>bw</a:t>
            </a:r>
            <a:r>
              <a:rPr lang="en-AU" dirty="0" smtClean="0"/>
              <a:t> parameter, </a:t>
            </a:r>
            <a:r>
              <a:rPr lang="en-AU" dirty="0" err="1" smtClean="0"/>
              <a:t>restor</a:t>
            </a:r>
            <a:r>
              <a:rPr lang="en-AU" dirty="0" smtClean="0"/>
              <a:t> </a:t>
            </a:r>
            <a:r>
              <a:rPr lang="en-AU" dirty="0" err="1" smtClean="0"/>
              <a:t>mfs</a:t>
            </a:r>
            <a:r>
              <a:rPr lang="en-AU" dirty="0" smtClean="0"/>
              <a:t> option</a:t>
            </a:r>
            <a:endParaRPr lang="en-AU" dirty="0"/>
          </a:p>
          <a:p>
            <a:pPr marL="342900" indent="-342900">
              <a:buFont typeface="Arial"/>
              <a:buChar char="•"/>
            </a:pPr>
            <a:endParaRPr lang="en-AU" baseline="30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ATUC  --  30 October 2012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8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266700"/>
            <a:ext cx="8459787" cy="857250"/>
          </a:xfrm>
        </p:spPr>
        <p:txBody>
          <a:bodyPr/>
          <a:lstStyle/>
          <a:p>
            <a:r>
              <a:rPr lang="en-AU" dirty="0" err="1" smtClean="0"/>
              <a:t>Miriad</a:t>
            </a:r>
            <a:r>
              <a:rPr lang="en-AU" dirty="0" smtClean="0"/>
              <a:t> limitations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AU" dirty="0" smtClean="0"/>
              <a:t>Imaging algorithms</a:t>
            </a:r>
          </a:p>
          <a:p>
            <a:pPr marL="593725" lvl="1" indent="-342900">
              <a:buFont typeface="Arial"/>
              <a:buChar char="•"/>
            </a:pPr>
            <a:r>
              <a:rPr lang="en-AU" dirty="0" err="1" smtClean="0"/>
              <a:t>Mfclean</a:t>
            </a:r>
            <a:r>
              <a:rPr lang="en-AU" dirty="0" smtClean="0"/>
              <a:t> – intensity and spectral index term only  (limits fractional bandwidth to &lt;50%, errors on edge of primary beam)</a:t>
            </a:r>
          </a:p>
          <a:p>
            <a:pPr marL="593725" lvl="1" indent="-342900">
              <a:buFont typeface="Arial"/>
              <a:buChar char="•"/>
            </a:pPr>
            <a:r>
              <a:rPr lang="en-AU" dirty="0" smtClean="0"/>
              <a:t>Clean algorithms don’t cope well with extended emission, MEM algorithms don’t do MFS</a:t>
            </a:r>
          </a:p>
          <a:p>
            <a:pPr marL="593725" lvl="1" indent="-342900">
              <a:buFont typeface="Arial"/>
              <a:buChar char="•"/>
            </a:pPr>
            <a:r>
              <a:rPr lang="en-AU" dirty="0" err="1" smtClean="0"/>
              <a:t>Mosaicing</a:t>
            </a:r>
            <a:r>
              <a:rPr lang="en-AU" dirty="0" smtClean="0"/>
              <a:t> – no MFS (</a:t>
            </a:r>
            <a:r>
              <a:rPr lang="en-AU" dirty="0" err="1" smtClean="0"/>
              <a:t>mosmem</a:t>
            </a:r>
            <a:r>
              <a:rPr lang="en-AU" dirty="0" smtClean="0"/>
              <a:t>, </a:t>
            </a:r>
            <a:r>
              <a:rPr lang="en-AU" dirty="0" err="1" smtClean="0"/>
              <a:t>mossdi</a:t>
            </a:r>
            <a:r>
              <a:rPr lang="en-AU" dirty="0" smtClean="0"/>
              <a:t>), primary beam at fixed frequency</a:t>
            </a:r>
          </a:p>
          <a:p>
            <a:pPr marL="593725" lvl="1" indent="-342900">
              <a:buFont typeface="Arial"/>
              <a:buChar char="•"/>
            </a:pPr>
            <a:r>
              <a:rPr lang="en-AU" dirty="0" smtClean="0"/>
              <a:t>No major cycle clean that subtracts from </a:t>
            </a:r>
            <a:r>
              <a:rPr lang="en-AU" dirty="0" err="1" smtClean="0"/>
              <a:t>ungridded</a:t>
            </a:r>
            <a:r>
              <a:rPr lang="en-AU" dirty="0" smtClean="0"/>
              <a:t> data – DR limitations</a:t>
            </a:r>
          </a:p>
          <a:p>
            <a:pPr marL="593725" lvl="1" indent="-342900">
              <a:buFont typeface="Arial"/>
              <a:buChar char="•"/>
            </a:pPr>
            <a:r>
              <a:rPr lang="en-AU" dirty="0" smtClean="0"/>
              <a:t>No </a:t>
            </a:r>
            <a:r>
              <a:rPr lang="en-AU" dirty="0"/>
              <a:t>a</a:t>
            </a:r>
            <a:r>
              <a:rPr lang="en-AU" dirty="0" smtClean="0"/>
              <a:t>utomatic source detection and cleaning</a:t>
            </a:r>
          </a:p>
          <a:p>
            <a:pPr marL="593725" lvl="1" indent="-342900">
              <a:buFont typeface="Arial"/>
              <a:buChar char="•"/>
            </a:pPr>
            <a:r>
              <a:rPr lang="en-AU" dirty="0" smtClean="0"/>
              <a:t>Image cubes use single beam plane</a:t>
            </a:r>
          </a:p>
          <a:p>
            <a:pPr marL="593725" lvl="1" indent="-342900">
              <a:buFont typeface="Arial"/>
              <a:buChar char="•"/>
            </a:pPr>
            <a:endParaRPr lang="en-AU" dirty="0" smtClean="0"/>
          </a:p>
          <a:p>
            <a:pPr marL="342900" indent="-342900">
              <a:buFont typeface="Arial"/>
              <a:buChar char="•"/>
            </a:pPr>
            <a:r>
              <a:rPr lang="en-AU" dirty="0" smtClean="0"/>
              <a:t>Ad hoc analysis</a:t>
            </a:r>
          </a:p>
          <a:p>
            <a:pPr marL="593725" lvl="1" indent="-342900">
              <a:buFont typeface="Arial"/>
              <a:buChar char="•"/>
            </a:pPr>
            <a:r>
              <a:rPr lang="en-AU" dirty="0" smtClean="0"/>
              <a:t>No tools to get easy access to data from scripts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ATUC  --  30 October 2012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7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ATUC  --  30 October 2012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3-06-10 at 5.24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2" y="34243"/>
            <a:ext cx="8158500" cy="59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3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“The </a:t>
            </a:r>
            <a:r>
              <a:rPr lang="en-US" i="1" dirty="0"/>
              <a:t>committee has surveyed the shortcomings of </a:t>
            </a:r>
            <a:r>
              <a:rPr lang="en-US" i="1" dirty="0" err="1"/>
              <a:t>Miriad</a:t>
            </a:r>
            <a:r>
              <a:rPr lang="en-US" i="1" dirty="0"/>
              <a:t> when faced with the calibration and imaging of recent CABB </a:t>
            </a:r>
            <a:r>
              <a:rPr lang="en-US" i="1" dirty="0" smtClean="0"/>
              <a:t>data.</a:t>
            </a:r>
          </a:p>
          <a:p>
            <a:r>
              <a:rPr lang="en-US" i="1" dirty="0" smtClean="0"/>
              <a:t>Taking </a:t>
            </a:r>
            <a:r>
              <a:rPr lang="en-US" i="1" dirty="0"/>
              <a:t>into account the limited resources available, a number of minor improvements to </a:t>
            </a:r>
            <a:r>
              <a:rPr lang="en-US" i="1" dirty="0" err="1"/>
              <a:t>Miriad</a:t>
            </a:r>
            <a:r>
              <a:rPr lang="en-US" i="1" dirty="0"/>
              <a:t> have been </a:t>
            </a:r>
            <a:r>
              <a:rPr lang="en-US" i="1" dirty="0" smtClean="0"/>
              <a:t>suggested </a:t>
            </a:r>
            <a:r>
              <a:rPr lang="en-US" i="1" dirty="0"/>
              <a:t>and </a:t>
            </a:r>
            <a:r>
              <a:rPr lang="en-US" i="1" dirty="0" err="1"/>
              <a:t>prioritised</a:t>
            </a:r>
            <a:r>
              <a:rPr lang="en-US" i="1" dirty="0"/>
              <a:t>, </a:t>
            </a:r>
            <a:r>
              <a:rPr lang="en-US" i="1" dirty="0" smtClean="0"/>
              <a:t>totaling </a:t>
            </a:r>
            <a:r>
              <a:rPr lang="en-US" i="1" dirty="0"/>
              <a:t>a few months of </a:t>
            </a:r>
            <a:r>
              <a:rPr lang="en-US" i="1" dirty="0" smtClean="0"/>
              <a:t>development.</a:t>
            </a:r>
          </a:p>
          <a:p>
            <a:r>
              <a:rPr lang="en-US" i="1" dirty="0" smtClean="0"/>
              <a:t>In </a:t>
            </a:r>
            <a:r>
              <a:rPr lang="en-US" i="1" dirty="0"/>
              <a:t>addition the committee suggests that both the CASA and </a:t>
            </a:r>
            <a:r>
              <a:rPr lang="en-US" i="1" dirty="0" err="1"/>
              <a:t>ASKAPSoft</a:t>
            </a:r>
            <a:r>
              <a:rPr lang="en-US" i="1" dirty="0"/>
              <a:t> packages are used to supplement the imaging and analysis tasks available in </a:t>
            </a:r>
            <a:r>
              <a:rPr lang="en-US" i="1" dirty="0" err="1"/>
              <a:t>Miriad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Documentation </a:t>
            </a:r>
            <a:r>
              <a:rPr lang="en-US" i="1" dirty="0"/>
              <a:t>of the process to get data into these packages (and back) and recipes or scripts for further processing should be provided</a:t>
            </a:r>
            <a:r>
              <a:rPr lang="en-US" i="1" dirty="0" smtClean="0"/>
              <a:t>.”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Report Conclusion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ATUC  --  30 October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8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CABB data reduction with CASA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1128714"/>
            <a:ext cx="8459787" cy="4922720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Latest release: CASA 4.1.0 (31 May 2013)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Main features of interest:</a:t>
            </a:r>
          </a:p>
          <a:p>
            <a:pPr marL="536575" lvl="1" indent="-285750">
              <a:buFont typeface="Arial"/>
              <a:buChar char="•"/>
            </a:pPr>
            <a:r>
              <a:rPr lang="en-US" sz="1600" dirty="0" smtClean="0"/>
              <a:t>Multi-scale, multi-frequency clean (MSMFS) – now working well for single fields</a:t>
            </a:r>
          </a:p>
          <a:p>
            <a:pPr marL="536575" lvl="1" indent="-285750">
              <a:buFont typeface="Arial"/>
              <a:buChar char="•"/>
            </a:pPr>
            <a:r>
              <a:rPr lang="en-US" sz="1600" dirty="0" smtClean="0"/>
              <a:t>Can use multi-scale clean (but not yet MFS) for mosaics</a:t>
            </a:r>
          </a:p>
          <a:p>
            <a:pPr marL="536575" lvl="1" indent="-285750">
              <a:buFont typeface="Arial"/>
              <a:buChar char="•"/>
            </a:pPr>
            <a:r>
              <a:rPr lang="en-US" sz="1600" dirty="0" smtClean="0"/>
              <a:t>Cube imaging with beam per channel, can clean planes in parallel</a:t>
            </a:r>
          </a:p>
          <a:p>
            <a:pPr marL="536575" lvl="1" indent="-285750">
              <a:buFont typeface="Arial"/>
              <a:buChar char="•"/>
            </a:pPr>
            <a:r>
              <a:rPr lang="en-US" sz="1600" dirty="0" smtClean="0"/>
              <a:t>A-projection – cope with time and baseline dependent primary beam effects (no MFS yet)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Drawbacks:</a:t>
            </a:r>
          </a:p>
          <a:p>
            <a:pPr marL="536575" lvl="1" indent="-285750">
              <a:buFont typeface="Arial"/>
              <a:buChar char="•"/>
            </a:pPr>
            <a:r>
              <a:rPr lang="en-US" sz="1600" dirty="0" smtClean="0"/>
              <a:t>No native filler for </a:t>
            </a:r>
            <a:r>
              <a:rPr lang="en-US" sz="1600" dirty="0" err="1" smtClean="0"/>
              <a:t>rpfits</a:t>
            </a:r>
            <a:r>
              <a:rPr lang="en-US" sz="1600" dirty="0" smtClean="0"/>
              <a:t> yet. Use FITS export/import or new uv2ms task in </a:t>
            </a:r>
            <a:r>
              <a:rPr lang="en-US" sz="1600" dirty="0" err="1" smtClean="0"/>
              <a:t>linux</a:t>
            </a:r>
            <a:r>
              <a:rPr lang="en-US" sz="1600" dirty="0" smtClean="0"/>
              <a:t> </a:t>
            </a:r>
            <a:r>
              <a:rPr lang="en-US" sz="1600" dirty="0" err="1"/>
              <a:t>M</a:t>
            </a:r>
            <a:r>
              <a:rPr lang="en-US" sz="1600" dirty="0" err="1" smtClean="0"/>
              <a:t>iriad</a:t>
            </a:r>
            <a:endParaRPr lang="en-US" sz="1600" dirty="0" smtClean="0"/>
          </a:p>
          <a:p>
            <a:pPr marL="536575" lvl="1" indent="-285750">
              <a:buFont typeface="Arial"/>
              <a:buChar char="•"/>
            </a:pPr>
            <a:r>
              <a:rPr lang="en-US" sz="1600" dirty="0" smtClean="0"/>
              <a:t>Imaging can be slow – factor 10-20 compared to </a:t>
            </a:r>
            <a:r>
              <a:rPr lang="en-US" sz="1600" dirty="0" err="1" smtClean="0"/>
              <a:t>Miriad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EVLA has all of CABB’s problems and more (non-coplanar, beam squint)</a:t>
            </a:r>
          </a:p>
          <a:p>
            <a:pPr marL="536575" lvl="1" indent="-285750">
              <a:buFont typeface="Arial"/>
              <a:buChar char="•"/>
            </a:pPr>
            <a:r>
              <a:rPr lang="en-US" sz="1600" dirty="0" smtClean="0"/>
              <a:t>Solutions will appear in CASA over time (research topic)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CASA/CABB data reduction workshop</a:t>
            </a:r>
          </a:p>
          <a:p>
            <a:pPr marL="536575" lvl="1" indent="-285750">
              <a:buFont typeface="Arial"/>
              <a:buChar char="•"/>
            </a:pPr>
            <a:r>
              <a:rPr lang="en-US" sz="1600" dirty="0" smtClean="0"/>
              <a:t>Jamie Stevens will organize this if there is sufficient community interest</a:t>
            </a:r>
          </a:p>
          <a:p>
            <a:pPr marL="536575" lvl="1" indent="-285750">
              <a:buFont typeface="Arial"/>
              <a:buChar char="•"/>
            </a:pPr>
            <a:r>
              <a:rPr lang="en-US" sz="1600" dirty="0" smtClean="0"/>
              <a:t>Can now calibrate &amp; image CABB Stokes I, continuum &amp; spectral line data in CASA</a:t>
            </a:r>
          </a:p>
          <a:p>
            <a:pPr marL="788988" lvl="2" indent="-285750">
              <a:buFont typeface="Arial"/>
              <a:buChar char="•"/>
            </a:pPr>
            <a:r>
              <a:rPr lang="en-US" sz="1600" dirty="0" smtClean="0"/>
              <a:t>Polarization still needs testing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ATUC  --  30 October 2012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6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Reduction Recommendations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AU" dirty="0" smtClean="0"/>
              <a:t>Load data into </a:t>
            </a:r>
            <a:r>
              <a:rPr lang="en-AU" dirty="0" err="1" smtClean="0"/>
              <a:t>Miriad</a:t>
            </a:r>
            <a:r>
              <a:rPr lang="en-AU" dirty="0" smtClean="0"/>
              <a:t> for calibration and flagging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AU" dirty="0" smtClean="0"/>
              <a:t>Produce first pass images</a:t>
            </a:r>
          </a:p>
          <a:p>
            <a:pPr>
              <a:lnSpc>
                <a:spcPct val="80000"/>
              </a:lnSpc>
            </a:pPr>
            <a:r>
              <a:rPr lang="en-AU" dirty="0" smtClean="0"/>
              <a:t>If quality of images limited by</a:t>
            </a:r>
          </a:p>
          <a:p>
            <a:pPr marL="536575" lvl="1" indent="-285750">
              <a:lnSpc>
                <a:spcPct val="80000"/>
              </a:lnSpc>
              <a:buFont typeface="Arial"/>
              <a:buChar char="•"/>
            </a:pPr>
            <a:r>
              <a:rPr lang="en-AU" dirty="0" smtClean="0"/>
              <a:t>extended emission</a:t>
            </a:r>
          </a:p>
          <a:p>
            <a:pPr marL="536575" lvl="1" indent="-285750">
              <a:lnSpc>
                <a:spcPct val="80000"/>
              </a:lnSpc>
              <a:buFont typeface="Arial"/>
              <a:buChar char="•"/>
            </a:pPr>
            <a:r>
              <a:rPr lang="en-AU" dirty="0" smtClean="0"/>
              <a:t>spectral structure</a:t>
            </a:r>
          </a:p>
          <a:p>
            <a:pPr marL="536575" lvl="1" indent="-285750">
              <a:lnSpc>
                <a:spcPct val="80000"/>
              </a:lnSpc>
              <a:buFont typeface="Arial"/>
              <a:buChar char="•"/>
            </a:pPr>
            <a:r>
              <a:rPr lang="en-AU" dirty="0"/>
              <a:t>p</a:t>
            </a:r>
            <a:r>
              <a:rPr lang="en-AU" dirty="0" smtClean="0"/>
              <a:t>rimary beam structure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AU" dirty="0" smtClean="0"/>
              <a:t>Apply calibration, Convert to </a:t>
            </a:r>
            <a:r>
              <a:rPr lang="en-AU" dirty="0" err="1" smtClean="0"/>
              <a:t>MeasurementSet</a:t>
            </a:r>
            <a:endParaRPr lang="en-AU" dirty="0" smtClean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AU" dirty="0" smtClean="0"/>
              <a:t>Produce images with CASA</a:t>
            </a:r>
          </a:p>
          <a:p>
            <a:pPr marL="536575" lvl="1" indent="-285750">
              <a:lnSpc>
                <a:spcPct val="80000"/>
              </a:lnSpc>
              <a:buFont typeface="Arial"/>
              <a:buChar char="•"/>
            </a:pPr>
            <a:r>
              <a:rPr lang="en-AU" dirty="0" smtClean="0"/>
              <a:t>MSMFS algorithm</a:t>
            </a:r>
          </a:p>
          <a:p>
            <a:pPr marL="536575" lvl="1" indent="-285750">
              <a:lnSpc>
                <a:spcPct val="80000"/>
              </a:lnSpc>
              <a:buFont typeface="Arial"/>
              <a:buChar char="•"/>
            </a:pPr>
            <a:r>
              <a:rPr lang="en-AU" dirty="0" smtClean="0"/>
              <a:t>A-projection algorithm (need Voltage patterns for ATCA antennas)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ATUC  --  30 October 2012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9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Plans for </a:t>
            </a:r>
            <a:r>
              <a:rPr lang="en-AU" dirty="0" err="1" smtClean="0"/>
              <a:t>Miriad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AU" sz="2800" dirty="0" smtClean="0"/>
              <a:t>Bug fixes</a:t>
            </a:r>
          </a:p>
          <a:p>
            <a:pPr marL="342900" indent="-342900">
              <a:buFont typeface="Arial"/>
              <a:buChar char="•"/>
            </a:pPr>
            <a:endParaRPr lang="en-AU" sz="2800" dirty="0" smtClean="0"/>
          </a:p>
          <a:p>
            <a:pPr marL="342900" indent="-342900">
              <a:buFont typeface="Arial"/>
              <a:buChar char="•"/>
            </a:pPr>
            <a:r>
              <a:rPr lang="en-AU" sz="2800" dirty="0" smtClean="0"/>
              <a:t>Minor features, calibration improvements</a:t>
            </a:r>
          </a:p>
          <a:p>
            <a:pPr marL="342900" indent="-342900">
              <a:buFont typeface="Arial"/>
              <a:buChar char="•"/>
            </a:pPr>
            <a:endParaRPr lang="en-AU" sz="2800" dirty="0" smtClean="0"/>
          </a:p>
          <a:p>
            <a:pPr marL="342900" indent="-342900">
              <a:buFont typeface="Arial"/>
              <a:buChar char="•"/>
            </a:pPr>
            <a:r>
              <a:rPr lang="en-AU" sz="2800" dirty="0" smtClean="0"/>
              <a:t>No major work on imaging</a:t>
            </a:r>
          </a:p>
          <a:p>
            <a:pPr marL="342900" indent="-342900">
              <a:buFont typeface="Arial"/>
              <a:buChar char="•"/>
            </a:pPr>
            <a:endParaRPr lang="en-AU" sz="2800" dirty="0" smtClean="0"/>
          </a:p>
          <a:p>
            <a:pPr marL="342900" indent="-342900">
              <a:buFont typeface="Arial"/>
              <a:buChar char="•"/>
            </a:pPr>
            <a:r>
              <a:rPr lang="en-AU" sz="2800" dirty="0" smtClean="0"/>
              <a:t>Provide easy transfer to CASA</a:t>
            </a:r>
            <a:endParaRPr lang="en-A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ATUC  --  30 October 2012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9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Plans for CASA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AU" sz="2800" dirty="0" smtClean="0"/>
              <a:t>Workshop</a:t>
            </a:r>
          </a:p>
          <a:p>
            <a:pPr marL="342900" indent="-342900">
              <a:buFont typeface="Arial"/>
              <a:buChar char="•"/>
            </a:pPr>
            <a:endParaRPr lang="en-AU" sz="2800" dirty="0" smtClean="0"/>
          </a:p>
          <a:p>
            <a:pPr marL="342900" indent="-342900">
              <a:buFont typeface="Arial"/>
              <a:buChar char="•"/>
            </a:pPr>
            <a:r>
              <a:rPr lang="en-AU" sz="2800" dirty="0" smtClean="0"/>
              <a:t>ATCA CASA Data Reduction Cookbook</a:t>
            </a:r>
          </a:p>
          <a:p>
            <a:pPr marL="342900" indent="-342900">
              <a:buFont typeface="Arial"/>
              <a:buChar char="•"/>
            </a:pPr>
            <a:endParaRPr lang="en-AU" sz="2800" dirty="0" smtClean="0"/>
          </a:p>
          <a:p>
            <a:pPr marL="342900" indent="-342900">
              <a:buFont typeface="Arial"/>
              <a:buChar char="•"/>
            </a:pPr>
            <a:r>
              <a:rPr lang="en-AU" sz="2800" dirty="0" smtClean="0"/>
              <a:t>Start contributing ATCA/CABB specific work</a:t>
            </a:r>
          </a:p>
          <a:p>
            <a:pPr marL="593725" lvl="1" indent="-342900">
              <a:buFont typeface="Arial"/>
              <a:buChar char="•"/>
            </a:pPr>
            <a:r>
              <a:rPr lang="en-AU" sz="2400" dirty="0" smtClean="0"/>
              <a:t>Primary beam models</a:t>
            </a:r>
          </a:p>
          <a:p>
            <a:pPr marL="593725" lvl="1" indent="-342900">
              <a:buFont typeface="Arial"/>
              <a:buChar char="•"/>
            </a:pPr>
            <a:r>
              <a:rPr lang="en-AU" sz="2400" dirty="0" smtClean="0"/>
              <a:t>Calibrator models</a:t>
            </a:r>
          </a:p>
          <a:p>
            <a:pPr marL="593725" lvl="1" indent="-342900">
              <a:buFont typeface="Arial"/>
              <a:buChar char="•"/>
            </a:pPr>
            <a:endParaRPr lang="en-AU" sz="2400" dirty="0"/>
          </a:p>
          <a:p>
            <a:pPr marL="342900" indent="-342900">
              <a:buFont typeface="Arial"/>
              <a:buChar char="•"/>
            </a:pPr>
            <a:r>
              <a:rPr lang="en-AU" sz="2800" dirty="0" smtClean="0"/>
              <a:t>Contribute </a:t>
            </a:r>
            <a:r>
              <a:rPr lang="en-AU" sz="2800" dirty="0" err="1" smtClean="0"/>
              <a:t>ASKAPSoft</a:t>
            </a:r>
            <a:r>
              <a:rPr lang="en-AU" sz="2800" dirty="0" smtClean="0"/>
              <a:t> imaging algorithms</a:t>
            </a:r>
          </a:p>
          <a:p>
            <a:pPr marL="593725" lvl="1" indent="-342900">
              <a:buFont typeface="Arial"/>
              <a:buChar char="•"/>
            </a:pPr>
            <a:r>
              <a:rPr lang="en-AU" sz="2400" dirty="0" smtClean="0"/>
              <a:t>Re-implement in CASA </a:t>
            </a:r>
          </a:p>
          <a:p>
            <a:pPr marL="342900" indent="-342900">
              <a:buFont typeface="Arial"/>
              <a:buChar char="•"/>
            </a:pPr>
            <a:endParaRPr lang="en-AU" dirty="0" smtClean="0"/>
          </a:p>
          <a:p>
            <a:pPr marL="342900" indent="-342900">
              <a:buFont typeface="Arial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ATUC  --  30 October 2012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9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IRO_PowerPoint_Sky_120210">
  <a:themeElements>
    <a:clrScheme name="CSIRO Blue">
      <a:dk1>
        <a:sysClr val="windowText" lastClr="000000"/>
      </a:dk1>
      <a:lt1>
        <a:srgbClr val="FBFEFF"/>
      </a:lt1>
      <a:dk2>
        <a:srgbClr val="000000"/>
      </a:dk2>
      <a:lt2>
        <a:srgbClr val="FBFEFF"/>
      </a:lt2>
      <a:accent1>
        <a:srgbClr val="41B6E6"/>
      </a:accent1>
      <a:accent2>
        <a:srgbClr val="004B87"/>
      </a:accent2>
      <a:accent3>
        <a:srgbClr val="78BE20"/>
      </a:accent3>
      <a:accent4>
        <a:srgbClr val="4A7729"/>
      </a:accent4>
      <a:accent5>
        <a:srgbClr val="00A9CE"/>
      </a:accent5>
      <a:accent6>
        <a:srgbClr val="00313C"/>
      </a:accent6>
      <a:hlink>
        <a:srgbClr val="9FAEE5"/>
      </a:hlink>
      <a:folHlink>
        <a:srgbClr val="1E22AA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Wingdings" pitchFamily="2" charset="2"/>
          <a:buChar char="§"/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CSIRO_PowerPoint_Sky_120210.potx</Template>
  <TotalTime>8549</TotalTime>
  <Words>679</Words>
  <Application>Microsoft Macintosh PowerPoint</Application>
  <PresentationFormat>On-screen Show (4:3)</PresentationFormat>
  <Paragraphs>99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CSIRO_PowerPoint_Sky_120210</vt:lpstr>
      <vt:lpstr>Future CABB Data Reduction</vt:lpstr>
      <vt:lpstr>Miriad improvements for CABB</vt:lpstr>
      <vt:lpstr>Miriad limitations</vt:lpstr>
      <vt:lpstr>PowerPoint Presentation</vt:lpstr>
      <vt:lpstr>PowerPoint Presentation</vt:lpstr>
      <vt:lpstr>CABB data reduction with CASA</vt:lpstr>
      <vt:lpstr>Data Reduction Recommendations</vt:lpstr>
      <vt:lpstr>Plans for Miriad</vt:lpstr>
      <vt:lpstr>Plans for CASA</vt:lpstr>
      <vt:lpstr>Thank you</vt:lpstr>
    </vt:vector>
  </TitlesOfParts>
  <Company>CSIRO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</dc:creator>
  <cp:lastModifiedBy>Ben Humphreys</cp:lastModifiedBy>
  <cp:revision>152</cp:revision>
  <cp:lastPrinted>2012-10-29T10:56:27Z</cp:lastPrinted>
  <dcterms:created xsi:type="dcterms:W3CDTF">2012-02-01T13:00:54Z</dcterms:created>
  <dcterms:modified xsi:type="dcterms:W3CDTF">2013-06-10T07:43:59Z</dcterms:modified>
  <cp:category>Master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0x010100529B7581109BE041A80104B7BC62AE32</vt:lpwstr>
  </property>
</Properties>
</file>