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83" r:id="rId6"/>
    <p:sldMasterId id="2147483709" r:id="rId7"/>
  </p:sldMasterIdLst>
  <p:notesMasterIdLst>
    <p:notesMasterId r:id="rId27"/>
  </p:notesMasterIdLst>
  <p:handoutMasterIdLst>
    <p:handoutMasterId r:id="rId28"/>
  </p:handoutMasterIdLst>
  <p:sldIdLst>
    <p:sldId id="262" r:id="rId8"/>
    <p:sldId id="498" r:id="rId9"/>
    <p:sldId id="376" r:id="rId10"/>
    <p:sldId id="486" r:id="rId11"/>
    <p:sldId id="453" r:id="rId12"/>
    <p:sldId id="499" r:id="rId13"/>
    <p:sldId id="328" r:id="rId14"/>
    <p:sldId id="320" r:id="rId15"/>
    <p:sldId id="318" r:id="rId16"/>
    <p:sldId id="319" r:id="rId17"/>
    <p:sldId id="491" r:id="rId18"/>
    <p:sldId id="493" r:id="rId19"/>
    <p:sldId id="492" r:id="rId20"/>
    <p:sldId id="494" r:id="rId21"/>
    <p:sldId id="414" r:id="rId22"/>
    <p:sldId id="415" r:id="rId23"/>
    <p:sldId id="496" r:id="rId24"/>
    <p:sldId id="497" r:id="rId25"/>
    <p:sldId id="272" r:id="rId2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34"/>
    <a:srgbClr val="DADBDC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1CFC0-61F2-E5E3-E6E0-C50127226FDA}" v="11" dt="2022-04-04T00:29:17.399"/>
    <p1510:client id="{EED03E25-84E4-727A-C268-47B2624D39F5}" v="18" dt="2022-04-01T12:31:33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7" autoAdjust="0"/>
    <p:restoredTop sz="94614" autoAdjust="0"/>
  </p:normalViewPr>
  <p:slideViewPr>
    <p:cSldViewPr showGuides="1">
      <p:cViewPr varScale="1">
        <p:scale>
          <a:sx n="171" d="100"/>
          <a:sy n="171" d="100"/>
        </p:scale>
        <p:origin x="752" y="176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zioumis, Tasso (S&amp;A, Marsfield)" userId="S::tzi003@csiro.au::d91dead0-3f66-456b-bd15-715faf7b7aff" providerId="AD" clId="Web-{EED03E25-84E4-727A-C268-47B2624D39F5}"/>
    <pc:docChg chg="modSld">
      <pc:chgData name="Tzioumis, Tasso (S&amp;A, Marsfield)" userId="S::tzi003@csiro.au::d91dead0-3f66-456b-bd15-715faf7b7aff" providerId="AD" clId="Web-{EED03E25-84E4-727A-C268-47B2624D39F5}" dt="2022-04-01T12:31:33.399" v="8" actId="20577"/>
      <pc:docMkLst>
        <pc:docMk/>
      </pc:docMkLst>
      <pc:sldChg chg="modSp">
        <pc:chgData name="Tzioumis, Tasso (S&amp;A, Marsfield)" userId="S::tzi003@csiro.au::d91dead0-3f66-456b-bd15-715faf7b7aff" providerId="AD" clId="Web-{EED03E25-84E4-727A-C268-47B2624D39F5}" dt="2022-04-01T12:31:33.399" v="8" actId="20577"/>
        <pc:sldMkLst>
          <pc:docMk/>
          <pc:sldMk cId="417937528" sldId="272"/>
        </pc:sldMkLst>
        <pc:spChg chg="mod">
          <ac:chgData name="Tzioumis, Tasso (S&amp;A, Marsfield)" userId="S::tzi003@csiro.au::d91dead0-3f66-456b-bd15-715faf7b7aff" providerId="AD" clId="Web-{EED03E25-84E4-727A-C268-47B2624D39F5}" dt="2022-04-01T12:31:33.399" v="8" actId="20577"/>
          <ac:spMkLst>
            <pc:docMk/>
            <pc:sldMk cId="417937528" sldId="272"/>
            <ac:spMk id="7" creationId="{063112D6-864C-4BA2-B9AD-093A761058EC}"/>
          </ac:spMkLst>
        </pc:spChg>
      </pc:sldChg>
    </pc:docChg>
  </pc:docChgLst>
  <pc:docChgLst>
    <pc:chgData name="Dunning, Alex (S&amp;A, Marsfield)" userId="S::dun278@csiro.au::70265437-b4e1-4bae-bf23-2e80a2b3b561" providerId="AD" clId="Web-{3AC1CFC0-61F2-E5E3-E6E0-C50127226FDA}"/>
    <pc:docChg chg="modSld">
      <pc:chgData name="Dunning, Alex (S&amp;A, Marsfield)" userId="S::dun278@csiro.au::70265437-b4e1-4bae-bf23-2e80a2b3b561" providerId="AD" clId="Web-{3AC1CFC0-61F2-E5E3-E6E0-C50127226FDA}" dt="2022-04-04T00:29:17.164" v="6" actId="20577"/>
      <pc:docMkLst>
        <pc:docMk/>
      </pc:docMkLst>
      <pc:sldChg chg="modSp">
        <pc:chgData name="Dunning, Alex (S&amp;A, Marsfield)" userId="S::dun278@csiro.au::70265437-b4e1-4bae-bf23-2e80a2b3b561" providerId="AD" clId="Web-{3AC1CFC0-61F2-E5E3-E6E0-C50127226FDA}" dt="2022-04-04T00:28:45.945" v="1" actId="20577"/>
        <pc:sldMkLst>
          <pc:docMk/>
          <pc:sldMk cId="1313656272" sldId="318"/>
        </pc:sldMkLst>
        <pc:spChg chg="mod">
          <ac:chgData name="Dunning, Alex (S&amp;A, Marsfield)" userId="S::dun278@csiro.au::70265437-b4e1-4bae-bf23-2e80a2b3b561" providerId="AD" clId="Web-{3AC1CFC0-61F2-E5E3-E6E0-C50127226FDA}" dt="2022-04-04T00:28:45.945" v="1" actId="20577"/>
          <ac:spMkLst>
            <pc:docMk/>
            <pc:sldMk cId="1313656272" sldId="318"/>
            <ac:spMk id="2" creationId="{B8D9AB7A-6A8D-6347-8CB7-397426115FEB}"/>
          </ac:spMkLst>
        </pc:spChg>
      </pc:sldChg>
      <pc:sldChg chg="modSp">
        <pc:chgData name="Dunning, Alex (S&amp;A, Marsfield)" userId="S::dun278@csiro.au::70265437-b4e1-4bae-bf23-2e80a2b3b561" providerId="AD" clId="Web-{3AC1CFC0-61F2-E5E3-E6E0-C50127226FDA}" dt="2022-04-04T00:28:49.820" v="2" actId="20577"/>
        <pc:sldMkLst>
          <pc:docMk/>
          <pc:sldMk cId="938547084" sldId="319"/>
        </pc:sldMkLst>
        <pc:spChg chg="mod">
          <ac:chgData name="Dunning, Alex (S&amp;A, Marsfield)" userId="S::dun278@csiro.au::70265437-b4e1-4bae-bf23-2e80a2b3b561" providerId="AD" clId="Web-{3AC1CFC0-61F2-E5E3-E6E0-C50127226FDA}" dt="2022-04-04T00:28:49.820" v="2" actId="20577"/>
          <ac:spMkLst>
            <pc:docMk/>
            <pc:sldMk cId="938547084" sldId="319"/>
            <ac:spMk id="4" creationId="{2D2CD3E1-7E06-484B-A4D9-C1A66B6F9F68}"/>
          </ac:spMkLst>
        </pc:spChg>
      </pc:sldChg>
      <pc:sldChg chg="modSp">
        <pc:chgData name="Dunning, Alex (S&amp;A, Marsfield)" userId="S::dun278@csiro.au::70265437-b4e1-4bae-bf23-2e80a2b3b561" providerId="AD" clId="Web-{3AC1CFC0-61F2-E5E3-E6E0-C50127226FDA}" dt="2022-04-04T00:29:17.164" v="6" actId="20577"/>
        <pc:sldMkLst>
          <pc:docMk/>
          <pc:sldMk cId="2146532903" sldId="320"/>
        </pc:sldMkLst>
        <pc:spChg chg="mod">
          <ac:chgData name="Dunning, Alex (S&amp;A, Marsfield)" userId="S::dun278@csiro.au::70265437-b4e1-4bae-bf23-2e80a2b3b561" providerId="AD" clId="Web-{3AC1CFC0-61F2-E5E3-E6E0-C50127226FDA}" dt="2022-04-04T00:28:41.304" v="0" actId="20577"/>
          <ac:spMkLst>
            <pc:docMk/>
            <pc:sldMk cId="2146532903" sldId="320"/>
            <ac:spMk id="2" creationId="{B1E03381-B166-B847-ADB3-5106E7615C66}"/>
          </ac:spMkLst>
        </pc:spChg>
        <pc:spChg chg="mod">
          <ac:chgData name="Dunning, Alex (S&amp;A, Marsfield)" userId="S::dun278@csiro.au::70265437-b4e1-4bae-bf23-2e80a2b3b561" providerId="AD" clId="Web-{3AC1CFC0-61F2-E5E3-E6E0-C50127226FDA}" dt="2022-04-04T00:29:17.164" v="6" actId="20577"/>
          <ac:spMkLst>
            <pc:docMk/>
            <pc:sldMk cId="2146532903" sldId="320"/>
            <ac:spMk id="11" creationId="{6532ED79-3D81-DF5B-9CD1-4BF6A5E4A36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3/04/2022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3/04/2022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96215-5E4C-414D-A8DB-C38AA7CF7C2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49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63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6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2" y="267494"/>
            <a:ext cx="959463" cy="7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5"/>
            <a:ext cx="238541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086499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5"/>
            <a:ext cx="238541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30B07-7303-442F-BF56-90FFDED1A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2" y="267494"/>
            <a:ext cx="9594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4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374" y="609532"/>
            <a:ext cx="5237253" cy="392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5"/>
            <a:ext cx="238541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F804D-6C3B-4952-94EE-C6B82388BC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2" y="267494"/>
            <a:ext cx="9594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2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733278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ATUC April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553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6231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63638"/>
            <a:ext cx="864095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1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648936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563638"/>
            <a:ext cx="403860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563638"/>
            <a:ext cx="403860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737632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60"/>
            <a:ext cx="4038600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1" cy="95510"/>
          </a:xfrm>
        </p:spPr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3843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60"/>
            <a:ext cx="4038600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1" cy="95510"/>
          </a:xfrm>
        </p:spPr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794131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7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60"/>
            <a:ext cx="4032448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9" cy="95510"/>
          </a:xfrm>
        </p:spPr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17779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3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60"/>
            <a:ext cx="6336704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5986853" cy="95510"/>
          </a:xfrm>
        </p:spPr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7943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002150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ATUC April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63422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12340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8440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7853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2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5"/>
            <a:ext cx="238541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D74DD-8811-4FDC-BE93-E2B81BF72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2" y="267494"/>
            <a:ext cx="9594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33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1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5"/>
            <a:ext cx="238541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8"/>
            <a:ext cx="3672408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78C38-2950-4469-BBB3-BE5BB32AC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2" y="267494"/>
            <a:ext cx="9594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5486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60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1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ATUC April 2022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8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9" y="2494958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2" y="2728320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2" y="2719986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 preferRelativeResize="0"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95486"/>
            <a:ext cx="62364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Radio Astronomy Technologies</a:t>
            </a:r>
            <a:br>
              <a:rPr lang="en-GB" dirty="0"/>
            </a:br>
            <a:r>
              <a:rPr lang="en-GB" dirty="0"/>
              <a:t>at CSIRO</a:t>
            </a:r>
            <a:endParaRPr lang="en-AU" dirty="0"/>
          </a:p>
        </p:txBody>
      </p:sp>
      <p:sp>
        <p:nvSpPr>
          <p:cNvPr id="16" name="Footer Placeholder 2"/>
          <p:cNvSpPr txBox="1">
            <a:spLocks/>
          </p:cNvSpPr>
          <p:nvPr/>
        </p:nvSpPr>
        <p:spPr bwMode="auto">
          <a:xfrm>
            <a:off x="251521" y="4263938"/>
            <a:ext cx="36004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400" dirty="0">
                <a:latin typeface="Calibri" pitchFamily="34" charset="0"/>
              </a:rPr>
              <a:t>Tasso Tzioumis |  4 April 2022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8962A-89EB-46B5-AC64-89303DFEDA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-160926"/>
            <a:ext cx="4248472" cy="54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2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589C87-AE75-4471-A1E6-8AFCEDA5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05460"/>
            <a:ext cx="3028950" cy="639365"/>
          </a:xfrm>
        </p:spPr>
        <p:txBody>
          <a:bodyPr anchor="t">
            <a:noAutofit/>
          </a:bodyPr>
          <a:lstStyle/>
          <a:p>
            <a:r>
              <a:rPr lang="en-AU" sz="2400" dirty="0" err="1"/>
              <a:t>ngVLA</a:t>
            </a:r>
            <a:r>
              <a:rPr lang="en-AU" sz="2400" dirty="0"/>
              <a:t> feed design study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91B9B9D4-5937-48D7-AAA2-511C51DCB3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4"/>
          <a:stretch/>
        </p:blipFill>
        <p:spPr>
          <a:xfrm>
            <a:off x="1331640" y="1665854"/>
            <a:ext cx="3028950" cy="3066136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2F2B81-6C1A-7FD9-FEB9-EBF046C4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3412" y="441718"/>
            <a:ext cx="3028950" cy="3066136"/>
          </a:xfrm>
        </p:spPr>
        <p:txBody>
          <a:bodyPr/>
          <a:lstStyle/>
          <a:p>
            <a:r>
              <a:rPr lang="en-US" dirty="0"/>
              <a:t>Design study of a wideband feed covering 3.4-12.3GHz</a:t>
            </a:r>
          </a:p>
          <a:p>
            <a:r>
              <a:rPr lang="en-US" dirty="0"/>
              <a:t>Excellent dish geometry for UWB feeds </a:t>
            </a:r>
          </a:p>
          <a:p>
            <a:r>
              <a:rPr lang="en-US" dirty="0"/>
              <a:t>Great opportunity to show what can be achieved with this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FEE2B-8697-4DAF-8A0F-0C51F1479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188"/>
          <a:stretch/>
        </p:blipFill>
        <p:spPr>
          <a:xfrm>
            <a:off x="4734256" y="2571750"/>
            <a:ext cx="3078105" cy="2304256"/>
          </a:xfrm>
          <a:prstGeom prst="rect">
            <a:avLst/>
          </a:prstGeom>
        </p:spPr>
      </p:pic>
      <p:pic>
        <p:nvPicPr>
          <p:cNvPr id="12" name="Picture 1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4E6ECCFA-A6B9-45EA-986B-FE5EE9A6E9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714" y="3363838"/>
            <a:ext cx="964934" cy="124092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CD3E1-7E06-484B-A4D9-C1A66B6F9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z="650" dirty="0"/>
              <a:t>ATUC April 2022 - Alex Dunning</a:t>
            </a:r>
          </a:p>
        </p:txBody>
      </p:sp>
    </p:spTree>
    <p:extLst>
      <p:ext uri="{BB962C8B-B14F-4D97-AF65-F5344CB8AC3E}">
        <p14:creationId xmlns:p14="http://schemas.microsoft.com/office/powerpoint/2010/main" val="93854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A66E9-7C52-AE4D-82B5-BB41F62C4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002061"/>
            <a:ext cx="7317432" cy="4111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ABD872-5DD2-5346-A66A-824DA16FA42A}"/>
              </a:ext>
            </a:extLst>
          </p:cNvPr>
          <p:cNvSpPr txBox="1"/>
          <p:nvPr/>
        </p:nvSpPr>
        <p:spPr>
          <a:xfrm>
            <a:off x="1259632" y="123478"/>
            <a:ext cx="6001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RFSOC based digital back-ends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D1E9A-09FC-AD4C-843B-D7A31C01BC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C783D-3D00-E547-B141-E37ACB9D6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0048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190B3C-EA68-0E49-AE4F-64A61D5B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74" y="2999032"/>
            <a:ext cx="4137494" cy="18792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8 x 2 GHz inputs; 12-bit outputs</a:t>
            </a:r>
          </a:p>
          <a:p>
            <a:r>
              <a:rPr lang="en-US" dirty="0"/>
              <a:t>Optical outputs only (100 Gbps channels)</a:t>
            </a:r>
          </a:p>
          <a:p>
            <a:r>
              <a:rPr lang="en-US" dirty="0"/>
              <a:t>Designed to be screened - install near feed.</a:t>
            </a:r>
          </a:p>
          <a:p>
            <a:r>
              <a:rPr lang="en-US" dirty="0"/>
              <a:t>Adopted for </a:t>
            </a:r>
            <a:r>
              <a:rPr lang="en-US" dirty="0" err="1"/>
              <a:t>cryoPAF</a:t>
            </a:r>
            <a:r>
              <a:rPr lang="en-US" dirty="0"/>
              <a:t>, UWL, BIGCAT</a:t>
            </a:r>
          </a:p>
          <a:p>
            <a:r>
              <a:rPr lang="en-US" dirty="0"/>
              <a:t>Versatile and programmable</a:t>
            </a:r>
          </a:p>
          <a:p>
            <a:r>
              <a:rPr lang="en-US" dirty="0"/>
              <a:t>JIMBLE testing – </a:t>
            </a:r>
            <a:r>
              <a:rPr lang="en-US" dirty="0">
                <a:solidFill>
                  <a:srgbClr val="FF0000"/>
                </a:solidFill>
              </a:rPr>
              <a:t>Rev4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</a:rPr>
              <a:t>CryoPAF; BIGCAT; UWBs; (Quasar)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Development Delays (H/W; supply chain)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4200B-F95D-6E47-950A-72EA95D3F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5812" y="61732"/>
            <a:ext cx="6588224" cy="607982"/>
          </a:xfrm>
        </p:spPr>
        <p:txBody>
          <a:bodyPr>
            <a:normAutofit/>
          </a:bodyPr>
          <a:lstStyle/>
          <a:p>
            <a:r>
              <a:rPr lang="en-US" sz="3600" dirty="0"/>
              <a:t>CSIRO </a:t>
            </a:r>
            <a:r>
              <a:rPr lang="en-US" sz="3600" dirty="0" err="1"/>
              <a:t>RFSoC</a:t>
            </a:r>
            <a:r>
              <a:rPr lang="en-US" sz="3600" dirty="0"/>
              <a:t> boards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06C82-BCCC-1D40-8CF6-D2804FA001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F36CC-4746-B34F-B93B-37DB269165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02FF323-8D5B-C242-AA1D-6FD870920992}"/>
              </a:ext>
            </a:extLst>
          </p:cNvPr>
          <p:cNvSpPr txBox="1">
            <a:spLocks/>
          </p:cNvSpPr>
          <p:nvPr/>
        </p:nvSpPr>
        <p:spPr>
          <a:xfrm>
            <a:off x="5104424" y="2897686"/>
            <a:ext cx="3913517" cy="207376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162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9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•"/>
              <a:tabLst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16 x 1 GHz inputs; 12-bit outputs</a:t>
            </a:r>
          </a:p>
          <a:p>
            <a:r>
              <a:rPr lang="en-US" sz="1700" dirty="0"/>
              <a:t>Optical outputs</a:t>
            </a:r>
          </a:p>
          <a:p>
            <a:r>
              <a:rPr lang="en-US" sz="1700" dirty="0"/>
              <a:t>Option for daughter RF input boards</a:t>
            </a:r>
          </a:p>
          <a:p>
            <a:r>
              <a:rPr lang="en-US" sz="1700" dirty="0"/>
              <a:t>Great for low-</a:t>
            </a:r>
            <a:r>
              <a:rPr lang="en-US" sz="1700" dirty="0" err="1"/>
              <a:t>freq</a:t>
            </a:r>
            <a:r>
              <a:rPr lang="en-US" sz="1700" dirty="0"/>
              <a:t> arrays – </a:t>
            </a:r>
            <a:r>
              <a:rPr lang="en-US" sz="1700" b="1" dirty="0">
                <a:solidFill>
                  <a:srgbClr val="FF0000"/>
                </a:solidFill>
              </a:rPr>
              <a:t>LBA-Low?</a:t>
            </a:r>
          </a:p>
          <a:p>
            <a:r>
              <a:rPr lang="en-US" sz="1700" dirty="0"/>
              <a:t>Protype built and tested – going to </a:t>
            </a:r>
            <a:r>
              <a:rPr lang="en-US" sz="1700" dirty="0">
                <a:solidFill>
                  <a:srgbClr val="FF0000"/>
                </a:solidFill>
              </a:rPr>
              <a:t>Rev4?</a:t>
            </a:r>
          </a:p>
          <a:p>
            <a:r>
              <a:rPr lang="en-US" sz="1700" dirty="0">
                <a:solidFill>
                  <a:srgbClr val="FF0000"/>
                </a:solidFill>
              </a:rPr>
              <a:t>Test R&amp;D array </a:t>
            </a:r>
            <a:r>
              <a:rPr lang="en-US" sz="1700" dirty="0"/>
              <a:t>under development</a:t>
            </a:r>
          </a:p>
          <a:p>
            <a:pPr lvl="1"/>
            <a:r>
              <a:rPr lang="en-US" sz="1500" dirty="0"/>
              <a:t>MWA tile(s) @ Narrabri - Proof of Concept</a:t>
            </a:r>
          </a:p>
          <a:p>
            <a:r>
              <a:rPr lang="en-US" sz="1700" dirty="0">
                <a:highlight>
                  <a:srgbClr val="00FF00"/>
                </a:highlight>
              </a:rPr>
              <a:t>LBA-Low &amp; (MWA; SETI) – under discussion</a:t>
            </a:r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D32FE290-29F0-704F-9360-C09D554A43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78" y="920077"/>
            <a:ext cx="2590230" cy="1942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166941-13E7-7546-879B-8E21BD4A1FC7}"/>
              </a:ext>
            </a:extLst>
          </p:cNvPr>
          <p:cNvSpPr txBox="1"/>
          <p:nvPr/>
        </p:nvSpPr>
        <p:spPr>
          <a:xfrm>
            <a:off x="507132" y="105635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JIMBLE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517E0-6F68-3942-BA9C-29E0C1D64319}"/>
              </a:ext>
            </a:extLst>
          </p:cNvPr>
          <p:cNvSpPr txBox="1"/>
          <p:nvPr/>
        </p:nvSpPr>
        <p:spPr>
          <a:xfrm>
            <a:off x="6660232" y="18586"/>
            <a:ext cx="113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BLUERING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01A39C-3243-B044-8CDE-AE60294A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743" y="284990"/>
            <a:ext cx="3151198" cy="25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577FA9-01BA-834F-A872-491A669F50B9}"/>
              </a:ext>
            </a:extLst>
          </p:cNvPr>
          <p:cNvSpPr txBox="1"/>
          <p:nvPr/>
        </p:nvSpPr>
        <p:spPr>
          <a:xfrm>
            <a:off x="3036801" y="627762"/>
            <a:ext cx="24477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Synchronisation</a:t>
            </a:r>
            <a:r>
              <a:rPr lang="en-US" dirty="0">
                <a:solidFill>
                  <a:srgbClr val="FF0000"/>
                </a:solidFill>
              </a:rPr>
              <a:t> board</a:t>
            </a:r>
          </a:p>
        </p:txBody>
      </p:sp>
      <p:pic>
        <p:nvPicPr>
          <p:cNvPr id="12" name="Picture 11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B88A9E31-0D18-9C4E-92AD-3EDA616061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801" y="955141"/>
            <a:ext cx="2447728" cy="1835797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9E6163-309F-7648-9EF5-014AD7CF2717}"/>
              </a:ext>
            </a:extLst>
          </p:cNvPr>
          <p:cNvSpPr/>
          <p:nvPr/>
        </p:nvSpPr>
        <p:spPr>
          <a:xfrm>
            <a:off x="4363685" y="2493418"/>
            <a:ext cx="1188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IRUKANDJI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9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4200B-F95D-6E47-950A-72EA95D3F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5616" y="169740"/>
            <a:ext cx="8028384" cy="457794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COTS digital back-ends (ALVEO &amp; P4 Switch)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06C82-BCCC-1D40-8CF6-D2804FA001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F36CC-4746-B34F-B93B-37DB269165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16FAE35-C530-EA42-AAE3-853CC8A6C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06249"/>
            <a:ext cx="3662028" cy="31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FFD316-47D7-3D4F-9878-427DCD0C0D8B}"/>
              </a:ext>
            </a:extLst>
          </p:cNvPr>
          <p:cNvSpPr txBox="1"/>
          <p:nvPr/>
        </p:nvSpPr>
        <p:spPr>
          <a:xfrm>
            <a:off x="179512" y="987574"/>
            <a:ext cx="22322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Xilinx </a:t>
            </a:r>
            <a:r>
              <a:rPr lang="en-US" sz="1600" b="1" dirty="0" err="1">
                <a:solidFill>
                  <a:srgbClr val="FF0000"/>
                </a:solidFill>
              </a:rPr>
              <a:t>Alveo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U50 HBM 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small &amp; low power – 20 in server!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8GB HBM; 5952 DSP; 1x100GbE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FPGA-based accelerator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3500AD6-C56B-3E47-9DFF-AAEEF51C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072" y="901700"/>
            <a:ext cx="3805928" cy="13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D488E-CF00-3E47-8927-5CCB3CE47E64}"/>
              </a:ext>
            </a:extLst>
          </p:cNvPr>
          <p:cNvSpPr txBox="1"/>
          <p:nvPr/>
        </p:nvSpPr>
        <p:spPr>
          <a:xfrm>
            <a:off x="5338072" y="2511583"/>
            <a:ext cx="3554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Bare metal h/w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Fully user programmable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P4 Tofino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Versatile for one-way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under testing in CSIRO.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E902E-8F92-9B46-81E1-84DE82A2A336}"/>
              </a:ext>
            </a:extLst>
          </p:cNvPr>
          <p:cNvSpPr txBox="1"/>
          <p:nvPr/>
        </p:nvSpPr>
        <p:spPr>
          <a:xfrm>
            <a:off x="107504" y="3402012"/>
            <a:ext cx="5230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Faster and cheaper than own FPGA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Many variants and prices cheaper than FPGA chip!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00FF00"/>
                </a:highlight>
              </a:rPr>
              <a:t>Adopted and under testing for cryoPAF (and QUASAR)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00FF00"/>
                </a:highlight>
              </a:rPr>
              <a:t>Adopted for SKA1-LOW BF-Cor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FF0000"/>
                </a:solidFill>
              </a:rPr>
              <a:t>ASKAP coherent FRB detector (CRACO) - U280 (prototype); U55 production – </a:t>
            </a:r>
            <a:r>
              <a:rPr lang="en-US" sz="1600" u="sng" dirty="0">
                <a:solidFill>
                  <a:srgbClr val="FF0000"/>
                </a:solidFill>
                <a:highlight>
                  <a:srgbClr val="FFFF00"/>
                </a:highlight>
              </a:rPr>
              <a:t>See Keith’s slides</a:t>
            </a:r>
          </a:p>
        </p:txBody>
      </p:sp>
    </p:spTree>
    <p:extLst>
      <p:ext uri="{BB962C8B-B14F-4D97-AF65-F5344CB8AC3E}">
        <p14:creationId xmlns:p14="http://schemas.microsoft.com/office/powerpoint/2010/main" val="228236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2AA34-1F30-9340-8515-48163E426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48" y="663538"/>
            <a:ext cx="8568953" cy="41404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PARKES</a:t>
            </a:r>
          </a:p>
          <a:p>
            <a:r>
              <a:rPr lang="en-US" b="1" dirty="0">
                <a:solidFill>
                  <a:srgbClr val="FF0000"/>
                </a:solidFill>
              </a:rPr>
              <a:t>GPU</a:t>
            </a:r>
            <a:r>
              <a:rPr lang="en-US" dirty="0"/>
              <a:t> computer clusters at Parkes – collaboration with Swinburne &amp; </a:t>
            </a:r>
            <a:r>
              <a:rPr lang="en-US" dirty="0">
                <a:highlight>
                  <a:srgbClr val="FFFF00"/>
                </a:highlight>
              </a:rPr>
              <a:t>Fourier Space</a:t>
            </a:r>
          </a:p>
          <a:p>
            <a:r>
              <a:rPr lang="en-US" dirty="0"/>
              <a:t>The UWL uses the “Medusa” cluster &amp; Breakthrough Listen a cluster for SETI</a:t>
            </a:r>
          </a:p>
          <a:p>
            <a:r>
              <a:rPr lang="en-US" dirty="0"/>
              <a:t>The cryoPAF ALVEO beamformer will also feed into a </a:t>
            </a:r>
            <a:r>
              <a:rPr lang="en-US" dirty="0">
                <a:highlight>
                  <a:srgbClr val="FFFF00"/>
                </a:highlight>
              </a:rPr>
              <a:t>new GPU cluster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ATCA</a:t>
            </a:r>
          </a:p>
          <a:p>
            <a:r>
              <a:rPr lang="en-US" b="1" dirty="0">
                <a:solidFill>
                  <a:srgbClr val="FF0000"/>
                </a:solidFill>
              </a:rPr>
              <a:t>BIGCAT</a:t>
            </a:r>
            <a:r>
              <a:rPr lang="en-US" dirty="0"/>
              <a:t> (Broadband Integrated GPU Correlator for the Australia Telescope)</a:t>
            </a:r>
          </a:p>
          <a:p>
            <a:pPr lvl="1"/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Partly funded via ARC LIEF proposal and construction underway</a:t>
            </a:r>
          </a:p>
          <a:p>
            <a:pPr lvl="1"/>
            <a:r>
              <a:rPr lang="en-US" dirty="0"/>
              <a:t>Use “</a:t>
            </a:r>
            <a:r>
              <a:rPr lang="en-US" dirty="0" err="1"/>
              <a:t>Jimble</a:t>
            </a:r>
            <a:r>
              <a:rPr lang="en-US" dirty="0"/>
              <a:t>” </a:t>
            </a:r>
            <a:r>
              <a:rPr lang="en-US" dirty="0" err="1"/>
              <a:t>RFSoC</a:t>
            </a:r>
            <a:r>
              <a:rPr lang="en-US" dirty="0"/>
              <a:t> digitizer board (8 x 2GHz) and 12-bit </a:t>
            </a:r>
            <a:r>
              <a:rPr lang="en-US" dirty="0">
                <a:highlight>
                  <a:srgbClr val="FFFF00"/>
                </a:highlight>
              </a:rPr>
              <a:t>(delays)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Phase 1:</a:t>
            </a:r>
            <a:r>
              <a:rPr lang="en-US" dirty="0"/>
              <a:t> CABB correlator replacement with GPU cluster -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critical</a:t>
            </a:r>
          </a:p>
          <a:p>
            <a:pPr lvl="2"/>
            <a:r>
              <a:rPr lang="en-US" dirty="0"/>
              <a:t>Flexible and versatile - new modes </a:t>
            </a:r>
            <a:r>
              <a:rPr lang="en-US" dirty="0">
                <a:sym typeface="Wingdings" pitchFamily="2" charset="2"/>
              </a:rPr>
              <a:t> New science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Phase 2:</a:t>
            </a:r>
            <a:r>
              <a:rPr lang="en-US" b="1" dirty="0"/>
              <a:t> </a:t>
            </a:r>
            <a:r>
              <a:rPr lang="en-US" dirty="0"/>
              <a:t>8 GHz of BW (x2 current capability) – some delays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>
                <a:sym typeface="Wingdings" pitchFamily="2" charset="2"/>
              </a:rPr>
              <a:t>ASKAP</a:t>
            </a:r>
          </a:p>
          <a:p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CRACO</a:t>
            </a:r>
            <a:r>
              <a:rPr lang="en-US" dirty="0">
                <a:sym typeface="Wingdings" pitchFamily="2" charset="2"/>
              </a:rPr>
              <a:t> – Coherent FRB detection @ ASKAP –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Funded ARC LIEF!!</a:t>
            </a:r>
          </a:p>
          <a:p>
            <a:pPr lvl="1"/>
            <a:r>
              <a:rPr lang="en-US" sz="1900" dirty="0">
                <a:highlight>
                  <a:srgbClr val="00FF00"/>
                </a:highlight>
              </a:rPr>
              <a:t>Slides by Keith Bannister below</a:t>
            </a:r>
            <a:endParaRPr lang="en-US" sz="1900" dirty="0">
              <a:highlight>
                <a:srgbClr val="00FF00"/>
              </a:highlight>
              <a:sym typeface="Wingdings" pitchFamily="2" charset="2"/>
            </a:endParaRPr>
          </a:p>
          <a:p>
            <a:pPr marL="162000" lvl="1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FD79-0115-734D-AA7C-CA8A65ABD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656" y="91560"/>
            <a:ext cx="7344817" cy="639900"/>
          </a:xfrm>
        </p:spPr>
        <p:txBody>
          <a:bodyPr>
            <a:normAutofit/>
          </a:bodyPr>
          <a:lstStyle/>
          <a:p>
            <a:r>
              <a:rPr lang="en-US" sz="3200" b="1" dirty="0"/>
              <a:t>GPU &amp; ALVEO  - BIGCAT &amp; CRACO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372A0-923C-AF4A-A82D-3B4EC71E32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A8B6E-5E9E-C548-8B44-33652CA4AC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/>
              <a:t>  |</a:t>
            </a:r>
          </a:p>
        </p:txBody>
      </p:sp>
      <p:sp>
        <p:nvSpPr>
          <p:cNvPr id="6" name="Explosion 1 5">
            <a:extLst>
              <a:ext uri="{FF2B5EF4-FFF2-40B4-BE49-F238E27FC236}">
                <a16:creationId xmlns:a16="http://schemas.microsoft.com/office/drawing/2014/main" id="{BE6876CC-8DDC-D740-9265-4EBC820885EC}"/>
              </a:ext>
            </a:extLst>
          </p:cNvPr>
          <p:cNvSpPr/>
          <p:nvPr/>
        </p:nvSpPr>
        <p:spPr>
          <a:xfrm>
            <a:off x="6372200" y="2067694"/>
            <a:ext cx="2680279" cy="11435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Chris Phillips talk</a:t>
            </a:r>
            <a:endParaRPr lang="en-AU" sz="13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16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586B-8EF8-5544-AC38-D705D208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95486"/>
            <a:ext cx="8062080" cy="639365"/>
          </a:xfrm>
        </p:spPr>
        <p:txBody>
          <a:bodyPr>
            <a:normAutofit/>
          </a:bodyPr>
          <a:lstStyle/>
          <a:p>
            <a:r>
              <a:rPr lang="en-US" dirty="0"/>
              <a:t>CRACO: CRAFT Coherent Upgrade for FRB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D183-A022-5B42-8D0B-173CD15F2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320480" cy="3066136"/>
          </a:xfrm>
        </p:spPr>
        <p:txBody>
          <a:bodyPr>
            <a:normAutofit/>
          </a:bodyPr>
          <a:lstStyle/>
          <a:p>
            <a:r>
              <a:rPr lang="en-US" dirty="0"/>
              <a:t>Coherent FRB detection on ASKAP</a:t>
            </a:r>
          </a:p>
          <a:p>
            <a:r>
              <a:rPr lang="en-US" dirty="0"/>
              <a:t>Improves detection rate to ~ 1 FRB per day.</a:t>
            </a:r>
          </a:p>
          <a:p>
            <a:r>
              <a:rPr lang="en-US" dirty="0"/>
              <a:t>Fully commensal: Fast products produced by correlator upgrade.</a:t>
            </a:r>
          </a:p>
          <a:p>
            <a:r>
              <a:rPr lang="en-US" dirty="0"/>
              <a:t>~arcsecond </a:t>
            </a:r>
            <a:r>
              <a:rPr lang="en-US" dirty="0" err="1"/>
              <a:t>localisations</a:t>
            </a:r>
            <a:r>
              <a:rPr lang="en-US" dirty="0"/>
              <a:t> through existing voltage dump infrastructure</a:t>
            </a:r>
          </a:p>
          <a:p>
            <a:r>
              <a:rPr lang="en-US" dirty="0"/>
              <a:t>Form and process ~20 trillion pixels per second – equivalent to about 1M people watching </a:t>
            </a:r>
            <a:r>
              <a:rPr lang="en-US" dirty="0" err="1"/>
              <a:t>Youtube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06F59-12F9-664A-9C91-D7B37CEBD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098" y="1203598"/>
            <a:ext cx="4394582" cy="2664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733E1-0455-F44E-9D56-2AD0C3AE3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2022 - Keith Bannister</a:t>
            </a:r>
          </a:p>
        </p:txBody>
      </p:sp>
    </p:spTree>
    <p:extLst>
      <p:ext uri="{BB962C8B-B14F-4D97-AF65-F5344CB8AC3E}">
        <p14:creationId xmlns:p14="http://schemas.microsoft.com/office/powerpoint/2010/main" val="4316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8BC2-311B-144C-B538-71527EAF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CRACO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925F-3094-F447-A4AB-2E355E4E98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$2.1M LIEF approved and signed</a:t>
            </a:r>
          </a:p>
          <a:p>
            <a:r>
              <a:rPr lang="en-US" dirty="0" err="1"/>
              <a:t>Alveo</a:t>
            </a:r>
            <a:r>
              <a:rPr lang="en-US" dirty="0"/>
              <a:t> U280 FPGA-based detection pipeline successfully prototyped</a:t>
            </a:r>
          </a:p>
          <a:p>
            <a:r>
              <a:rPr lang="en-US" dirty="0"/>
              <a:t>Pilot cluster (20 beams) installed at MRO</a:t>
            </a:r>
          </a:p>
          <a:p>
            <a:r>
              <a:rPr lang="en-US" dirty="0"/>
              <a:t>Correlator firmware upgrade progressing well.</a:t>
            </a:r>
          </a:p>
          <a:p>
            <a:r>
              <a:rPr lang="en-US" dirty="0"/>
              <a:t>But: Firmware could not achieve the original averaging requirement. It will sum to 166 kHz (originally: 1 MHz)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B6BEF-6AD0-C245-8BD7-32DB39C6D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4295" y="411510"/>
            <a:ext cx="4038600" cy="4320479"/>
          </a:xfrm>
        </p:spPr>
        <p:txBody>
          <a:bodyPr>
            <a:normAutofit/>
          </a:bodyPr>
          <a:lstStyle/>
          <a:p>
            <a:r>
              <a:rPr lang="en-US" dirty="0"/>
              <a:t>Change of scope: will improve scientific performance and de-risk firmware.</a:t>
            </a:r>
          </a:p>
          <a:p>
            <a:r>
              <a:rPr lang="en-US" dirty="0"/>
              <a:t>Production cluster will be installed at MRO (originally: </a:t>
            </a:r>
            <a:r>
              <a:rPr lang="en-US" dirty="0" err="1"/>
              <a:t>Pawsey</a:t>
            </a:r>
            <a:r>
              <a:rPr lang="en-US" dirty="0"/>
              <a:t>).</a:t>
            </a:r>
          </a:p>
          <a:p>
            <a:r>
              <a:rPr lang="en-US" dirty="0"/>
              <a:t>Upgrade to 2 </a:t>
            </a:r>
            <a:r>
              <a:rPr lang="en-US" dirty="0" err="1"/>
              <a:t>Alveo</a:t>
            </a:r>
            <a:r>
              <a:rPr lang="en-US" dirty="0"/>
              <a:t> U55C per beam – should give double the processing power = double the number of DM trials</a:t>
            </a:r>
          </a:p>
          <a:p>
            <a:r>
              <a:rPr lang="en-US" dirty="0"/>
              <a:t>Will still upgrade the </a:t>
            </a:r>
            <a:r>
              <a:rPr lang="en-US" dirty="0" err="1"/>
              <a:t>Pawsey</a:t>
            </a:r>
            <a:r>
              <a:rPr lang="en-US" dirty="0"/>
              <a:t> link, but only to 100 Gbps (originally 400 Gbps).</a:t>
            </a:r>
          </a:p>
          <a:p>
            <a:r>
              <a:rPr lang="en-US"/>
              <a:t>First light May 2022.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84825-9AF8-CE4D-B810-00E3E4842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2022 - Keith Bannister</a:t>
            </a:r>
          </a:p>
        </p:txBody>
      </p:sp>
    </p:spTree>
    <p:extLst>
      <p:ext uri="{BB962C8B-B14F-4D97-AF65-F5344CB8AC3E}">
        <p14:creationId xmlns:p14="http://schemas.microsoft.com/office/powerpoint/2010/main" val="3593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49380F-1B25-1349-BB96-7FB9E456E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78" y="761280"/>
            <a:ext cx="8782918" cy="411696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Consistent with Roadmap!!</a:t>
            </a:r>
          </a:p>
          <a:p>
            <a:r>
              <a:rPr lang="en-US" sz="2000" b="1" dirty="0"/>
              <a:t>RFI mitigation for all ATNF observatories</a:t>
            </a:r>
          </a:p>
          <a:p>
            <a:pPr lvl="1"/>
            <a:r>
              <a:rPr lang="en-US" sz="2000" dirty="0"/>
              <a:t>Coordination and enhancement of effort. Underway. </a:t>
            </a:r>
          </a:p>
          <a:p>
            <a:pPr lvl="1"/>
            <a:r>
              <a:rPr lang="en-US" sz="2000" dirty="0"/>
              <a:t>R&amp;D difficult. New Ph.D. student started.</a:t>
            </a:r>
          </a:p>
          <a:p>
            <a:r>
              <a:rPr lang="en-US" sz="2000" b="1" dirty="0"/>
              <a:t>Future possible LIEF projects (next 2-3 years) – </a:t>
            </a:r>
            <a:r>
              <a:rPr lang="en-US" sz="2000" dirty="0">
                <a:solidFill>
                  <a:srgbClr val="FF0000"/>
                </a:solidFill>
              </a:rPr>
              <a:t>(~$1-3m)</a:t>
            </a:r>
          </a:p>
          <a:p>
            <a:pPr lvl="1"/>
            <a:r>
              <a:rPr lang="en-US" sz="2000" b="1" dirty="0"/>
              <a:t>LBA-Low: </a:t>
            </a:r>
            <a:r>
              <a:rPr lang="en-US" sz="2000" dirty="0"/>
              <a:t>(MWA; SKA) - </a:t>
            </a:r>
            <a:r>
              <a:rPr lang="en-US" sz="2000" b="1" dirty="0"/>
              <a:t>(George Heald talk – ATUC Nov 2021) </a:t>
            </a:r>
            <a:endParaRPr lang="en-US" sz="2000" dirty="0"/>
          </a:p>
          <a:p>
            <a:pPr lvl="2"/>
            <a:r>
              <a:rPr lang="en-US" sz="2000" dirty="0"/>
              <a:t>Prototype and test technologies with stations at Parkes and ATCA.</a:t>
            </a:r>
          </a:p>
          <a:p>
            <a:pPr lvl="2"/>
            <a:r>
              <a:rPr lang="en-US" sz="2000" dirty="0"/>
              <a:t>First science with MWA and also GMRT and FAST. </a:t>
            </a:r>
          </a:p>
          <a:p>
            <a:pPr lvl="2"/>
            <a:r>
              <a:rPr lang="en-US" sz="2000" dirty="0"/>
              <a:t>High sensitivity VLBI at Low Frequencies</a:t>
            </a:r>
          </a:p>
          <a:p>
            <a:pPr lvl="1"/>
            <a:r>
              <a:rPr lang="en-US" sz="2000" b="1" dirty="0"/>
              <a:t>ASKAP tied array </a:t>
            </a:r>
            <a:r>
              <a:rPr lang="en-US" sz="2000" dirty="0"/>
              <a:t>– always part of ASKAP plans but not funded</a:t>
            </a:r>
          </a:p>
          <a:p>
            <a:pPr lvl="2"/>
            <a:r>
              <a:rPr lang="en-US" sz="2000" dirty="0"/>
              <a:t>High sensitivity VLBI station. Greatly enhance LBA.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73F7D-106C-0E47-BC03-C470BF29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1738"/>
            <a:ext cx="7704856" cy="699543"/>
          </a:xfrm>
        </p:spPr>
        <p:txBody>
          <a:bodyPr/>
          <a:lstStyle/>
          <a:p>
            <a:r>
              <a:rPr lang="en-US" dirty="0"/>
              <a:t> Possible Future ATNF developments?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8F99E-40CA-2E43-A107-2B495AAD1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3274E-9FF7-5441-830B-979D79311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0935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2B4669-A764-134C-A950-CB09D98A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2" y="1059582"/>
            <a:ext cx="8640959" cy="3672408"/>
          </a:xfrm>
        </p:spPr>
        <p:txBody>
          <a:bodyPr/>
          <a:lstStyle/>
          <a:p>
            <a:r>
              <a:rPr lang="en-US" b="1" dirty="0"/>
              <a:t>Full LBA-Low implementation</a:t>
            </a:r>
          </a:p>
          <a:p>
            <a:pPr lvl="1"/>
            <a:r>
              <a:rPr lang="en-US" dirty="0"/>
              <a:t>Work with MWA &amp; SKA1-Low</a:t>
            </a:r>
          </a:p>
          <a:p>
            <a:pPr lvl="1"/>
            <a:endParaRPr lang="en-US" dirty="0"/>
          </a:p>
          <a:p>
            <a:r>
              <a:rPr lang="en-US" b="1" dirty="0"/>
              <a:t>Upgrade of ASKAP </a:t>
            </a:r>
            <a:r>
              <a:rPr lang="en-US" dirty="0"/>
              <a:t>beyond current surveys</a:t>
            </a:r>
          </a:p>
          <a:p>
            <a:pPr lvl="2"/>
            <a:r>
              <a:rPr lang="en-US" dirty="0"/>
              <a:t>Rocket PAF upgrade to improve sensitivity??</a:t>
            </a:r>
          </a:p>
          <a:p>
            <a:pPr lvl="2"/>
            <a:r>
              <a:rPr lang="en-US" dirty="0"/>
              <a:t>H/W; Firmware; Software – upgrades?</a:t>
            </a:r>
          </a:p>
          <a:p>
            <a:pPr lvl="1"/>
            <a:r>
              <a:rPr lang="en-US" dirty="0"/>
              <a:t>Different PAFs at higher frequencies?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Need to start thinking </a:t>
            </a:r>
            <a:r>
              <a:rPr lang="en-US" dirty="0"/>
              <a:t>where to go -  </a:t>
            </a:r>
            <a:r>
              <a:rPr lang="en-US" u="sng" dirty="0">
                <a:solidFill>
                  <a:srgbClr val="FF0000"/>
                </a:solidFill>
              </a:rPr>
              <a:t>Science case</a:t>
            </a:r>
          </a:p>
          <a:p>
            <a:pPr lvl="1"/>
            <a:endParaRPr lang="en-US" dirty="0"/>
          </a:p>
          <a:p>
            <a:r>
              <a:rPr lang="en-US" b="1" dirty="0"/>
              <a:t>New ideas!!? – </a:t>
            </a:r>
            <a:r>
              <a:rPr lang="en-US" b="1" dirty="0">
                <a:highlight>
                  <a:srgbClr val="FFFF00"/>
                </a:highlight>
              </a:rPr>
              <a:t>MUST be driven by Science cases</a:t>
            </a: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>
                <a:highlight>
                  <a:srgbClr val="00FF00"/>
                </a:highlight>
              </a:rPr>
              <a:t>Feedback from ATUC: Current projects progress &amp; Future Projects selection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B6212-9879-4B4E-9EE3-E26C17E3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91827"/>
            <a:ext cx="8640960" cy="639365"/>
          </a:xfrm>
        </p:spPr>
        <p:txBody>
          <a:bodyPr/>
          <a:lstStyle/>
          <a:p>
            <a:r>
              <a:rPr lang="en-US" dirty="0"/>
              <a:t>Ideas for Longer term ATNF developments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D2098-5E3D-2442-8A3B-A7575BC7B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A988E-ADD1-2C44-82BF-5DE6928053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779183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112D6-864C-4BA2-B9AD-093A761058EC}"/>
              </a:ext>
            </a:extLst>
          </p:cNvPr>
          <p:cNvSpPr txBox="1"/>
          <p:nvPr/>
        </p:nvSpPr>
        <p:spPr>
          <a:xfrm>
            <a:off x="251520" y="2571750"/>
            <a:ext cx="367240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Space and Astronomy</a:t>
            </a:r>
          </a:p>
          <a:p>
            <a:r>
              <a:rPr lang="en-GB" sz="1200" dirty="0"/>
              <a:t>Tasso Tzioumis</a:t>
            </a:r>
          </a:p>
          <a:p>
            <a:r>
              <a:rPr lang="en-GB" sz="1200" dirty="0"/>
              <a:t>Program Director, Technologies for Radio Astronomy</a:t>
            </a:r>
          </a:p>
          <a:p>
            <a:r>
              <a:rPr lang="en-GB" sz="1200" dirty="0"/>
              <a:t>P: +61 2 9372 4350</a:t>
            </a:r>
          </a:p>
          <a:p>
            <a:r>
              <a:rPr lang="en-GB" sz="1200" dirty="0"/>
              <a:t>E: tasso.Tzioumis@csiro.au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DD88D8-3482-7C4D-A4A9-40D55E090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221CE-0595-B649-96D0-725405152C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1065E-8106-9845-97B1-AB530AAA35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415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690275"/>
            <a:ext cx="8352928" cy="4156597"/>
          </a:xfrm>
        </p:spPr>
        <p:txBody>
          <a:bodyPr>
            <a:normAutofit fontScale="85000" lnSpcReduction="20000"/>
          </a:bodyPr>
          <a:lstStyle/>
          <a:p>
            <a:pPr marL="257175" indent="-257175">
              <a:buFont typeface="Arial"/>
              <a:buChar char="•"/>
            </a:pPr>
            <a:r>
              <a:rPr lang="en-US" b="1" dirty="0"/>
              <a:t>Antennas &amp; Receivers (Front-end) </a:t>
            </a:r>
            <a:r>
              <a:rPr lang="en-US" b="1" dirty="0">
                <a:solidFill>
                  <a:srgbClr val="FF0000"/>
                </a:solidFill>
              </a:rPr>
              <a:t>(~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18</a:t>
            </a:r>
            <a:r>
              <a:rPr lang="en-US" b="1" dirty="0"/>
              <a:t>): </a:t>
            </a:r>
            <a:r>
              <a:rPr lang="en-US" dirty="0"/>
              <a:t>RF technologies (Feeds; OMTs; LNAs; RF Electronics; Cryogenic systems; Mechanical design; …)</a:t>
            </a:r>
          </a:p>
          <a:p>
            <a:pPr marL="698175" lvl="2" indent="-257175">
              <a:buFont typeface="Arial"/>
              <a:buChar char="•"/>
            </a:pPr>
            <a:r>
              <a:rPr lang="en-US" b="1" dirty="0"/>
              <a:t>Workshop </a:t>
            </a:r>
            <a:r>
              <a:rPr lang="en-US" b="1" dirty="0">
                <a:solidFill>
                  <a:srgbClr val="FF0000"/>
                </a:solidFill>
              </a:rPr>
              <a:t>(~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n-US" b="1" dirty="0"/>
              <a:t>): </a:t>
            </a:r>
            <a:r>
              <a:rPr lang="en-US" dirty="0"/>
              <a:t>Mechanical systems (Machining; Fitting; Production;…)</a:t>
            </a:r>
          </a:p>
          <a:p>
            <a:pPr marL="257175" indent="-257175">
              <a:buFont typeface="Arial"/>
              <a:buChar char="•"/>
            </a:pPr>
            <a:r>
              <a:rPr lang="en-US" b="1" dirty="0"/>
              <a:t>Signal processing (Back-end) </a:t>
            </a:r>
            <a:r>
              <a:rPr lang="en-US" b="1" dirty="0">
                <a:solidFill>
                  <a:srgbClr val="FF0000"/>
                </a:solidFill>
              </a:rPr>
              <a:t>(~22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25</a:t>
            </a:r>
            <a:r>
              <a:rPr lang="en-US" b="1" dirty="0"/>
              <a:t>): </a:t>
            </a:r>
            <a:r>
              <a:rPr lang="en-US" dirty="0"/>
              <a:t>Digital technologies (</a:t>
            </a:r>
            <a:r>
              <a:rPr lang="en-US" dirty="0" err="1"/>
              <a:t>RFoF</a:t>
            </a:r>
            <a:r>
              <a:rPr lang="en-US" dirty="0"/>
              <a:t>; Samplers/</a:t>
            </a:r>
            <a:r>
              <a:rPr lang="en-US" dirty="0" err="1"/>
              <a:t>Digitisers</a:t>
            </a:r>
            <a:r>
              <a:rPr lang="en-US" dirty="0"/>
              <a:t>; Timing systems; Beamformers; Correlators;…) - </a:t>
            </a:r>
            <a:r>
              <a:rPr lang="en-US" u="sng" dirty="0"/>
              <a:t>Digital Signal Processing</a:t>
            </a:r>
            <a:r>
              <a:rPr lang="en-US" dirty="0"/>
              <a:t> &amp; FPGAs</a:t>
            </a:r>
          </a:p>
          <a:p>
            <a:pPr marL="257175" indent="-257175">
              <a:buFont typeface="Arial"/>
              <a:buChar char="•"/>
            </a:pPr>
            <a:r>
              <a:rPr lang="en-US" b="1" dirty="0"/>
              <a:t>Scientific Computing (~13): </a:t>
            </a:r>
            <a:r>
              <a:rPr lang="en-AU" dirty="0"/>
              <a:t>Control and monitoring systems; calibration strategies and algorithms; data processing (</a:t>
            </a:r>
            <a:r>
              <a:rPr lang="en-AU" dirty="0" err="1"/>
              <a:t>e.g</a:t>
            </a:r>
            <a:r>
              <a:rPr lang="en-AU" dirty="0"/>
              <a:t> </a:t>
            </a:r>
            <a:r>
              <a:rPr lang="en-AU" dirty="0" err="1"/>
              <a:t>ASKAPsoft</a:t>
            </a:r>
            <a:r>
              <a:rPr lang="en-AU" dirty="0"/>
              <a:t>). </a:t>
            </a:r>
          </a:p>
          <a:p>
            <a:pPr marL="257175" indent="-257175">
              <a:buFont typeface="Arial"/>
              <a:buChar char="•"/>
            </a:pPr>
            <a:r>
              <a:rPr lang="en-US" b="1" dirty="0"/>
              <a:t>Engineering Generalists (~5):  </a:t>
            </a:r>
            <a:r>
              <a:rPr lang="en-US" dirty="0"/>
              <a:t>System Scientists/Engineers; System integrators; New Ideas; …</a:t>
            </a:r>
          </a:p>
          <a:p>
            <a:pPr marL="257175" indent="-257175">
              <a:buFont typeface="Arial"/>
              <a:buChar char="•"/>
            </a:pP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b="1" dirty="0">
                <a:highlight>
                  <a:srgbClr val="FFFF00"/>
                </a:highlight>
              </a:rPr>
              <a:t>SKA Construction Group </a:t>
            </a:r>
            <a:r>
              <a:rPr lang="en-US" dirty="0"/>
              <a:t>–Manage SKA1-LOW construction contracts.</a:t>
            </a:r>
          </a:p>
          <a:p>
            <a:pPr marL="437175" lvl="1" indent="-257175">
              <a:buFont typeface="Arial"/>
              <a:buChar char="•"/>
            </a:pPr>
            <a:r>
              <a:rPr lang="en-US" dirty="0"/>
              <a:t>FTE 6+ to grow to 15+</a:t>
            </a:r>
          </a:p>
          <a:p>
            <a:pPr marL="437175" lvl="1" indent="-257175">
              <a:buFont typeface="Arial"/>
              <a:buChar char="•"/>
            </a:pPr>
            <a:r>
              <a:rPr lang="en-US" dirty="0"/>
              <a:t>Contacts signed or negotiations in progress.)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FF0000"/>
                </a:solidFill>
                <a:sym typeface="Wingdings"/>
              </a:rPr>
              <a:t>** Produce fully integrated radio telescope systems!</a:t>
            </a:r>
          </a:p>
          <a:p>
            <a:pPr lvl="2"/>
            <a:r>
              <a:rPr lang="en-US" sz="1650" b="1" dirty="0">
                <a:solidFill>
                  <a:srgbClr val="FF0000"/>
                </a:solidFill>
              </a:rPr>
              <a:t>Concept; design; construction; testing; commissioning; operation; science.</a:t>
            </a:r>
          </a:p>
          <a:p>
            <a:pPr lvl="2"/>
            <a:r>
              <a:rPr lang="en-US" sz="1650" b="1" dirty="0">
                <a:solidFill>
                  <a:srgbClr val="FF0000"/>
                </a:solidFill>
                <a:highlight>
                  <a:srgbClr val="FFFF00"/>
                </a:highlight>
              </a:rPr>
              <a:t>Growth due to Quasar &amp; SKAO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3272" y="202500"/>
            <a:ext cx="6343226" cy="429629"/>
          </a:xfrm>
        </p:spPr>
        <p:txBody>
          <a:bodyPr/>
          <a:lstStyle/>
          <a:p>
            <a:pPr algn="ctr"/>
            <a:r>
              <a:rPr lang="en-US" dirty="0"/>
              <a:t>ATNF Technologies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4B1FD-CC50-3746-8160-6021DE4F28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BF3C-9047-144A-90D6-BDA843D48C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864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C3A2B9-1CF5-3A4E-BDC5-CD451425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20" y="576036"/>
            <a:ext cx="8836868" cy="4395420"/>
          </a:xfrm>
        </p:spPr>
        <p:txBody>
          <a:bodyPr>
            <a:normAutofit fontScale="85000" lnSpcReduction="20000"/>
          </a:bodyPr>
          <a:lstStyle/>
          <a:p>
            <a:pPr marL="257175" indent="-257175"/>
            <a:r>
              <a:rPr lang="en-US" b="1" dirty="0"/>
              <a:t>CSIRO Astronomy Research and Development</a:t>
            </a:r>
            <a:r>
              <a:rPr lang="en-US" dirty="0"/>
              <a:t>:</a:t>
            </a:r>
          </a:p>
          <a:p>
            <a:pPr marL="446175" lvl="1" indent="-257175"/>
            <a:r>
              <a:rPr lang="en-US" sz="2100" dirty="0"/>
              <a:t>Phased Array Feed systems (</a:t>
            </a:r>
            <a:r>
              <a:rPr lang="en-US" sz="2100" b="1" dirty="0">
                <a:solidFill>
                  <a:srgbClr val="FF0000"/>
                </a:solidFill>
              </a:rPr>
              <a:t>PAF</a:t>
            </a:r>
            <a:r>
              <a:rPr lang="en-US" sz="2100" dirty="0"/>
              <a:t>s)</a:t>
            </a:r>
          </a:p>
          <a:p>
            <a:pPr marL="446175" lvl="1" indent="-257175"/>
            <a:r>
              <a:rPr lang="en-US" sz="2100" dirty="0"/>
              <a:t>Ultra Wide Band systems (</a:t>
            </a:r>
            <a:r>
              <a:rPr lang="en-US" sz="2100" b="1" dirty="0">
                <a:solidFill>
                  <a:srgbClr val="FF0000"/>
                </a:solidFill>
              </a:rPr>
              <a:t>UWB</a:t>
            </a:r>
            <a:r>
              <a:rPr lang="en-US" sz="2100" dirty="0"/>
              <a:t>s)</a:t>
            </a:r>
          </a:p>
          <a:p>
            <a:pPr marL="446175" lvl="1" indent="-257175"/>
            <a:r>
              <a:rPr lang="en-US" sz="2100" dirty="0"/>
              <a:t>FPGA-based Digital Signal Processing (</a:t>
            </a:r>
            <a:r>
              <a:rPr lang="en-US" sz="2100" b="1" dirty="0">
                <a:solidFill>
                  <a:srgbClr val="FF0000"/>
                </a:solidFill>
              </a:rPr>
              <a:t>DSP</a:t>
            </a:r>
            <a:r>
              <a:rPr lang="en-US" sz="2100" dirty="0"/>
              <a:t> systems)</a:t>
            </a:r>
          </a:p>
          <a:p>
            <a:pPr marL="446175" lvl="1" indent="-257175"/>
            <a:r>
              <a:rPr lang="en-US" sz="2100" dirty="0"/>
              <a:t>COTS-based back-end systems – (GPU, ALVEO-FPGA, Switch)</a:t>
            </a:r>
          </a:p>
          <a:p>
            <a:pPr marL="266175" indent="-257175"/>
            <a:r>
              <a:rPr lang="en-US" sz="2500" b="1" dirty="0"/>
              <a:t>Complementary R&amp;D activities</a:t>
            </a:r>
          </a:p>
          <a:p>
            <a:pPr marL="446175" lvl="1" indent="-257175"/>
            <a:r>
              <a:rPr lang="en-US" sz="2100" dirty="0"/>
              <a:t>Space systems?</a:t>
            </a:r>
          </a:p>
          <a:p>
            <a:pPr marL="698175" lvl="2" indent="-257175"/>
            <a:r>
              <a:rPr lang="en-US" sz="2100" dirty="0"/>
              <a:t>CSIROSat-1 (</a:t>
            </a:r>
            <a:r>
              <a:rPr lang="en-US" sz="2100" dirty="0" err="1"/>
              <a:t>Cubesat</a:t>
            </a:r>
            <a:r>
              <a:rPr lang="en-US" sz="2100" dirty="0"/>
              <a:t>)</a:t>
            </a:r>
          </a:p>
          <a:p>
            <a:pPr marL="446175" lvl="1" indent="-257175"/>
            <a:r>
              <a:rPr lang="en-US" sz="2100" b="1" dirty="0" err="1">
                <a:solidFill>
                  <a:srgbClr val="FF0000"/>
                </a:solidFill>
              </a:rPr>
              <a:t>Commercialisation</a:t>
            </a:r>
            <a:endParaRPr lang="en-US" sz="2100" b="1" dirty="0">
              <a:solidFill>
                <a:srgbClr val="FF0000"/>
              </a:solidFill>
            </a:endParaRPr>
          </a:p>
          <a:p>
            <a:pPr marL="698175" lvl="2" indent="-257175"/>
            <a:r>
              <a:rPr lang="en-US" sz="2100" dirty="0">
                <a:solidFill>
                  <a:srgbClr val="FF0000"/>
                </a:solidFill>
              </a:rPr>
              <a:t>New spin-out company </a:t>
            </a:r>
            <a:r>
              <a:rPr lang="en-US" sz="2100" dirty="0">
                <a:solidFill>
                  <a:srgbClr val="FF0000"/>
                </a:solidFill>
                <a:highlight>
                  <a:srgbClr val="FFFF00"/>
                </a:highlight>
              </a:rPr>
              <a:t>QUASAR</a:t>
            </a:r>
            <a:r>
              <a:rPr lang="en-US" sz="2100" dirty="0">
                <a:solidFill>
                  <a:srgbClr val="FF0000"/>
                </a:solidFill>
              </a:rPr>
              <a:t> for satellite tracking with PAFs (April 2021)</a:t>
            </a:r>
          </a:p>
          <a:p>
            <a:pPr marL="698175" lvl="2" indent="-257175"/>
            <a:r>
              <a:rPr lang="en-US" sz="2100" dirty="0">
                <a:solidFill>
                  <a:srgbClr val="FF0000"/>
                </a:solidFill>
              </a:rPr>
              <a:t>Leveraging </a:t>
            </a:r>
            <a:r>
              <a:rPr lang="en-US" sz="2100" dirty="0" err="1">
                <a:solidFill>
                  <a:srgbClr val="FF0000"/>
                </a:solidFill>
              </a:rPr>
              <a:t>cryoPAF</a:t>
            </a:r>
            <a:r>
              <a:rPr lang="en-US" sz="2100" dirty="0">
                <a:solidFill>
                  <a:srgbClr val="FF0000"/>
                </a:solidFill>
              </a:rPr>
              <a:t> technologies.</a:t>
            </a:r>
          </a:p>
          <a:p>
            <a:pPr marL="446175" lvl="1" indent="-257175"/>
            <a:r>
              <a:rPr lang="en-US" sz="2100" dirty="0">
                <a:solidFill>
                  <a:srgbClr val="FF0000"/>
                </a:solidFill>
              </a:rPr>
              <a:t>Balance Impact on ATNF &amp; New resources</a:t>
            </a:r>
          </a:p>
          <a:p>
            <a:pPr marL="266175" indent="-257175"/>
            <a:r>
              <a:rPr lang="en-US" sz="2500" b="1" dirty="0"/>
              <a:t>R&amp;D effort: </a:t>
            </a:r>
            <a:r>
              <a:rPr lang="en-US" sz="2500" dirty="0"/>
              <a:t>Sustain at about 25-30% of engineering effort</a:t>
            </a:r>
          </a:p>
          <a:p>
            <a:pPr marL="446175" lvl="1" indent="-257175"/>
            <a:r>
              <a:rPr lang="en-US" sz="2100" dirty="0"/>
              <a:t>In-project R&amp;D – most of our projects are novel and unique</a:t>
            </a:r>
          </a:p>
          <a:p>
            <a:pPr marL="446175" lvl="1" indent="-257175"/>
            <a:r>
              <a:rPr lang="en-US" sz="2100" dirty="0"/>
              <a:t>Focused R&amp;D – new ideas &amp; exploiting new disruptive technologies</a:t>
            </a:r>
          </a:p>
          <a:p>
            <a:pPr marL="189000" lvl="1" indent="0">
              <a:buNone/>
            </a:pPr>
            <a:endParaRPr lang="en-US" sz="2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CA2-3FAB-9043-AF64-A7FA24DD4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04" y="39541"/>
            <a:ext cx="8630630" cy="5159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Next generation  Radio Astronomy Technologies</a:t>
            </a:r>
          </a:p>
        </p:txBody>
      </p:sp>
      <p:sp>
        <p:nvSpPr>
          <p:cNvPr id="4" name="Explosion 1 3">
            <a:extLst>
              <a:ext uri="{FF2B5EF4-FFF2-40B4-BE49-F238E27FC236}">
                <a16:creationId xmlns:a16="http://schemas.microsoft.com/office/drawing/2014/main" id="{320E09C0-8725-1646-9EFD-776BD6178722}"/>
              </a:ext>
            </a:extLst>
          </p:cNvPr>
          <p:cNvSpPr/>
          <p:nvPr/>
        </p:nvSpPr>
        <p:spPr>
          <a:xfrm>
            <a:off x="5004048" y="699542"/>
            <a:ext cx="2041747" cy="8686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Scalable!</a:t>
            </a:r>
          </a:p>
          <a:p>
            <a:pPr algn="ctr"/>
            <a:endParaRPr lang="en-AU" sz="13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780AF87B-1D07-5B47-A4EE-1D21E17C9850}"/>
              </a:ext>
            </a:extLst>
          </p:cNvPr>
          <p:cNvSpPr/>
          <p:nvPr/>
        </p:nvSpPr>
        <p:spPr>
          <a:xfrm>
            <a:off x="6922741" y="699542"/>
            <a:ext cx="2221259" cy="8686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 areas</a:t>
            </a:r>
          </a:p>
          <a:p>
            <a:pPr algn="ctr"/>
            <a:endParaRPr lang="en-AU" sz="13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EFB2A-0F3C-AD41-A198-A5092F0EDA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EFED6-9717-FC49-99E1-1033C0054A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951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77810-246A-43B8-9D92-16FF005CA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560" y="-2425"/>
            <a:ext cx="8659259" cy="51459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C5A9077-5FF5-4047-978C-FA700628FF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084574-BCFB-8840-BB13-353E85123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DEABE-5369-904F-A9E1-DF4C9D14E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362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DD88D8-3482-7C4D-A4A9-40D55E090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9542"/>
            <a:ext cx="8568952" cy="35029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dirty="0"/>
              <a:t>Projects</a:t>
            </a:r>
          </a:p>
          <a:p>
            <a:pPr algn="ctr"/>
            <a:r>
              <a:rPr lang="en-US" sz="4800" dirty="0"/>
              <a:t>cryoPAF (separate talk)</a:t>
            </a:r>
          </a:p>
          <a:p>
            <a:pPr algn="ctr"/>
            <a:r>
              <a:rPr lang="en-US" sz="4800" dirty="0"/>
              <a:t>UWBs (Alex Dunning)</a:t>
            </a:r>
          </a:p>
          <a:p>
            <a:pPr algn="ctr"/>
            <a:r>
              <a:rPr lang="en-US" sz="4800" dirty="0"/>
              <a:t>Digital Systems (overview)</a:t>
            </a:r>
          </a:p>
          <a:p>
            <a:pPr algn="ctr"/>
            <a:r>
              <a:rPr lang="en-US" sz="4800" dirty="0"/>
              <a:t>CRACO (Keith Bannister)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221CE-0595-B649-96D0-725405152C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ATUC April 2022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1065E-8106-9845-97B1-AB530AAA35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239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6617-1244-401B-B346-9C94C184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20" y="0"/>
            <a:ext cx="3028950" cy="892671"/>
          </a:xfrm>
        </p:spPr>
        <p:txBody>
          <a:bodyPr>
            <a:normAutofit/>
          </a:bodyPr>
          <a:lstStyle/>
          <a:p>
            <a:r>
              <a:rPr lang="en-AU" dirty="0"/>
              <a:t>Parkes cryo-Cooled</a:t>
            </a:r>
            <a:br>
              <a:rPr lang="en-AU" dirty="0"/>
            </a:br>
            <a:r>
              <a:rPr lang="en-AU" dirty="0"/>
              <a:t>Phased Array Feed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F7304-628B-4AE3-8B67-CC0B41D95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7" y="1"/>
            <a:ext cx="4427983" cy="5099862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900"/>
              </a:spcAft>
              <a:buNone/>
            </a:pPr>
            <a:endParaRPr lang="en-AU" dirty="0">
              <a:solidFill>
                <a:schemeClr val="accent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AU" dirty="0">
                <a:solidFill>
                  <a:schemeClr val="accent1"/>
                </a:solidFill>
              </a:rPr>
              <a:t>Funded and construction underway</a:t>
            </a:r>
          </a:p>
          <a:p>
            <a:r>
              <a:rPr lang="en-AU" sz="2000" dirty="0">
                <a:highlight>
                  <a:srgbClr val="00FF00"/>
                </a:highlight>
              </a:rPr>
              <a:t>ARC LIEF funding</a:t>
            </a:r>
            <a:r>
              <a:rPr lang="en-AU" sz="2000" dirty="0"/>
              <a:t>:  PAF + “front-end” systems</a:t>
            </a:r>
          </a:p>
          <a:p>
            <a:r>
              <a:rPr lang="en-AU" sz="2000" dirty="0">
                <a:highlight>
                  <a:srgbClr val="00FF00"/>
                </a:highlight>
              </a:rPr>
              <a:t>CSIRO funding</a:t>
            </a:r>
            <a:r>
              <a:rPr lang="en-AU" sz="2000" dirty="0"/>
              <a:t>: Digital systems; GPU; Labour</a:t>
            </a:r>
          </a:p>
          <a:p>
            <a:pPr marL="0" indent="0">
              <a:buNone/>
            </a:pPr>
            <a:endParaRPr lang="en-AU" sz="1350" dirty="0"/>
          </a:p>
          <a:p>
            <a:pPr marL="0" indent="0">
              <a:buNone/>
            </a:pPr>
            <a:r>
              <a:rPr lang="en-AU" sz="1700" b="1" dirty="0"/>
              <a:t>Specification summary</a:t>
            </a:r>
          </a:p>
          <a:p>
            <a:r>
              <a:rPr lang="en-AU" sz="1350" dirty="0"/>
              <a:t>Band  700 MHz - 1950 MHz;  ~20-25 K System Temperature</a:t>
            </a:r>
          </a:p>
          <a:p>
            <a:r>
              <a:rPr lang="en-AU" sz="1350" dirty="0"/>
              <a:t>~3 x Multibeam footprint ; 10-30 fold survey speed increase; ~1.5 deg</a:t>
            </a:r>
            <a:r>
              <a:rPr lang="en-AU" sz="1350" baseline="30000" dirty="0"/>
              <a:t>2</a:t>
            </a:r>
            <a:r>
              <a:rPr lang="en-AU" sz="1350" dirty="0"/>
              <a:t>  </a:t>
            </a:r>
            <a:r>
              <a:rPr lang="en-AU" sz="1350" dirty="0" err="1"/>
              <a:t>FoV</a:t>
            </a:r>
            <a:endParaRPr lang="en-AU" sz="1350" dirty="0"/>
          </a:p>
          <a:p>
            <a:r>
              <a:rPr lang="en-AU" sz="1350" dirty="0"/>
              <a:t>Up to 70 x 2 pol  beams </a:t>
            </a:r>
            <a:r>
              <a:rPr lang="en-AU" sz="1150" dirty="0"/>
              <a:t>; Multiple modes – many commensal</a:t>
            </a:r>
            <a:endParaRPr lang="en-AU" sz="1350" dirty="0"/>
          </a:p>
          <a:p>
            <a:pPr lvl="1"/>
            <a:endParaRPr lang="en-AU" sz="1150" dirty="0"/>
          </a:p>
          <a:p>
            <a:r>
              <a:rPr lang="en-AU" sz="1350" dirty="0" err="1"/>
              <a:t>RFSoC</a:t>
            </a:r>
            <a:r>
              <a:rPr lang="en-AU" sz="1350" dirty="0"/>
              <a:t> board for digitisation at front-end (screened)</a:t>
            </a:r>
          </a:p>
          <a:p>
            <a:pPr lvl="2"/>
            <a:r>
              <a:rPr lang="en-AU" sz="1150" dirty="0"/>
              <a:t>“</a:t>
            </a:r>
            <a:r>
              <a:rPr lang="en-AU" sz="1150" dirty="0" err="1"/>
              <a:t>Jimble</a:t>
            </a:r>
            <a:r>
              <a:rPr lang="en-AU" sz="1150" dirty="0"/>
              <a:t>” board under testing. </a:t>
            </a:r>
            <a:r>
              <a:rPr lang="en-AU" sz="1150" dirty="0">
                <a:solidFill>
                  <a:srgbClr val="FF0000"/>
                </a:solidFill>
              </a:rPr>
              <a:t>(Rev4)</a:t>
            </a:r>
            <a:endParaRPr lang="en-AU" sz="1150" dirty="0"/>
          </a:p>
          <a:p>
            <a:r>
              <a:rPr lang="en-AU" sz="1350" dirty="0"/>
              <a:t>COTS beamformer – designed and under testing</a:t>
            </a:r>
          </a:p>
          <a:p>
            <a:pPr lvl="1"/>
            <a:r>
              <a:rPr lang="en-AU" sz="1150" dirty="0"/>
              <a:t>using ALVEO technologies &amp; P4 Tofino switches</a:t>
            </a:r>
          </a:p>
          <a:p>
            <a:r>
              <a:rPr lang="en-AU" sz="1350" dirty="0"/>
              <a:t>New GPU cluster at Parkes</a:t>
            </a:r>
          </a:p>
          <a:p>
            <a:endParaRPr lang="en-AU" sz="1150" dirty="0"/>
          </a:p>
          <a:p>
            <a:r>
              <a:rPr lang="en-AU" sz="1550" dirty="0"/>
              <a:t>Extensive Parkes infrastructure upgrades</a:t>
            </a:r>
          </a:p>
          <a:p>
            <a:pPr lvl="1"/>
            <a:r>
              <a:rPr lang="en-AU" sz="1350" dirty="0"/>
              <a:t>He-lines; Optical fibres; Co-axial cables; GPU cluster update.</a:t>
            </a:r>
          </a:p>
          <a:p>
            <a:pPr lvl="1"/>
            <a:endParaRPr lang="en-AU" sz="1350" dirty="0"/>
          </a:p>
          <a:p>
            <a:r>
              <a:rPr lang="en-AU" sz="1350" dirty="0"/>
              <a:t>Production underway. Operational 2023</a:t>
            </a:r>
          </a:p>
          <a:p>
            <a:endParaRPr lang="en-AU" sz="1350" dirty="0"/>
          </a:p>
          <a:p>
            <a:r>
              <a:rPr lang="en-AU" sz="1900" dirty="0">
                <a:solidFill>
                  <a:srgbClr val="FF0000"/>
                </a:solidFill>
                <a:highlight>
                  <a:srgbClr val="00FF00"/>
                </a:highlight>
              </a:rPr>
              <a:t>Details: Separate cryoPAF talk (Steve Barker)</a:t>
            </a:r>
          </a:p>
        </p:txBody>
      </p:sp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F0376AA3-96D0-8A40-9DAC-3CADBBD2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354" y="3334521"/>
            <a:ext cx="2017533" cy="1513150"/>
          </a:xfrm>
          <a:prstGeom prst="rect">
            <a:avLst/>
          </a:prstGeom>
        </p:spPr>
      </p:pic>
      <p:pic>
        <p:nvPicPr>
          <p:cNvPr id="10" name="Picture 9" descr="A picture containing table, toy, sign&#10;&#10;Description automatically generated">
            <a:extLst>
              <a:ext uri="{FF2B5EF4-FFF2-40B4-BE49-F238E27FC236}">
                <a16:creationId xmlns:a16="http://schemas.microsoft.com/office/drawing/2014/main" id="{2752E371-7FDF-5A47-87CC-D03C9A156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072" y="2983424"/>
            <a:ext cx="2083050" cy="216007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9555E-0DCE-B145-80B6-A5CA50E08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ATUC April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8C177-1F78-8642-B769-EB4B999B4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/>
              <a:t>  |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E0805-CE72-4B41-9C2A-E152348B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71" y="793262"/>
            <a:ext cx="3215194" cy="23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2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589C87-AE75-4471-A1E6-8AFCEDA5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05460"/>
            <a:ext cx="6480720" cy="639365"/>
          </a:xfrm>
        </p:spPr>
        <p:txBody>
          <a:bodyPr anchor="t">
            <a:normAutofit/>
          </a:bodyPr>
          <a:lstStyle/>
          <a:p>
            <a:r>
              <a:rPr lang="en-AU" dirty="0"/>
              <a:t>Parkes UWL improvements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0219AA7-3D60-4D43-A276-92D8696CD9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31640" y="2097134"/>
            <a:ext cx="3028950" cy="2101361"/>
          </a:xfr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32ED79-3D81-DF5B-9CD1-4BF6A5E4A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563637"/>
            <a:ext cx="3028950" cy="3168352"/>
          </a:xfrm>
        </p:spPr>
        <p:txBody>
          <a:bodyPr vert="horz" lIns="0" tIns="0" rIns="0" bIns="0" rtlCol="0" anchor="t">
            <a:normAutofit/>
          </a:bodyPr>
          <a:lstStyle/>
          <a:p>
            <a:pPr marL="161925" indent="-161925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Many small improvements would be beneficial:</a:t>
            </a:r>
            <a:endParaRPr lang="en-US"/>
          </a:p>
          <a:p>
            <a:pPr marL="323850" lvl="1" indent="-161925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Notch filters </a:t>
            </a:r>
            <a:endParaRPr lang="en-US" sz="1400" dirty="0">
              <a:ea typeface="Calibri"/>
              <a:cs typeface="Calibri"/>
            </a:endParaRPr>
          </a:p>
          <a:p>
            <a:pPr marL="323850" lvl="1" indent="-161925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Down-conversion</a:t>
            </a:r>
            <a:endParaRPr lang="en-US" sz="1400" dirty="0">
              <a:ea typeface="Calibri"/>
              <a:cs typeface="Calibri"/>
            </a:endParaRPr>
          </a:p>
          <a:p>
            <a:pPr marL="323850" lvl="1" indent="-161925">
              <a:spcBef>
                <a:spcPts val="0"/>
              </a:spcBef>
              <a:spcAft>
                <a:spcPts val="300"/>
              </a:spcAft>
            </a:pPr>
            <a:r>
              <a:rPr lang="en-US" sz="1400" dirty="0" err="1"/>
              <a:t>Jimble</a:t>
            </a:r>
            <a:r>
              <a:rPr lang="en-US" sz="1400" dirty="0"/>
              <a:t> digitizer</a:t>
            </a:r>
            <a:endParaRPr lang="en-US" sz="1400" dirty="0">
              <a:ea typeface="Calibri"/>
              <a:cs typeface="Calibri"/>
            </a:endParaRPr>
          </a:p>
          <a:p>
            <a:pPr marL="323850" lvl="1" indent="-161925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Over-sampled </a:t>
            </a:r>
            <a:r>
              <a:rPr lang="en-US" sz="1400" dirty="0" err="1"/>
              <a:t>filterbanks</a:t>
            </a:r>
            <a:endParaRPr lang="en-US" sz="1400" dirty="0">
              <a:ea typeface="Calibri"/>
              <a:cs typeface="Calibri"/>
            </a:endParaRPr>
          </a:p>
          <a:p>
            <a:pPr marL="323850" lvl="1" indent="-161925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Improved LNAs</a:t>
            </a:r>
            <a:endParaRPr lang="en-US" sz="1400" dirty="0">
              <a:ea typeface="Calibri"/>
              <a:cs typeface="Calibri"/>
            </a:endParaRPr>
          </a:p>
          <a:p>
            <a:pPr marL="323850" lvl="1" indent="-161925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Improved vacuum window</a:t>
            </a:r>
            <a:endParaRPr lang="en-US" sz="1400" dirty="0">
              <a:ea typeface="Calibri"/>
              <a:cs typeface="Calibri"/>
            </a:endParaRPr>
          </a:p>
          <a:p>
            <a:pPr marL="323850" lvl="1" indent="-161925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New noise injection system</a:t>
            </a:r>
            <a:endParaRPr lang="en-US" sz="1400" dirty="0">
              <a:ea typeface="Calibri"/>
              <a:cs typeface="Calibri"/>
            </a:endParaRPr>
          </a:p>
          <a:p>
            <a:pPr marL="323850" lvl="1" indent="-161925">
              <a:spcBef>
                <a:spcPts val="0"/>
              </a:spcBef>
              <a:spcAft>
                <a:spcPts val="600"/>
              </a:spcAft>
            </a:pPr>
            <a:endParaRPr lang="en-US" sz="1300" dirty="0">
              <a:ea typeface="Calibri"/>
              <a:cs typeface="Calibri"/>
            </a:endParaRPr>
          </a:p>
          <a:p>
            <a:pPr marL="161925" indent="-161925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Must fit around other projects or be a result of other projects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E03381-B166-B847-ADB3-5106E7615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z="650" dirty="0"/>
              <a:t>ATUC April 2022 - Alex Dunning</a:t>
            </a:r>
          </a:p>
        </p:txBody>
      </p:sp>
    </p:spTree>
    <p:extLst>
      <p:ext uri="{BB962C8B-B14F-4D97-AF65-F5344CB8AC3E}">
        <p14:creationId xmlns:p14="http://schemas.microsoft.com/office/powerpoint/2010/main" val="214653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indoor&#10;&#10;Description automatically generated">
            <a:extLst>
              <a:ext uri="{FF2B5EF4-FFF2-40B4-BE49-F238E27FC236}">
                <a16:creationId xmlns:a16="http://schemas.microsoft.com/office/drawing/2014/main" id="{5592B1F8-8F61-4052-AB0D-D57DA914C8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 flipH="1">
            <a:off x="3711575" y="860425"/>
            <a:ext cx="5143500" cy="34226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AA66F-2143-4669-A945-56B48F49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Higher frequency than Parkes to avoid RFI, 1.2-6GHz</a:t>
            </a:r>
          </a:p>
          <a:p>
            <a:r>
              <a:rPr lang="en-AU" dirty="0"/>
              <a:t>Recently arrived in Bonn, will be integrated into an </a:t>
            </a:r>
            <a:r>
              <a:rPr lang="en-AU" dirty="0" err="1"/>
              <a:t>MPIfR</a:t>
            </a:r>
            <a:r>
              <a:rPr lang="en-AU" dirty="0"/>
              <a:t> receiver shortly</a:t>
            </a:r>
          </a:p>
          <a:p>
            <a:r>
              <a:rPr lang="en-AU" dirty="0"/>
              <a:t>Challenging due to a short focal length prime focus antenna but should be a very good system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89C87-AE75-4471-A1E6-8AFCEDA5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UWB for </a:t>
            </a:r>
            <a:r>
              <a:rPr lang="en-AU" dirty="0" err="1"/>
              <a:t>Effelsberg</a:t>
            </a:r>
            <a:endParaRPr lang="en-AU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D9AB7A-6A8D-6347-8CB7-397426115F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z="650" dirty="0"/>
              <a:t>ATUC April 2022 - Alex Dunning</a:t>
            </a:r>
          </a:p>
        </p:txBody>
      </p:sp>
    </p:spTree>
    <p:extLst>
      <p:ext uri="{BB962C8B-B14F-4D97-AF65-F5344CB8AC3E}">
        <p14:creationId xmlns:p14="http://schemas.microsoft.com/office/powerpoint/2010/main" val="1313656272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43ACC684-2AD5-476E-AF12-014BDF35CF15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59B5932C-8BC1-41B2-ABAC-991F2E9FF479}"/>
    </a:ext>
  </a:extLst>
</a:theme>
</file>

<file path=ppt/theme/theme3.xml><?xml version="1.0" encoding="utf-8"?>
<a:theme xmlns:a="http://schemas.openxmlformats.org/drawingml/2006/main" name="1_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6C55CE63-5BD5-41DA-8FC4-56BCAA77F5DA}" vid="{B43D949F-348D-411A-98AD-D620D7F53B5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0d5c1f-49cc-47d8-8840-ef6ea81f6ad6">3QJ64EHAY5ZU-987219829-317</_dlc_DocId>
    <_dlc_DocIdUrl xmlns="640d5c1f-49cc-47d8-8840-ef6ea81f6ad6">
      <Url>https://csiroau.sharepoint.com/sites/CASSExec/_layouts/15/DocIdRedir.aspx?ID=3QJ64EHAY5ZU-987219829-317</Url>
      <Description>3QJ64EHAY5ZU-987219829-317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711B7D0141D647B946129C8E539B5D" ma:contentTypeVersion="5" ma:contentTypeDescription="Create a new document." ma:contentTypeScope="" ma:versionID="0aa1fa1ede638fc12a7dd7155c586243">
  <xsd:schema xmlns:xsd="http://www.w3.org/2001/XMLSchema" xmlns:xs="http://www.w3.org/2001/XMLSchema" xmlns:p="http://schemas.microsoft.com/office/2006/metadata/properties" xmlns:ns2="640d5c1f-49cc-47d8-8840-ef6ea81f6ad6" xmlns:ns3="a9b9ae93-60dd-48a2-a86d-a014410c3fe7" targetNamespace="http://schemas.microsoft.com/office/2006/metadata/properties" ma:root="true" ma:fieldsID="bcc4d34011ca8345d5ef75a80ae44f22" ns2:_="" ns3:_="">
    <xsd:import namespace="640d5c1f-49cc-47d8-8840-ef6ea81f6ad6"/>
    <xsd:import namespace="a9b9ae93-60dd-48a2-a86d-a014410c3f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d5c1f-49cc-47d8-8840-ef6ea81f6a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9ae93-60dd-48a2-a86d-a014410c3f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D59628-AC0B-4F2C-B8C9-F600E3D931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6A81CB7-EE55-477A-A2DD-F64F510AA7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6C1E2-7446-404D-97BF-9AA570078498}">
  <ds:schemaRefs>
    <ds:schemaRef ds:uri="640d5c1f-49cc-47d8-8840-ef6ea81f6ad6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a9b9ae93-60dd-48a2-a86d-a014410c3fe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0A7B81F-A895-4FC4-A4DB-1229BFD56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0d5c1f-49cc-47d8-8840-ef6ea81f6ad6"/>
    <ds:schemaRef ds:uri="a9b9ae93-60dd-48a2-a86d-a014410c3f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16.9 Widescreen</Template>
  <TotalTime>7834</TotalTime>
  <Words>1450</Words>
  <Application>Microsoft Office PowerPoint</Application>
  <PresentationFormat>On-screen Show (16:9)</PresentationFormat>
  <Paragraphs>216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CSIRO vertical</vt:lpstr>
      <vt:lpstr>CSIRO horizontal</vt:lpstr>
      <vt:lpstr>1_CSIRO vertical</vt:lpstr>
      <vt:lpstr>Radio Astronomy Technologies at CSIRO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Parkes cryo-Cooled Phased Array Feed</vt:lpstr>
      <vt:lpstr>Parkes UWL improvements</vt:lpstr>
      <vt:lpstr>UWB for Effelsberg</vt:lpstr>
      <vt:lpstr>ngVLA feed design study</vt:lpstr>
      <vt:lpstr>PowerPoint Presentation</vt:lpstr>
      <vt:lpstr>PowerPoint Presentation</vt:lpstr>
      <vt:lpstr>PowerPoint Presentation</vt:lpstr>
      <vt:lpstr>PowerPoint Presentation</vt:lpstr>
      <vt:lpstr>CRACO: CRAFT Coherent Upgrade for FRB detection</vt:lpstr>
      <vt:lpstr>CRACO status</vt:lpstr>
      <vt:lpstr> Possible Future ATNF developments?</vt:lpstr>
      <vt:lpstr>Ideas for Longer term ATNF developments</vt:lpstr>
      <vt:lpstr>Thank you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Technologies Roadmap</dc:title>
  <dc:creator>Svenson, Nic (CASS, Marsfield)</dc:creator>
  <cp:lastModifiedBy>Tzioumis, Tasso (S&amp;A, Marsfield)</cp:lastModifiedBy>
  <cp:revision>73</cp:revision>
  <cp:lastPrinted>2019-07-25T05:14:36Z</cp:lastPrinted>
  <dcterms:created xsi:type="dcterms:W3CDTF">2020-10-28T22:16:00Z</dcterms:created>
  <dcterms:modified xsi:type="dcterms:W3CDTF">2022-04-04T00:29:20Z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0x0101007A711B7D0141D647B946129C8E539B5D</vt:lpwstr>
  </property>
  <property fmtid="{D5CDD505-2E9C-101B-9397-08002B2CF9AE}" pid="3" name="_dlc_DocIdItemGuid">
    <vt:lpwstr>43f91f94-600a-46ac-a52b-bd3735c9db2c</vt:lpwstr>
  </property>
</Properties>
</file>