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76" r:id="rId3"/>
    <p:sldId id="277" r:id="rId4"/>
    <p:sldId id="273" r:id="rId5"/>
    <p:sldId id="274" r:id="rId6"/>
    <p:sldId id="282" r:id="rId7"/>
    <p:sldId id="275" r:id="rId8"/>
    <p:sldId id="279" r:id="rId9"/>
    <p:sldId id="280" r:id="rId10"/>
    <p:sldId id="281" r:id="rId11"/>
    <p:sldId id="288" r:id="rId12"/>
    <p:sldId id="289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7" autoAdjust="0"/>
    <p:restoredTop sz="94715" autoAdjust="0"/>
  </p:normalViewPr>
  <p:slideViewPr>
    <p:cSldViewPr showGuides="1">
      <p:cViewPr>
        <p:scale>
          <a:sx n="103" d="100"/>
          <a:sy n="103" d="100"/>
        </p:scale>
        <p:origin x="-1656" y="-144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3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3/03/2014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3/03/2014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endParaRPr lang="en-AU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n-US" smtClean="0"/>
              <a:t>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ppt_examplephoto"/>
          <p:cNvPicPr>
            <a:picLocks noChangeAspect="1" noChangeArrowheads="1"/>
          </p:cNvPicPr>
          <p:nvPr/>
        </p:nvPicPr>
        <p:blipFill rotWithShape="1">
          <a:blip r:embed="rId2"/>
          <a:srcRect r="390"/>
          <a:stretch/>
        </p:blipFill>
        <p:spPr bwMode="auto">
          <a:xfrm>
            <a:off x="-25200" y="-1"/>
            <a:ext cx="9180000" cy="317814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656052" cy="1080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ASKAP Central Processor: Design and Implementation</a:t>
            </a:r>
            <a:endParaRPr lang="en-AU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Calibration and Imaging Workshop 2014</a:t>
            </a:r>
            <a:endParaRPr lang="en-AU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Astronomy and Space Science</a:t>
            </a:r>
          </a:p>
        </p:txBody>
      </p:sp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360363" y="4700964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Ben Humphreys  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|  ASKAP Software and Computing Project Engineer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Footer Placeholder 2"/>
          <p:cNvSpPr txBox="1">
            <a:spLocks/>
          </p:cNvSpPr>
          <p:nvPr/>
        </p:nvSpPr>
        <p:spPr bwMode="auto">
          <a:xfrm>
            <a:off x="361950" y="4962901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AU" sz="1600" baseline="30000" smtClean="0">
                <a:solidFill>
                  <a:schemeClr val="bg1"/>
                </a:solidFill>
                <a:latin typeface="Calibri" pitchFamily="34" charset="0"/>
              </a:rPr>
              <a:t>rd </a:t>
            </a:r>
            <a:r>
              <a:rPr lang="en-AU" sz="1600" smtClean="0">
                <a:solidFill>
                  <a:schemeClr val="bg1"/>
                </a:solidFill>
                <a:latin typeface="Calibri" pitchFamily="34" charset="0"/>
              </a:rPr>
              <a:t>- 7</a:t>
            </a:r>
            <a:r>
              <a:rPr lang="en-AU" sz="1600" baseline="3000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1600" smtClean="0">
                <a:solidFill>
                  <a:schemeClr val="bg1"/>
                </a:solidFill>
                <a:latin typeface="Calibri" pitchFamily="34" charset="0"/>
              </a:rPr>
              <a:t> March 2014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0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p-physic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16675"/>
            <a:ext cx="9144000" cy="5352585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251520" y="1376772"/>
            <a:ext cx="1512168" cy="612648"/>
          </a:xfrm>
          <a:prstGeom prst="wedgeRectCallout">
            <a:avLst>
              <a:gd name="adj1" fmla="val 93636"/>
              <a:gd name="adj2" fmla="val 27380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x 10 </a:t>
            </a:r>
            <a:r>
              <a:rPr lang="en-US" dirty="0" err="1" smtClean="0"/>
              <a:t>GbE</a:t>
            </a:r>
            <a:r>
              <a:rPr lang="en-US" dirty="0" smtClean="0"/>
              <a:t> per node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2771800" y="188640"/>
            <a:ext cx="1512168" cy="612648"/>
          </a:xfrm>
          <a:prstGeom prst="wedgeRectCallout">
            <a:avLst>
              <a:gd name="adj1" fmla="val 58576"/>
              <a:gd name="adj2" fmla="val 48913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x 56 </a:t>
            </a:r>
            <a:r>
              <a:rPr lang="en-US" dirty="0" err="1" smtClean="0"/>
              <a:t>Gbit</a:t>
            </a:r>
            <a:r>
              <a:rPr lang="en-US" dirty="0" smtClean="0"/>
              <a:t>/s IB per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2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 Pipeline</a:t>
            </a:r>
            <a:endParaRPr lang="en-US" dirty="0"/>
          </a:p>
        </p:txBody>
      </p:sp>
      <p:pic>
        <p:nvPicPr>
          <p:cNvPr id="3" name="Picture 2" descr="ingest_pipeline_304-164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756"/>
            <a:ext cx="9144000" cy="38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3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and Imaging Pipelines</a:t>
            </a:r>
            <a:endParaRPr lang="en-US" dirty="0"/>
          </a:p>
        </p:txBody>
      </p:sp>
      <p:pic>
        <p:nvPicPr>
          <p:cNvPr id="3" name="Picture 2" descr="pipelines_304-164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" y="836712"/>
            <a:ext cx="8334057" cy="52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Services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1124744"/>
            <a:ext cx="8424936" cy="1404156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3528" y="2852936"/>
            <a:ext cx="8424936" cy="1404156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9532" y="4509120"/>
            <a:ext cx="8424936" cy="1404156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1764195" cy="1117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 cmpd="sng">
            <a:solidFill>
              <a:srgbClr val="000000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7" y="3041973"/>
            <a:ext cx="1920213" cy="1062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 cmpd="sng">
            <a:solidFill>
              <a:schemeClr val="tx1"/>
            </a:solidFill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447764" y="1088740"/>
            <a:ext cx="594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Sky Model Service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Provides access </a:t>
            </a:r>
            <a:r>
              <a:rPr lang="en-US" sz="2000" dirty="0">
                <a:solidFill>
                  <a:srgbClr val="FFFFFF"/>
                </a:solidFill>
              </a:rPr>
              <a:t>to the Global Sky Model (GSM), an all-sky database with flux measurements in </a:t>
            </a:r>
            <a:r>
              <a:rPr lang="en-US" sz="2000" dirty="0" smtClean="0">
                <a:solidFill>
                  <a:srgbClr val="FFFFFF"/>
                </a:solidFill>
              </a:rPr>
              <a:t>an </a:t>
            </a:r>
            <a:r>
              <a:rPr lang="en-US" sz="2000" dirty="0">
                <a:solidFill>
                  <a:srgbClr val="FFFFFF"/>
                </a:solidFill>
              </a:rPr>
              <a:t>appropriate </a:t>
            </a:r>
            <a:r>
              <a:rPr lang="en-US" sz="2000" dirty="0" smtClean="0">
                <a:solidFill>
                  <a:srgbClr val="FFFFFF"/>
                </a:solidFill>
              </a:rPr>
              <a:t> frequency range to ASKAP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2816932"/>
            <a:ext cx="594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RFI Source Service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Responsible for managing and providing access to a database of known RFI sources that may impact ASKAP observations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4473116"/>
            <a:ext cx="59406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Calibration Data Service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Provides </a:t>
            </a:r>
            <a:r>
              <a:rPr lang="en-US" sz="2000" dirty="0">
                <a:solidFill>
                  <a:schemeClr val="bg1"/>
                </a:solidFill>
              </a:rPr>
              <a:t>an interface to a database containing calibration parameters</a:t>
            </a:r>
          </a:p>
        </p:txBody>
      </p:sp>
      <p:pic>
        <p:nvPicPr>
          <p:cNvPr id="12" name="Picture 11" descr="Screen Shot 2014-02-28 at 11.29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0" y="4653136"/>
            <a:ext cx="1855436" cy="111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 cmpd="sng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2408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and Lessons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 process memory footprint</a:t>
            </a:r>
          </a:p>
          <a:p>
            <a:endParaRPr lang="en-US" sz="3200" dirty="0"/>
          </a:p>
          <a:p>
            <a:r>
              <a:rPr lang="en-US" sz="3200" dirty="0" smtClean="0"/>
              <a:t>Disk I/O</a:t>
            </a:r>
          </a:p>
          <a:p>
            <a:endParaRPr lang="en-US" sz="3200" dirty="0"/>
          </a:p>
          <a:p>
            <a:r>
              <a:rPr lang="en-US" sz="3200" dirty="0" smtClean="0"/>
              <a:t>Fault Tolerance &amp; Error Handling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222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500" dirty="0" smtClean="0"/>
              <a:t>CSIRO Astronomy and Space Science</a:t>
            </a:r>
          </a:p>
          <a:p>
            <a:pPr lvl="1">
              <a:lnSpc>
                <a:spcPct val="80000"/>
              </a:lnSpc>
              <a:tabLst>
                <a:tab pos="355600" algn="l"/>
              </a:tabLst>
            </a:pPr>
            <a:r>
              <a:rPr lang="en-US" sz="1500" dirty="0" smtClean="0"/>
              <a:t>Ben Humphreys</a:t>
            </a:r>
            <a:br>
              <a:rPr lang="en-US" sz="1500" dirty="0" smtClean="0"/>
            </a:br>
            <a:r>
              <a:rPr lang="en-US" sz="1500" dirty="0" smtClean="0"/>
              <a:t>ASKAP Computing Project Engineer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t</a:t>
            </a:r>
            <a:r>
              <a:rPr lang="en-US" sz="1500" dirty="0" smtClean="0"/>
              <a:t>	+61 2 9372 4211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err="1" smtClean="0"/>
              <a:t>e</a:t>
            </a:r>
            <a:r>
              <a:rPr lang="en-US" sz="1500" dirty="0" smtClean="0"/>
              <a:t>	</a:t>
            </a:r>
            <a:r>
              <a:rPr lang="en-US" sz="1500" dirty="0" err="1" smtClean="0"/>
              <a:t>ben.humphreys@csiro.au</a:t>
            </a:r>
            <a:endParaRPr lang="en-US" sz="1500" dirty="0" smtClean="0"/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err="1" smtClean="0"/>
              <a:t>w</a:t>
            </a:r>
            <a:r>
              <a:rPr lang="en-US" sz="1500" dirty="0" smtClean="0"/>
              <a:t>	</a:t>
            </a:r>
            <a:r>
              <a:rPr lang="en-US" sz="1500" dirty="0" err="1" smtClean="0"/>
              <a:t>www.csiro.au</a:t>
            </a:r>
            <a:endParaRPr lang="en-US" sz="15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 eaLnBrk="1" latinLnBrk="0" hangingPunct="1"/>
            <a:r>
              <a:rPr lang="en-AU" dirty="0" smtClean="0"/>
              <a:t>Astronomy And Space Science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Australian SKA Pathfinder (ASKAP)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8775" y="1268413"/>
            <a:ext cx="5280025" cy="47513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Sited at the Murchison Radio Observatory, Western Australia</a:t>
            </a:r>
          </a:p>
          <a:p>
            <a:r>
              <a:rPr lang="en-US" dirty="0" smtClean="0"/>
              <a:t>Observes between 0.7 and 1.8 GHz</a:t>
            </a:r>
          </a:p>
          <a:p>
            <a:r>
              <a:rPr lang="en-US" dirty="0" smtClean="0"/>
              <a:t>36 antennas, 12m diameter</a:t>
            </a:r>
          </a:p>
          <a:p>
            <a:r>
              <a:rPr lang="en-US" dirty="0" smtClean="0"/>
              <a:t>Started construction July 2006</a:t>
            </a:r>
          </a:p>
          <a:p>
            <a:endParaRPr lang="en-US" dirty="0" smtClean="0"/>
          </a:p>
          <a:p>
            <a:r>
              <a:rPr lang="en-US" dirty="0" smtClean="0"/>
              <a:t>Data rate from </a:t>
            </a:r>
            <a:r>
              <a:rPr lang="en-US" dirty="0" err="1" smtClean="0"/>
              <a:t>correlator</a:t>
            </a:r>
            <a:r>
              <a:rPr lang="en-US" dirty="0" smtClean="0"/>
              <a:t> ~2.5GB/s</a:t>
            </a:r>
          </a:p>
          <a:p>
            <a:pPr lvl="1"/>
            <a:r>
              <a:rPr lang="en-US" dirty="0" smtClean="0"/>
              <a:t>A DVD every two seconds!</a:t>
            </a:r>
          </a:p>
          <a:p>
            <a:endParaRPr lang="en-US" dirty="0" smtClean="0"/>
          </a:p>
          <a:p>
            <a:r>
              <a:rPr lang="en-US" dirty="0" smtClean="0"/>
              <a:t>Science processing requirement 200TF/s for basic capabilities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00+TF/s for high angular resolution spectral line imaging</a:t>
            </a:r>
          </a:p>
          <a:p>
            <a:endParaRPr lang="en-AU" dirty="0"/>
          </a:p>
        </p:txBody>
      </p:sp>
      <p:pic>
        <p:nvPicPr>
          <p:cNvPr id="10" name="Picture 9" descr="SAM_06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295400"/>
            <a:ext cx="3140680" cy="2227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10" descr="askap 18-40-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038600"/>
            <a:ext cx="3124521" cy="183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2521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relat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743947"/>
            <a:ext cx="8712968" cy="509027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699792" y="116632"/>
            <a:ext cx="1512168" cy="612648"/>
          </a:xfrm>
          <a:prstGeom prst="wedgeRectCallout">
            <a:avLst>
              <a:gd name="adj1" fmla="val -96343"/>
              <a:gd name="adj2" fmla="val 1128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 </a:t>
            </a:r>
            <a:r>
              <a:rPr lang="en-US" dirty="0" err="1" smtClean="0"/>
              <a:t>Gbit</a:t>
            </a:r>
            <a:r>
              <a:rPr lang="en-US" dirty="0" smtClean="0"/>
              <a:t>/s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408204" y="1700808"/>
            <a:ext cx="1512168" cy="612648"/>
          </a:xfrm>
          <a:prstGeom prst="wedgeRectCallout">
            <a:avLst>
              <a:gd name="adj1" fmla="val 33300"/>
              <a:gd name="adj2" fmla="val 17720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~20 </a:t>
            </a:r>
            <a:r>
              <a:rPr lang="en-US" dirty="0" err="1" smtClean="0"/>
              <a:t>Gbit</a:t>
            </a:r>
            <a:r>
              <a:rPr lang="en-US" dirty="0" smtClean="0"/>
              <a:t>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9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Pawsey</a:t>
            </a:r>
            <a:r>
              <a:rPr lang="en-US" dirty="0"/>
              <a:t> High Performance Computing Centre for SKA Science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14045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AUD$80M super-computing </a:t>
            </a:r>
            <a:r>
              <a:rPr lang="en-US" dirty="0" err="1"/>
              <a:t>centre</a:t>
            </a:r>
            <a:endParaRPr lang="en-US" dirty="0"/>
          </a:p>
          <a:p>
            <a:r>
              <a:rPr lang="en-US" dirty="0"/>
              <a:t>Supports storage and processing of data from the Australian SKA Pathfinder and the Murchison </a:t>
            </a:r>
            <a:r>
              <a:rPr lang="en-US" dirty="0" err="1"/>
              <a:t>Widefield</a:t>
            </a:r>
            <a:r>
              <a:rPr lang="en-US" dirty="0"/>
              <a:t> </a:t>
            </a:r>
            <a:r>
              <a:rPr lang="en-US" dirty="0" smtClean="0"/>
              <a:t>Array</a:t>
            </a:r>
          </a:p>
          <a:p>
            <a:r>
              <a:rPr lang="en-US" dirty="0" smtClean="0"/>
              <a:t>Construction completed April 2013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16933"/>
            <a:ext cx="8265141" cy="320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0918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kapc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1160748"/>
            <a:ext cx="4050905" cy="4735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ASKAP Central Processor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8775" y="1268413"/>
            <a:ext cx="4573265" cy="4752875"/>
          </a:xfrm>
        </p:spPr>
        <p:txBody>
          <a:bodyPr>
            <a:noAutofit/>
          </a:bodyPr>
          <a:lstStyle/>
          <a:p>
            <a:r>
              <a:rPr lang="en-US" dirty="0"/>
              <a:t>472 x Cray XC30 Compute </a:t>
            </a:r>
            <a:r>
              <a:rPr lang="en-US" dirty="0" smtClean="0"/>
              <a:t>Nodes</a:t>
            </a:r>
            <a:endParaRPr lang="en-US" dirty="0"/>
          </a:p>
          <a:p>
            <a:pPr lvl="1"/>
            <a:r>
              <a:rPr lang="en-US" sz="2200" dirty="0" smtClean="0"/>
              <a:t>200 </a:t>
            </a:r>
            <a:r>
              <a:rPr lang="en-US" sz="2200" dirty="0" err="1" smtClean="0"/>
              <a:t>TFlop</a:t>
            </a:r>
            <a:r>
              <a:rPr lang="en-US" sz="2200" dirty="0" smtClean="0"/>
              <a:t>/s Peak</a:t>
            </a:r>
          </a:p>
          <a:p>
            <a:pPr lvl="1"/>
            <a:endParaRPr lang="en-US" dirty="0"/>
          </a:p>
          <a:p>
            <a:r>
              <a:rPr lang="en-US" dirty="0" smtClean="0"/>
              <a:t>Cray </a:t>
            </a:r>
            <a:r>
              <a:rPr lang="en-US" dirty="0"/>
              <a:t>Aries (Dragonfly </a:t>
            </a:r>
            <a:r>
              <a:rPr lang="en-US" dirty="0" smtClean="0"/>
              <a:t>topology)</a:t>
            </a:r>
          </a:p>
          <a:p>
            <a:endParaRPr lang="en-US" dirty="0"/>
          </a:p>
          <a:p>
            <a:r>
              <a:rPr lang="en-US" dirty="0" smtClean="0"/>
              <a:t>Cray </a:t>
            </a:r>
            <a:r>
              <a:rPr lang="en-US" dirty="0" err="1" smtClean="0"/>
              <a:t>Sonexion</a:t>
            </a:r>
            <a:r>
              <a:rPr lang="en-US" dirty="0" smtClean="0"/>
              <a:t> </a:t>
            </a:r>
            <a:r>
              <a:rPr lang="en-US" dirty="0" err="1" smtClean="0"/>
              <a:t>Lustre</a:t>
            </a:r>
            <a:r>
              <a:rPr lang="en-US" dirty="0" smtClean="0"/>
              <a:t> Storage</a:t>
            </a:r>
          </a:p>
          <a:p>
            <a:pPr lvl="1"/>
            <a:r>
              <a:rPr lang="en-US" sz="2200" dirty="0" smtClean="0"/>
              <a:t>1.4 PB usable</a:t>
            </a:r>
          </a:p>
          <a:p>
            <a:pPr lvl="1"/>
            <a:r>
              <a:rPr lang="en-US" sz="2200" dirty="0" smtClean="0"/>
              <a:t>480 x 4TB Disk Drives, RAID 6 + Hot Spares</a:t>
            </a:r>
          </a:p>
          <a:p>
            <a:pPr lvl="1"/>
            <a:r>
              <a:rPr lang="en-US" sz="2200" dirty="0" smtClean="0"/>
              <a:t>Approximately 30 </a:t>
            </a:r>
            <a:r>
              <a:rPr lang="en-US" sz="2200" dirty="0" err="1" smtClean="0"/>
              <a:t>GByte</a:t>
            </a:r>
            <a:r>
              <a:rPr lang="en-US" sz="2200" dirty="0" smtClean="0"/>
              <a:t>/</a:t>
            </a:r>
            <a:r>
              <a:rPr lang="en-US" sz="2200" dirty="0"/>
              <a:t>s I/O performance</a:t>
            </a:r>
          </a:p>
        </p:txBody>
      </p:sp>
    </p:spTree>
    <p:extLst>
      <p:ext uri="{BB962C8B-B14F-4D97-AF65-F5344CB8AC3E}">
        <p14:creationId xmlns:p14="http://schemas.microsoft.com/office/powerpoint/2010/main" val="105624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 XC30 Compute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8413"/>
            <a:ext cx="4321237" cy="4572855"/>
          </a:xfrm>
        </p:spPr>
        <p:txBody>
          <a:bodyPr/>
          <a:lstStyle/>
          <a:p>
            <a:r>
              <a:rPr lang="en-US" dirty="0" smtClean="0"/>
              <a:t>472 </a:t>
            </a:r>
            <a:r>
              <a:rPr lang="en-US" dirty="0"/>
              <a:t>x Cray XC30 Compute </a:t>
            </a:r>
            <a:r>
              <a:rPr lang="en-US" dirty="0" smtClean="0"/>
              <a:t>Nodes</a:t>
            </a:r>
          </a:p>
          <a:p>
            <a:r>
              <a:rPr lang="en-US" dirty="0" smtClean="0"/>
              <a:t>2 </a:t>
            </a:r>
            <a:r>
              <a:rPr lang="en-US" dirty="0"/>
              <a:t>x 3.0 GHz Intel Xeon E5-2690 v2 (Ivy Bridge) </a:t>
            </a:r>
            <a:r>
              <a:rPr lang="en-US" dirty="0" smtClean="0"/>
              <a:t>CPUs</a:t>
            </a:r>
            <a:endParaRPr lang="en-US" dirty="0"/>
          </a:p>
          <a:p>
            <a:r>
              <a:rPr lang="en-US" dirty="0"/>
              <a:t>10 Cores per CPU (20 per node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64 GB DDR3-1866Mhz RAM</a:t>
            </a:r>
          </a:p>
          <a:p>
            <a:endParaRPr lang="en-US" dirty="0"/>
          </a:p>
        </p:txBody>
      </p:sp>
      <p:pic>
        <p:nvPicPr>
          <p:cNvPr id="4" name="Picture 3" descr="xc30-bla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5474834" cy="2124236"/>
          </a:xfrm>
          <a:prstGeom prst="rect">
            <a:avLst/>
          </a:prstGeom>
        </p:spPr>
      </p:pic>
      <p:pic>
        <p:nvPicPr>
          <p:cNvPr id="5" name="Picture 4" descr="xc30-blade-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2736"/>
            <a:ext cx="3476379" cy="2876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548" y="5697252"/>
            <a:ext cx="191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Credit: Cray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9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ASKAP Central Processor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8775" y="1268413"/>
            <a:ext cx="4501257" cy="4644863"/>
          </a:xfrm>
        </p:spPr>
        <p:txBody>
          <a:bodyPr>
            <a:normAutofit/>
          </a:bodyPr>
          <a:lstStyle/>
          <a:p>
            <a:r>
              <a:rPr lang="en-US" dirty="0" smtClean="0"/>
              <a:t>16 </a:t>
            </a:r>
            <a:r>
              <a:rPr lang="en-US" dirty="0"/>
              <a:t>x Ingest </a:t>
            </a:r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x 2.0 GHz Intel Xeon E5-2650 (Sandy Bridge) </a:t>
            </a:r>
            <a:r>
              <a:rPr lang="en-US" dirty="0" smtClean="0"/>
              <a:t>CPUs + 64GB RAM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/>
              <a:t>GbE</a:t>
            </a:r>
            <a:r>
              <a:rPr lang="en-US" dirty="0"/>
              <a:t> connectivity to </a:t>
            </a:r>
            <a:r>
              <a:rPr lang="en-US" dirty="0" smtClean="0"/>
              <a:t>MRO</a:t>
            </a:r>
          </a:p>
          <a:p>
            <a:pPr lvl="1"/>
            <a:r>
              <a:rPr lang="en-US" dirty="0" smtClean="0"/>
              <a:t>4x FDR </a:t>
            </a:r>
            <a:r>
              <a:rPr lang="en-US" dirty="0" err="1"/>
              <a:t>Infiniband</a:t>
            </a:r>
            <a:r>
              <a:rPr lang="en-US" dirty="0"/>
              <a:t> connectivity to compute nodes and </a:t>
            </a:r>
            <a:r>
              <a:rPr lang="en-US" dirty="0" err="1"/>
              <a:t>Lustre</a:t>
            </a:r>
            <a:r>
              <a:rPr lang="en-US" dirty="0"/>
              <a:t> </a:t>
            </a:r>
            <a:r>
              <a:rPr lang="en-US" dirty="0" err="1"/>
              <a:t>filesystem</a:t>
            </a:r>
            <a:endParaRPr lang="en-US" dirty="0"/>
          </a:p>
          <a:p>
            <a:endParaRPr lang="en-US" dirty="0"/>
          </a:p>
          <a:p>
            <a:r>
              <a:rPr lang="en-US" dirty="0"/>
              <a:t>2 x Login Nodes</a:t>
            </a:r>
          </a:p>
          <a:p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/>
              <a:t>x Data Mover Nodes </a:t>
            </a:r>
            <a:r>
              <a:rPr lang="en-US" dirty="0" smtClean="0"/>
              <a:t>(dedicated to external data transfers)</a:t>
            </a:r>
          </a:p>
          <a:p>
            <a:endParaRPr lang="en-US" dirty="0"/>
          </a:p>
        </p:txBody>
      </p:sp>
      <p:pic>
        <p:nvPicPr>
          <p:cNvPr id="6" name="Picture 5" descr="IMG-20130530-0007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9383" b="8902"/>
          <a:stretch/>
        </p:blipFill>
        <p:spPr>
          <a:xfrm>
            <a:off x="5256227" y="944724"/>
            <a:ext cx="3384225" cy="4536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508104" y="5409220"/>
            <a:ext cx="2960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1.4 PB (usable) Cray </a:t>
            </a:r>
            <a:r>
              <a:rPr lang="en-US" dirty="0" err="1" smtClean="0"/>
              <a:t>Sonexion</a:t>
            </a:r>
            <a:endParaRPr lang="en-US" dirty="0"/>
          </a:p>
          <a:p>
            <a:pPr algn="ctr"/>
            <a:r>
              <a:rPr lang="en-US" dirty="0" err="1" smtClean="0"/>
              <a:t>Lustre</a:t>
            </a:r>
            <a:r>
              <a:rPr lang="en-US" dirty="0" smtClean="0"/>
              <a:t>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0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&amp; Network Hall</a:t>
            </a:r>
            <a:endParaRPr lang="en-US" dirty="0"/>
          </a:p>
        </p:txBody>
      </p:sp>
      <p:pic>
        <p:nvPicPr>
          <p:cNvPr id="3" name="Picture 2" descr="SGI install in Pawsey HSM DA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Hall</a:t>
            </a:r>
            <a:endParaRPr lang="en-US" dirty="0"/>
          </a:p>
        </p:txBody>
      </p:sp>
      <p:pic>
        <p:nvPicPr>
          <p:cNvPr id="3" name="Picture 2" descr="IMG-20130508-0002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 b="4746"/>
          <a:stretch/>
        </p:blipFill>
        <p:spPr>
          <a:xfrm>
            <a:off x="0" y="872716"/>
            <a:ext cx="9144000" cy="59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0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IRO_PowerPoint_120322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CSIRO_PowerPoint_120322.potx</Template>
  <TotalTime>2741</TotalTime>
  <Words>418</Words>
  <Application>Microsoft Macintosh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CSIRO_PowerPoint_120322</vt:lpstr>
      <vt:lpstr>ASKAP Central Processor: Design and Implementation</vt:lpstr>
      <vt:lpstr>Australian SKA Pathfinder (ASKAP)</vt:lpstr>
      <vt:lpstr>PowerPoint Presentation</vt:lpstr>
      <vt:lpstr>The Pawsey High Performance Computing Centre for SKA Science</vt:lpstr>
      <vt:lpstr>ASKAP Central Processor</vt:lpstr>
      <vt:lpstr>Cray XC30 Compute Nodes</vt:lpstr>
      <vt:lpstr>ASKAP Central Processor</vt:lpstr>
      <vt:lpstr>I/O &amp; Network Hall</vt:lpstr>
      <vt:lpstr>Tape Hall</vt:lpstr>
      <vt:lpstr>PowerPoint Presentation</vt:lpstr>
      <vt:lpstr>Ingest Pipeline</vt:lpstr>
      <vt:lpstr>Calibration and Imaging Pipelines</vt:lpstr>
      <vt:lpstr>Data Services</vt:lpstr>
      <vt:lpstr>Challenges and Lessons Learned</vt:lpstr>
      <vt:lpstr>Thank you</vt:lpstr>
    </vt:vector>
  </TitlesOfParts>
  <Company>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Humphreys</dc:creator>
  <cp:lastModifiedBy>Ben Humphreys</cp:lastModifiedBy>
  <cp:revision>438</cp:revision>
  <dcterms:created xsi:type="dcterms:W3CDTF">2012-06-26T08:20:09Z</dcterms:created>
  <dcterms:modified xsi:type="dcterms:W3CDTF">2014-03-02T21:34:25Z</dcterms:modified>
</cp:coreProperties>
</file>