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73" r:id="rId3"/>
    <p:sldId id="274" r:id="rId4"/>
    <p:sldId id="286" r:id="rId5"/>
    <p:sldId id="276" r:id="rId6"/>
    <p:sldId id="277" r:id="rId7"/>
    <p:sldId id="275" r:id="rId8"/>
    <p:sldId id="279" r:id="rId9"/>
    <p:sldId id="285" r:id="rId10"/>
    <p:sldId id="287" r:id="rId11"/>
    <p:sldId id="278" r:id="rId12"/>
    <p:sldId id="283" r:id="rId13"/>
    <p:sldId id="281" r:id="rId14"/>
    <p:sldId id="280" r:id="rId15"/>
    <p:sldId id="28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2880">
          <p15:clr>
            <a:srgbClr val="A4A3A4"/>
          </p15:clr>
        </p15:guide>
        <p15:guide id="4" pos="5556">
          <p15:clr>
            <a:srgbClr val="A4A3A4"/>
          </p15:clr>
        </p15:guide>
        <p15:guide id="5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53" autoAdjust="0"/>
  </p:normalViewPr>
  <p:slideViewPr>
    <p:cSldViewPr snapToObjects="1" showGuides="1">
      <p:cViewPr varScale="1">
        <p:scale>
          <a:sx n="86" d="100"/>
          <a:sy n="86" d="100"/>
        </p:scale>
        <p:origin x="1421" y="58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4/03/2014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4/03/2014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ASKAP Commissioning Update  |  Aidan Hotan</a:t>
            </a:r>
            <a:endParaRPr lang="en-AU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ASKAP Commissioning Update  |  Aidan Hotan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sv-SE" smtClean="0"/>
              <a:t>ASKAP Commissioning Update  |  Aidan Hotan</a:t>
            </a:r>
            <a:endParaRPr lang="en-AU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ASKAP Commissioning Update  |  Aidan Hotan</a:t>
            </a:r>
            <a:endParaRPr lang="en-AU" dirty="0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ASKAP Commissioning Update  |  Aidan Hotan</a:t>
            </a:r>
            <a:endParaRPr lang="en-AU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ASKAP Commissioning Update  |  Aidan Hotan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ASKAP Commissioning Update  |  Aidan Hotan</a:t>
            </a:r>
            <a:endParaRPr lang="en-AU" dirty="0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ASKAP Commissioning Update  |  Aidan Hotan</a:t>
            </a:r>
            <a:endParaRPr lang="en-AU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ASKAP Commissioning Update  |  Aidan Hotan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Stability of Maximum S/N Beams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CSIRO Astronomy and Space Science</a:t>
            </a:r>
          </a:p>
        </p:txBody>
      </p:sp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360363" y="4700964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Aidan Hotan 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|  ASKAP Deputy Project Scientist</a:t>
            </a:r>
          </a:p>
        </p:txBody>
      </p:sp>
      <p:sp>
        <p:nvSpPr>
          <p:cNvPr id="22534" name="Footer Placeholder 2"/>
          <p:cNvSpPr txBox="1">
            <a:spLocks/>
          </p:cNvSpPr>
          <p:nvPr/>
        </p:nvSpPr>
        <p:spPr bwMode="auto">
          <a:xfrm>
            <a:off x="361950" y="4962901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AU" sz="160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 March 2014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SKA Workshop on Calibration and Imaging</a:t>
            </a:r>
            <a:endParaRPr lang="en-AU" dirty="0"/>
          </a:p>
        </p:txBody>
      </p:sp>
      <p:pic>
        <p:nvPicPr>
          <p:cNvPr id="11" name="Picture 10" descr="paf.jpg"/>
          <p:cNvPicPr>
            <a:picLocks noChangeAspect="1"/>
          </p:cNvPicPr>
          <p:nvPr/>
        </p:nvPicPr>
        <p:blipFill>
          <a:blip r:embed="rId2" cstate="print"/>
          <a:srcRect t="25538" b="19394"/>
          <a:stretch>
            <a:fillRect/>
          </a:stretch>
        </p:blipFill>
        <p:spPr>
          <a:xfrm>
            <a:off x="0" y="0"/>
            <a:ext cx="9144000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Analysis and Uncertainty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Our initial thought was to search for systematic trends in basic parameters as a function of </a:t>
            </a:r>
            <a:r>
              <a:rPr lang="en-AU" dirty="0" smtClean="0"/>
              <a:t>time.</a:t>
            </a:r>
            <a:endParaRPr lang="en-AU" dirty="0"/>
          </a:p>
          <a:p>
            <a:pPr lvl="1"/>
            <a:r>
              <a:rPr lang="en-AU" dirty="0"/>
              <a:t>Location of beam </a:t>
            </a:r>
            <a:r>
              <a:rPr lang="en-AU" dirty="0" smtClean="0"/>
              <a:t>peak, full </a:t>
            </a:r>
            <a:r>
              <a:rPr lang="en-AU" dirty="0"/>
              <a:t>width at half </a:t>
            </a:r>
            <a:r>
              <a:rPr lang="en-AU" dirty="0" smtClean="0"/>
              <a:t>maximum, circular symmetry.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Uncertainties are dominated by poorly-understood systematic effects (above and beyond the gain &amp; phase stability of the components):</a:t>
            </a:r>
          </a:p>
          <a:p>
            <a:pPr lvl="1"/>
            <a:r>
              <a:rPr lang="en-AU" dirty="0" smtClean="0"/>
              <a:t>This makes it very difficult to run a controlled experiment.</a:t>
            </a:r>
          </a:p>
          <a:p>
            <a:pPr lvl="2"/>
            <a:r>
              <a:rPr lang="en-AU" dirty="0" smtClean="0"/>
              <a:t>Ambient temperature variations, phase stability across configuration changes and power cycles, hour angle and elevation of reference sources, etc.</a:t>
            </a:r>
          </a:p>
          <a:p>
            <a:pPr lvl="2"/>
            <a:endParaRPr lang="en-AU" dirty="0"/>
          </a:p>
          <a:p>
            <a:r>
              <a:rPr lang="en-AU" dirty="0" smtClean="0"/>
              <a:t>These first results </a:t>
            </a:r>
            <a:r>
              <a:rPr lang="en-AU" dirty="0"/>
              <a:t>are preliminary and highly qualitative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smtClean="0"/>
              <a:t>As a guide, we can use beam shape as a function of frequency to assess the measurement uncertainty.</a:t>
            </a:r>
          </a:p>
          <a:p>
            <a:pPr lvl="1"/>
            <a:r>
              <a:rPr lang="en-AU" dirty="0" smtClean="0"/>
              <a:t>Beams for each channel are formed independently, from simultaneous data.</a:t>
            </a:r>
          </a:p>
          <a:p>
            <a:pPr lvl="1"/>
            <a:endParaRPr lang="en-AU" dirty="0" smtClean="0"/>
          </a:p>
          <a:p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ASKAP Commissioning Update  |  Aidan Hotan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268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Frequency Stability of Beam Patterns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ASKAP Commissioning Update  |  Aidan Hotan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11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 descr="hex5_pol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820" y="785115"/>
            <a:ext cx="7050360" cy="528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Temporal Stability of </a:t>
            </a:r>
            <a:r>
              <a:rPr lang="en-AU" dirty="0" smtClean="0"/>
              <a:t>the Hexagon </a:t>
            </a:r>
            <a:r>
              <a:rPr lang="en-AU" dirty="0" smtClean="0"/>
              <a:t>Pattern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ASKAP Commissioning Update  |  Aidan Hotan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12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8" y="1268413"/>
            <a:ext cx="4330680" cy="4573587"/>
          </a:xfr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0749"/>
            <a:ext cx="432048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Temporal Stability of </a:t>
            </a:r>
            <a:r>
              <a:rPr lang="en-AU" dirty="0" smtClean="0"/>
              <a:t>the Central </a:t>
            </a:r>
            <a:r>
              <a:rPr lang="en-AU" dirty="0" smtClean="0"/>
              <a:t>Beam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" y="1558202"/>
            <a:ext cx="8979833" cy="374159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ASKAP Commissioning Update  |  Aidan Hotan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13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28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Preliminary 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Noticeable “wobbles” are seen in the beam shapes from channel to channel and from day to day.</a:t>
            </a:r>
          </a:p>
          <a:p>
            <a:pPr lvl="1"/>
            <a:r>
              <a:rPr lang="en-AU" dirty="0" smtClean="0"/>
              <a:t>Need to determine whether these are intrinsic, or a reflection of our measurement uncertainty (probably the later). </a:t>
            </a:r>
          </a:p>
          <a:p>
            <a:endParaRPr lang="en-AU" dirty="0"/>
          </a:p>
          <a:p>
            <a:r>
              <a:rPr lang="en-AU" dirty="0" smtClean="0"/>
              <a:t>Weights </a:t>
            </a:r>
            <a:r>
              <a:rPr lang="en-AU" dirty="0" smtClean="0"/>
              <a:t>seem to </a:t>
            </a:r>
            <a:r>
              <a:rPr lang="en-AU" dirty="0" smtClean="0"/>
              <a:t>last </a:t>
            </a:r>
            <a:r>
              <a:rPr lang="en-AU" dirty="0" smtClean="0"/>
              <a:t>of order a few weeks, if the system configuration remains unchanged.</a:t>
            </a:r>
          </a:p>
          <a:p>
            <a:pPr lvl="1"/>
            <a:r>
              <a:rPr lang="en-AU" dirty="0" smtClean="0"/>
              <a:t>This </a:t>
            </a:r>
            <a:r>
              <a:rPr lang="en-AU" dirty="0" smtClean="0"/>
              <a:t>is encouraging. Even a naïve approach involving (say) weekly calibration </a:t>
            </a:r>
            <a:r>
              <a:rPr lang="en-AU" dirty="0" smtClean="0"/>
              <a:t>should </a:t>
            </a:r>
            <a:r>
              <a:rPr lang="en-AU" dirty="0" smtClean="0"/>
              <a:t>work to first order.</a:t>
            </a:r>
          </a:p>
          <a:p>
            <a:endParaRPr lang="en-AU" dirty="0" smtClean="0"/>
          </a:p>
          <a:p>
            <a:r>
              <a:rPr lang="en-AU" dirty="0" smtClean="0"/>
              <a:t>Given the plethora of things that can change, active tracking will still be essential for achieving maximum dynamic range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ASKAP Commissioning Update  |  Aidan Hotan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14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515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Further Considerations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Beam-forming methods for ASKAP will need to maximise the science output, not necessarily the sensitivity.</a:t>
            </a:r>
          </a:p>
          <a:p>
            <a:r>
              <a:rPr lang="en-AU" dirty="0" smtClean="0"/>
              <a:t>All beam-forming is effectively a linear combination of the patterns of the individual receptor elements.</a:t>
            </a:r>
          </a:p>
          <a:p>
            <a:pPr lvl="1"/>
            <a:r>
              <a:rPr lang="en-AU" dirty="0" smtClean="0"/>
              <a:t>Maintaining a database of these pattern shapes </a:t>
            </a:r>
            <a:r>
              <a:rPr lang="en-AU" dirty="0" smtClean="0"/>
              <a:t>will be necessary.</a:t>
            </a:r>
            <a:endParaRPr lang="en-AU" dirty="0" smtClean="0"/>
          </a:p>
          <a:p>
            <a:pPr lvl="1"/>
            <a:r>
              <a:rPr lang="en-AU" dirty="0" smtClean="0"/>
              <a:t>This will require a viable interferometry-based measurement technique that can be applied to </a:t>
            </a:r>
            <a:r>
              <a:rPr lang="en-AU" dirty="0" smtClean="0"/>
              <a:t>ASKAP antennas (without a 64m reference antenna).</a:t>
            </a:r>
            <a:endParaRPr lang="en-AU" dirty="0" smtClean="0"/>
          </a:p>
          <a:p>
            <a:pPr lvl="2"/>
            <a:r>
              <a:rPr lang="en-AU" dirty="0" smtClean="0"/>
              <a:t>Work underway with Aaron Chippendale and others.</a:t>
            </a:r>
          </a:p>
          <a:p>
            <a:r>
              <a:rPr lang="en-AU" dirty="0" smtClean="0"/>
              <a:t>ASKAP hardware supports the correlation of each PAF element with a reference signal from an on-dish radiator.</a:t>
            </a:r>
          </a:p>
          <a:p>
            <a:pPr lvl="1"/>
            <a:r>
              <a:rPr lang="en-AU" dirty="0" smtClean="0"/>
              <a:t>This allows direct tracking of complex gain, but we have yet to show it works.</a:t>
            </a:r>
          </a:p>
          <a:p>
            <a:pPr lvl="1"/>
            <a:endParaRPr lang="en-AU" dirty="0"/>
          </a:p>
          <a:p>
            <a:r>
              <a:rPr lang="en-AU" dirty="0" smtClean="0"/>
              <a:t>These methods will be developed and tested in </a:t>
            </a:r>
            <a:r>
              <a:rPr lang="en-AU" dirty="0" smtClean="0"/>
              <a:t>future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ASKAP Commissioning Update  |  Aidan Hotan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15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092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sz="1500" dirty="0" smtClean="0"/>
              <a:t>CSIRO Astronomy and Space Science</a:t>
            </a:r>
          </a:p>
          <a:p>
            <a:pPr lvl="1">
              <a:lnSpc>
                <a:spcPct val="80000"/>
              </a:lnSpc>
              <a:tabLst>
                <a:tab pos="355600" algn="l"/>
              </a:tabLst>
            </a:pPr>
            <a:r>
              <a:rPr lang="en-US" sz="1500" dirty="0" smtClean="0"/>
              <a:t>Aidan Hotan</a:t>
            </a:r>
            <a:br>
              <a:rPr lang="en-US" sz="1500" dirty="0" smtClean="0"/>
            </a:br>
            <a:r>
              <a:rPr lang="en-US" sz="1500" dirty="0" smtClean="0"/>
              <a:t>ASKAP Deputy Project Scientist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t</a:t>
            </a:r>
            <a:r>
              <a:rPr lang="en-US" sz="1500" dirty="0" smtClean="0"/>
              <a:t>	+61 2 9372 4425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e</a:t>
            </a:r>
            <a:r>
              <a:rPr lang="en-US" sz="1500" dirty="0" smtClean="0"/>
              <a:t>	aidan.hotan@csiro.au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w</a:t>
            </a:r>
            <a:r>
              <a:rPr lang="en-US" sz="1500" dirty="0" smtClean="0"/>
              <a:t>	www.atnf.csiro.au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0" eaLnBrk="1" latinLnBrk="0" hangingPunct="1"/>
            <a:r>
              <a:rPr lang="en-AU" sz="1200" b="1" kern="1200" cap="all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CSIRO Astronomy and Space Science</a:t>
            </a:r>
            <a:endParaRPr lang="en-AU" dirty="0">
              <a:effectLst/>
            </a:endParaRP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Phased array feeds </a:t>
            </a:r>
            <a:r>
              <a:rPr lang="en-AU" dirty="0" smtClean="0"/>
              <a:t>on radio telescopes offer </a:t>
            </a:r>
            <a:r>
              <a:rPr lang="en-AU" dirty="0" smtClean="0"/>
              <a:t>flexibility, adaptability and simultaneous wide </a:t>
            </a:r>
            <a:r>
              <a:rPr lang="en-AU" dirty="0"/>
              <a:t>field of </a:t>
            </a:r>
            <a:r>
              <a:rPr lang="en-AU" dirty="0" smtClean="0"/>
              <a:t>view </a:t>
            </a:r>
            <a:r>
              <a:rPr lang="en-AU" dirty="0" smtClean="0"/>
              <a:t>capabilities.</a:t>
            </a:r>
            <a:endParaRPr lang="en-AU" dirty="0" smtClean="0"/>
          </a:p>
          <a:p>
            <a:pPr lvl="1"/>
            <a:r>
              <a:rPr lang="en-AU" dirty="0" smtClean="0"/>
              <a:t>The advantage </a:t>
            </a:r>
            <a:r>
              <a:rPr lang="en-AU" dirty="0" smtClean="0"/>
              <a:t>is lost if we cannot also achieve good sensitivity and high dynamic </a:t>
            </a:r>
            <a:r>
              <a:rPr lang="en-AU" dirty="0" smtClean="0"/>
              <a:t>range (which requires stable, well-understood beams).</a:t>
            </a:r>
            <a:endParaRPr lang="en-AU" dirty="0" smtClean="0"/>
          </a:p>
          <a:p>
            <a:pPr lvl="1"/>
            <a:r>
              <a:rPr lang="en-AU" dirty="0" smtClean="0"/>
              <a:t>Need to test the </a:t>
            </a:r>
            <a:r>
              <a:rPr lang="en-AU" dirty="0" smtClean="0"/>
              <a:t>primary beam shape, side-lobes, frequency dependence, de-rotation capability and stability in time.</a:t>
            </a:r>
          </a:p>
          <a:p>
            <a:endParaRPr lang="en-AU" dirty="0" smtClean="0"/>
          </a:p>
          <a:p>
            <a:r>
              <a:rPr lang="en-AU" dirty="0" smtClean="0"/>
              <a:t>The flexibility of the PAF comes from its complexity – but this also provides many degrees of freedom that need to be controlled.</a:t>
            </a:r>
          </a:p>
          <a:p>
            <a:pPr lvl="1"/>
            <a:r>
              <a:rPr lang="en-AU" dirty="0" smtClean="0"/>
              <a:t>Image processing capability is still catching up.</a:t>
            </a:r>
          </a:p>
          <a:p>
            <a:pPr lvl="2"/>
            <a:r>
              <a:rPr lang="en-AU" dirty="0" smtClean="0"/>
              <a:t>For example, ASKAP software currently assumes </a:t>
            </a:r>
            <a:r>
              <a:rPr lang="en-AU" dirty="0"/>
              <a:t>that offset beams are all identical in shape to the </a:t>
            </a:r>
            <a:r>
              <a:rPr lang="en-AU" dirty="0" err="1"/>
              <a:t>boresight</a:t>
            </a:r>
            <a:r>
              <a:rPr lang="en-AU" dirty="0"/>
              <a:t> </a:t>
            </a:r>
            <a:r>
              <a:rPr lang="en-AU" dirty="0" smtClean="0"/>
              <a:t>beam.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ASKAP Commissioning Update  |  Aidan Hotan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Maximum S/N </a:t>
            </a:r>
            <a:r>
              <a:rPr lang="en-AU" dirty="0" err="1" smtClean="0"/>
              <a:t>Beamforming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ASKAP Commissioning Update  |  Aidan Hotan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5" name="Picture 4" descr="sig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19796"/>
            <a:ext cx="2743482" cy="2067748"/>
          </a:xfrm>
          <a:prstGeom prst="rect">
            <a:avLst/>
          </a:prstGeom>
        </p:spPr>
      </p:pic>
      <p:pic>
        <p:nvPicPr>
          <p:cNvPr id="6" name="Picture 5" descr="noi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8678" y="1019796"/>
            <a:ext cx="2743482" cy="2067748"/>
          </a:xfrm>
          <a:prstGeom prst="rect">
            <a:avLst/>
          </a:prstGeom>
        </p:spPr>
      </p:pic>
      <p:pic>
        <p:nvPicPr>
          <p:cNvPr id="7" name="Picture 6" descr="dif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019796"/>
            <a:ext cx="2743482" cy="20677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8460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Signal + Noise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8367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Noise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8367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Signal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2809062" y="1331635"/>
            <a:ext cx="466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 smtClean="0"/>
              <a:t>-</a:t>
            </a:r>
            <a:endParaRPr lang="en-AU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1379836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 smtClean="0"/>
              <a:t>=</a:t>
            </a:r>
            <a:endParaRPr lang="en-AU" sz="72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884368" y="4221088"/>
          <a:ext cx="648072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6" imgW="304560" imgH="711000" progId="Equation.3">
                  <p:embed/>
                </p:oleObj>
              </mc:Choice>
              <mc:Fallback>
                <p:oleObj name="Equation" r:id="rId6" imgW="30456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4221088"/>
                        <a:ext cx="648072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in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3931315"/>
            <a:ext cx="2736304" cy="2062338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5004048" y="335699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Down Arrow 18"/>
          <p:cNvSpPr/>
          <p:nvPr/>
        </p:nvSpPr>
        <p:spPr>
          <a:xfrm>
            <a:off x="7956376" y="335699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4211960" y="32129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Inverse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6804248" y="3430741"/>
            <a:ext cx="133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Dominant </a:t>
            </a:r>
          </a:p>
          <a:p>
            <a:r>
              <a:rPr lang="en-AU" dirty="0" smtClean="0"/>
              <a:t>Eigenvector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7044582" y="4365104"/>
            <a:ext cx="5517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600" dirty="0" smtClean="0"/>
              <a:t>x</a:t>
            </a:r>
            <a:endParaRPr lang="en-AU" sz="6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2" y="3717032"/>
            <a:ext cx="3064400" cy="23096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35896" y="4423174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600" dirty="0"/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520" y="2915652"/>
            <a:ext cx="244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Array Covariance Matrix</a:t>
            </a:r>
          </a:p>
          <a:p>
            <a:r>
              <a:rPr lang="en-AU" dirty="0" smtClean="0"/>
              <a:t>(c.f. Brian Jeffs’ talk)</a:t>
            </a:r>
            <a:endParaRPr lang="en-A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Practicalities of Beam-forming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The maximum eigenvector of the “signal” matrix should correspond to the observed reference source.</a:t>
            </a:r>
          </a:p>
          <a:p>
            <a:pPr lvl="1"/>
            <a:r>
              <a:rPr lang="en-AU" dirty="0" smtClean="0"/>
              <a:t>If the gain of the antenna is small, other solutions can dominate.</a:t>
            </a:r>
          </a:p>
          <a:p>
            <a:pPr lvl="2"/>
            <a:r>
              <a:rPr lang="en-AU" dirty="0" smtClean="0"/>
              <a:t>Origin of these spurious solutions is not clear – could be external interference, internal cross-talk, etc.</a:t>
            </a:r>
          </a:p>
          <a:p>
            <a:r>
              <a:rPr lang="en-AU" dirty="0" smtClean="0"/>
              <a:t>Need a very strong reference source. In the Southern hemisphere, no traditional radio astronomy calibrator is bright </a:t>
            </a:r>
            <a:r>
              <a:rPr lang="en-AU" dirty="0" smtClean="0"/>
              <a:t>enough for a 12m.</a:t>
            </a:r>
            <a:endParaRPr lang="en-AU" dirty="0" smtClean="0"/>
          </a:p>
          <a:p>
            <a:pPr lvl="1"/>
            <a:r>
              <a:rPr lang="en-AU" dirty="0" smtClean="0"/>
              <a:t>We use the Sun for ASKAP single-dish work (c.f. Brian Jeffs’ talk yesterday).</a:t>
            </a:r>
          </a:p>
          <a:p>
            <a:pPr lvl="1"/>
            <a:endParaRPr lang="en-AU" dirty="0"/>
          </a:p>
          <a:p>
            <a:r>
              <a:rPr lang="en-AU" dirty="0" smtClean="0"/>
              <a:t>Poor S/N of the beam-forming reference source limits the repeatability of the weight solution and impacts </a:t>
            </a:r>
            <a:r>
              <a:rPr lang="en-AU" dirty="0" smtClean="0"/>
              <a:t>image quality / dynamic </a:t>
            </a:r>
            <a:r>
              <a:rPr lang="en-AU" dirty="0" smtClean="0"/>
              <a:t>range.</a:t>
            </a:r>
          </a:p>
          <a:p>
            <a:endParaRPr lang="en-AU" dirty="0"/>
          </a:p>
          <a:p>
            <a:r>
              <a:rPr lang="en-AU" dirty="0" smtClean="0"/>
              <a:t>Other beam-forming algorithms exist, but fundamentally they all require a detailed understanding of PAF receptor sensitivity patterns.</a:t>
            </a:r>
          </a:p>
          <a:p>
            <a:pPr lvl="1"/>
            <a:r>
              <a:rPr lang="en-AU" dirty="0" smtClean="0"/>
              <a:t>We need to use interferometry to form beams on small antennas.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ASKAP Commissioning Update  |  Aidan Hotan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77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Parkes Test Facility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3789040"/>
            <a:ext cx="8461375" cy="2232248"/>
          </a:xfrm>
        </p:spPr>
        <p:txBody>
          <a:bodyPr/>
          <a:lstStyle/>
          <a:p>
            <a:r>
              <a:rPr lang="en-AU" dirty="0" smtClean="0"/>
              <a:t>PAF-equipped 12m separated from 64m by a 400m baseline.</a:t>
            </a:r>
          </a:p>
          <a:p>
            <a:r>
              <a:rPr lang="en-AU" dirty="0" smtClean="0"/>
              <a:t>RF over Fibre connects 64m feed into PAF receiver </a:t>
            </a:r>
            <a:r>
              <a:rPr lang="en-AU" dirty="0" smtClean="0"/>
              <a:t>as 2 extra ports.</a:t>
            </a:r>
            <a:endParaRPr lang="en-AU" dirty="0" smtClean="0"/>
          </a:p>
          <a:p>
            <a:r>
              <a:rPr lang="en-AU" dirty="0" smtClean="0"/>
              <a:t>Special beam-former firmware correlates up to 9 dual-pol beams with the 64m signals.</a:t>
            </a:r>
          </a:p>
          <a:p>
            <a:pPr lvl="1"/>
            <a:r>
              <a:rPr lang="en-AU" dirty="0" smtClean="0"/>
              <a:t>Delays are compensated in whole-sample increments (1.3 ns).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ASKAP Commissioning Update  |  Aidan Hotan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2050" name="Picture 2" descr="http://csirouniverseblog.files.wordpress.com/2013/07/ptf-panorama-ettore-carre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24074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52320" y="76470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Photo by </a:t>
            </a:r>
            <a:r>
              <a:rPr lang="en-AU" sz="1200" dirty="0" err="1" smtClean="0"/>
              <a:t>Ettore</a:t>
            </a:r>
            <a:r>
              <a:rPr lang="en-AU" sz="1200" dirty="0" smtClean="0"/>
              <a:t> </a:t>
            </a:r>
            <a:r>
              <a:rPr lang="en-AU" sz="1200" dirty="0" err="1" smtClean="0"/>
              <a:t>Carretti</a:t>
            </a:r>
            <a:endParaRPr lang="en-A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Beam Pattern Measurement at Parkes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Beam-former weights for the 12m PAF can be calculated using single dish methods, or from data correlated with the 64m.</a:t>
            </a:r>
          </a:p>
          <a:p>
            <a:r>
              <a:rPr lang="en-AU" dirty="0" smtClean="0"/>
              <a:t>Once weights are uploaded, the 64m constantly tracks the reference source and the 12m is scanned over a </a:t>
            </a:r>
            <a:r>
              <a:rPr lang="en-AU" dirty="0" smtClean="0"/>
              <a:t>test field.</a:t>
            </a:r>
            <a:endParaRPr lang="en-AU" dirty="0" smtClean="0"/>
          </a:p>
          <a:p>
            <a:pPr lvl="1"/>
            <a:r>
              <a:rPr lang="en-AU" dirty="0" smtClean="0"/>
              <a:t>Roughly 3 hours to complete one </a:t>
            </a:r>
            <a:r>
              <a:rPr lang="en-AU" dirty="0" smtClean="0"/>
              <a:t>10x10 degree field</a:t>
            </a:r>
            <a:r>
              <a:rPr lang="en-AU" dirty="0" smtClean="0"/>
              <a:t>, providing a low-resolution image of the beam pattern.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With a suitably large test field, several beams can be measured simultaneously.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The prototype </a:t>
            </a:r>
            <a:r>
              <a:rPr lang="en-AU" dirty="0" smtClean="0"/>
              <a:t>antenna is not equipped with 3</a:t>
            </a:r>
            <a:r>
              <a:rPr lang="en-AU" baseline="30000" dirty="0" smtClean="0"/>
              <a:t>rd</a:t>
            </a:r>
            <a:r>
              <a:rPr lang="en-AU" dirty="0" smtClean="0"/>
              <a:t> axis rotation.</a:t>
            </a:r>
          </a:p>
          <a:p>
            <a:pPr lvl="1"/>
            <a:r>
              <a:rPr lang="en-AU" dirty="0" smtClean="0"/>
              <a:t>Some feed rotation is possible, but we have so far kept the angle fixed.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ASKAP Commissioning Update  |  Aidan Hotan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smtClean="0"/>
              <a:t>  |</a:t>
            </a:r>
            <a:endParaRPr lang="en-A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Beam </a:t>
            </a:r>
            <a:r>
              <a:rPr lang="en-AU" dirty="0" smtClean="0"/>
              <a:t>Pattern </a:t>
            </a:r>
            <a:r>
              <a:rPr lang="en-AU" dirty="0" smtClean="0"/>
              <a:t>Image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8775" y="1268413"/>
            <a:ext cx="2989089" cy="4572855"/>
          </a:xfrm>
        </p:spPr>
        <p:txBody>
          <a:bodyPr>
            <a:normAutofit/>
          </a:bodyPr>
          <a:lstStyle/>
          <a:p>
            <a:r>
              <a:rPr lang="en-AU" sz="2000" dirty="0" smtClean="0"/>
              <a:t>The 12m-64m interferometer is sensitive to the first, and maybe the second side-lobe levels.</a:t>
            </a:r>
          </a:p>
          <a:p>
            <a:endParaRPr lang="en-AU" sz="2000" dirty="0" smtClean="0"/>
          </a:p>
          <a:p>
            <a:r>
              <a:rPr lang="en-AU" sz="2000" dirty="0" smtClean="0"/>
              <a:t>This provides a unique opportunity to study beam characteristics.</a:t>
            </a:r>
          </a:p>
          <a:p>
            <a:endParaRPr lang="en-AU" sz="2000" dirty="0" smtClean="0"/>
          </a:p>
          <a:p>
            <a:r>
              <a:rPr lang="en-AU" sz="2000" dirty="0" smtClean="0"/>
              <a:t>Our first goal was to test the </a:t>
            </a:r>
            <a:r>
              <a:rPr lang="en-AU" sz="2000" i="1" dirty="0" smtClean="0"/>
              <a:t>worst case</a:t>
            </a:r>
            <a:r>
              <a:rPr lang="en-AU" sz="2000" dirty="0" smtClean="0"/>
              <a:t> of multiple PAF beams formed using single-dish methods with no corrections applied.</a:t>
            </a:r>
            <a:endParaRPr lang="en-AU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ASKAP Commissioning Update  |  Aidan Hotan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5" name="Picture 4" descr="raster_hex5_ch32_pol1.png"/>
          <p:cNvPicPr>
            <a:picLocks noChangeAspect="1"/>
          </p:cNvPicPr>
          <p:nvPr/>
        </p:nvPicPr>
        <p:blipFill rotWithShape="1">
          <a:blip r:embed="rId2" cstate="print"/>
          <a:srcRect l="5986" r="11620"/>
          <a:stretch/>
        </p:blipFill>
        <p:spPr>
          <a:xfrm>
            <a:off x="3491880" y="872716"/>
            <a:ext cx="5616624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Selecting a Multi-Beam Arrangement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8413"/>
            <a:ext cx="4789289" cy="4572855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Based on the desire for a compact arrangement that can tessellate.</a:t>
            </a:r>
          </a:p>
          <a:p>
            <a:pPr lvl="1"/>
            <a:r>
              <a:rPr lang="en-AU" dirty="0" smtClean="0"/>
              <a:t>Sarah </a:t>
            </a:r>
            <a:r>
              <a:rPr lang="en-AU" dirty="0" err="1" smtClean="0"/>
              <a:t>Hegarty’s</a:t>
            </a:r>
            <a:r>
              <a:rPr lang="en-AU" dirty="0" smtClean="0"/>
              <a:t> single-dish multi-beam sky survey project (in preparation).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7 beams that touch at half-power.</a:t>
            </a:r>
          </a:p>
          <a:p>
            <a:endParaRPr lang="en-AU" dirty="0" smtClean="0"/>
          </a:p>
          <a:p>
            <a:r>
              <a:rPr lang="en-AU" dirty="0" smtClean="0"/>
              <a:t>64 channels of 1 MHz width independently beam-formed.</a:t>
            </a:r>
          </a:p>
          <a:p>
            <a:endParaRPr lang="en-AU" dirty="0" smtClean="0"/>
          </a:p>
          <a:p>
            <a:r>
              <a:rPr lang="en-AU" dirty="0" smtClean="0"/>
              <a:t>Pattern measurements of each beam set were made over a 6 month period to search for evolution.</a:t>
            </a:r>
          </a:p>
          <a:p>
            <a:pPr lvl="1"/>
            <a:r>
              <a:rPr lang="en-AU" dirty="0" smtClean="0"/>
              <a:t>Mia Walker’s beam stability project.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ASKAP Commissioning Update  |  Aidan Hotan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5796136" y="105273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578" name="Picture 2" descr="C:\cygwin64\home\hot003\CALIM_2014\hexagon_5\20130520144207\pol1\20130520144207 ch_27_pol_1_hexagon.png"/>
          <p:cNvPicPr>
            <a:picLocks noChangeAspect="1" noChangeArrowheads="1"/>
          </p:cNvPicPr>
          <p:nvPr/>
        </p:nvPicPr>
        <p:blipFill>
          <a:blip r:embed="rId2" cstate="print"/>
          <a:srcRect l="36219" t="31625" r="33266" b="31625"/>
          <a:stretch>
            <a:fillRect/>
          </a:stretch>
        </p:blipFill>
        <p:spPr bwMode="auto">
          <a:xfrm rot="5400000">
            <a:off x="5392004" y="3528924"/>
            <a:ext cx="2543424" cy="2297287"/>
          </a:xfrm>
          <a:prstGeom prst="rect">
            <a:avLst/>
          </a:prstGeom>
          <a:noFill/>
        </p:spPr>
      </p:pic>
      <p:sp>
        <p:nvSpPr>
          <p:cNvPr id="21" name="Oval 20"/>
          <p:cNvSpPr/>
          <p:nvPr/>
        </p:nvSpPr>
        <p:spPr>
          <a:xfrm>
            <a:off x="6588224" y="105273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/>
          <p:cNvSpPr/>
          <p:nvPr/>
        </p:nvSpPr>
        <p:spPr>
          <a:xfrm>
            <a:off x="5400092" y="177281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6192180" y="177281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/>
          <p:cNvSpPr/>
          <p:nvPr/>
        </p:nvSpPr>
        <p:spPr>
          <a:xfrm>
            <a:off x="6984268" y="177281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/>
          <p:cNvSpPr/>
          <p:nvPr/>
        </p:nvSpPr>
        <p:spPr>
          <a:xfrm>
            <a:off x="5796136" y="249289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/>
          <p:cNvSpPr/>
          <p:nvPr/>
        </p:nvSpPr>
        <p:spPr>
          <a:xfrm>
            <a:off x="6588224" y="2492896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Hexagon 5"/>
          <p:cNvSpPr/>
          <p:nvPr/>
        </p:nvSpPr>
        <p:spPr>
          <a:xfrm>
            <a:off x="5789728" y="1412776"/>
            <a:ext cx="1670586" cy="1440160"/>
          </a:xfrm>
          <a:prstGeom prst="hexago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of Observations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Observation intervals were defined by the 64m schedule.</a:t>
            </a:r>
          </a:p>
          <a:p>
            <a:pPr lvl="1"/>
            <a:r>
              <a:rPr lang="en-AU" dirty="0" smtClean="0"/>
              <a:t>Irregular and infrequent sampling.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Frequency band selection fixed by availability of 64m receivers.</a:t>
            </a:r>
          </a:p>
          <a:p>
            <a:pPr lvl="1"/>
            <a:r>
              <a:rPr lang="en-AU" dirty="0" smtClean="0"/>
              <a:t>Required to observe at 1.3 GHz where the Mk I PAF has 200K </a:t>
            </a:r>
            <a:r>
              <a:rPr lang="en-AU" dirty="0" err="1" smtClean="0"/>
              <a:t>Tsys</a:t>
            </a:r>
            <a:endParaRPr lang="en-AU" dirty="0" smtClean="0"/>
          </a:p>
          <a:p>
            <a:pPr lvl="1"/>
            <a:r>
              <a:rPr lang="en-AU" dirty="0" smtClean="0"/>
              <a:t>RFI is a big problem (especially with raster scan observations).</a:t>
            </a:r>
          </a:p>
          <a:p>
            <a:pPr lvl="1"/>
            <a:endParaRPr lang="en-AU" dirty="0"/>
          </a:p>
          <a:p>
            <a:r>
              <a:rPr lang="en-AU" dirty="0" smtClean="0"/>
              <a:t>We have 12 hexagon data sets, using weights made at different times throughout our observing program.</a:t>
            </a:r>
          </a:p>
          <a:p>
            <a:pPr lvl="1"/>
            <a:r>
              <a:rPr lang="en-AU" dirty="0" smtClean="0"/>
              <a:t>The first two sets were discarded while we perfected beam offsets.</a:t>
            </a:r>
          </a:p>
          <a:p>
            <a:pPr lvl="1"/>
            <a:r>
              <a:rPr lang="en-AU" dirty="0" smtClean="0"/>
              <a:t>The 3</a:t>
            </a:r>
            <a:r>
              <a:rPr lang="en-AU" baseline="30000" dirty="0" smtClean="0"/>
              <a:t>rd</a:t>
            </a:r>
            <a:r>
              <a:rPr lang="en-AU" dirty="0" smtClean="0"/>
              <a:t> set and the 5</a:t>
            </a:r>
            <a:r>
              <a:rPr lang="en-AU" baseline="30000" dirty="0" smtClean="0"/>
              <a:t>th</a:t>
            </a:r>
            <a:r>
              <a:rPr lang="en-AU" dirty="0" smtClean="0"/>
              <a:t> set exhibit “odd” behaviour.</a:t>
            </a:r>
          </a:p>
          <a:p>
            <a:pPr lvl="1"/>
            <a:r>
              <a:rPr lang="en-AU" dirty="0" smtClean="0"/>
              <a:t>The 7</a:t>
            </a:r>
            <a:r>
              <a:rPr lang="en-AU" baseline="30000" dirty="0" smtClean="0"/>
              <a:t>th</a:t>
            </a:r>
            <a:r>
              <a:rPr lang="en-AU" dirty="0" smtClean="0"/>
              <a:t> set suffered from an antenna pointing error.</a:t>
            </a:r>
          </a:p>
          <a:p>
            <a:pPr lvl="1"/>
            <a:r>
              <a:rPr lang="en-AU" dirty="0" smtClean="0"/>
              <a:t>Sets 6, 8, 9 show what appears to be consistent behaviour.</a:t>
            </a:r>
          </a:p>
          <a:p>
            <a:pPr lvl="1"/>
            <a:r>
              <a:rPr lang="en-AU" dirty="0" smtClean="0"/>
              <a:t>More recent sets have too few data points to be useful.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ASKAP Commissioning Update  |  Aidan Hotan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789520"/>
      </p:ext>
    </p:extLst>
  </p:cSld>
  <p:clrMapOvr>
    <a:masterClrMapping/>
  </p:clrMapOvr>
</p:sld>
</file>

<file path=ppt/theme/theme1.xml><?xml version="1.0" encoding="utf-8"?>
<a:theme xmlns:a="http://schemas.openxmlformats.org/drawingml/2006/main" name="CSIRO_PowerPoint_120322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CSIRO_PowerPoint_120322</Template>
  <TotalTime>7564</TotalTime>
  <Words>1223</Words>
  <Application>Microsoft Office PowerPoint</Application>
  <PresentationFormat>On-screen Show (4:3)</PresentationFormat>
  <Paragraphs>151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CSIRO_PowerPoint_120322</vt:lpstr>
      <vt:lpstr>Equation</vt:lpstr>
      <vt:lpstr>Stability of Maximum S/N Beams</vt:lpstr>
      <vt:lpstr>Background</vt:lpstr>
      <vt:lpstr>Maximum S/N Beamforming</vt:lpstr>
      <vt:lpstr>Practicalities of Beam-forming</vt:lpstr>
      <vt:lpstr>The Parkes Test Facility</vt:lpstr>
      <vt:lpstr>Beam Pattern Measurement at Parkes</vt:lpstr>
      <vt:lpstr>Example Beam Pattern Image</vt:lpstr>
      <vt:lpstr>Selecting a Multi-Beam Arrangement</vt:lpstr>
      <vt:lpstr>Summary of Observations</vt:lpstr>
      <vt:lpstr>Analysis and Uncertainty</vt:lpstr>
      <vt:lpstr>Frequency Stability of Beam Patterns</vt:lpstr>
      <vt:lpstr>Temporal Stability of the Hexagon Pattern</vt:lpstr>
      <vt:lpstr>Temporal Stability of the Central Beam</vt:lpstr>
      <vt:lpstr>Preliminary Conclusions</vt:lpstr>
      <vt:lpstr>Further Considerations</vt:lpstr>
      <vt:lpstr>Thank you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Hotan, Aidan (CASS, Marsfield)</dc:creator>
  <cp:lastModifiedBy>Aidan Hotan</cp:lastModifiedBy>
  <cp:revision>479</cp:revision>
  <dcterms:created xsi:type="dcterms:W3CDTF">2012-05-01T00:33:22Z</dcterms:created>
  <dcterms:modified xsi:type="dcterms:W3CDTF">2014-03-04T01:11:35Z</dcterms:modified>
</cp:coreProperties>
</file>