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sldIdLst>
    <p:sldId id="320" r:id="rId2"/>
    <p:sldId id="317" r:id="rId3"/>
    <p:sldId id="336" r:id="rId4"/>
    <p:sldId id="338" r:id="rId5"/>
    <p:sldId id="339" r:id="rId6"/>
    <p:sldId id="356" r:id="rId7"/>
    <p:sldId id="358" r:id="rId8"/>
    <p:sldId id="361" r:id="rId9"/>
    <p:sldId id="364" r:id="rId10"/>
    <p:sldId id="341" r:id="rId11"/>
    <p:sldId id="342" r:id="rId12"/>
    <p:sldId id="354" r:id="rId13"/>
    <p:sldId id="355" r:id="rId14"/>
    <p:sldId id="352" r:id="rId15"/>
    <p:sldId id="353" r:id="rId16"/>
    <p:sldId id="357" r:id="rId17"/>
    <p:sldId id="362" r:id="rId18"/>
    <p:sldId id="363" r:id="rId19"/>
    <p:sldId id="326" r:id="rId20"/>
    <p:sldId id="31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66" autoAdjust="0"/>
  </p:normalViewPr>
  <p:slideViewPr>
    <p:cSldViewPr snapToGrid="0" snapToObjects="1">
      <p:cViewPr varScale="1">
        <p:scale>
          <a:sx n="118" d="100"/>
          <a:sy n="118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DB38BA-609A-4387-B675-778DBB30AC7B}" type="datetimeFigureOut">
              <a:rPr lang="nl-NL"/>
              <a:pPr>
                <a:defRPr/>
              </a:pPr>
              <a:t>05/03/2014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98B9BC-1968-4F96-AFBB-3568BE69A12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429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8B9BC-1968-4F96-AFBB-3568BE69A12E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80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31"/>
            <a:ext cx="8913813" cy="9144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dirty="0"/>
          </a:p>
        </p:txBody>
      </p:sp>
      <p:pic>
        <p:nvPicPr>
          <p:cNvPr id="7" name="Bild 4" descr="2_ASTRO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802"/>
          <a:stretch>
            <a:fillRect/>
          </a:stretch>
        </p:blipFill>
        <p:spPr bwMode="auto">
          <a:xfrm>
            <a:off x="7857813" y="6408424"/>
            <a:ext cx="1208255" cy="35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12" descr="12_UOXF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9" y="6399324"/>
            <a:ext cx="1234440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97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2"/>
            <a:ext cx="8913813" cy="9144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/>
          </a:p>
        </p:txBody>
      </p:sp>
      <p:pic>
        <p:nvPicPr>
          <p:cNvPr id="7" name="Bild 4" descr="2_ASTRO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802"/>
          <a:stretch>
            <a:fillRect/>
          </a:stretch>
        </p:blipFill>
        <p:spPr bwMode="auto">
          <a:xfrm>
            <a:off x="7857813" y="6408424"/>
            <a:ext cx="1208255" cy="35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12" descr="12_UOXF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9" y="6399324"/>
            <a:ext cx="1234440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97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1038225"/>
            <a:ext cx="8505825" cy="5227638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3813" cy="914400"/>
          </a:xfrm>
        </p:spPr>
        <p:txBody>
          <a:bodyPr/>
          <a:lstStyle/>
          <a:p>
            <a:r>
              <a:rPr lang="de-DE" dirty="0" smtClean="0"/>
              <a:t>Mastertitelformat bearbeiten</a:t>
            </a:r>
            <a:endParaRPr dirty="0"/>
          </a:p>
        </p:txBody>
      </p:sp>
      <p:pic>
        <p:nvPicPr>
          <p:cNvPr id="7" name="Bild 4" descr="2_ASTRO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802"/>
          <a:stretch>
            <a:fillRect/>
          </a:stretch>
        </p:blipFill>
        <p:spPr bwMode="auto">
          <a:xfrm>
            <a:off x="7857813" y="6408424"/>
            <a:ext cx="1208255" cy="35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12" descr="12_UOXF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9" y="6399324"/>
            <a:ext cx="1234440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97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6" y="1038225"/>
            <a:ext cx="4152900" cy="5227638"/>
          </a:xfrm>
        </p:spPr>
        <p:txBody>
          <a:bodyPr/>
          <a:lstStyle>
            <a:lvl1pPr>
              <a:spcBef>
                <a:spcPts val="600"/>
              </a:spcBef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3813" cy="914400"/>
          </a:xfrm>
        </p:spPr>
        <p:txBody>
          <a:bodyPr/>
          <a:lstStyle/>
          <a:p>
            <a:r>
              <a:rPr lang="de-DE" dirty="0" smtClean="0"/>
              <a:t>Mastertitelformat bearbeiten</a:t>
            </a:r>
            <a:endParaRPr dirty="0"/>
          </a:p>
        </p:txBody>
      </p:sp>
      <p:pic>
        <p:nvPicPr>
          <p:cNvPr id="7" name="Bild 4" descr="2_ASTRO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802"/>
          <a:stretch>
            <a:fillRect/>
          </a:stretch>
        </p:blipFill>
        <p:spPr bwMode="auto">
          <a:xfrm>
            <a:off x="7857813" y="6408424"/>
            <a:ext cx="1208255" cy="35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12" descr="12_UOXF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9" y="6399324"/>
            <a:ext cx="1234440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97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3813" cy="914400"/>
          </a:xfrm>
        </p:spPr>
        <p:txBody>
          <a:bodyPr/>
          <a:lstStyle/>
          <a:p>
            <a:r>
              <a:rPr lang="de-DE" dirty="0" smtClean="0"/>
              <a:t>Mastertitelformat bearbeiten</a:t>
            </a:r>
            <a:endParaRPr dirty="0"/>
          </a:p>
        </p:txBody>
      </p:sp>
      <p:pic>
        <p:nvPicPr>
          <p:cNvPr id="7" name="Bild 4" descr="2_ASTRO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802"/>
          <a:stretch>
            <a:fillRect/>
          </a:stretch>
        </p:blipFill>
        <p:spPr bwMode="auto">
          <a:xfrm>
            <a:off x="7857813" y="6408424"/>
            <a:ext cx="1208255" cy="35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12" descr="12_UOXF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9" y="6399324"/>
            <a:ext cx="1234440" cy="37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97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E8BE0-5EA6-4748-ADF7-A13FA9F83381}" type="datetime1">
              <a:rPr lang="en-US"/>
              <a:pPr>
                <a:defRPr/>
              </a:pPr>
              <a:t>05/03/2014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9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67804"/>
            <a:ext cx="8913813" cy="9144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1939417"/>
            <a:ext cx="76104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0FDAEC3F-192A-48FE-B350-6CAF095A21B3}" type="datetime1">
              <a:rPr lang="en-US"/>
              <a:pPr>
                <a:defRPr/>
              </a:pPr>
              <a:t>05/03/2014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100" r:id="rId2"/>
    <p:sldLayoutId id="2147484098" r:id="rId3"/>
    <p:sldLayoutId id="2147484101" r:id="rId4"/>
    <p:sldLayoutId id="2147484099" r:id="rId5"/>
    <p:sldLayoutId id="214748408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MS PGothic" pitchFamily="34" charset="-128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5406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25406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dirty="0"/>
              <a:t>Calibration with </a:t>
            </a:r>
            <a:r>
              <a:rPr lang="en-US" dirty="0" err="1"/>
              <a:t>StEFCal</a:t>
            </a:r>
            <a:r>
              <a:rPr lang="en-US" dirty="0"/>
              <a:t>: progress, advances and successes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Stef Salvini</a:t>
            </a:r>
            <a:r>
              <a:rPr lang="en-GB" dirty="0" smtClean="0"/>
              <a:t>, Stefan </a:t>
            </a:r>
            <a:r>
              <a:rPr lang="en-GB" dirty="0" err="1" smtClean="0"/>
              <a:t>Wijnholds</a:t>
            </a:r>
            <a:endParaRPr lang="en-GB" dirty="0"/>
          </a:p>
        </p:txBody>
      </p:sp>
      <p:pic>
        <p:nvPicPr>
          <p:cNvPr id="9" name="Bild 4" descr="2_ASTRO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802"/>
          <a:stretch>
            <a:fillRect/>
          </a:stretch>
        </p:blipFill>
        <p:spPr bwMode="auto">
          <a:xfrm>
            <a:off x="1998927" y="187200"/>
            <a:ext cx="134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 12" descr="12_UOXF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57" y="133289"/>
            <a:ext cx="1658779" cy="50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96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Algorithm Variants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91637"/>
              </p:ext>
            </p:extLst>
          </p:nvPr>
        </p:nvGraphicFramePr>
        <p:xfrm>
          <a:off x="1014412" y="1074813"/>
          <a:ext cx="7115176" cy="3815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975"/>
                <a:gridCol w="560320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Name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1-basic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The basic algorithm</a:t>
                      </a:r>
                    </a:p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Highly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parallel (GPUs)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1-relax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stefcal1a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modified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 to use also G</a:t>
                      </a:r>
                      <a:r>
                        <a:rPr lang="en-GB" sz="1400" baseline="30000" dirty="0" smtClean="0">
                          <a:latin typeface="Calibri" pitchFamily="34" charset="0"/>
                        </a:rPr>
                        <a:t>[i-2]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 and G</a:t>
                      </a:r>
                      <a:r>
                        <a:rPr lang="en-GB" sz="1400" baseline="30000" dirty="0" smtClean="0">
                          <a:latin typeface="Calibri" pitchFamily="34" charset="0"/>
                        </a:rPr>
                        <a:t>[i-4]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 to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compute 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G</a:t>
                      </a:r>
                      <a:r>
                        <a:rPr lang="en-GB" sz="1400" baseline="30000" dirty="0" smtClean="0">
                          <a:latin typeface="Calibri" pitchFamily="34" charset="0"/>
                        </a:rPr>
                        <a:t>[</a:t>
                      </a:r>
                      <a:r>
                        <a:rPr lang="en-GB" sz="1400" baseline="30000" dirty="0" err="1" smtClean="0">
                          <a:latin typeface="Calibri" pitchFamily="34" charset="0"/>
                        </a:rPr>
                        <a:t>i</a:t>
                      </a:r>
                      <a:r>
                        <a:rPr lang="en-GB" sz="1400" baseline="30000" dirty="0" smtClean="0">
                          <a:latin typeface="Calibri" pitchFamily="34" charset="0"/>
                        </a:rPr>
                        <a:t>] 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(</a:t>
                      </a:r>
                      <a:r>
                        <a:rPr lang="en-GB" sz="1400" i="1" baseline="0" dirty="0" smtClean="0">
                          <a:latin typeface="Calibri" pitchFamily="34" charset="0"/>
                        </a:rPr>
                        <a:t>relaxation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Highly parallel (GPUs)</a:t>
                      </a:r>
                      <a:endParaRPr lang="en-GB" sz="1400" baseline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1-monitor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Stefcal1b modified to act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on convergence issues, monitoring the termination conditions</a:t>
                      </a:r>
                    </a:p>
                    <a:p>
                      <a:r>
                        <a:rPr lang="en-GB" sz="1400" baseline="0" dirty="0" smtClean="0">
                          <a:latin typeface="Calibri" pitchFamily="34" charset="0"/>
                        </a:rPr>
                        <a:t>Highly parallel (GPUs)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2-basic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Stefcal1a using the latest value of G rather than from the previous iteration (</a:t>
                      </a:r>
                      <a:r>
                        <a:rPr lang="en-GB" sz="1400" dirty="0" err="1" smtClean="0">
                          <a:latin typeface="Calibri" pitchFamily="34" charset="0"/>
                        </a:rPr>
                        <a:t>cfr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Gauss-Seidel vs. Jacobi iterations)</a:t>
                      </a:r>
                    </a:p>
                    <a:p>
                      <a:r>
                        <a:rPr lang="en-GB" sz="1400" baseline="0" dirty="0" smtClean="0">
                          <a:latin typeface="Calibri" pitchFamily="34" charset="0"/>
                        </a:rPr>
                        <a:t>No averaging step</a:t>
                      </a:r>
                    </a:p>
                    <a:p>
                      <a:r>
                        <a:rPr lang="en-GB" sz="1400" baseline="0" dirty="0" smtClean="0">
                          <a:latin typeface="Calibri" pitchFamily="34" charset="0"/>
                        </a:rPr>
                        <a:t>Parallel dependencies within each iteration (no GPUs)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2-relax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Stefcal2a with relaxation</a:t>
                      </a:r>
                      <a:endParaRPr lang="en-GB" sz="1400" baseline="0" dirty="0" smtClean="0">
                        <a:latin typeface="Calibri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alibri" pitchFamily="34" charset="0"/>
                        </a:rPr>
                        <a:t>No averaging step</a:t>
                      </a:r>
                    </a:p>
                    <a:p>
                      <a:r>
                        <a:rPr lang="en-GB" sz="1400" baseline="0" dirty="0" smtClean="0">
                          <a:latin typeface="Calibri" pitchFamily="34" charset="0"/>
                        </a:rPr>
                        <a:t>Parallel dependencies within each iteration (no GPUs)</a:t>
                      </a:r>
                      <a:endParaRPr lang="en-GB" sz="1400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5292429"/>
            <a:ext cx="6510917" cy="92333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alibri"/>
                <a:cs typeface="Calibri"/>
              </a:rPr>
              <a:t>“Bootstrapping” </a:t>
            </a:r>
            <a:r>
              <a:rPr lang="en-GB" dirty="0" err="1" smtClean="0">
                <a:latin typeface="Calibri"/>
                <a:cs typeface="Calibri"/>
              </a:rPr>
              <a:t>StEFcal</a:t>
            </a:r>
            <a:r>
              <a:rPr lang="en-GB" dirty="0" smtClean="0">
                <a:latin typeface="Calibri"/>
                <a:cs typeface="Calibri"/>
              </a:rPr>
              <a:t> consists of solving a smaller problem to low</a:t>
            </a:r>
          </a:p>
          <a:p>
            <a:r>
              <a:rPr lang="en-GB" dirty="0">
                <a:latin typeface="Calibri"/>
                <a:cs typeface="Calibri"/>
              </a:rPr>
              <a:t>a</a:t>
            </a:r>
            <a:r>
              <a:rPr lang="en-GB" dirty="0" smtClean="0">
                <a:latin typeface="Calibri"/>
                <a:cs typeface="Calibri"/>
              </a:rPr>
              <a:t>ccuracy to provide initial values for the iteration.</a:t>
            </a:r>
          </a:p>
          <a:p>
            <a:r>
              <a:rPr lang="en-GB" dirty="0" smtClean="0">
                <a:latin typeface="Calibri"/>
                <a:cs typeface="Calibri"/>
              </a:rPr>
              <a:t>Very effective! </a:t>
            </a:r>
            <a:endParaRPr lang="en-GB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346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</a:t>
            </a:r>
            <a:r>
              <a:rPr lang="en-GB" dirty="0" err="1" smtClean="0"/>
              <a:t>StEFCal</a:t>
            </a:r>
            <a:r>
              <a:rPr lang="en-GB" dirty="0" smtClean="0"/>
              <a:t> Versions </a:t>
            </a:r>
            <a:endParaRPr lang="en-GB" dirty="0"/>
          </a:p>
        </p:txBody>
      </p:sp>
      <p:pic>
        <p:nvPicPr>
          <p:cNvPr id="3" name="Picture 2" descr="comparing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36" y="914400"/>
            <a:ext cx="6827520" cy="5496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076" y="1284426"/>
            <a:ext cx="3837005" cy="5227638"/>
          </a:xfrm>
        </p:spPr>
        <p:txBody>
          <a:bodyPr/>
          <a:lstStyle/>
          <a:p>
            <a:r>
              <a:rPr lang="en-GB" dirty="0" smtClean="0"/>
              <a:t>Sky model including</a:t>
            </a:r>
          </a:p>
          <a:p>
            <a:pPr lvl="1"/>
            <a:r>
              <a:rPr lang="en-GB" dirty="0" smtClean="0"/>
              <a:t>512 dipoles</a:t>
            </a:r>
          </a:p>
          <a:p>
            <a:pPr lvl="1"/>
            <a:r>
              <a:rPr lang="en-GB" dirty="0" smtClean="0"/>
              <a:t>10,000 sources</a:t>
            </a:r>
          </a:p>
          <a:p>
            <a:pPr lvl="1"/>
            <a:r>
              <a:rPr lang="en-GB" dirty="0" smtClean="0"/>
              <a:t>30 calibration sources</a:t>
            </a:r>
          </a:p>
          <a:p>
            <a:pPr lvl="1"/>
            <a:r>
              <a:rPr lang="en-GB" dirty="0" smtClean="0"/>
              <a:t>100 iterations for all sizes</a:t>
            </a:r>
          </a:p>
          <a:p>
            <a:r>
              <a:rPr lang="en-GB" dirty="0" smtClean="0"/>
              <a:t>Intel Xeon 2650</a:t>
            </a:r>
          </a:p>
          <a:p>
            <a:pPr lvl="1"/>
            <a:r>
              <a:rPr lang="en-GB" dirty="0" smtClean="0"/>
              <a:t>2.0 GHz (2.8 with turbo)</a:t>
            </a:r>
          </a:p>
          <a:p>
            <a:pPr lvl="1"/>
            <a:r>
              <a:rPr lang="en-GB" dirty="0" smtClean="0"/>
              <a:t>1 core used</a:t>
            </a:r>
          </a:p>
          <a:p>
            <a:pPr lvl="1"/>
            <a:r>
              <a:rPr lang="en-GB" dirty="0" smtClean="0"/>
              <a:t>Double Precision</a:t>
            </a:r>
          </a:p>
          <a:p>
            <a:pPr lvl="1"/>
            <a:r>
              <a:rPr lang="en-GB" dirty="0" smtClean="0"/>
              <a:t>Peak ~22 </a:t>
            </a:r>
            <a:r>
              <a:rPr lang="en-GB" dirty="0" err="1" smtClean="0"/>
              <a:t>Gflops</a:t>
            </a:r>
            <a:r>
              <a:rPr lang="en-GB" dirty="0" smtClean="0"/>
              <a:t>/sec per core</a:t>
            </a:r>
            <a:br>
              <a:rPr lang="en-GB" dirty="0" smtClean="0"/>
            </a:br>
            <a:r>
              <a:rPr lang="en-GB" dirty="0" smtClean="0"/>
              <a:t>from ZGEMM</a:t>
            </a:r>
          </a:p>
          <a:p>
            <a:r>
              <a:rPr lang="en-GB" dirty="0" smtClean="0"/>
              <a:t>“Perfect” scaling</a:t>
            </a:r>
          </a:p>
          <a:p>
            <a:pPr lvl="1"/>
            <a:r>
              <a:rPr lang="en-GB" dirty="0" smtClean="0"/>
              <a:t>Normalised to n = 500</a:t>
            </a:r>
          </a:p>
          <a:p>
            <a:pPr lvl="1"/>
            <a:r>
              <a:rPr lang="en-GB" dirty="0" smtClean="0"/>
              <a:t>Computational costs O(n</a:t>
            </a:r>
            <a:r>
              <a:rPr lang="en-GB" baseline="30000" dirty="0" smtClean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with Problem Size</a:t>
            </a:r>
            <a:endParaRPr lang="en-GB" dirty="0"/>
          </a:p>
        </p:txBody>
      </p:sp>
      <p:pic>
        <p:nvPicPr>
          <p:cNvPr id="2" name="Picture 1" descr="perf-siz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" r="6271"/>
          <a:stretch/>
        </p:blipFill>
        <p:spPr>
          <a:xfrm>
            <a:off x="4168025" y="1543291"/>
            <a:ext cx="4745788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86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Computational Costs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85617"/>
              </p:ext>
            </p:extLst>
          </p:nvPr>
        </p:nvGraphicFramePr>
        <p:xfrm>
          <a:off x="544268" y="1303834"/>
          <a:ext cx="7762275" cy="498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455"/>
                <a:gridCol w="1552455"/>
                <a:gridCol w="1552455"/>
                <a:gridCol w="1552455"/>
                <a:gridCol w="1552455"/>
              </a:tblGrid>
              <a:tr h="338934"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latin typeface="Calibri"/>
                          <a:cs typeface="Calibri"/>
                        </a:rPr>
                        <a:t>Problem size</a:t>
                      </a:r>
                      <a:endParaRPr lang="en-GB" sz="1600" dirty="0">
                        <a:latin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latin typeface="Calibri"/>
                          <a:cs typeface="Calibri"/>
                        </a:rPr>
                        <a:t>No. iterations</a:t>
                      </a:r>
                      <a:endParaRPr lang="en-GB" sz="1600" dirty="0">
                        <a:latin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latin typeface="Calibri"/>
                          <a:cs typeface="Calibri"/>
                        </a:rPr>
                        <a:t>Time (sec)</a:t>
                      </a:r>
                      <a:endParaRPr lang="en-GB" sz="1600" dirty="0">
                        <a:latin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err="1" smtClean="0">
                          <a:latin typeface="Calibri"/>
                          <a:cs typeface="Calibri"/>
                        </a:rPr>
                        <a:t>Gflops</a:t>
                      </a:r>
                      <a:r>
                        <a:rPr lang="en-GB" sz="1600" dirty="0" smtClean="0">
                          <a:latin typeface="Calibri"/>
                          <a:cs typeface="Calibri"/>
                        </a:rPr>
                        <a:t>/sec</a:t>
                      </a:r>
                      <a:endParaRPr lang="en-GB" sz="1600" dirty="0">
                        <a:latin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latin typeface="Calibri"/>
                          <a:cs typeface="Calibri"/>
                        </a:rPr>
                        <a:t>% Peak</a:t>
                      </a:r>
                      <a:r>
                        <a:rPr lang="en-GB" sz="1600" baseline="0" dirty="0" smtClean="0">
                          <a:latin typeface="Calibri"/>
                          <a:cs typeface="Calibri"/>
                        </a:rPr>
                        <a:t> (ZGEMM)</a:t>
                      </a:r>
                      <a:endParaRPr lang="en-GB" sz="1600" dirty="0">
                        <a:latin typeface="Calibri"/>
                        <a:cs typeface="Calibri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14.1%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49.3%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54.3%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55.4%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56.4%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0.072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57.1%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0.125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57.6%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0.177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54.8%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0.370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52.0%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0.617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52.5%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1.121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52.8%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2.849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53.1%</a:t>
                      </a:r>
                    </a:p>
                  </a:txBody>
                  <a:tcPr marL="12700" marR="12700" marT="12700" marB="0" anchor="b"/>
                </a:tc>
              </a:tr>
              <a:tr h="33893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4.794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53.4%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60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SKA-1 LFAA Station Calibration - 1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32487"/>
              </p:ext>
            </p:extLst>
          </p:nvPr>
        </p:nvGraphicFramePr>
        <p:xfrm>
          <a:off x="1124858" y="1180888"/>
          <a:ext cx="7148285" cy="5147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190"/>
                <a:gridCol w="2044095"/>
              </a:tblGrid>
              <a:tr h="302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Value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solidFill>
                      <a:schemeClr val="tx2"/>
                    </a:solidFill>
                  </a:tcPr>
                </a:tc>
              </a:tr>
              <a:tr h="302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antennas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dipoles per antenna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number of dipoles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</a:t>
                      </a: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frequencies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1024</a:t>
                      </a: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Precision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Single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Convergence required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1.00E-05</a:t>
                      </a: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Half-bandwidth for bootstrapping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StEFcal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Number of iterations for bootstrapping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StEFcal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31875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N.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Iteration for bootstrapping per 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Number of iterations for full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StEFcal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N.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Iteration for full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StEFcal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 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no. flops for bootstrap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6.33E+10</a:t>
                      </a: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no. flops for full-size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StEFcal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2.08E+11</a:t>
                      </a:r>
                    </a:p>
                  </a:txBody>
                  <a:tcPr marL="12700" marR="12700" marT="12700" marB="0" anchor="ctr"/>
                </a:tc>
              </a:tr>
              <a:tr h="3028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number of operations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(real flops)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2.71E+11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852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SKA-1 LFAA Station Calibration - 2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87437"/>
              </p:ext>
            </p:extLst>
          </p:nvPr>
        </p:nvGraphicFramePr>
        <p:xfrm>
          <a:off x="393702" y="1435874"/>
          <a:ext cx="6739806" cy="420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991"/>
                <a:gridCol w="1311991"/>
                <a:gridCol w="1311991"/>
                <a:gridCol w="1311991"/>
                <a:gridCol w="1491842"/>
              </a:tblGrid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No. cores</a:t>
                      </a:r>
                    </a:p>
                  </a:txBody>
                  <a:tcPr marL="12700" marR="12700" marT="1270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Time (sec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)</a:t>
                      </a:r>
                    </a:p>
                    <a:p>
                      <a:pPr algn="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Total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 (all </a:t>
                      </a:r>
                      <a:r>
                        <a:rPr lang="en-US" sz="16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freq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Gflops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/sec</a:t>
                      </a:r>
                    </a:p>
                  </a:txBody>
                  <a:tcPr marL="12700" marR="12700" marT="1270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%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CGEMM</a:t>
                      </a:r>
                      <a:b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n</a:t>
                      </a:r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-core</a:t>
                      </a:r>
                    </a:p>
                  </a:txBody>
                  <a:tcPr marL="12700" marR="12700" marT="1270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peak (CGEMM)</a:t>
                      </a:r>
                    </a:p>
                  </a:txBody>
                  <a:tcPr marL="12700" marR="12700" marT="12700" marB="0" anchor="ctr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16.63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41.8%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42.9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8.34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41.9%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85.4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5.57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42.2%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126.9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4.19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41.8%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170.5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2.90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42.0%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244.9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2.35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127.0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42.2%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300.9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1.92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41.3%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375.6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1.72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38.3%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452.0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1.63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182.9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36.5%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501.4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1.54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194.2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41.7%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466.0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5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Scalability</a:t>
            </a:r>
            <a:endParaRPr lang="en-GB" dirty="0"/>
          </a:p>
        </p:txBody>
      </p:sp>
      <p:pic>
        <p:nvPicPr>
          <p:cNvPr id="4" name="Picture 3" descr="scalability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96" y="914400"/>
            <a:ext cx="8016240" cy="549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94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AARTFAAC: 288-antenna all-sky monitor for LOFAR</a:t>
            </a:r>
          </a:p>
          <a:p>
            <a:r>
              <a:rPr lang="en-US" dirty="0" smtClean="0"/>
              <a:t>Bi-scalar calibration:</a:t>
            </a:r>
            <a:br>
              <a:rPr lang="en-US" dirty="0" smtClean="0"/>
            </a:br>
            <a:r>
              <a:rPr lang="en-US" dirty="0" smtClean="0"/>
              <a:t>non-polarized </a:t>
            </a:r>
            <a:r>
              <a:rPr lang="en-US" dirty="0" err="1" smtClean="0"/>
              <a:t>StEFCal</a:t>
            </a:r>
            <a:endParaRPr lang="en-US" dirty="0" smtClean="0"/>
          </a:p>
          <a:p>
            <a:r>
              <a:rPr lang="en-US" dirty="0" smtClean="0"/>
              <a:t>Factor 35 speed-up!</a:t>
            </a:r>
          </a:p>
          <a:p>
            <a:pPr lvl="2"/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instead of 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~8x more iterations</a:t>
            </a:r>
          </a:p>
          <a:p>
            <a:pPr lvl="2"/>
            <a:r>
              <a:rPr lang="en-US" dirty="0" smtClean="0"/>
              <a:t>Net: 288/8 = 36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StEFCal</a:t>
            </a:r>
            <a:r>
              <a:rPr lang="en-US" smtClean="0"/>
              <a:t> in AARTFAAC (1)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11" y="1366486"/>
            <a:ext cx="4552502" cy="3423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87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Tracking calibration</a:t>
            </a:r>
          </a:p>
          <a:p>
            <a:pPr lvl="1"/>
            <a:r>
              <a:rPr lang="en-US" smtClean="0"/>
              <a:t>Idea: exploit smooth behavior of gains over time</a:t>
            </a:r>
          </a:p>
          <a:p>
            <a:pPr lvl="1"/>
            <a:r>
              <a:rPr lang="en-US" smtClean="0"/>
              <a:t>Method:</a:t>
            </a:r>
          </a:p>
          <a:p>
            <a:pPr lvl="2"/>
            <a:r>
              <a:rPr lang="en-US" smtClean="0"/>
              <a:t>Use gain solution from previous iteration as initial guess</a:t>
            </a:r>
          </a:p>
          <a:p>
            <a:pPr lvl="2"/>
            <a:r>
              <a:rPr lang="en-US" smtClean="0"/>
              <a:t>Do only one (!) full-iteration of </a:t>
            </a:r>
            <a:r>
              <a:rPr lang="en-US" err="1" smtClean="0"/>
              <a:t>StEFCal</a:t>
            </a:r>
            <a:endParaRPr lang="en-US" smtClean="0"/>
          </a:p>
          <a:p>
            <a:pPr lvl="1"/>
            <a:r>
              <a:rPr lang="en-US" smtClean="0"/>
              <a:t>Result: another factor of ~8 reduction</a:t>
            </a:r>
          </a:p>
          <a:p>
            <a:r>
              <a:rPr lang="en-US" smtClean="0"/>
              <a:t>Risk of solution wandering off with time</a:t>
            </a:r>
          </a:p>
          <a:p>
            <a:pPr lvl="1"/>
            <a:r>
              <a:rPr lang="en-US" smtClean="0"/>
              <a:t>Solution: calibration to convergence at regular intervals</a:t>
            </a:r>
          </a:p>
          <a:p>
            <a:r>
              <a:rPr lang="en-US" smtClean="0"/>
              <a:t>Ref: Prasad et al., A&amp;A, in prep. (to be submitted soon)</a:t>
            </a:r>
          </a:p>
          <a:p>
            <a:pPr lvl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StEFCal</a:t>
            </a:r>
            <a:r>
              <a:rPr lang="en-US" smtClean="0"/>
              <a:t> in AARTFAAC (2)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64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Non-polarized </a:t>
            </a:r>
            <a:r>
              <a:rPr lang="en-GB" dirty="0" err="1" smtClean="0"/>
              <a:t>StEFcal</a:t>
            </a:r>
            <a:r>
              <a:rPr lang="en-GB" dirty="0" smtClean="0"/>
              <a:t>	</a:t>
            </a:r>
          </a:p>
          <a:p>
            <a:pPr lvl="1"/>
            <a:r>
              <a:rPr lang="en-GB" dirty="0" smtClean="0"/>
              <a:t>Extensions</a:t>
            </a:r>
          </a:p>
          <a:p>
            <a:pPr lvl="2"/>
            <a:r>
              <a:rPr lang="en-GB" dirty="0" smtClean="0"/>
              <a:t>Minimization of phases only</a:t>
            </a:r>
          </a:p>
          <a:p>
            <a:pPr lvl="2"/>
            <a:r>
              <a:rPr lang="en-GB" dirty="0" smtClean="0"/>
              <a:t>Minimization over </a:t>
            </a:r>
            <a:br>
              <a:rPr lang="en-GB" dirty="0" smtClean="0"/>
            </a:br>
            <a:r>
              <a:rPr lang="en-GB" dirty="0" smtClean="0"/>
              <a:t>multiple snapshots</a:t>
            </a:r>
          </a:p>
          <a:p>
            <a:r>
              <a:rPr lang="en-GB" dirty="0" smtClean="0"/>
              <a:t>Linear and Polynomial calibration over</a:t>
            </a:r>
            <a:br>
              <a:rPr lang="en-GB" dirty="0" smtClean="0"/>
            </a:br>
            <a:r>
              <a:rPr lang="en-GB" dirty="0" smtClean="0"/>
              <a:t>multiple snapshots (both over time and</a:t>
            </a:r>
            <a:br>
              <a:rPr lang="en-GB" dirty="0" smtClean="0"/>
            </a:br>
            <a:r>
              <a:rPr lang="en-GB" dirty="0" smtClean="0"/>
              <a:t>frequency)</a:t>
            </a:r>
          </a:p>
          <a:p>
            <a:pPr lvl="1"/>
            <a:r>
              <a:rPr lang="en-GB" dirty="0" smtClean="0"/>
              <a:t>Experimental code being tested and assessed</a:t>
            </a:r>
          </a:p>
          <a:p>
            <a:pPr lvl="1"/>
            <a:r>
              <a:rPr lang="en-GB" dirty="0" smtClean="0"/>
              <a:t>Non-polarized case</a:t>
            </a:r>
          </a:p>
          <a:p>
            <a:pPr lvl="1"/>
            <a:r>
              <a:rPr lang="en-GB" dirty="0" smtClean="0"/>
              <a:t>Polarized case</a:t>
            </a:r>
          </a:p>
          <a:p>
            <a:r>
              <a:rPr lang="en-GB" dirty="0" smtClean="0"/>
              <a:t>Full-Pol </a:t>
            </a:r>
            <a:r>
              <a:rPr lang="en-GB" dirty="0" err="1" smtClean="0"/>
              <a:t>StEFCal</a:t>
            </a:r>
            <a:endParaRPr lang="en-GB" dirty="0" smtClean="0"/>
          </a:p>
          <a:p>
            <a:pPr lvl="1"/>
            <a:r>
              <a:rPr lang="en-GB" dirty="0" smtClean="0"/>
              <a:t>Testing within pipelines and real data (LOFAR,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2"/>
            <a:r>
              <a:rPr lang="en-GB" dirty="0" err="1" smtClean="0"/>
              <a:t>Tammo’s</a:t>
            </a:r>
            <a:r>
              <a:rPr lang="en-GB" dirty="0" smtClean="0"/>
              <a:t> previous talk</a:t>
            </a:r>
          </a:p>
          <a:p>
            <a:pPr lvl="1"/>
            <a:r>
              <a:rPr lang="en-GB" dirty="0" smtClean="0"/>
              <a:t>Oleg Smirnov: sliding window, deep imaging with VLA</a:t>
            </a:r>
          </a:p>
          <a:p>
            <a:pPr lvl="1"/>
            <a:r>
              <a:rPr lang="en-GB" dirty="0" smtClean="0"/>
              <a:t>Implementation on </a:t>
            </a:r>
            <a:r>
              <a:rPr lang="en-GB" dirty="0" smtClean="0"/>
              <a:t>GPUs</a:t>
            </a:r>
            <a:endParaRPr lang="en-GB" dirty="0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Current work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845217" y="1350227"/>
            <a:ext cx="3262263" cy="2080129"/>
            <a:chOff x="457200" y="1505880"/>
            <a:chExt cx="8989920" cy="573227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lum/>
              <a:alphaModFix/>
            </a:blip>
            <a:srcRect/>
            <a:stretch>
              <a:fillRect/>
            </a:stretch>
          </p:blipFill>
          <p:spPr>
            <a:xfrm>
              <a:off x="457200" y="1505880"/>
              <a:ext cx="8951760" cy="2837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lum/>
              <a:alphaModFix/>
            </a:blip>
            <a:srcRect/>
            <a:stretch>
              <a:fillRect/>
            </a:stretch>
          </p:blipFill>
          <p:spPr>
            <a:xfrm>
              <a:off x="457200" y="4343400"/>
              <a:ext cx="8989920" cy="2894759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3277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19075" y="1038225"/>
            <a:ext cx="8505825" cy="5016759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Given</a:t>
            </a:r>
          </a:p>
          <a:p>
            <a:pPr>
              <a:spcBef>
                <a:spcPts val="0"/>
              </a:spcBef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	</a:t>
            </a:r>
            <a:r>
              <a:rPr lang="en-GB" sz="1600" i="1" dirty="0" smtClean="0">
                <a:solidFill>
                  <a:schemeClr val="tx1"/>
                </a:solidFill>
              </a:rPr>
              <a:t>D</a:t>
            </a:r>
            <a:r>
              <a:rPr lang="en-GB" sz="1600" dirty="0" smtClean="0">
                <a:solidFill>
                  <a:schemeClr val="tx1"/>
                </a:solidFill>
              </a:rPr>
              <a:t>  the observed visibility matrix ,	</a:t>
            </a:r>
            <a:r>
              <a:rPr lang="en-GB" sz="1600" i="1" dirty="0" smtClean="0">
                <a:solidFill>
                  <a:schemeClr val="tx1"/>
                </a:solidFill>
              </a:rPr>
              <a:t>M</a:t>
            </a:r>
            <a:r>
              <a:rPr lang="en-GB" sz="1600" dirty="0" smtClean="0">
                <a:solidFill>
                  <a:schemeClr val="tx1"/>
                </a:solidFill>
              </a:rPr>
              <a:t>  the model sky visibility matrix,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i="1" dirty="0" smtClean="0">
                <a:solidFill>
                  <a:schemeClr val="tx1"/>
                </a:solidFill>
              </a:rPr>
              <a:t>n</a:t>
            </a:r>
            <a:r>
              <a:rPr lang="en-GB" sz="1600" dirty="0" smtClean="0">
                <a:solidFill>
                  <a:schemeClr val="tx1"/>
                </a:solidFill>
              </a:rPr>
              <a:t> the number of antennas</a:t>
            </a: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Minimise</a:t>
            </a: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where the </a:t>
            </a:r>
            <a:r>
              <a:rPr lang="en-GB" sz="1600" dirty="0" err="1" smtClean="0">
                <a:solidFill>
                  <a:schemeClr val="tx1"/>
                </a:solidFill>
              </a:rPr>
              <a:t>Frobenius</a:t>
            </a:r>
            <a:r>
              <a:rPr lang="en-GB" sz="1600" dirty="0" smtClean="0">
                <a:solidFill>
                  <a:schemeClr val="tx1"/>
                </a:solidFill>
              </a:rPr>
              <a:t> norm is </a:t>
            </a: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the complex gains matrix G is diagonal with 2x2 blocks (one per antenna)</a:t>
            </a: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dirty="0" smtClean="0"/>
          </a:p>
          <a:p>
            <a:pPr>
              <a:spcBef>
                <a:spcPts val="0"/>
              </a:spcBef>
              <a:buNone/>
            </a:pPr>
            <a:endParaRPr lang="en-GB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GB" dirty="0" smtClean="0"/>
          </a:p>
          <a:p>
            <a:pPr>
              <a:spcBef>
                <a:spcPts val="0"/>
              </a:spcBef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Where each block is given by 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Problem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2476500"/>
            <a:ext cx="1743075" cy="304800"/>
          </a:xfrm>
          <a:prstGeom prst="rect">
            <a:avLst/>
          </a:prstGeom>
          <a:noFill/>
        </p:spPr>
      </p:pic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409950"/>
            <a:ext cx="2009775" cy="723900"/>
          </a:xfrm>
          <a:prstGeom prst="rect">
            <a:avLst/>
          </a:prstGeom>
          <a:noFill/>
        </p:spPr>
      </p:pic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289" name="Picture 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4629150"/>
            <a:ext cx="2000250" cy="923925"/>
          </a:xfrm>
          <a:prstGeom prst="rect">
            <a:avLst/>
          </a:prstGeom>
          <a:noFill/>
        </p:spPr>
      </p:pic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291" name="Picture 2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6094987"/>
            <a:ext cx="260032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Any Questions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1250" y="3145250"/>
            <a:ext cx="40125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Thank you</a:t>
            </a:r>
            <a:r>
              <a:rPr lang="en-GB" sz="4000" dirty="0" smtClean="0"/>
              <a:t>!</a:t>
            </a:r>
          </a:p>
          <a:p>
            <a:endParaRPr lang="en-GB" sz="4000" dirty="0"/>
          </a:p>
          <a:p>
            <a:r>
              <a:rPr lang="en-GB" sz="4000" dirty="0" smtClean="0"/>
              <a:t>Any Questions?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19075" y="1038225"/>
            <a:ext cx="8505825" cy="4909037"/>
          </a:xfr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nl-NL" sz="1600" dirty="0" err="1" smtClean="0">
                <a:solidFill>
                  <a:schemeClr val="tx1"/>
                </a:solidFill>
              </a:rPr>
              <a:t>Poor</a:t>
            </a:r>
            <a:r>
              <a:rPr lang="nl-NL" sz="1600" dirty="0" smtClean="0">
                <a:solidFill>
                  <a:schemeClr val="tx1"/>
                </a:solidFill>
              </a:rPr>
              <a:t> </a:t>
            </a:r>
            <a:r>
              <a:rPr lang="nl-NL" sz="1600" dirty="0" err="1" smtClean="0">
                <a:solidFill>
                  <a:schemeClr val="tx1"/>
                </a:solidFill>
              </a:rPr>
              <a:t>scalability</a:t>
            </a:r>
            <a:r>
              <a:rPr lang="nl-NL" sz="1600" dirty="0" smtClean="0">
                <a:solidFill>
                  <a:schemeClr val="tx1"/>
                </a:solidFill>
              </a:rPr>
              <a:t> of traditional </a:t>
            </a:r>
            <a:r>
              <a:rPr lang="nl-NL" sz="1600" dirty="0" err="1" smtClean="0">
                <a:solidFill>
                  <a:schemeClr val="tx1"/>
                </a:solidFill>
              </a:rPr>
              <a:t>algorithms</a:t>
            </a:r>
            <a:endParaRPr lang="nl-N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nl-NL" sz="1600" dirty="0" err="1" smtClean="0">
                <a:solidFill>
                  <a:schemeClr val="tx1"/>
                </a:solidFill>
              </a:rPr>
              <a:t>Convergence</a:t>
            </a:r>
            <a:r>
              <a:rPr lang="nl-NL" sz="1600" dirty="0" smtClean="0">
                <a:solidFill>
                  <a:schemeClr val="tx1"/>
                </a:solidFill>
              </a:rPr>
              <a:t> of </a:t>
            </a:r>
            <a:r>
              <a:rPr lang="nl-NL" sz="1600" dirty="0" err="1" smtClean="0">
                <a:solidFill>
                  <a:schemeClr val="tx1"/>
                </a:solidFill>
              </a:rPr>
              <a:t>StEFCal</a:t>
            </a:r>
            <a:r>
              <a:rPr lang="nl-NL" sz="1600" dirty="0" smtClean="0">
                <a:solidFill>
                  <a:schemeClr val="tx1"/>
                </a:solidFill>
              </a:rPr>
              <a:t> proven for non-</a:t>
            </a:r>
            <a:r>
              <a:rPr lang="nl-NL" sz="1600" dirty="0" err="1" smtClean="0">
                <a:solidFill>
                  <a:schemeClr val="tx1"/>
                </a:solidFill>
              </a:rPr>
              <a:t>polarized</a:t>
            </a:r>
            <a:r>
              <a:rPr lang="nl-NL" sz="1600" dirty="0" smtClean="0">
                <a:solidFill>
                  <a:schemeClr val="tx1"/>
                </a:solidFill>
              </a:rPr>
              <a:t> case</a:t>
            </a:r>
          </a:p>
          <a:p>
            <a:pPr lvl="1"/>
            <a:r>
              <a:rPr lang="nl-NL" sz="1400" i="1" dirty="0" smtClean="0">
                <a:solidFill>
                  <a:schemeClr val="tx1"/>
                </a:solidFill>
              </a:rPr>
              <a:t>O</a:t>
            </a:r>
            <a:r>
              <a:rPr lang="nl-NL" sz="1400" dirty="0" smtClean="0">
                <a:solidFill>
                  <a:schemeClr val="tx1"/>
                </a:solidFill>
              </a:rPr>
              <a:t>(</a:t>
            </a:r>
            <a:r>
              <a:rPr lang="nl-NL" sz="1400" i="1" dirty="0" smtClean="0">
                <a:solidFill>
                  <a:schemeClr val="tx1"/>
                </a:solidFill>
              </a:rPr>
              <a:t>n</a:t>
            </a:r>
            <a:r>
              <a:rPr lang="nl-NL" sz="1400" baseline="30000" dirty="0" smtClean="0">
                <a:solidFill>
                  <a:schemeClr val="tx1"/>
                </a:solidFill>
              </a:rPr>
              <a:t>2</a:t>
            </a:r>
            <a:r>
              <a:rPr lang="nl-NL" sz="1400" dirty="0" smtClean="0">
                <a:solidFill>
                  <a:schemeClr val="tx1"/>
                </a:solidFill>
              </a:rPr>
              <a:t>) operations</a:t>
            </a:r>
          </a:p>
          <a:p>
            <a:pPr>
              <a:spcBef>
                <a:spcPts val="600"/>
              </a:spcBef>
            </a:pPr>
            <a:r>
              <a:rPr lang="nl-NL" sz="1600" dirty="0" smtClean="0">
                <a:solidFill>
                  <a:schemeClr val="tx1"/>
                </a:solidFill>
              </a:rPr>
              <a:t>Extended here to polarized case</a:t>
            </a:r>
          </a:p>
          <a:p>
            <a:pPr lvl="1"/>
            <a:r>
              <a:rPr lang="nl-NL" sz="1400" i="1" dirty="0" smtClean="0">
                <a:solidFill>
                  <a:schemeClr val="tx1"/>
                </a:solidFill>
              </a:rPr>
              <a:t>O</a:t>
            </a:r>
            <a:r>
              <a:rPr lang="nl-NL" sz="1400" dirty="0" smtClean="0">
                <a:solidFill>
                  <a:schemeClr val="tx1"/>
                </a:solidFill>
              </a:rPr>
              <a:t>(</a:t>
            </a:r>
            <a:r>
              <a:rPr lang="nl-NL" sz="1400" i="1" dirty="0" smtClean="0">
                <a:solidFill>
                  <a:schemeClr val="tx1"/>
                </a:solidFill>
              </a:rPr>
              <a:t>n</a:t>
            </a:r>
            <a:r>
              <a:rPr lang="nl-NL" sz="1400" baseline="30000" dirty="0" smtClean="0">
                <a:solidFill>
                  <a:schemeClr val="tx1"/>
                </a:solidFill>
              </a:rPr>
              <a:t>2</a:t>
            </a:r>
            <a:r>
              <a:rPr lang="nl-NL" sz="1400" dirty="0" smtClean="0">
                <a:solidFill>
                  <a:schemeClr val="tx1"/>
                </a:solidFill>
              </a:rPr>
              <a:t>) operations</a:t>
            </a:r>
          </a:p>
          <a:p>
            <a:pPr>
              <a:spcBef>
                <a:spcPts val="600"/>
              </a:spcBef>
            </a:pPr>
            <a:r>
              <a:rPr lang="nl-NL" sz="1600" dirty="0" smtClean="0">
                <a:solidFill>
                  <a:schemeClr val="tx1"/>
                </a:solidFill>
              </a:rPr>
              <a:t>Iteratively minimize (</a:t>
            </a:r>
            <a:r>
              <a:rPr lang="nl-NL" sz="1600" dirty="0" err="1" smtClean="0">
                <a:solidFill>
                  <a:schemeClr val="tx1"/>
                </a:solidFill>
              </a:rPr>
              <a:t>normal</a:t>
            </a:r>
            <a:r>
              <a:rPr lang="nl-NL" sz="1600" dirty="0" smtClean="0">
                <a:solidFill>
                  <a:schemeClr val="tx1"/>
                </a:solidFill>
              </a:rPr>
              <a:t> </a:t>
            </a:r>
            <a:r>
              <a:rPr lang="nl-NL" sz="1600" dirty="0" err="1" smtClean="0">
                <a:solidFill>
                  <a:schemeClr val="tx1"/>
                </a:solidFill>
              </a:rPr>
              <a:t>equations</a:t>
            </a:r>
            <a:r>
              <a:rPr lang="nl-NL" sz="1600" dirty="0" smtClean="0">
                <a:solidFill>
                  <a:schemeClr val="tx1"/>
                </a:solidFill>
              </a:rPr>
              <a:t> </a:t>
            </a:r>
            <a:r>
              <a:rPr lang="nl-NL" sz="1600" dirty="0" err="1" smtClean="0">
                <a:solidFill>
                  <a:schemeClr val="tx1"/>
                </a:solidFill>
              </a:rPr>
              <a:t>method</a:t>
            </a:r>
            <a:r>
              <a:rPr lang="nl-NL" sz="1600" dirty="0" smtClean="0">
                <a:solidFill>
                  <a:schemeClr val="tx1"/>
                </a:solidFill>
              </a:rPr>
              <a:t> for SVD):</a:t>
            </a:r>
            <a:br>
              <a:rPr lang="nl-NL" sz="1600" dirty="0" smtClean="0">
                <a:solidFill>
                  <a:schemeClr val="tx1"/>
                </a:solidFill>
              </a:rPr>
            </a:br>
            <a:r>
              <a:rPr lang="nl-NL" sz="1600" dirty="0" smtClean="0">
                <a:solidFill>
                  <a:schemeClr val="tx1"/>
                </a:solidFill>
              </a:rPr>
              <a:t/>
            </a:r>
            <a:br>
              <a:rPr lang="nl-NL" sz="1600" dirty="0" smtClean="0">
                <a:solidFill>
                  <a:schemeClr val="tx1"/>
                </a:solidFill>
              </a:rPr>
            </a:br>
            <a:endParaRPr lang="nl-N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nl-NL" sz="1600" dirty="0" smtClean="0">
                <a:solidFill>
                  <a:schemeClr val="tx1"/>
                </a:solidFill>
              </a:rPr>
              <a:t/>
            </a:r>
            <a:br>
              <a:rPr lang="nl-NL" sz="1600" dirty="0" smtClean="0">
                <a:solidFill>
                  <a:schemeClr val="tx1"/>
                </a:solidFill>
              </a:rPr>
            </a:br>
            <a:r>
              <a:rPr lang="nl-NL" sz="1600" dirty="0" err="1" smtClean="0">
                <a:solidFill>
                  <a:schemeClr val="tx1"/>
                </a:solidFill>
              </a:rPr>
              <a:t>where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1600" dirty="0" err="1" smtClean="0">
                <a:solidFill>
                  <a:schemeClr val="tx1"/>
                </a:solidFill>
              </a:rPr>
              <a:t>and</a:t>
            </a:r>
            <a:r>
              <a:rPr lang="nl-NL" sz="1600" dirty="0" smtClean="0">
                <a:solidFill>
                  <a:schemeClr val="tx1"/>
                </a:solidFill>
              </a:rPr>
              <a:t> the two columns of </a:t>
            </a:r>
            <a:r>
              <a:rPr lang="nl-NL" sz="1600" i="1" dirty="0" err="1" smtClean="0">
                <a:solidFill>
                  <a:schemeClr val="tx1"/>
                </a:solidFill>
              </a:rPr>
              <a:t>Z</a:t>
            </a:r>
            <a:r>
              <a:rPr lang="nl-NL" sz="1600" i="1" dirty="0" smtClean="0">
                <a:solidFill>
                  <a:schemeClr val="tx1"/>
                </a:solidFill>
              </a:rPr>
              <a:t> </a:t>
            </a:r>
            <a:r>
              <a:rPr lang="nl-NL" sz="1600" dirty="0" err="1" smtClean="0">
                <a:solidFill>
                  <a:schemeClr val="tx1"/>
                </a:solidFill>
              </a:rPr>
              <a:t>and</a:t>
            </a:r>
            <a:r>
              <a:rPr lang="nl-NL" sz="1600" i="1" dirty="0" smtClean="0">
                <a:solidFill>
                  <a:schemeClr val="tx1"/>
                </a:solidFill>
              </a:rPr>
              <a:t> D</a:t>
            </a:r>
            <a:r>
              <a:rPr lang="nl-NL" sz="1600" dirty="0" smtClean="0">
                <a:solidFill>
                  <a:schemeClr val="tx1"/>
                </a:solidFill>
              </a:rPr>
              <a:t> for the </a:t>
            </a:r>
            <a:r>
              <a:rPr lang="nl-NL" sz="1600" i="1" dirty="0" smtClean="0">
                <a:solidFill>
                  <a:schemeClr val="tx1"/>
                </a:solidFill>
              </a:rPr>
              <a:t>j</a:t>
            </a:r>
            <a:r>
              <a:rPr lang="nl-NL" sz="1600" dirty="0" smtClean="0">
                <a:solidFill>
                  <a:schemeClr val="tx1"/>
                </a:solidFill>
              </a:rPr>
              <a:t>-th antenna are referred </a:t>
            </a:r>
            <a:r>
              <a:rPr lang="nl-NL" sz="1600" dirty="0" err="1" smtClean="0">
                <a:solidFill>
                  <a:schemeClr val="tx1"/>
                </a:solidFill>
              </a:rPr>
              <a:t>by</a:t>
            </a:r>
            <a:r>
              <a:rPr lang="nl-NL" sz="1600" dirty="0" smtClean="0">
                <a:solidFill>
                  <a:schemeClr val="tx1"/>
                </a:solidFill>
              </a:rPr>
              <a:t> </a:t>
            </a:r>
            <a:r>
              <a:rPr lang="nl-NL" sz="1600" i="1" dirty="0" err="1" smtClean="0">
                <a:solidFill>
                  <a:schemeClr val="tx1"/>
                </a:solidFill>
              </a:rPr>
              <a:t>Z</a:t>
            </a:r>
            <a:r>
              <a:rPr lang="nl-NL" sz="1600" i="1" baseline="-25000" dirty="0" err="1" smtClean="0">
                <a:solidFill>
                  <a:schemeClr val="tx1"/>
                </a:solidFill>
              </a:rPr>
              <a:t>j</a:t>
            </a:r>
            <a:r>
              <a:rPr lang="nl-NL" sz="1600" i="1" dirty="0" smtClean="0">
                <a:solidFill>
                  <a:schemeClr val="tx1"/>
                </a:solidFill>
              </a:rPr>
              <a:t> , D</a:t>
            </a:r>
            <a:r>
              <a:rPr lang="nl-NL" sz="1600" i="1" baseline="-25000" dirty="0" smtClean="0">
                <a:solidFill>
                  <a:schemeClr val="tx1"/>
                </a:solidFill>
              </a:rPr>
              <a:t>j </a:t>
            </a:r>
            <a:r>
              <a:rPr lang="nl-NL" sz="1600" dirty="0" smtClean="0">
                <a:solidFill>
                  <a:schemeClr val="tx1"/>
                </a:solidFill>
              </a:rPr>
              <a:t>    namely</a:t>
            </a:r>
          </a:p>
          <a:p>
            <a:pPr>
              <a:spcBef>
                <a:spcPts val="600"/>
              </a:spcBef>
            </a:pPr>
            <a:endParaRPr lang="nl-NL" dirty="0" smtClean="0"/>
          </a:p>
          <a:p>
            <a:pPr>
              <a:spcBef>
                <a:spcPts val="600"/>
              </a:spcBef>
            </a:pPr>
            <a:endParaRPr lang="nl-NL" sz="16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nl-NL" dirty="0" smtClean="0"/>
              <a:t>The problem has split </a:t>
            </a:r>
            <a:r>
              <a:rPr lang="nl-NL" dirty="0" err="1" smtClean="0"/>
              <a:t>into</a:t>
            </a:r>
            <a:r>
              <a:rPr lang="nl-NL" dirty="0" smtClean="0"/>
              <a:t> n 2x2 systems of equations</a:t>
            </a:r>
            <a:r>
              <a:rPr lang="nl-NL" sz="1600" dirty="0" smtClean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Problem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0650" y="3069281"/>
            <a:ext cx="4705350" cy="390525"/>
          </a:xfrm>
          <a:prstGeom prst="rect">
            <a:avLst/>
          </a:prstGeom>
          <a:noFill/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0650" y="5130142"/>
            <a:ext cx="1228725" cy="266700"/>
          </a:xfrm>
          <a:prstGeom prst="rect">
            <a:avLst/>
          </a:prstGeom>
          <a:noFill/>
        </p:spPr>
      </p:pic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916" y="4069747"/>
            <a:ext cx="5270500" cy="241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63301" y="5130142"/>
            <a:ext cx="5270500" cy="266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Cost per iteration</a:t>
            </a:r>
          </a:p>
          <a:p>
            <a:pPr lvl="1"/>
            <a:r>
              <a:rPr lang="nl-NL" dirty="0" smtClean="0"/>
              <a:t>44 n</a:t>
            </a:r>
            <a:r>
              <a:rPr lang="nl-NL" baseline="30000" dirty="0" smtClean="0"/>
              <a:t>2 </a:t>
            </a:r>
            <a:r>
              <a:rPr lang="nl-NL" dirty="0" smtClean="0"/>
              <a:t>real operations</a:t>
            </a:r>
          </a:p>
          <a:p>
            <a:r>
              <a:rPr lang="nl-NL" dirty="0" smtClean="0"/>
              <a:t>Small memory footprint</a:t>
            </a:r>
          </a:p>
          <a:p>
            <a:pPr lvl="1"/>
            <a:r>
              <a:rPr lang="nl-NL" dirty="0" err="1" smtClean="0"/>
              <a:t>Only</a:t>
            </a:r>
            <a:r>
              <a:rPr lang="nl-NL" dirty="0" smtClean="0"/>
              <a:t> 2-4 extra </a:t>
            </a:r>
            <a:r>
              <a:rPr lang="nl-NL" dirty="0" err="1" smtClean="0"/>
              <a:t>vectors</a:t>
            </a:r>
            <a:r>
              <a:rPr lang="nl-NL" dirty="0" smtClean="0"/>
              <a:t> </a:t>
            </a:r>
            <a:r>
              <a:rPr lang="nl-NL" dirty="0" err="1" smtClean="0"/>
              <a:t>required</a:t>
            </a:r>
            <a:endParaRPr lang="nl-NL" dirty="0" smtClean="0"/>
          </a:p>
          <a:p>
            <a:r>
              <a:rPr lang="nl-NL" dirty="0" smtClean="0"/>
              <a:t>Data access</a:t>
            </a:r>
          </a:p>
          <a:p>
            <a:pPr lvl="1"/>
            <a:r>
              <a:rPr lang="nl-NL" dirty="0" smtClean="0"/>
              <a:t>Unit stride across all items of data.</a:t>
            </a:r>
          </a:p>
          <a:p>
            <a:r>
              <a:rPr lang="nl-NL" dirty="0" smtClean="0"/>
              <a:t>Parallelism</a:t>
            </a:r>
          </a:p>
          <a:p>
            <a:pPr lvl="1"/>
            <a:r>
              <a:rPr lang="nl-NL" dirty="0" smtClean="0"/>
              <a:t>Very fine grain (each antenna</a:t>
            </a:r>
            <a:br>
              <a:rPr lang="nl-NL" dirty="0" smtClean="0"/>
            </a:br>
            <a:r>
              <a:rPr lang="nl-NL" dirty="0" smtClean="0"/>
              <a:t>computed independently)</a:t>
            </a:r>
          </a:p>
          <a:p>
            <a:r>
              <a:rPr lang="nl-NL" dirty="0" smtClean="0"/>
              <a:t>Synchronization</a:t>
            </a:r>
          </a:p>
          <a:p>
            <a:pPr lvl="1"/>
            <a:r>
              <a:rPr lang="nl-NL" dirty="0" smtClean="0"/>
              <a:t>1 per iteration</a:t>
            </a:r>
          </a:p>
          <a:p>
            <a:r>
              <a:rPr lang="nl-NL" dirty="0" smtClean="0"/>
              <a:t>Typical number of iterations</a:t>
            </a:r>
          </a:p>
          <a:p>
            <a:pPr lvl="1"/>
            <a:r>
              <a:rPr lang="nl-NL" dirty="0" err="1" smtClean="0"/>
              <a:t>Varied</a:t>
            </a:r>
            <a:r>
              <a:rPr lang="nl-NL" dirty="0" smtClean="0"/>
              <a:t>, &lt;= 100 for adequate</a:t>
            </a:r>
            <a:br>
              <a:rPr lang="nl-NL" dirty="0" smtClean="0"/>
            </a:br>
            <a:r>
              <a:rPr lang="nl-NL" dirty="0" err="1" smtClean="0"/>
              <a:t>convergence</a:t>
            </a:r>
            <a:endParaRPr lang="nl-NL" dirty="0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Algorithm</a:t>
            </a:r>
            <a:endParaRPr lang="nl-NL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4333875" y="1408112"/>
            <a:ext cx="4391025" cy="4506913"/>
            <a:chOff x="1862138" y="1493838"/>
            <a:chExt cx="4391025" cy="4506913"/>
          </a:xfrm>
        </p:grpSpPr>
        <p:pic>
          <p:nvPicPr>
            <p:cNvPr id="3584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62138" y="1790700"/>
              <a:ext cx="4391025" cy="396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1862138" y="1493838"/>
              <a:ext cx="4105275" cy="4506913"/>
              <a:chOff x="2000250" y="1019175"/>
              <a:chExt cx="4105275" cy="4506913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000250" y="1647826"/>
                <a:ext cx="4105275" cy="3878262"/>
              </a:xfrm>
              <a:prstGeom prst="rect">
                <a:avLst/>
              </a:prstGeom>
              <a:noFill/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00250" y="1019175"/>
                <a:ext cx="4105275" cy="628650"/>
              </a:xfrm>
              <a:prstGeom prst="rect">
                <a:avLst/>
              </a:prstGeom>
              <a:solidFill>
                <a:schemeClr val="tx2"/>
              </a:solidFill>
              <a:ln w="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 smtClean="0">
                    <a:solidFill>
                      <a:schemeClr val="bg1"/>
                    </a:solidFill>
                  </a:rPr>
                  <a:t>Basic Polarized </a:t>
                </a:r>
                <a:r>
                  <a:rPr lang="en-GB" b="1" dirty="0" err="1" smtClean="0">
                    <a:solidFill>
                      <a:schemeClr val="bg1"/>
                    </a:solidFill>
                  </a:rPr>
                  <a:t>StEFCal</a:t>
                </a:r>
                <a:endParaRPr lang="en-GB" b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346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Algorithm Validation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14412" y="1177925"/>
          <a:ext cx="7115176" cy="177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975"/>
                <a:gridCol w="560320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Alternative Algorithms Used for</a:t>
                      </a:r>
                      <a:r>
                        <a:rPr lang="en-GB" baseline="0" dirty="0" smtClean="0"/>
                        <a:t> Results Comparison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alibri" pitchFamily="34" charset="0"/>
                        </a:rPr>
                        <a:t>Name</a:t>
                      </a:r>
                      <a:endParaRPr lang="en-GB" sz="16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alibri" pitchFamily="34" charset="0"/>
                        </a:rPr>
                        <a:t>Description</a:t>
                      </a:r>
                      <a:endParaRPr lang="en-GB" sz="16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BFGS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Alternative method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using the BFGS method (developed and written by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S.Salvini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latin typeface="Calibri" pitchFamily="34" charset="0"/>
                        </a:rPr>
                        <a:t>Levenberg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-Marquardt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itchFamily="34" charset="0"/>
                        </a:rPr>
                        <a:t>Using the LM routine available from MATLAB (</a:t>
                      </a:r>
                      <a:r>
                        <a:rPr lang="en-GB" sz="1400" dirty="0" err="1" smtClean="0">
                          <a:latin typeface="Calibri" pitchFamily="34" charset="0"/>
                        </a:rPr>
                        <a:t>lsqnonlin</a:t>
                      </a:r>
                      <a:r>
                        <a:rPr lang="en-GB" sz="1400" dirty="0" smtClean="0">
                          <a:latin typeface="Calibri" pitchFamily="34" charset="0"/>
                        </a:rPr>
                        <a:t>)</a:t>
                      </a:r>
                      <a:endParaRPr lang="en-GB" sz="1400" baseline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73081"/>
              </p:ext>
            </p:extLst>
          </p:nvPr>
        </p:nvGraphicFramePr>
        <p:xfrm>
          <a:off x="1014412" y="3105150"/>
          <a:ext cx="7110413" cy="314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041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Other</a:t>
                      </a:r>
                      <a:r>
                        <a:rPr lang="en-GB" baseline="0" dirty="0" smtClean="0"/>
                        <a:t> validation and skies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alibri" pitchFamily="34" charset="0"/>
                        </a:rPr>
                        <a:t>Description</a:t>
                      </a:r>
                      <a:endParaRPr lang="en-GB" sz="16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alibri" pitchFamily="34" charset="0"/>
                        </a:rPr>
                        <a:t>Computation and checking of the gradient of the minimised function</a:t>
                      </a:r>
                      <a:br>
                        <a:rPr lang="en-GB" sz="1400" dirty="0" smtClean="0">
                          <a:latin typeface="Calibri" pitchFamily="34" charset="0"/>
                        </a:rPr>
                      </a:br>
                      <a:r>
                        <a:rPr lang="en-GB" sz="1400" dirty="0" smtClean="0">
                          <a:latin typeface="Calibri" pitchFamily="34" charset="0"/>
                        </a:rPr>
                        <a:t>(its entries should be very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small at a minimum)</a:t>
                      </a:r>
                      <a:endParaRPr lang="en-GB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Simulated skies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     up to 100,000 sources, up to 1,000 calibration sources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     calibration sources with various degrees of separation from others (between 1 and 10 factor)</a:t>
                      </a:r>
                      <a:br>
                        <a:rPr lang="en-GB" sz="1400" baseline="0" dirty="0" smtClean="0">
                          <a:latin typeface="Calibri" pitchFamily="34" charset="0"/>
                        </a:rPr>
                      </a:br>
                      <a:r>
                        <a:rPr lang="en-GB" sz="1400" baseline="0" dirty="0" smtClean="0">
                          <a:latin typeface="Calibri" pitchFamily="34" charset="0"/>
                        </a:rPr>
                        <a:t>     corruption of gains: random phases; amplitude of diagonal elements between 0.2 and 2; </a:t>
                      </a:r>
                      <a:br>
                        <a:rPr lang="en-GB" sz="1400" baseline="0" dirty="0" smtClean="0">
                          <a:latin typeface="Calibri" pitchFamily="34" charset="0"/>
                        </a:rPr>
                      </a:br>
                      <a:r>
                        <a:rPr lang="en-GB" sz="1400" baseline="0" dirty="0" smtClean="0">
                          <a:latin typeface="Calibri" pitchFamily="34" charset="0"/>
                        </a:rPr>
                        <a:t>     off-2diagonal elements between 0 and 0.2</a:t>
                      </a:r>
                      <a:endParaRPr lang="en-GB" sz="1400" baseline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Real skies (ongoing)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alibri" pitchFamily="34" charset="0"/>
                        </a:rPr>
                        <a:t>     LOFAR (thanks to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Tammo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and Stefan)</a:t>
                      </a:r>
                      <a:br>
                        <a:rPr lang="en-GB" sz="1400" baseline="0" dirty="0" smtClean="0">
                          <a:latin typeface="Calibri" pitchFamily="34" charset="0"/>
                        </a:rPr>
                      </a:br>
                      <a:r>
                        <a:rPr lang="en-GB" sz="1400" baseline="0" dirty="0" smtClean="0">
                          <a:latin typeface="Calibri" pitchFamily="34" charset="0"/>
                        </a:rPr>
                        <a:t>    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Meqtrees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(Oleg Smirnov): using </a:t>
                      </a:r>
                      <a:r>
                        <a:rPr lang="en-GB" sz="1400" baseline="0" dirty="0" err="1" smtClean="0">
                          <a:latin typeface="Calibri" pitchFamily="34" charset="0"/>
                        </a:rPr>
                        <a:t>StEFcal</a:t>
                      </a:r>
                      <a:r>
                        <a:rPr lang="en-GB" sz="1400" baseline="0" dirty="0" smtClean="0">
                          <a:latin typeface="Calibri" pitchFamily="34" charset="0"/>
                        </a:rPr>
                        <a:t> routinely</a:t>
                      </a:r>
                      <a:endParaRPr lang="en-GB" sz="1400" baseline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46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100,000 sources</a:t>
            </a:r>
          </a:p>
          <a:p>
            <a:r>
              <a:rPr lang="en-GB" dirty="0" smtClean="0"/>
              <a:t>Random position</a:t>
            </a:r>
          </a:p>
          <a:p>
            <a:r>
              <a:rPr lang="en-GB" dirty="0" smtClean="0"/>
              <a:t>Intensity </a:t>
            </a:r>
            <a:r>
              <a:rPr lang="en-GB" dirty="0" err="1" smtClean="0"/>
              <a:t>exponentialy</a:t>
            </a:r>
            <a:r>
              <a:rPr lang="en-GB" dirty="0" smtClean="0"/>
              <a:t> distributed between 10</a:t>
            </a:r>
            <a:r>
              <a:rPr lang="en-GB" baseline="30000" dirty="0" smtClean="0"/>
              <a:t>-4</a:t>
            </a:r>
            <a:r>
              <a:rPr lang="en-GB" dirty="0" smtClean="0"/>
              <a:t> and 1</a:t>
            </a:r>
          </a:p>
          <a:p>
            <a:r>
              <a:rPr lang="en-GB" dirty="0" smtClean="0"/>
              <a:t>Random source polarization</a:t>
            </a:r>
          </a:p>
          <a:p>
            <a:r>
              <a:rPr lang="en-GB" dirty="0" smtClean="0"/>
              <a:t>Geometric instrumental polarization included</a:t>
            </a:r>
          </a:p>
          <a:p>
            <a:r>
              <a:rPr lang="en-GB" dirty="0" smtClean="0"/>
              <a:t>256 antennas (512 dipoles)</a:t>
            </a:r>
          </a:p>
          <a:p>
            <a:r>
              <a:rPr lang="en-GB" dirty="0" smtClean="0"/>
              <a:t>Baseline up to 250 metres</a:t>
            </a:r>
          </a:p>
          <a:p>
            <a:pPr lvl="1"/>
            <a:r>
              <a:rPr lang="en-GB" dirty="0" smtClean="0"/>
              <a:t>For ease of imaging</a:t>
            </a:r>
          </a:p>
          <a:p>
            <a:r>
              <a:rPr lang="en-GB" dirty="0" smtClean="0"/>
              <a:t>Simple DFT imaging</a:t>
            </a:r>
          </a:p>
          <a:p>
            <a:r>
              <a:rPr lang="en-GB" dirty="0" smtClean="0"/>
              <a:t>All calibrations using Stefcal1c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6" name="Picture 5" descr="sources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880" y="1472503"/>
            <a:ext cx="4622800" cy="34588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66572" y="4931914"/>
            <a:ext cx="3154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Histogram of source intensities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26852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97543" y="524188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Exact Sky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70861" y="5739464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Observed Sky</a:t>
            </a:r>
            <a:endParaRPr lang="en-GB" dirty="0"/>
          </a:p>
        </p:txBody>
      </p:sp>
      <p:pic>
        <p:nvPicPr>
          <p:cNvPr id="11" name="Picture 10" descr="sky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400" y="2145600"/>
            <a:ext cx="4695306" cy="3780000"/>
          </a:xfrm>
          <a:prstGeom prst="rect">
            <a:avLst/>
          </a:prstGeom>
        </p:spPr>
      </p:pic>
      <p:pic>
        <p:nvPicPr>
          <p:cNvPr id="2" name="Picture 1" descr="skyx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" y="1620000"/>
            <a:ext cx="4693920" cy="377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84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23226" y="5189508"/>
            <a:ext cx="706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10 %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5155" y="1073408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Model include sources up to </a:t>
            </a:r>
            <a:r>
              <a:rPr lang="en-GB" b="1" dirty="0" smtClean="0"/>
              <a:t>x %</a:t>
            </a:r>
            <a:r>
              <a:rPr lang="en-GB" dirty="0" smtClean="0"/>
              <a:t> intensity of brightest</a:t>
            </a:r>
          </a:p>
          <a:p>
            <a:r>
              <a:rPr lang="en-GB" dirty="0" smtClean="0"/>
              <a:t>Pictures show difference between exact and calibrated sky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98809" y="5697521"/>
            <a:ext cx="57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1 %</a:t>
            </a:r>
          </a:p>
        </p:txBody>
      </p:sp>
      <p:pic>
        <p:nvPicPr>
          <p:cNvPr id="6" name="Picture 5" descr="sky0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" y="1620000"/>
            <a:ext cx="4693920" cy="3778885"/>
          </a:xfrm>
          <a:prstGeom prst="rect">
            <a:avLst/>
          </a:prstGeom>
        </p:spPr>
      </p:pic>
      <p:pic>
        <p:nvPicPr>
          <p:cNvPr id="10" name="Picture 9" descr="sky00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400" y="2145600"/>
            <a:ext cx="4693920" cy="377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23226" y="5189508"/>
            <a:ext cx="77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0.1 %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5155" y="1073408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Model include sources up to </a:t>
            </a:r>
            <a:r>
              <a:rPr lang="en-GB" b="1" dirty="0" smtClean="0"/>
              <a:t>x %</a:t>
            </a:r>
            <a:r>
              <a:rPr lang="en-GB" dirty="0" smtClean="0"/>
              <a:t> intensity of brightest</a:t>
            </a:r>
          </a:p>
          <a:p>
            <a:r>
              <a:rPr lang="en-GB" dirty="0" smtClean="0"/>
              <a:t>Pictures show difference between exact and calibrated sky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98809" y="5697521"/>
            <a:ext cx="1389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All sources</a:t>
            </a:r>
            <a:endParaRPr lang="en-GB" b="1" dirty="0"/>
          </a:p>
        </p:txBody>
      </p:sp>
      <p:pic>
        <p:nvPicPr>
          <p:cNvPr id="3" name="Picture 2" descr="skyall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400" y="2145600"/>
            <a:ext cx="4693920" cy="3778885"/>
          </a:xfrm>
          <a:prstGeom prst="rect">
            <a:avLst/>
          </a:prstGeom>
        </p:spPr>
      </p:pic>
      <p:pic>
        <p:nvPicPr>
          <p:cNvPr id="5" name="Picture 4" descr="sky000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00" y="1620000"/>
            <a:ext cx="4693920" cy="377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6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e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Streng.thmx</Template>
  <TotalTime>875</TotalTime>
  <Words>902</Words>
  <Application>Microsoft Macintosh PowerPoint</Application>
  <PresentationFormat>On-screen Show (4:3)</PresentationFormat>
  <Paragraphs>322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Streng</vt:lpstr>
      <vt:lpstr>Calibration with StEFCal: progress, advances and successes</vt:lpstr>
      <vt:lpstr>The Problem</vt:lpstr>
      <vt:lpstr>The Problem</vt:lpstr>
      <vt:lpstr>Algorithm</vt:lpstr>
      <vt:lpstr>Algorithm Validation</vt:lpstr>
      <vt:lpstr>Example</vt:lpstr>
      <vt:lpstr>Example</vt:lpstr>
      <vt:lpstr>Example</vt:lpstr>
      <vt:lpstr>Example</vt:lpstr>
      <vt:lpstr>Algorithm Variants</vt:lpstr>
      <vt:lpstr>Comparing StEFCal Versions </vt:lpstr>
      <vt:lpstr>Performance with Problem Size</vt:lpstr>
      <vt:lpstr>Computational Costs</vt:lpstr>
      <vt:lpstr>SKA-1 LFAA Station Calibration - 1</vt:lpstr>
      <vt:lpstr>SKA-1 LFAA Station Calibration - 2</vt:lpstr>
      <vt:lpstr>Scalability</vt:lpstr>
      <vt:lpstr>StEFCal in AARTFAAC (1)</vt:lpstr>
      <vt:lpstr>StEFCal in AARTFAAC (2)</vt:lpstr>
      <vt:lpstr>Current work</vt:lpstr>
      <vt:lpstr>Any Questions ?</vt:lpstr>
    </vt:vector>
  </TitlesOfParts>
  <Company>Max-Planck-Institut für Radioastronomie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RadioNet3 – Future plans</dc:title>
  <dc:creator>Izabela Rottmann</dc:creator>
  <cp:lastModifiedBy>Stef Salvini</cp:lastModifiedBy>
  <cp:revision>248</cp:revision>
  <dcterms:created xsi:type="dcterms:W3CDTF">2014-01-22T08:31:51Z</dcterms:created>
  <dcterms:modified xsi:type="dcterms:W3CDTF">2014-03-05T21:47:58Z</dcterms:modified>
</cp:coreProperties>
</file>