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0" r:id="rId2"/>
    <p:sldId id="321" r:id="rId3"/>
  </p:sldIdLst>
  <p:sldSz cx="9144000" cy="6858000" type="screen4x3"/>
  <p:notesSz cx="7035800" cy="9194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D129D5"/>
    <a:srgbClr val="0C46F9"/>
    <a:srgbClr val="021759"/>
    <a:srgbClr val="1C52F9"/>
    <a:srgbClr val="0640F3"/>
    <a:srgbClr val="FC0128"/>
    <a:srgbClr val="7FFF00"/>
    <a:srgbClr val="FAFD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22" y="-72"/>
      </p:cViewPr>
      <p:guideLst>
        <p:guide orient="horz" pos="2896"/>
        <p:guide pos="22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051176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t" anchorCtr="0" compatLnSpc="1">
            <a:prstTxWarp prst="textNoShape">
              <a:avLst/>
            </a:prstTxWarp>
          </a:bodyPr>
          <a:lstStyle>
            <a:lvl1pPr defTabSz="935038">
              <a:defRPr sz="1000" b="0" i="1">
                <a:effectLst/>
              </a:defRPr>
            </a:lvl1pPr>
          </a:lstStyle>
          <a:p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4625" y="-1588"/>
            <a:ext cx="30511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t" anchorCtr="0" compatLnSpc="1">
            <a:prstTxWarp prst="textNoShape">
              <a:avLst/>
            </a:prstTxWarp>
          </a:bodyPr>
          <a:lstStyle>
            <a:lvl1pPr algn="r" defTabSz="935038">
              <a:defRPr sz="1000" b="0" i="1">
                <a:effectLst/>
              </a:defRPr>
            </a:lvl1pPr>
          </a:lstStyle>
          <a:p>
            <a:endParaRPr lang="en-US" altLang="ja-JP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8737600"/>
            <a:ext cx="3051176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b" anchorCtr="0" compatLnSpc="1">
            <a:prstTxWarp prst="textNoShape">
              <a:avLst/>
            </a:prstTxWarp>
          </a:bodyPr>
          <a:lstStyle>
            <a:lvl1pPr defTabSz="935038">
              <a:defRPr sz="1000" b="0" i="1">
                <a:effectLst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4625" y="8737600"/>
            <a:ext cx="30511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b" anchorCtr="0" compatLnSpc="1">
            <a:prstTxWarp prst="textNoShape">
              <a:avLst/>
            </a:prstTxWarp>
          </a:bodyPr>
          <a:lstStyle>
            <a:lvl1pPr algn="r" defTabSz="935038">
              <a:defRPr sz="1000" b="0" i="1">
                <a:effectLst/>
              </a:defRPr>
            </a:lvl1pPr>
          </a:lstStyle>
          <a:p>
            <a:fld id="{446EC790-86E9-4DEF-80B6-83E6713FDDE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-1588"/>
            <a:ext cx="3051176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t" anchorCtr="0" compatLnSpc="1">
            <a:prstTxWarp prst="textNoShape">
              <a:avLst/>
            </a:prstTxWarp>
          </a:bodyPr>
          <a:lstStyle>
            <a:lvl1pPr defTabSz="935038">
              <a:defRPr sz="1000" b="0" i="1">
                <a:effectLst/>
                <a:latin typeface="Times New Roman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4625" y="-1588"/>
            <a:ext cx="30511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t" anchorCtr="0" compatLnSpc="1">
            <a:prstTxWarp prst="textNoShape">
              <a:avLst/>
            </a:prstTxWarp>
          </a:bodyPr>
          <a:lstStyle>
            <a:lvl1pPr algn="r" defTabSz="935038">
              <a:defRPr sz="1000" b="0" i="1">
                <a:effectLst/>
                <a:latin typeface="Times New Roman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8737600"/>
            <a:ext cx="3051176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b" anchorCtr="0" compatLnSpc="1">
            <a:prstTxWarp prst="textNoShape">
              <a:avLst/>
            </a:prstTxWarp>
          </a:bodyPr>
          <a:lstStyle>
            <a:lvl1pPr defTabSz="935038">
              <a:defRPr sz="1000" b="0" i="1">
                <a:effectLst/>
                <a:latin typeface="Times New Roman" pitchFamily="18" charset="0"/>
              </a:defRPr>
            </a:lvl1pPr>
          </a:lstStyle>
          <a:p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4625" y="8737600"/>
            <a:ext cx="305117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3" tIns="0" rIns="18773" bIns="0" numCol="1" anchor="b" anchorCtr="0" compatLnSpc="1">
            <a:prstTxWarp prst="textNoShape">
              <a:avLst/>
            </a:prstTxWarp>
          </a:bodyPr>
          <a:lstStyle>
            <a:lvl1pPr algn="r" defTabSz="935038">
              <a:defRPr sz="1000" b="0" i="1">
                <a:effectLst/>
                <a:latin typeface="Times New Roman" pitchFamily="18" charset="0"/>
              </a:defRPr>
            </a:lvl1pPr>
          </a:lstStyle>
          <a:p>
            <a:fld id="{8648768B-592C-4549-8A1E-1F021F186BFB}" type="slidenum">
              <a:rPr lang="en-US" altLang="ja-JP"/>
              <a:pPr/>
              <a:t>&lt;#&gt;</a:t>
            </a:fld>
            <a:endParaRPr lang="en-US" altLang="ja-JP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8213" y="4367213"/>
            <a:ext cx="5157787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6" tIns="48500" rIns="92306" bIns="485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7138" y="695325"/>
            <a:ext cx="4583112" cy="34369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5138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1863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97000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65313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5D27DF-6236-4FCD-978A-560920600DD9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9200" y="688975"/>
            <a:ext cx="4597400" cy="3448050"/>
          </a:xfrm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213" y="4367213"/>
            <a:ext cx="5159375" cy="4138612"/>
          </a:xfrm>
        </p:spPr>
        <p:txBody>
          <a:bodyPr lIns="92738" tIns="46369" rIns="92738" bIns="46369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07B03-5FAB-4EEB-A18E-14C68A6CBBD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FC47E-D0A3-46CC-A3E1-A14920B3151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81813" y="361950"/>
            <a:ext cx="1938337" cy="56769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66800" y="361950"/>
            <a:ext cx="5662613" cy="56769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A40D1-5890-4D39-89DD-4B72041F8E0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5EA0B-724A-4AFB-8198-525876FAC17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F1B9D-7812-4955-9FA4-118D80ECBB3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162050" y="1924050"/>
            <a:ext cx="3714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24050"/>
            <a:ext cx="3714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AC36E-8946-4B1D-81E8-0B6EA3BE252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37888-2C8D-4461-912E-2167AFBBBEE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5B58E-C765-42E1-AD23-49D0DC9F1FB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A86C0-B3DA-4142-B146-30624ED8E6B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AFD90-810C-474C-B4DF-210F16B9EFF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96E33-7344-4FDB-9322-D7193017763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Times New Roman" pitchFamily="18" charset="0"/>
                <a:ea typeface="ＭＳ Ｐゴシック" charset="-128"/>
              </a:defRPr>
            </a:lvl1pPr>
          </a:lstStyle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  <a:latin typeface="Times New Roman" pitchFamily="18" charset="0"/>
                <a:ea typeface="ＭＳ Ｐゴシック" charset="-128"/>
              </a:defRPr>
            </a:lvl1pPr>
          </a:lstStyle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effectLst/>
                <a:latin typeface="Times New Roman" pitchFamily="18" charset="0"/>
                <a:ea typeface="ＭＳ Ｐゴシック" charset="-128"/>
              </a:defRPr>
            </a:lvl1pPr>
          </a:lstStyle>
          <a:p>
            <a:fld id="{50F6D7C9-A306-4916-B08A-8821724CDE58}" type="slidenum">
              <a:rPr lang="en-US" altLang="ja-JP"/>
              <a:pPr/>
              <a:t>&lt;#&gt;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61950"/>
            <a:ext cx="7753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2050" y="1924050"/>
            <a:ext cx="75819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pic>
        <p:nvPicPr>
          <p:cNvPr id="10" name="Image 0" descr="iucaf_platy_logo2.jpg"/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1406" y="71414"/>
            <a:ext cx="928694" cy="10715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60000"/>
        <a:buChar char="•"/>
        <a:defRPr sz="2400" b="1">
          <a:solidFill>
            <a:schemeClr val="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&gt;"/>
        <a:defRPr sz="23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 "/>
        <a:defRPr sz="22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 "/>
        <a:defRPr sz="22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500174"/>
            <a:ext cx="8456613" cy="1143000"/>
          </a:xfrm>
          <a:noFill/>
          <a:ln/>
        </p:spPr>
        <p:txBody>
          <a:bodyPr anchor="b"/>
          <a:lstStyle/>
          <a:p>
            <a:r>
              <a:rPr lang="en-US" altLang="ja-JP" dirty="0" smtClean="0">
                <a:ea typeface="ＭＳ Ｐゴシック" charset="-128"/>
              </a:rPr>
              <a:t>Japan</a:t>
            </a:r>
            <a:endParaRPr lang="en-US" altLang="ja-JP" dirty="0">
              <a:ea typeface="ＭＳ Ｐゴシック" charset="-128"/>
            </a:endParaRP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4267200"/>
            <a:ext cx="4572000" cy="1752600"/>
          </a:xfrm>
          <a:noFill/>
          <a:ln/>
        </p:spPr>
        <p:txBody>
          <a:bodyPr/>
          <a:lstStyle/>
          <a:p>
            <a:pPr algn="l"/>
            <a:r>
              <a:rPr lang="en-US" altLang="ja-JP" sz="2000" dirty="0" smtClean="0">
                <a:solidFill>
                  <a:schemeClr val="tx1"/>
                </a:solidFill>
                <a:ea typeface="ＭＳ Ｐゴシック" charset="-128"/>
              </a:rPr>
              <a:t>Masatoshi </a:t>
            </a:r>
            <a:r>
              <a:rPr lang="en-US" altLang="ja-JP" sz="2000" dirty="0" err="1" smtClean="0">
                <a:solidFill>
                  <a:schemeClr val="tx1"/>
                </a:solidFill>
                <a:ea typeface="ＭＳ Ｐゴシック" charset="-128"/>
              </a:rPr>
              <a:t>Ohishi</a:t>
            </a:r>
            <a:endParaRPr lang="en-US" altLang="ja-JP" sz="2000" dirty="0">
              <a:solidFill>
                <a:schemeClr val="tx1"/>
              </a:solidFill>
              <a:ea typeface="ＭＳ Ｐゴシック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ea typeface="ＭＳ Ｐゴシック" charset="-128"/>
            </a:endParaRPr>
          </a:p>
          <a:p>
            <a:pPr algn="l"/>
            <a:r>
              <a:rPr lang="en-US" altLang="ja-JP" sz="1600" dirty="0" smtClean="0">
                <a:solidFill>
                  <a:schemeClr val="tx1"/>
                </a:solidFill>
                <a:ea typeface="ＭＳ Ｐゴシック" charset="-128"/>
              </a:rPr>
              <a:t>National Astronomical Observatory of Japan</a:t>
            </a:r>
          </a:p>
          <a:p>
            <a:pPr algn="l"/>
            <a:r>
              <a:rPr lang="en-US" altLang="ja-JP" sz="1600" dirty="0" smtClean="0">
                <a:solidFill>
                  <a:schemeClr val="tx1"/>
                </a:solidFill>
                <a:ea typeface="ＭＳ Ｐゴシック" charset="-128"/>
              </a:rPr>
              <a:t>IUCAF Chairman</a:t>
            </a:r>
            <a:endParaRPr lang="en-US" altLang="ja-JP" sz="1600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714348" y="361950"/>
            <a:ext cx="7753350" cy="1143000"/>
          </a:xfrm>
        </p:spPr>
        <p:txBody>
          <a:bodyPr/>
          <a:lstStyle/>
          <a:p>
            <a:r>
              <a:rPr kumimoji="1" lang="en-US" altLang="ja-JP" dirty="0" smtClean="0"/>
              <a:t>activities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785786" y="1357298"/>
            <a:ext cx="7581900" cy="4643470"/>
          </a:xfrm>
        </p:spPr>
        <p:txBody>
          <a:bodyPr/>
          <a:lstStyle/>
          <a:p>
            <a:r>
              <a:rPr kumimoji="1" lang="en-US" altLang="ja-JP" b="0" dirty="0" smtClean="0">
                <a:solidFill>
                  <a:schemeClr val="tx1"/>
                </a:solidFill>
              </a:rPr>
              <a:t>WRC</a:t>
            </a:r>
          </a:p>
          <a:p>
            <a:pPr lvl="1"/>
            <a:r>
              <a:rPr kumimoji="1" lang="en-US" altLang="ja-JP" b="0" dirty="0" smtClean="0"/>
              <a:t>AI 1.6: Method B</a:t>
            </a:r>
          </a:p>
          <a:p>
            <a:pPr lvl="1"/>
            <a:r>
              <a:rPr kumimoji="1" lang="en-US" altLang="ja-JP" b="0" dirty="0" smtClean="0"/>
              <a:t>AI 1.13 (21G BSS): keep threshold level in Res 739</a:t>
            </a:r>
          </a:p>
          <a:p>
            <a:pPr lvl="1"/>
            <a:r>
              <a:rPr kumimoji="1" lang="en-US" altLang="ja-JP" b="0" dirty="0" smtClean="0">
                <a:solidFill>
                  <a:schemeClr val="tx1"/>
                </a:solidFill>
              </a:rPr>
              <a:t>AI 1.15 (HF radar): talks with radar proposer</a:t>
            </a:r>
            <a:br>
              <a:rPr kumimoji="1" lang="en-US" altLang="ja-JP" b="0" dirty="0" smtClean="0">
                <a:solidFill>
                  <a:schemeClr val="tx1"/>
                </a:solidFill>
              </a:rPr>
            </a:br>
            <a:r>
              <a:rPr kumimoji="1" lang="en-US" altLang="ja-JP" b="0" dirty="0" smtClean="0">
                <a:solidFill>
                  <a:schemeClr val="tx1"/>
                </a:solidFill>
                <a:sym typeface="Wingdings" pitchFamily="2" charset="2"/>
              </a:rPr>
              <a:t> no intension to share with the RAS bands</a:t>
            </a:r>
          </a:p>
          <a:p>
            <a:pPr lvl="1"/>
            <a:r>
              <a:rPr kumimoji="1" lang="en-US" altLang="ja-JP" b="0" dirty="0" smtClean="0">
                <a:sym typeface="Wingdings" pitchFamily="2" charset="2"/>
              </a:rPr>
              <a:t>AI 1.19 (SDR/CRS): definition only</a:t>
            </a:r>
          </a:p>
          <a:p>
            <a:r>
              <a:rPr kumimoji="1" lang="en-US" altLang="ja-JP" b="0" dirty="0" smtClean="0">
                <a:solidFill>
                  <a:schemeClr val="tx1"/>
                </a:solidFill>
                <a:sym typeface="Wingdings" pitchFamily="2" charset="2"/>
              </a:rPr>
              <a:t>PLT</a:t>
            </a:r>
          </a:p>
          <a:p>
            <a:pPr lvl="1"/>
            <a:r>
              <a:rPr kumimoji="1" lang="en-US" altLang="ja-JP" b="0" dirty="0" smtClean="0">
                <a:sym typeface="Wingdings" pitchFamily="2" charset="2"/>
              </a:rPr>
              <a:t>Measurements &amp; </a:t>
            </a:r>
            <a:r>
              <a:rPr kumimoji="1" lang="en-US" altLang="ja-JP" b="0" dirty="0" smtClean="0">
                <a:solidFill>
                  <a:schemeClr val="tx1"/>
                </a:solidFill>
                <a:sym typeface="Wingdings" pitchFamily="2" charset="2"/>
              </a:rPr>
              <a:t>Theoretical analyses (Kitagawa)</a:t>
            </a:r>
          </a:p>
          <a:p>
            <a:pPr lvl="1"/>
            <a:r>
              <a:rPr kumimoji="1" lang="en-US" altLang="ja-JP" b="0" dirty="0" smtClean="0">
                <a:sym typeface="Wingdings" pitchFamily="2" charset="2"/>
              </a:rPr>
              <a:t>Academic papers (Astronomy, EMC)</a:t>
            </a:r>
            <a:r>
              <a:rPr kumimoji="1" lang="en-US" altLang="ja-JP" b="0" dirty="0" smtClean="0">
                <a:sym typeface="Wingdings" pitchFamily="2" charset="2"/>
              </a:rPr>
              <a:t/>
            </a:r>
            <a:br>
              <a:rPr kumimoji="1" lang="en-US" altLang="ja-JP" b="0" dirty="0" smtClean="0">
                <a:sym typeface="Wingdings" pitchFamily="2" charset="2"/>
              </a:rPr>
            </a:br>
            <a:r>
              <a:rPr kumimoji="1" lang="en-US" altLang="ja-JP" b="0" dirty="0" smtClean="0">
                <a:sym typeface="Wingdings" pitchFamily="2" charset="2"/>
              </a:rPr>
              <a:t> Contributions to WP1A</a:t>
            </a:r>
          </a:p>
          <a:p>
            <a:pPr lvl="1"/>
            <a:r>
              <a:rPr kumimoji="1" lang="en-US" altLang="ja-JP" b="0" dirty="0" smtClean="0">
                <a:solidFill>
                  <a:schemeClr val="tx1"/>
                </a:solidFill>
                <a:sym typeface="Wingdings" pitchFamily="2" charset="2"/>
              </a:rPr>
              <a:t>Collaboration with broadcasters &amp; </a:t>
            </a:r>
            <a:r>
              <a:rPr kumimoji="1" lang="en-US" altLang="ja-JP" b="0" smtClean="0">
                <a:solidFill>
                  <a:schemeClr val="tx1"/>
                </a:solidFill>
                <a:sym typeface="Wingdings" pitchFamily="2" charset="2"/>
              </a:rPr>
              <a:t>ameteur</a:t>
            </a:r>
            <a:endParaRPr kumimoji="1" lang="ja-JP" altLang="en-US" b="0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2010 June 5</a:t>
            </a: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RAFCAP meeting in Tokyo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UCAF Summer School, 2010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063DE8"/>
      </a:accent1>
      <a:accent2>
        <a:srgbClr val="00AE00"/>
      </a:accent2>
      <a:accent3>
        <a:srgbClr val="FFFFFF"/>
      </a:accent3>
      <a:accent4>
        <a:srgbClr val="000000"/>
      </a:accent4>
      <a:accent5>
        <a:srgbClr val="AAAFF2"/>
      </a:accent5>
      <a:accent6>
        <a:srgbClr val="009D00"/>
      </a:accent6>
      <a:hlink>
        <a:srgbClr val="FC0128"/>
      </a:hlink>
      <a:folHlink>
        <a:srgbClr val="CECECE"/>
      </a:folHlink>
    </a:clrScheme>
    <a:fontScheme name="Fall 2000 OMB ALMA Presentation -- Draft 5, December 11, 2000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all 2000 OMB ALMA Presentation -- Draft 5, December 11, 2000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ll 2000 OMB ALMA Presentation -- Draft 5, December 11, 2000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R:\WWUSER\OFFICE\TEMPLATE\Fall 2000 OMB ALMA Presentation -- Draft 5, December 11, 2000.pot</Template>
  <TotalTime>2344</TotalTime>
  <Pages>26</Pages>
  <Words>47</Words>
  <Application>Microsoft Office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IUCAF Summer School, 2010</vt:lpstr>
      <vt:lpstr>Japan</vt:lpstr>
      <vt:lpstr>activities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IUCAF SS 2010</dc:title>
  <dc:creator>mo</dc:creator>
  <cp:lastModifiedBy>mo</cp:lastModifiedBy>
  <cp:revision>33</cp:revision>
  <cp:lastPrinted>2000-12-11T20:08:52Z</cp:lastPrinted>
  <dcterms:created xsi:type="dcterms:W3CDTF">2002-05-13T14:04:13Z</dcterms:created>
  <dcterms:modified xsi:type="dcterms:W3CDTF">2010-06-05T01:12:05Z</dcterms:modified>
</cp:coreProperties>
</file>