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37"/>
  </p:notesMasterIdLst>
  <p:handoutMasterIdLst>
    <p:handoutMasterId r:id="rId38"/>
  </p:handoutMasterIdLst>
  <p:sldIdLst>
    <p:sldId id="257" r:id="rId4"/>
    <p:sldId id="261" r:id="rId5"/>
    <p:sldId id="262" r:id="rId6"/>
    <p:sldId id="317" r:id="rId7"/>
    <p:sldId id="320" r:id="rId8"/>
    <p:sldId id="319" r:id="rId9"/>
    <p:sldId id="324" r:id="rId10"/>
    <p:sldId id="263" r:id="rId11"/>
    <p:sldId id="264" r:id="rId12"/>
    <p:sldId id="265" r:id="rId13"/>
    <p:sldId id="325" r:id="rId14"/>
    <p:sldId id="327" r:id="rId15"/>
    <p:sldId id="326" r:id="rId16"/>
    <p:sldId id="267" r:id="rId17"/>
    <p:sldId id="268" r:id="rId18"/>
    <p:sldId id="269" r:id="rId19"/>
    <p:sldId id="270" r:id="rId20"/>
    <p:sldId id="321" r:id="rId21"/>
    <p:sldId id="271" r:id="rId22"/>
    <p:sldId id="272" r:id="rId23"/>
    <p:sldId id="273" r:id="rId24"/>
    <p:sldId id="274" r:id="rId25"/>
    <p:sldId id="276" r:id="rId26"/>
    <p:sldId id="275" r:id="rId27"/>
    <p:sldId id="277" r:id="rId28"/>
    <p:sldId id="278" r:id="rId29"/>
    <p:sldId id="279" r:id="rId30"/>
    <p:sldId id="280" r:id="rId31"/>
    <p:sldId id="281" r:id="rId32"/>
    <p:sldId id="328" r:id="rId33"/>
    <p:sldId id="329" r:id="rId34"/>
    <p:sldId id="284" r:id="rId35"/>
    <p:sldId id="285" r:id="rId36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66CCFF"/>
    <a:srgbClr val="330099"/>
    <a:srgbClr val="8CC7EA"/>
    <a:srgbClr val="EAEAEA"/>
    <a:srgbClr val="99CCFF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0" autoAdjust="0"/>
    <p:restoredTop sz="94659" autoAdjust="0"/>
  </p:normalViewPr>
  <p:slideViewPr>
    <p:cSldViewPr snapToGrid="0" snapToObjects="1">
      <p:cViewPr varScale="1">
        <p:scale>
          <a:sx n="83" d="100"/>
          <a:sy n="83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14.xml"/><Relationship Id="rId7" Type="http://schemas.openxmlformats.org/officeDocument/2006/relationships/slide" Target="slides/slide25.xml"/><Relationship Id="rId2" Type="http://schemas.openxmlformats.org/officeDocument/2006/relationships/slide" Target="slides/slide10.xml"/><Relationship Id="rId1" Type="http://schemas.openxmlformats.org/officeDocument/2006/relationships/slide" Target="slides/slide2.xml"/><Relationship Id="rId6" Type="http://schemas.openxmlformats.org/officeDocument/2006/relationships/slide" Target="slides/slide23.xml"/><Relationship Id="rId11" Type="http://schemas.openxmlformats.org/officeDocument/2006/relationships/slide" Target="slides/slide33.xml"/><Relationship Id="rId5" Type="http://schemas.openxmlformats.org/officeDocument/2006/relationships/slide" Target="slides/slide22.xml"/><Relationship Id="rId10" Type="http://schemas.openxmlformats.org/officeDocument/2006/relationships/slide" Target="slides/slide29.xml"/><Relationship Id="rId4" Type="http://schemas.openxmlformats.org/officeDocument/2006/relationships/slide" Target="slides/slide21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18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9/25/2010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9/25/2010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70" y="5815282"/>
            <a:ext cx="66621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07059" y="5815283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CASS Imaging Workshop</a:t>
            </a:r>
            <a:endParaRPr lang="en-US" sz="2400" baseline="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err="1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Narrabri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, NSW.  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B1B4-3B3A-4772-A1A3-267DE63E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2010 NRAO Synthesis Imaging School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83E3-8596-45B8-BC2B-4A8DBA6E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ATNF Synthesis Imaging School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77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77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3E84-59A7-4A19-94FB-A79A265D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ATNF Synthesis Imaging School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2010 CASS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3" r:id="rId9"/>
    <p:sldLayoutId id="2147484684" r:id="rId10"/>
    <p:sldLayoutId id="214748468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xfrm>
            <a:off x="457200" y="381000"/>
            <a:ext cx="81407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Fundamentals of Radio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Interferometry</a:t>
            </a:r>
            <a:endParaRPr lang="en-US" dirty="0" smtClean="0">
              <a:latin typeface="Gill Sans MT" pitchFamily="34" charset="0"/>
              <a:ea typeface="ＭＳ Ｐゴシック" pitchFamily="17" charset="-128"/>
              <a:cs typeface="GillSans" pitchFamily="48" charset="0"/>
            </a:endParaRP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Rick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Perley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, NRAO/Socorro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922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The Stationary, Quasi-Monochromatic </a:t>
            </a:r>
            <a:br>
              <a:rPr lang="en-US" sz="3200" dirty="0" smtClean="0"/>
            </a:br>
            <a:r>
              <a:rPr lang="en-US" sz="3200" dirty="0" smtClean="0"/>
              <a:t>Radio-Frequency Interferometer</a:t>
            </a:r>
          </a:p>
        </p:txBody>
      </p:sp>
      <p:sp>
        <p:nvSpPr>
          <p:cNvPr id="3081" name="Line 32"/>
          <p:cNvSpPr>
            <a:spLocks noChangeShapeType="1"/>
          </p:cNvSpPr>
          <p:nvPr/>
        </p:nvSpPr>
        <p:spPr bwMode="auto">
          <a:xfrm>
            <a:off x="2466180" y="3396570"/>
            <a:ext cx="0" cy="609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33"/>
          <p:cNvSpPr>
            <a:spLocks noChangeShapeType="1"/>
          </p:cNvSpPr>
          <p:nvPr/>
        </p:nvSpPr>
        <p:spPr bwMode="auto">
          <a:xfrm>
            <a:off x="2451100" y="4006170"/>
            <a:ext cx="106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34"/>
          <p:cNvSpPr>
            <a:spLocks noChangeArrowheads="1"/>
          </p:cNvSpPr>
          <p:nvPr/>
        </p:nvSpPr>
        <p:spPr bwMode="auto">
          <a:xfrm>
            <a:off x="3517900" y="3771900"/>
            <a:ext cx="6096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3084" name="Line 35"/>
          <p:cNvSpPr>
            <a:spLocks noChangeShapeType="1"/>
          </p:cNvSpPr>
          <p:nvPr/>
        </p:nvSpPr>
        <p:spPr bwMode="auto">
          <a:xfrm>
            <a:off x="4114800" y="4006170"/>
            <a:ext cx="106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36"/>
          <p:cNvSpPr>
            <a:spLocks noChangeShapeType="1"/>
          </p:cNvSpPr>
          <p:nvPr/>
        </p:nvSpPr>
        <p:spPr bwMode="auto">
          <a:xfrm flipV="1">
            <a:off x="5181600" y="3396570"/>
            <a:ext cx="0" cy="609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2466180" y="1567770"/>
            <a:ext cx="9906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 flipV="1">
            <a:off x="5181600" y="1600200"/>
            <a:ext cx="9144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 flipH="1" flipV="1">
            <a:off x="3200400" y="2059668"/>
            <a:ext cx="1981200" cy="118450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41"/>
          <p:cNvSpPr txBox="1">
            <a:spLocks noChangeArrowheads="1"/>
          </p:cNvSpPr>
          <p:nvPr/>
        </p:nvSpPr>
        <p:spPr bwMode="auto">
          <a:xfrm>
            <a:off x="3352800" y="144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3090" name="Text Box 42"/>
          <p:cNvSpPr txBox="1">
            <a:spLocks noChangeArrowheads="1"/>
          </p:cNvSpPr>
          <p:nvPr/>
        </p:nvSpPr>
        <p:spPr bwMode="auto">
          <a:xfrm>
            <a:off x="6019800" y="144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3092" name="Line 44"/>
          <p:cNvSpPr>
            <a:spLocks noChangeShapeType="1"/>
          </p:cNvSpPr>
          <p:nvPr/>
        </p:nvSpPr>
        <p:spPr bwMode="auto">
          <a:xfrm flipH="1">
            <a:off x="5562600" y="37338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46"/>
          <p:cNvSpPr txBox="1">
            <a:spLocks noChangeArrowheads="1"/>
          </p:cNvSpPr>
          <p:nvPr/>
        </p:nvSpPr>
        <p:spPr bwMode="auto">
          <a:xfrm>
            <a:off x="3581400" y="2819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3094" name="Line 47"/>
          <p:cNvSpPr>
            <a:spLocks noChangeShapeType="1"/>
          </p:cNvSpPr>
          <p:nvPr/>
        </p:nvSpPr>
        <p:spPr bwMode="auto">
          <a:xfrm>
            <a:off x="3822700" y="4152900"/>
            <a:ext cx="0" cy="381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48"/>
          <p:cNvSpPr>
            <a:spLocks noChangeShapeType="1"/>
          </p:cNvSpPr>
          <p:nvPr/>
        </p:nvSpPr>
        <p:spPr bwMode="auto">
          <a:xfrm flipV="1">
            <a:off x="2313780" y="1951038"/>
            <a:ext cx="713581" cy="114073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n>
                <a:solidFill>
                  <a:srgbClr val="000099"/>
                </a:solidFill>
              </a:ln>
            </a:endParaRPr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381000" y="2286000"/>
          <a:ext cx="1371600" cy="465138"/>
        </p:xfrm>
        <a:graphic>
          <a:graphicData uri="http://schemas.openxmlformats.org/presentationml/2006/ole">
            <p:oleObj spid="_x0000_s4098" name="Equation" r:id="rId3" imgW="711000" imgH="241200" progId="Equation.3">
              <p:embed/>
            </p:oleObj>
          </a:graphicData>
        </a:graphic>
      </p:graphicFrame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5284787" y="3509962"/>
          <a:ext cx="1622425" cy="376238"/>
        </p:xfrm>
        <a:graphic>
          <a:graphicData uri="http://schemas.openxmlformats.org/presentationml/2006/ole">
            <p:oleObj spid="_x0000_s4099" name="Equation" r:id="rId4" imgW="927000" imgH="215640" progId="Equation.3">
              <p:embed/>
            </p:oleObj>
          </a:graphicData>
        </a:graphic>
      </p:graphicFrame>
      <p:graphicFrame>
        <p:nvGraphicFramePr>
          <p:cNvPr id="3076" name="Object 51"/>
          <p:cNvGraphicFramePr>
            <a:graphicFrameLocks noChangeAspect="1"/>
          </p:cNvGraphicFramePr>
          <p:nvPr/>
        </p:nvGraphicFramePr>
        <p:xfrm>
          <a:off x="159542" y="3452812"/>
          <a:ext cx="2154238" cy="433388"/>
        </p:xfrm>
        <a:graphic>
          <a:graphicData uri="http://schemas.openxmlformats.org/presentationml/2006/ole">
            <p:oleObj spid="_x0000_s4100" name="Equation" r:id="rId5" imgW="1295280" imgH="241200" progId="Equation.3">
              <p:embed/>
            </p:oleObj>
          </a:graphicData>
        </a:graphic>
      </p:graphicFrame>
      <p:sp>
        <p:nvSpPr>
          <p:cNvPr id="3096" name="Rectangle 52"/>
          <p:cNvSpPr>
            <a:spLocks noChangeArrowheads="1"/>
          </p:cNvSpPr>
          <p:nvPr/>
        </p:nvSpPr>
        <p:spPr bwMode="auto">
          <a:xfrm>
            <a:off x="3456780" y="4525879"/>
            <a:ext cx="7620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7" name="Object 53"/>
          <p:cNvGraphicFramePr>
            <a:graphicFrameLocks noChangeAspect="1"/>
          </p:cNvGraphicFramePr>
          <p:nvPr/>
        </p:nvGraphicFramePr>
        <p:xfrm>
          <a:off x="4711700" y="4484687"/>
          <a:ext cx="3975100" cy="506413"/>
        </p:xfrm>
        <a:graphic>
          <a:graphicData uri="http://schemas.openxmlformats.org/presentationml/2006/ole">
            <p:oleObj spid="_x0000_s4101" name="Equation" r:id="rId6" imgW="1892160" imgH="241200" progId="Equation.3">
              <p:embed/>
            </p:oleObj>
          </a:graphicData>
        </a:graphic>
      </p:graphicFrame>
      <p:graphicFrame>
        <p:nvGraphicFramePr>
          <p:cNvPr id="3078" name="Object 54"/>
          <p:cNvGraphicFramePr>
            <a:graphicFrameLocks noChangeAspect="1"/>
          </p:cNvGraphicFramePr>
          <p:nvPr/>
        </p:nvGraphicFramePr>
        <p:xfrm>
          <a:off x="3670301" y="4533900"/>
          <a:ext cx="280987" cy="381000"/>
        </p:xfrm>
        <a:graphic>
          <a:graphicData uri="http://schemas.openxmlformats.org/presentationml/2006/ole">
            <p:oleObj spid="_x0000_s4102" name="Equation" r:id="rId7" imgW="215640" imgH="253800" progId="Equation.3">
              <p:embed/>
            </p:oleObj>
          </a:graphicData>
        </a:graphic>
      </p:graphicFrame>
      <p:sp>
        <p:nvSpPr>
          <p:cNvPr id="3097" name="Line 55"/>
          <p:cNvSpPr>
            <a:spLocks noChangeShapeType="1"/>
          </p:cNvSpPr>
          <p:nvPr/>
        </p:nvSpPr>
        <p:spPr bwMode="auto">
          <a:xfrm>
            <a:off x="3822700" y="4924425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Text Box 57"/>
          <p:cNvSpPr txBox="1">
            <a:spLocks noChangeArrowheads="1"/>
          </p:cNvSpPr>
          <p:nvPr/>
        </p:nvSpPr>
        <p:spPr bwMode="auto">
          <a:xfrm>
            <a:off x="1790698" y="4286249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multiply</a:t>
            </a:r>
          </a:p>
        </p:txBody>
      </p:sp>
      <p:sp>
        <p:nvSpPr>
          <p:cNvPr id="3099" name="Line 58"/>
          <p:cNvSpPr>
            <a:spLocks noChangeShapeType="1"/>
          </p:cNvSpPr>
          <p:nvPr/>
        </p:nvSpPr>
        <p:spPr bwMode="auto">
          <a:xfrm flipV="1">
            <a:off x="2913061" y="4187908"/>
            <a:ext cx="543719" cy="2967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59"/>
          <p:cNvSpPr txBox="1">
            <a:spLocks noChangeArrowheads="1"/>
          </p:cNvSpPr>
          <p:nvPr/>
        </p:nvSpPr>
        <p:spPr bwMode="auto">
          <a:xfrm>
            <a:off x="1266825" y="480766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average</a:t>
            </a:r>
          </a:p>
        </p:txBody>
      </p:sp>
      <p:sp>
        <p:nvSpPr>
          <p:cNvPr id="3101" name="Line 60"/>
          <p:cNvSpPr>
            <a:spLocks noChangeShapeType="1"/>
          </p:cNvSpPr>
          <p:nvPr/>
        </p:nvSpPr>
        <p:spPr bwMode="auto">
          <a:xfrm flipV="1">
            <a:off x="2428080" y="4807660"/>
            <a:ext cx="969962" cy="19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Text Box 66"/>
          <p:cNvSpPr txBox="1">
            <a:spLocks noChangeArrowheads="1"/>
          </p:cNvSpPr>
          <p:nvPr/>
        </p:nvSpPr>
        <p:spPr bwMode="auto">
          <a:xfrm rot="-3407435">
            <a:off x="2114550" y="2218077"/>
            <a:ext cx="7032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b.s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104" name="Text Box 67"/>
          <p:cNvSpPr txBox="1">
            <a:spLocks noChangeArrowheads="1"/>
          </p:cNvSpPr>
          <p:nvPr/>
        </p:nvSpPr>
        <p:spPr bwMode="auto">
          <a:xfrm>
            <a:off x="6934200" y="3138487"/>
            <a:ext cx="19812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The path lengths from </a:t>
            </a:r>
            <a:r>
              <a:rPr lang="en-US" sz="1800" dirty="0" smtClean="0">
                <a:solidFill>
                  <a:srgbClr val="C00000"/>
                </a:solidFill>
              </a:rPr>
              <a:t>sensors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rgbClr val="C00000"/>
                </a:solidFill>
              </a:rPr>
              <a:t>to multiplier are assumed equal!</a:t>
            </a:r>
          </a:p>
        </p:txBody>
      </p:sp>
      <p:sp>
        <p:nvSpPr>
          <p:cNvPr id="3105" name="Text Box 70"/>
          <p:cNvSpPr txBox="1">
            <a:spLocks noChangeArrowheads="1"/>
          </p:cNvSpPr>
          <p:nvPr/>
        </p:nvSpPr>
        <p:spPr bwMode="auto">
          <a:xfrm>
            <a:off x="304800" y="1644650"/>
            <a:ext cx="15890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Geometric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Time Delay</a:t>
            </a:r>
          </a:p>
        </p:txBody>
      </p:sp>
      <p:sp>
        <p:nvSpPr>
          <p:cNvPr id="3107" name="Oval 72"/>
          <p:cNvSpPr>
            <a:spLocks noChangeArrowheads="1"/>
          </p:cNvSpPr>
          <p:nvPr/>
        </p:nvSpPr>
        <p:spPr bwMode="auto">
          <a:xfrm>
            <a:off x="5029200" y="309177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Oval 73"/>
          <p:cNvSpPr>
            <a:spLocks noChangeArrowheads="1"/>
          </p:cNvSpPr>
          <p:nvPr/>
        </p:nvSpPr>
        <p:spPr bwMode="auto">
          <a:xfrm>
            <a:off x="2313780" y="309177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Line 74"/>
          <p:cNvSpPr>
            <a:spLocks noChangeShapeType="1"/>
          </p:cNvSpPr>
          <p:nvPr/>
        </p:nvSpPr>
        <p:spPr bwMode="auto">
          <a:xfrm>
            <a:off x="2451100" y="3244170"/>
            <a:ext cx="2743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0" name="AutoShape 75"/>
          <p:cNvSpPr>
            <a:spLocks/>
          </p:cNvSpPr>
          <p:nvPr/>
        </p:nvSpPr>
        <p:spPr bwMode="auto">
          <a:xfrm rot="-5400000">
            <a:off x="7314890" y="4191000"/>
            <a:ext cx="304800" cy="1828800"/>
          </a:xfrm>
          <a:prstGeom prst="leftBrace">
            <a:avLst>
              <a:gd name="adj1" fmla="val 50000"/>
              <a:gd name="adj2" fmla="val 4791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Text Box 76"/>
          <p:cNvSpPr txBox="1">
            <a:spLocks noChangeArrowheads="1"/>
          </p:cNvSpPr>
          <p:nvPr/>
        </p:nvSpPr>
        <p:spPr bwMode="auto">
          <a:xfrm>
            <a:off x="6705600" y="5257800"/>
            <a:ext cx="150874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Rapidly varying,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with zero mean</a:t>
            </a:r>
          </a:p>
        </p:txBody>
      </p:sp>
      <p:sp>
        <p:nvSpPr>
          <p:cNvPr id="3112" name="AutoShape 77"/>
          <p:cNvSpPr>
            <a:spLocks/>
          </p:cNvSpPr>
          <p:nvPr/>
        </p:nvSpPr>
        <p:spPr bwMode="auto">
          <a:xfrm rot="-5400000">
            <a:off x="5448300" y="4487779"/>
            <a:ext cx="304800" cy="1143000"/>
          </a:xfrm>
          <a:prstGeom prst="leftBrace">
            <a:avLst>
              <a:gd name="adj1" fmla="val 89844"/>
              <a:gd name="adj2" fmla="val 4791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Text Box 78"/>
          <p:cNvSpPr txBox="1">
            <a:spLocks noChangeArrowheads="1"/>
          </p:cNvSpPr>
          <p:nvPr/>
        </p:nvSpPr>
        <p:spPr bwMode="auto">
          <a:xfrm>
            <a:off x="4965700" y="5211679"/>
            <a:ext cx="11303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Unchanging</a:t>
            </a:r>
          </a:p>
        </p:txBody>
      </p:sp>
      <p:graphicFrame>
        <p:nvGraphicFramePr>
          <p:cNvPr id="3079" name="Object 56"/>
          <p:cNvGraphicFramePr>
            <a:graphicFrameLocks noChangeAspect="1"/>
          </p:cNvGraphicFramePr>
          <p:nvPr/>
        </p:nvGraphicFramePr>
        <p:xfrm>
          <a:off x="2836861" y="5286375"/>
          <a:ext cx="2019300" cy="463550"/>
        </p:xfrm>
        <a:graphic>
          <a:graphicData uri="http://schemas.openxmlformats.org/presentationml/2006/ole">
            <p:oleObj spid="_x0000_s4103" name="Equation" r:id="rId8" imgW="1054080" imgH="241200" progId="Equation.3">
              <p:embed/>
            </p:oleObj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0800000">
            <a:off x="4218780" y="4713203"/>
            <a:ext cx="403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Pictorial Example:  Signals In Phase</a:t>
            </a:r>
            <a:endParaRPr lang="en-US" sz="3200" dirty="0"/>
          </a:p>
        </p:txBody>
      </p:sp>
      <p:pic>
        <p:nvPicPr>
          <p:cNvPr id="9" name="Content Placeholder 8" descr="CosIn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988" t="13889" r="8804" b="7692"/>
          <a:stretch>
            <a:fillRect/>
          </a:stretch>
        </p:blipFill>
        <p:spPr>
          <a:xfrm>
            <a:off x="1838324" y="1638300"/>
            <a:ext cx="6071962" cy="436943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175" y="1800225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868859"/>
            <a:ext cx="719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in phase:  </a:t>
            </a:r>
          </a:p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or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 =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n/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001000" cy="536575"/>
          </a:xfrm>
        </p:spPr>
        <p:txBody>
          <a:bodyPr/>
          <a:lstStyle/>
          <a:p>
            <a:pPr algn="ctr"/>
            <a:r>
              <a:rPr lang="en-US" sz="2800" dirty="0" smtClean="0"/>
              <a:t>Pictorial Example:  Signals in Quad Phase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75" y="1752600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88975"/>
            <a:ext cx="749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quadrature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phase: 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=(n </a:t>
            </a:r>
            <a:r>
              <a:rPr lang="en-US" sz="1600" dirty="0" smtClean="0">
                <a:solidFill>
                  <a:schemeClr val="accent2"/>
                </a:solidFill>
              </a:rPr>
              <a:t>+/- </a:t>
            </a:r>
            <a:r>
              <a:rPr lang="en-US" sz="2000" dirty="0" smtClean="0">
                <a:solidFill>
                  <a:schemeClr val="accent2"/>
                </a:solidFill>
              </a:rPr>
              <a:t>¼)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2"/>
                </a:solidFill>
              </a:rPr>
              <a:t>4n </a:t>
            </a:r>
            <a:r>
              <a:rPr lang="en-US" sz="1600" dirty="0" smtClean="0">
                <a:solidFill>
                  <a:schemeClr val="accent2"/>
                </a:solidFill>
              </a:rPr>
              <a:t>+/- </a:t>
            </a:r>
            <a:r>
              <a:rPr lang="en-US" sz="2000" dirty="0" smtClean="0">
                <a:solidFill>
                  <a:schemeClr val="accent2"/>
                </a:solidFill>
              </a:rPr>
              <a:t>1)/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4n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11" name="Content Placeholder 10" descr="CosQuad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495" t="13725" r="8245" b="7964"/>
          <a:stretch>
            <a:fillRect/>
          </a:stretch>
        </p:blipFill>
        <p:spPr>
          <a:xfrm>
            <a:off x="1590675" y="1533525"/>
            <a:ext cx="6153150" cy="436723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Pictorial Example:  Signals out of Phase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75" y="1895475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88975"/>
            <a:ext cx="749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out of phase: 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=(n </a:t>
            </a:r>
            <a:r>
              <a:rPr lang="en-US" sz="1600" dirty="0" smtClean="0">
                <a:solidFill>
                  <a:schemeClr val="accent2"/>
                </a:solidFill>
              </a:rPr>
              <a:t>+/-</a:t>
            </a:r>
            <a:r>
              <a:rPr lang="en-US" sz="2000" dirty="0" smtClean="0">
                <a:solidFill>
                  <a:schemeClr val="accent2"/>
                </a:solidFill>
              </a:rPr>
              <a:t> ½)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      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= (2n </a:t>
            </a:r>
            <a:r>
              <a:rPr lang="en-US" sz="1600" dirty="0" smtClean="0">
                <a:solidFill>
                  <a:schemeClr val="accent2"/>
                </a:solidFill>
              </a:rPr>
              <a:t>+/-</a:t>
            </a:r>
            <a:r>
              <a:rPr lang="en-US" sz="2000" dirty="0" smtClean="0">
                <a:solidFill>
                  <a:schemeClr val="accent2"/>
                </a:solidFill>
              </a:rPr>
              <a:t> 1)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/2n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13" name="Content Placeholder 12" descr="CosOut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608" t="13077" r="8094" b="7692"/>
          <a:stretch>
            <a:fillRect/>
          </a:stretch>
        </p:blipFill>
        <p:spPr>
          <a:xfrm>
            <a:off x="1590675" y="1485900"/>
            <a:ext cx="6091053" cy="4371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D2DD77-FC48-44F2-A1E5-E4903E11180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General Comments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2000" cy="485113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The averaged product </a:t>
            </a:r>
            <a:r>
              <a:rPr lang="en-US" sz="2200" dirty="0" smtClean="0">
                <a:solidFill>
                  <a:schemeClr val="accent2"/>
                </a:solidFill>
              </a:rPr>
              <a:t>R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is dependent on the received power, </a:t>
            </a:r>
            <a:r>
              <a:rPr lang="en-US" sz="2200" dirty="0" smtClean="0">
                <a:solidFill>
                  <a:srgbClr val="C00000"/>
                </a:solidFill>
              </a:rPr>
              <a:t>P = E</a:t>
            </a:r>
            <a:r>
              <a:rPr lang="en-US" sz="2200" baseline="30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/2 </a:t>
            </a:r>
            <a:r>
              <a:rPr lang="en-US" sz="2200" dirty="0" smtClean="0"/>
              <a:t>and geometric delay, </a:t>
            </a:r>
            <a:r>
              <a:rPr lang="en-US" sz="2200" dirty="0" err="1" smtClean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sz="22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200" dirty="0" smtClean="0"/>
              <a:t>, and hence on the baseline orientation and source direction: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spcBef>
                <a:spcPct val="0"/>
              </a:spcBef>
            </a:pPr>
            <a:endParaRPr lang="en-US" sz="18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Note that </a:t>
            </a:r>
            <a:r>
              <a:rPr lang="en-US" sz="2200" dirty="0" smtClean="0">
                <a:solidFill>
                  <a:srgbClr val="C00000"/>
                </a:solidFill>
              </a:rPr>
              <a:t>R</a:t>
            </a:r>
            <a:r>
              <a:rPr lang="en-US" sz="2200" baseline="-25000" dirty="0" smtClean="0">
                <a:solidFill>
                  <a:srgbClr val="C00000"/>
                </a:solidFill>
              </a:rPr>
              <a:t>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is not a </a:t>
            </a:r>
            <a:r>
              <a:rPr lang="en-US" sz="2200" dirty="0" err="1" smtClean="0"/>
              <a:t>a</a:t>
            </a:r>
            <a:r>
              <a:rPr lang="en-US" sz="2200" dirty="0" smtClean="0"/>
              <a:t> function of: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time of the observation -- provided the source itself is not variable!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location of the baseline -- provided the emission is in the far-field.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actual phase of the incoming signal – the distance of the source does not matter, provided it is in the far-field.  </a:t>
            </a:r>
          </a:p>
          <a:p>
            <a:pPr lvl="1" eaLnBrk="1" hangingPunct="1"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The strength of the product is dependent on the antenna areas and electronic gains – but these factors can be calibrated for.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000" dirty="0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905000" y="2160270"/>
          <a:ext cx="4876800" cy="754062"/>
        </p:xfrm>
        <a:graphic>
          <a:graphicData uri="http://schemas.openxmlformats.org/presentationml/2006/ole">
            <p:oleObj spid="_x0000_s6146" name="Equation" r:id="rId3" imgW="213336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65D11A-8887-49C0-A0CC-D6F03FE89F7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Pictorial Illustrations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81075"/>
            <a:ext cx="79629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To illustrate the response, expand the dot product in one dimension: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Here, </a:t>
            </a:r>
            <a:r>
              <a:rPr lang="en-US" b="1" dirty="0" smtClean="0">
                <a:solidFill>
                  <a:srgbClr val="C00000"/>
                </a:solidFill>
              </a:rPr>
              <a:t>u = </a:t>
            </a:r>
            <a:r>
              <a:rPr lang="en-US" b="1" dirty="0" err="1" smtClean="0">
                <a:solidFill>
                  <a:srgbClr val="C00000"/>
                </a:solidFill>
              </a:rPr>
              <a:t>b/</a:t>
            </a:r>
            <a:r>
              <a:rPr lang="en-US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is the baseline length in wavelengths</a:t>
            </a:r>
            <a:r>
              <a:rPr lang="en-US" dirty="0" smtClean="0"/>
              <a:t>, 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the angle </a:t>
            </a:r>
            <a:r>
              <a:rPr lang="en-US" dirty="0" err="1" smtClean="0"/>
              <a:t>w.r.t</a:t>
            </a:r>
            <a:r>
              <a:rPr lang="en-US" dirty="0" smtClean="0"/>
              <a:t>. the plane perpendicular to the baseline.  </a:t>
            </a:r>
          </a:p>
          <a:p>
            <a:pPr eaLnBrk="1" hangingPunct="1"/>
            <a:r>
              <a:rPr lang="en-US" dirty="0" smtClean="0"/>
              <a:t>                              is the direction cosine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Consider the response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, as a function of angle, for two different baselines with u = 10, and u = 25 wavelengths: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62672" y="1376413"/>
          <a:ext cx="3207392" cy="736779"/>
        </p:xfrm>
        <a:graphic>
          <a:graphicData uri="http://schemas.openxmlformats.org/presentationml/2006/ole">
            <p:oleObj spid="_x0000_s7170" name="Equation" r:id="rId3" imgW="1714320" imgH="393480" progId="Equation.3">
              <p:embed/>
            </p:oleObj>
          </a:graphicData>
        </a:graphic>
      </p:graphicFrame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3041650" y="4800600"/>
            <a:ext cx="1905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V="1">
            <a:off x="3041650" y="3657600"/>
            <a:ext cx="60960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544889" y="3884612"/>
            <a:ext cx="3444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folHlink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946650" y="4602162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3041650" y="3649662"/>
            <a:ext cx="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651250" y="3260725"/>
            <a:ext cx="282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58319" y="3884612"/>
            <a:ext cx="3159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folHlink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6158" name="Arc 14"/>
          <p:cNvSpPr>
            <a:spLocks/>
          </p:cNvSpPr>
          <p:nvPr/>
        </p:nvSpPr>
        <p:spPr bwMode="auto">
          <a:xfrm>
            <a:off x="3216276" y="4411662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4301067 w 21600"/>
              <a:gd name="T3" fmla="*/ 6720416 h 21600"/>
              <a:gd name="T4" fmla="*/ 0 w 21600"/>
              <a:gd name="T5" fmla="*/ 67204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58319" y="5656930"/>
          <a:ext cx="2051505" cy="479573"/>
        </p:xfrm>
        <a:graphic>
          <a:graphicData uri="http://schemas.openxmlformats.org/presentationml/2006/ole">
            <p:oleObj spid="_x0000_s7171" name="Equation" r:id="rId4" imgW="977760" imgH="2286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74725" y="2765424"/>
          <a:ext cx="1970762" cy="349249"/>
        </p:xfrm>
        <a:graphic>
          <a:graphicData uri="http://schemas.openxmlformats.org/presentationml/2006/ole">
            <p:oleObj spid="_x0000_s7172" name="Equation" r:id="rId5" imgW="10029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9860CC-57B0-45A4-9BF6-310DC225A2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754"/>
            <a:ext cx="8229600" cy="818147"/>
          </a:xfrm>
        </p:spPr>
        <p:txBody>
          <a:bodyPr/>
          <a:lstStyle/>
          <a:p>
            <a:pPr eaLnBrk="1" hangingPunct="1"/>
            <a:r>
              <a:rPr lang="en-US" dirty="0" smtClean="0"/>
              <a:t>Whole-Sky Response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2209800" cy="5105400"/>
          </a:xfrm>
        </p:spPr>
        <p:txBody>
          <a:bodyPr/>
          <a:lstStyle/>
          <a:p>
            <a:pPr marL="171450" indent="-171450" eaLnBrk="1" hangingPunct="1"/>
            <a:r>
              <a:rPr lang="en-US" dirty="0" smtClean="0"/>
              <a:t>Top:  </a:t>
            </a:r>
          </a:p>
          <a:p>
            <a:pPr marL="171450" indent="-171450" eaLnBrk="1" hangingPunct="1">
              <a:buFontTx/>
              <a:buNone/>
            </a:pPr>
            <a:r>
              <a:rPr lang="en-US" dirty="0" smtClean="0"/>
              <a:t>    u = 10 </a:t>
            </a: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r>
              <a:rPr lang="en-US" sz="1800" dirty="0" smtClean="0"/>
              <a:t>  There are 20 whole fringes over the hemisphere.  </a:t>
            </a: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/>
            <a:r>
              <a:rPr lang="en-US" dirty="0" smtClean="0"/>
              <a:t>Bottom:</a:t>
            </a:r>
          </a:p>
          <a:p>
            <a:pPr marL="171450" indent="-171450" eaLnBrk="1" hangingPunct="1">
              <a:buFontTx/>
              <a:buNone/>
            </a:pPr>
            <a:r>
              <a:rPr lang="en-US" dirty="0" smtClean="0"/>
              <a:t>    u = 25 </a:t>
            </a: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r>
              <a:rPr lang="en-US" sz="1800" dirty="0" smtClean="0"/>
              <a:t>  There are 50 whole fringes over the hemisphere</a:t>
            </a:r>
          </a:p>
        </p:txBody>
      </p:sp>
      <p:pic>
        <p:nvPicPr>
          <p:cNvPr id="36870" name="Picture 4" descr="Fringe10-25Lin"/>
          <p:cNvPicPr>
            <a:picLocks noChangeAspect="1" noChangeArrowheads="1"/>
          </p:cNvPicPr>
          <p:nvPr/>
        </p:nvPicPr>
        <p:blipFill>
          <a:blip r:embed="rId2" cstate="print"/>
          <a:srcRect l="3409" t="4411" r="10226" b="2942"/>
          <a:stretch>
            <a:fillRect/>
          </a:stretch>
        </p:blipFill>
        <p:spPr bwMode="auto">
          <a:xfrm>
            <a:off x="2438400" y="827773"/>
            <a:ext cx="6400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3048000" y="2183130"/>
            <a:ext cx="57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 flipV="1">
            <a:off x="5867400" y="12954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3048000" y="470916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V="1">
            <a:off x="5867400" y="38100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39801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7399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2596" y="891347"/>
            <a:ext cx="255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6629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9543" y="89134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9201" y="89134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0401" y="891346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086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9598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4566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2693" y="3352800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84002" y="33528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02933B-6C65-424B-A609-D9644AEBAC2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15" y="200019"/>
            <a:ext cx="8229600" cy="661357"/>
          </a:xfrm>
        </p:spPr>
        <p:txBody>
          <a:bodyPr/>
          <a:lstStyle/>
          <a:p>
            <a:pPr eaLnBrk="1" hangingPunct="1"/>
            <a:r>
              <a:rPr lang="en-US" dirty="0" smtClean="0"/>
              <a:t>From an Angular Perspective</a:t>
            </a:r>
          </a:p>
        </p:txBody>
      </p:sp>
      <p:pic>
        <p:nvPicPr>
          <p:cNvPr id="37893" name="Picture 11" descr="10Rad"/>
          <p:cNvPicPr>
            <a:picLocks noChangeAspect="1" noChangeArrowheads="1"/>
          </p:cNvPicPr>
          <p:nvPr/>
        </p:nvPicPr>
        <p:blipFill>
          <a:blip r:embed="rId2" cstate="print"/>
          <a:srcRect l="13962" r="13960" b="48611"/>
          <a:stretch>
            <a:fillRect/>
          </a:stretch>
        </p:blipFill>
        <p:spPr bwMode="auto">
          <a:xfrm>
            <a:off x="3749040" y="1066800"/>
            <a:ext cx="4697130" cy="24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25Rad"/>
          <p:cNvPicPr>
            <a:picLocks noChangeAspect="1" noChangeArrowheads="1"/>
          </p:cNvPicPr>
          <p:nvPr/>
        </p:nvPicPr>
        <p:blipFill>
          <a:blip r:embed="rId3" cstate="print"/>
          <a:srcRect l="13960" r="14935" b="48611"/>
          <a:stretch>
            <a:fillRect/>
          </a:stretch>
        </p:blipFill>
        <p:spPr bwMode="auto">
          <a:xfrm>
            <a:off x="3700577" y="3782728"/>
            <a:ext cx="4697129" cy="23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212725" y="1125538"/>
            <a:ext cx="29876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3048000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Top Panel: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absolute value of the response for u = 10, as a function of angle.  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‘lobes’ of the response pattern alternate in sign.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Bottom Panel: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same, but for u = 25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Angular separation between lobes (of the same sign) is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ymbol" pitchFamily="18" charset="2"/>
              </a:rPr>
              <a:t>   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dq</a:t>
            </a:r>
            <a:r>
              <a:rPr lang="en-US" sz="2000" dirty="0" smtClean="0"/>
              <a:t> ~ </a:t>
            </a:r>
            <a:r>
              <a:rPr lang="en-US" sz="2000" dirty="0"/>
              <a:t>1/u =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/b</a:t>
            </a:r>
            <a:r>
              <a:rPr lang="en-US" sz="1800" dirty="0"/>
              <a:t> radians.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8375" y="863928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9696" y="1239208"/>
            <a:ext cx="219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3131" y="3287706"/>
            <a:ext cx="486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1550" y="977598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8833" y="2302166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2009" y="1578543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7</a:t>
            </a:r>
          </a:p>
        </p:txBody>
      </p:sp>
      <p:sp>
        <p:nvSpPr>
          <p:cNvPr id="17" name="Arc 16"/>
          <p:cNvSpPr/>
          <p:nvPr/>
        </p:nvSpPr>
        <p:spPr>
          <a:xfrm>
            <a:off x="3628725" y="861376"/>
            <a:ext cx="4937760" cy="537587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37893" idx="2"/>
          </p:cNvCxnSpPr>
          <p:nvPr/>
        </p:nvCxnSpPr>
        <p:spPr>
          <a:xfrm rot="5400000" flipH="1" flipV="1">
            <a:off x="4460265" y="1911976"/>
            <a:ext cx="327467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7604" y="3549316"/>
            <a:ext cx="277435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13834" y="46126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31550" y="702644"/>
            <a:ext cx="423768" cy="15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4750" y="328770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1125" y="216366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9075" y="176355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150" y="256377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3525" y="1963611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640"/>
          </a:xfrm>
        </p:spPr>
        <p:txBody>
          <a:bodyPr/>
          <a:lstStyle/>
          <a:p>
            <a:r>
              <a:rPr lang="en-US" dirty="0" smtClean="0"/>
              <a:t>Hemispheric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534"/>
            <a:ext cx="4795837" cy="4932630"/>
          </a:xfrm>
        </p:spPr>
        <p:txBody>
          <a:bodyPr/>
          <a:lstStyle/>
          <a:p>
            <a:r>
              <a:rPr lang="en-US" dirty="0" smtClean="0"/>
              <a:t>The preceding plot is a </a:t>
            </a:r>
            <a:r>
              <a:rPr lang="en-US" dirty="0" err="1" smtClean="0"/>
              <a:t>meridional</a:t>
            </a:r>
            <a:r>
              <a:rPr lang="en-US" dirty="0" smtClean="0"/>
              <a:t> cut through the hemisphere, oriented along the baseline vector.  </a:t>
            </a:r>
          </a:p>
          <a:p>
            <a:r>
              <a:rPr lang="en-US" dirty="0" smtClean="0"/>
              <a:t>In the two-dimensional space, the fringe pattern consists of a series of coaxial cones, oriented along the baseline vector. </a:t>
            </a:r>
          </a:p>
          <a:p>
            <a:r>
              <a:rPr lang="en-US" dirty="0" smtClean="0"/>
              <a:t>The figure is a two-dimensional representation when u = 4.   </a:t>
            </a:r>
          </a:p>
          <a:p>
            <a:r>
              <a:rPr lang="en-US" dirty="0" smtClean="0"/>
              <a:t>As viewed along the baseline vector, the fringes show a ‘bulls-eye’ pattern – concentric circles.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radiolo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1430339"/>
            <a:ext cx="3629025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98401C-00DE-47F1-A700-358827DA7FE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Effect of the Sensor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patterns shown presume the sensor has isotropic response.  </a:t>
            </a:r>
          </a:p>
          <a:p>
            <a:pPr eaLnBrk="1" hangingPunct="1"/>
            <a:r>
              <a:rPr lang="en-US" sz="2400" dirty="0" smtClean="0"/>
              <a:t>This is a convenient assumption, but (sadly, in some cases) doesn’t represent reality.</a:t>
            </a:r>
          </a:p>
          <a:p>
            <a:pPr eaLnBrk="1" hangingPunct="1"/>
            <a:r>
              <a:rPr lang="en-US" sz="2400" dirty="0" smtClean="0"/>
              <a:t>Real sensors impose their own patterns, which modulate the amplitude and phase, of the output.  </a:t>
            </a:r>
          </a:p>
          <a:p>
            <a:pPr eaLnBrk="1" hangingPunct="1"/>
            <a:r>
              <a:rPr lang="en-US" sz="2400" dirty="0" smtClean="0"/>
              <a:t>Large sensors (a.k.a. ‘antennas’) have very high directivity --very useful for some applications.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7B985A-82F5-47E6-B46E-D11A9134D91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Topics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494347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Why </a:t>
            </a:r>
            <a:r>
              <a:rPr lang="en-US" sz="2400" b="1" dirty="0" err="1" smtClean="0"/>
              <a:t>Interferometry</a:t>
            </a:r>
            <a:r>
              <a:rPr lang="en-US" sz="2400" b="1" dirty="0" smtClean="0"/>
              <a:t>?</a:t>
            </a:r>
          </a:p>
          <a:p>
            <a:pPr eaLnBrk="1" hangingPunct="1"/>
            <a:r>
              <a:rPr lang="en-US" sz="2400" b="1" dirty="0" smtClean="0"/>
              <a:t>Groundwork:  Brightness, Flux density, Power, Sensors,  Antennas, and more …</a:t>
            </a:r>
          </a:p>
          <a:p>
            <a:pPr eaLnBrk="1" hangingPunct="1"/>
            <a:r>
              <a:rPr lang="en-US" sz="2400" b="1" dirty="0" smtClean="0"/>
              <a:t>The Quasi-Monochromatic, Stationary, Radio-Frequency, Single Polarization Interferometer</a:t>
            </a:r>
          </a:p>
          <a:p>
            <a:pPr eaLnBrk="1" hangingPunct="1"/>
            <a:r>
              <a:rPr lang="en-US" sz="2400" b="1" dirty="0" smtClean="0"/>
              <a:t>Complex Visibility and its relation to Brightness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9EEF0-2749-4B0C-B321-351BCCCD9D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smtClean="0"/>
              <a:t>The Effect of Sensor Patterns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1479"/>
            <a:ext cx="3048000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Sensors (or antennas) are not isotropic, and have their own responses.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Top Panel:</a:t>
            </a:r>
            <a:r>
              <a:rPr lang="en-US" sz="2000" dirty="0" smtClean="0"/>
              <a:t>  The interferometer pattern with a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)-like sensor response.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Bottom Panel:</a:t>
            </a:r>
            <a:r>
              <a:rPr lang="en-US" sz="2000" dirty="0" smtClean="0"/>
              <a:t>  A multiple-wavelength aperture antenna has a narrow beam, but also </a:t>
            </a:r>
            <a:r>
              <a:rPr lang="en-US" sz="2000" dirty="0" err="1" smtClean="0"/>
              <a:t>sidelobes</a:t>
            </a:r>
            <a:r>
              <a:rPr lang="en-US" sz="2000" dirty="0" smtClean="0"/>
              <a:t>.  </a:t>
            </a:r>
          </a:p>
        </p:txBody>
      </p:sp>
      <p:pic>
        <p:nvPicPr>
          <p:cNvPr id="39942" name="Picture 5" descr="25RadCos"/>
          <p:cNvPicPr>
            <a:picLocks noChangeAspect="1" noChangeArrowheads="1"/>
          </p:cNvPicPr>
          <p:nvPr/>
        </p:nvPicPr>
        <p:blipFill>
          <a:blip r:embed="rId2" cstate="print"/>
          <a:srcRect l="13962" r="14935" b="48611"/>
          <a:stretch>
            <a:fillRect/>
          </a:stretch>
        </p:blipFill>
        <p:spPr bwMode="auto">
          <a:xfrm>
            <a:off x="3840480" y="990601"/>
            <a:ext cx="4998720" cy="25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10FrgAngSinc"/>
          <p:cNvPicPr>
            <a:picLocks noChangeAspect="1" noChangeArrowheads="1"/>
          </p:cNvPicPr>
          <p:nvPr/>
        </p:nvPicPr>
        <p:blipFill>
          <a:blip r:embed="rId3" cstate="print"/>
          <a:srcRect l="13960" r="13962" b="48611"/>
          <a:stretch>
            <a:fillRect/>
          </a:stretch>
        </p:blipFill>
        <p:spPr bwMode="auto">
          <a:xfrm>
            <a:off x="3840480" y="3657600"/>
            <a:ext cx="4998719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019EC8-4D3A-4C9E-AE8E-69B69BD3485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507"/>
            <a:ext cx="8077200" cy="536575"/>
          </a:xfrm>
        </p:spPr>
        <p:txBody>
          <a:bodyPr/>
          <a:lstStyle/>
          <a:p>
            <a:pPr eaLnBrk="1" hangingPunct="1"/>
            <a:r>
              <a:rPr lang="en-US" dirty="0" smtClean="0"/>
              <a:t>The Response from an Extended Source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010653"/>
            <a:ext cx="7696200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response from an extended source is obtained by summing the responses at each antenna to all the emission over the sky, multiplying the two, and averaging: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</a:p>
          <a:p>
            <a:pPr eaLnBrk="1" hangingPunct="1"/>
            <a:r>
              <a:rPr lang="en-US" sz="2000" dirty="0" smtClean="0"/>
              <a:t>The averaging and integrals can be interchanged and, </a:t>
            </a:r>
            <a:r>
              <a:rPr lang="en-US" sz="2000" b="1" dirty="0" smtClean="0">
                <a:solidFill>
                  <a:srgbClr val="FF3300"/>
                </a:solidFill>
              </a:rPr>
              <a:t>providing the emission is spatially incoherent</a:t>
            </a:r>
            <a:r>
              <a:rPr lang="en-US" sz="2000" dirty="0" smtClean="0"/>
              <a:t>, we get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This expression links what we want – the source brightness on the sky,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),  </a:t>
            </a:r>
            <a:r>
              <a:rPr lang="en-US" sz="2000" dirty="0" smtClean="0"/>
              <a:t>– to something we can measure </a:t>
            </a:r>
            <a:r>
              <a:rPr lang="en-US" sz="2000" dirty="0" smtClean="0">
                <a:solidFill>
                  <a:srgbClr val="C00000"/>
                </a:solidFill>
              </a:rPr>
              <a:t>- R</a:t>
            </a:r>
            <a:r>
              <a:rPr lang="en-US" sz="2000" baseline="-25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, the interferometer response.</a:t>
            </a:r>
          </a:p>
          <a:p>
            <a:pPr eaLnBrk="1" hangingPunct="1"/>
            <a:r>
              <a:rPr lang="en-US" sz="2000" dirty="0" smtClean="0"/>
              <a:t>Can we recover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from observations of 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en-US" sz="2000" baseline="-25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?</a:t>
            </a:r>
            <a:endParaRPr lang="en-US" sz="2000" baseline="-25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51446" y="3580598"/>
          <a:ext cx="4921250" cy="693738"/>
        </p:xfrm>
        <a:graphic>
          <a:graphicData uri="http://schemas.openxmlformats.org/presentationml/2006/ole">
            <p:oleObj spid="_x0000_s8194" name="Equation" r:id="rId3" imgW="1981080" imgH="27936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90800" y="2040556"/>
          <a:ext cx="3395663" cy="684213"/>
        </p:xfrm>
        <a:graphic>
          <a:graphicData uri="http://schemas.openxmlformats.org/presentationml/2006/ole">
            <p:oleObj spid="_x0000_s8195" name="Equation" r:id="rId4" imgW="142236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E7AB0C-E951-46AB-93A7-7FF4760CCA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Schematic Illustration in 2-D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89272"/>
            <a:ext cx="8382000" cy="1524000"/>
          </a:xfrm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The correlator can be thought of ‘casting’ a </a:t>
            </a:r>
            <a:r>
              <a:rPr lang="en-US" sz="2000" dirty="0" err="1" smtClean="0"/>
              <a:t>cosinusoidal</a:t>
            </a:r>
            <a:r>
              <a:rPr lang="en-US" sz="2000" dirty="0" smtClean="0"/>
              <a:t> coherence pattern, of angular scale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~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/b </a:t>
            </a:r>
            <a:r>
              <a:rPr lang="en-US" sz="2000" dirty="0" smtClean="0"/>
              <a:t>radians, onto the sky.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The correlator multiplies the source brightness by this coherence pattern, and integrates (sums) the result over the sky.  </a:t>
            </a:r>
          </a:p>
          <a:p>
            <a:pPr marL="171450" indent="-17145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1000" y="2457450"/>
            <a:ext cx="3962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1800" dirty="0"/>
              <a:t>Orientation set by baseline geometry.</a:t>
            </a:r>
          </a:p>
          <a:p>
            <a:pPr marL="228600" indent="-228600">
              <a:buFontTx/>
              <a:buChar char="•"/>
            </a:pPr>
            <a:r>
              <a:rPr lang="en-US" sz="1800" dirty="0"/>
              <a:t>Fringe separation set by (projected) baseline length and wavelength. </a:t>
            </a:r>
          </a:p>
          <a:p>
            <a:pPr lvl="1" indent="171450">
              <a:buFontTx/>
              <a:buChar char="•"/>
            </a:pPr>
            <a:r>
              <a:rPr lang="en-US" sz="1600" dirty="0"/>
              <a:t>Long baseline gives close-packed fringes</a:t>
            </a:r>
          </a:p>
          <a:p>
            <a:pPr lvl="1" indent="171450">
              <a:buFontTx/>
              <a:buChar char="•"/>
            </a:pPr>
            <a:r>
              <a:rPr lang="en-US" sz="1600" dirty="0"/>
              <a:t>Short baseline gives widely-separated fringes</a:t>
            </a:r>
          </a:p>
          <a:p>
            <a:pPr marL="228600" indent="-228600">
              <a:buFontTx/>
              <a:buChar char="•"/>
            </a:pPr>
            <a:r>
              <a:rPr lang="en-US" sz="1800" dirty="0"/>
              <a:t>Physical location of baseline unimportant, provided source is in the far field.  </a:t>
            </a:r>
          </a:p>
        </p:txBody>
      </p:sp>
      <p:sp>
        <p:nvSpPr>
          <p:cNvPr id="40967" name="Freeform 5"/>
          <p:cNvSpPr>
            <a:spLocks/>
          </p:cNvSpPr>
          <p:nvPr/>
        </p:nvSpPr>
        <p:spPr bwMode="auto">
          <a:xfrm>
            <a:off x="5029200" y="3276600"/>
            <a:ext cx="1758950" cy="1655763"/>
          </a:xfrm>
          <a:custGeom>
            <a:avLst/>
            <a:gdLst>
              <a:gd name="T0" fmla="*/ 288925 w 1108"/>
              <a:gd name="T1" fmla="*/ 247650 h 1043"/>
              <a:gd name="T2" fmla="*/ 238125 w 1108"/>
              <a:gd name="T3" fmla="*/ 349250 h 1043"/>
              <a:gd name="T4" fmla="*/ 136525 w 1108"/>
              <a:gd name="T5" fmla="*/ 501650 h 1043"/>
              <a:gd name="T6" fmla="*/ 22225 w 1108"/>
              <a:gd name="T7" fmla="*/ 895350 h 1043"/>
              <a:gd name="T8" fmla="*/ 98425 w 1108"/>
              <a:gd name="T9" fmla="*/ 1162050 h 1043"/>
              <a:gd name="T10" fmla="*/ 123825 w 1108"/>
              <a:gd name="T11" fmla="*/ 1200150 h 1043"/>
              <a:gd name="T12" fmla="*/ 149225 w 1108"/>
              <a:gd name="T13" fmla="*/ 1276350 h 1043"/>
              <a:gd name="T14" fmla="*/ 288925 w 1108"/>
              <a:gd name="T15" fmla="*/ 1416050 h 1043"/>
              <a:gd name="T16" fmla="*/ 301625 w 1108"/>
              <a:gd name="T17" fmla="*/ 1454150 h 1043"/>
              <a:gd name="T18" fmla="*/ 339725 w 1108"/>
              <a:gd name="T19" fmla="*/ 1466850 h 1043"/>
              <a:gd name="T20" fmla="*/ 530225 w 1108"/>
              <a:gd name="T21" fmla="*/ 1543050 h 1043"/>
              <a:gd name="T22" fmla="*/ 568325 w 1108"/>
              <a:gd name="T23" fmla="*/ 1568450 h 1043"/>
              <a:gd name="T24" fmla="*/ 593725 w 1108"/>
              <a:gd name="T25" fmla="*/ 1606550 h 1043"/>
              <a:gd name="T26" fmla="*/ 669925 w 1108"/>
              <a:gd name="T27" fmla="*/ 1644651 h 1043"/>
              <a:gd name="T28" fmla="*/ 1127125 w 1108"/>
              <a:gd name="T29" fmla="*/ 1581150 h 1043"/>
              <a:gd name="T30" fmla="*/ 1241425 w 1108"/>
              <a:gd name="T31" fmla="*/ 1416050 h 1043"/>
              <a:gd name="T32" fmla="*/ 1304925 w 1108"/>
              <a:gd name="T33" fmla="*/ 1352550 h 1043"/>
              <a:gd name="T34" fmla="*/ 1406525 w 1108"/>
              <a:gd name="T35" fmla="*/ 1200150 h 1043"/>
              <a:gd name="T36" fmla="*/ 1597025 w 1108"/>
              <a:gd name="T37" fmla="*/ 1149350 h 1043"/>
              <a:gd name="T38" fmla="*/ 1609725 w 1108"/>
              <a:gd name="T39" fmla="*/ 1111250 h 1043"/>
              <a:gd name="T40" fmla="*/ 1647825 w 1108"/>
              <a:gd name="T41" fmla="*/ 1085850 h 1043"/>
              <a:gd name="T42" fmla="*/ 1724025 w 1108"/>
              <a:gd name="T43" fmla="*/ 895350 h 1043"/>
              <a:gd name="T44" fmla="*/ 1584325 w 1108"/>
              <a:gd name="T45" fmla="*/ 438150 h 1043"/>
              <a:gd name="T46" fmla="*/ 1457325 w 1108"/>
              <a:gd name="T47" fmla="*/ 400050 h 1043"/>
              <a:gd name="T48" fmla="*/ 1419225 w 1108"/>
              <a:gd name="T49" fmla="*/ 361950 h 1043"/>
              <a:gd name="T50" fmla="*/ 1381125 w 1108"/>
              <a:gd name="T51" fmla="*/ 349250 h 1043"/>
              <a:gd name="T52" fmla="*/ 1330325 w 1108"/>
              <a:gd name="T53" fmla="*/ 273050 h 1043"/>
              <a:gd name="T54" fmla="*/ 1025525 w 1108"/>
              <a:gd name="T55" fmla="*/ 44450 h 1043"/>
              <a:gd name="T56" fmla="*/ 987425 w 1108"/>
              <a:gd name="T57" fmla="*/ 6350 h 1043"/>
              <a:gd name="T58" fmla="*/ 936625 w 1108"/>
              <a:gd name="T59" fmla="*/ 82550 h 1043"/>
              <a:gd name="T60" fmla="*/ 492125 w 1108"/>
              <a:gd name="T61" fmla="*/ 57150 h 1043"/>
              <a:gd name="T62" fmla="*/ 454025 w 1108"/>
              <a:gd name="T63" fmla="*/ 82550 h 1043"/>
              <a:gd name="T64" fmla="*/ 403225 w 1108"/>
              <a:gd name="T65" fmla="*/ 95250 h 1043"/>
              <a:gd name="T66" fmla="*/ 390525 w 1108"/>
              <a:gd name="T67" fmla="*/ 133350 h 1043"/>
              <a:gd name="T68" fmla="*/ 327025 w 1108"/>
              <a:gd name="T69" fmla="*/ 196850 h 1043"/>
              <a:gd name="T70" fmla="*/ 288925 w 1108"/>
              <a:gd name="T71" fmla="*/ 247650 h 10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8"/>
              <a:gd name="T109" fmla="*/ 0 h 1043"/>
              <a:gd name="T110" fmla="*/ 1108 w 1108"/>
              <a:gd name="T111" fmla="*/ 1043 h 10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8" h="1043">
                <a:moveTo>
                  <a:pt x="182" y="156"/>
                </a:moveTo>
                <a:cubicBezTo>
                  <a:pt x="195" y="196"/>
                  <a:pt x="183" y="198"/>
                  <a:pt x="150" y="220"/>
                </a:cubicBezTo>
                <a:cubicBezTo>
                  <a:pt x="137" y="260"/>
                  <a:pt x="100" y="274"/>
                  <a:pt x="86" y="316"/>
                </a:cubicBezTo>
                <a:cubicBezTo>
                  <a:pt x="58" y="399"/>
                  <a:pt x="35" y="479"/>
                  <a:pt x="14" y="564"/>
                </a:cubicBezTo>
                <a:cubicBezTo>
                  <a:pt x="18" y="613"/>
                  <a:pt x="0" y="711"/>
                  <a:pt x="62" y="732"/>
                </a:cubicBezTo>
                <a:cubicBezTo>
                  <a:pt x="67" y="740"/>
                  <a:pt x="74" y="747"/>
                  <a:pt x="78" y="756"/>
                </a:cubicBezTo>
                <a:cubicBezTo>
                  <a:pt x="85" y="771"/>
                  <a:pt x="82" y="792"/>
                  <a:pt x="94" y="804"/>
                </a:cubicBezTo>
                <a:cubicBezTo>
                  <a:pt x="125" y="835"/>
                  <a:pt x="145" y="867"/>
                  <a:pt x="182" y="892"/>
                </a:cubicBezTo>
                <a:cubicBezTo>
                  <a:pt x="185" y="900"/>
                  <a:pt x="184" y="910"/>
                  <a:pt x="190" y="916"/>
                </a:cubicBezTo>
                <a:cubicBezTo>
                  <a:pt x="196" y="922"/>
                  <a:pt x="206" y="921"/>
                  <a:pt x="214" y="924"/>
                </a:cubicBezTo>
                <a:cubicBezTo>
                  <a:pt x="256" y="942"/>
                  <a:pt x="289" y="963"/>
                  <a:pt x="334" y="972"/>
                </a:cubicBezTo>
                <a:cubicBezTo>
                  <a:pt x="342" y="977"/>
                  <a:pt x="351" y="981"/>
                  <a:pt x="358" y="988"/>
                </a:cubicBezTo>
                <a:cubicBezTo>
                  <a:pt x="365" y="995"/>
                  <a:pt x="366" y="1006"/>
                  <a:pt x="374" y="1012"/>
                </a:cubicBezTo>
                <a:cubicBezTo>
                  <a:pt x="388" y="1023"/>
                  <a:pt x="407" y="1026"/>
                  <a:pt x="422" y="1036"/>
                </a:cubicBezTo>
                <a:cubicBezTo>
                  <a:pt x="541" y="1027"/>
                  <a:pt x="616" y="1043"/>
                  <a:pt x="710" y="996"/>
                </a:cubicBezTo>
                <a:cubicBezTo>
                  <a:pt x="725" y="938"/>
                  <a:pt x="724" y="911"/>
                  <a:pt x="782" y="892"/>
                </a:cubicBezTo>
                <a:cubicBezTo>
                  <a:pt x="825" y="828"/>
                  <a:pt x="769" y="905"/>
                  <a:pt x="822" y="852"/>
                </a:cubicBezTo>
                <a:cubicBezTo>
                  <a:pt x="851" y="823"/>
                  <a:pt x="848" y="781"/>
                  <a:pt x="886" y="756"/>
                </a:cubicBezTo>
                <a:cubicBezTo>
                  <a:pt x="919" y="734"/>
                  <a:pt x="968" y="737"/>
                  <a:pt x="1006" y="724"/>
                </a:cubicBezTo>
                <a:cubicBezTo>
                  <a:pt x="1009" y="716"/>
                  <a:pt x="1009" y="707"/>
                  <a:pt x="1014" y="700"/>
                </a:cubicBezTo>
                <a:cubicBezTo>
                  <a:pt x="1020" y="692"/>
                  <a:pt x="1033" y="692"/>
                  <a:pt x="1038" y="684"/>
                </a:cubicBezTo>
                <a:cubicBezTo>
                  <a:pt x="1061" y="647"/>
                  <a:pt x="1061" y="601"/>
                  <a:pt x="1086" y="564"/>
                </a:cubicBezTo>
                <a:cubicBezTo>
                  <a:pt x="1108" y="478"/>
                  <a:pt x="1082" y="332"/>
                  <a:pt x="998" y="276"/>
                </a:cubicBezTo>
                <a:cubicBezTo>
                  <a:pt x="975" y="261"/>
                  <a:pt x="945" y="260"/>
                  <a:pt x="918" y="252"/>
                </a:cubicBezTo>
                <a:cubicBezTo>
                  <a:pt x="910" y="244"/>
                  <a:pt x="903" y="234"/>
                  <a:pt x="894" y="228"/>
                </a:cubicBezTo>
                <a:cubicBezTo>
                  <a:pt x="887" y="223"/>
                  <a:pt x="876" y="226"/>
                  <a:pt x="870" y="220"/>
                </a:cubicBezTo>
                <a:cubicBezTo>
                  <a:pt x="856" y="206"/>
                  <a:pt x="849" y="188"/>
                  <a:pt x="838" y="172"/>
                </a:cubicBezTo>
                <a:cubicBezTo>
                  <a:pt x="798" y="112"/>
                  <a:pt x="714" y="51"/>
                  <a:pt x="646" y="28"/>
                </a:cubicBezTo>
                <a:cubicBezTo>
                  <a:pt x="638" y="20"/>
                  <a:pt x="632" y="0"/>
                  <a:pt x="622" y="4"/>
                </a:cubicBezTo>
                <a:cubicBezTo>
                  <a:pt x="604" y="12"/>
                  <a:pt x="590" y="52"/>
                  <a:pt x="590" y="52"/>
                </a:cubicBezTo>
                <a:cubicBezTo>
                  <a:pt x="396" y="21"/>
                  <a:pt x="489" y="25"/>
                  <a:pt x="310" y="36"/>
                </a:cubicBezTo>
                <a:cubicBezTo>
                  <a:pt x="302" y="41"/>
                  <a:pt x="295" y="48"/>
                  <a:pt x="286" y="52"/>
                </a:cubicBezTo>
                <a:cubicBezTo>
                  <a:pt x="276" y="56"/>
                  <a:pt x="263" y="53"/>
                  <a:pt x="254" y="60"/>
                </a:cubicBezTo>
                <a:cubicBezTo>
                  <a:pt x="247" y="65"/>
                  <a:pt x="250" y="76"/>
                  <a:pt x="246" y="84"/>
                </a:cubicBezTo>
                <a:cubicBezTo>
                  <a:pt x="233" y="111"/>
                  <a:pt x="230" y="108"/>
                  <a:pt x="206" y="124"/>
                </a:cubicBezTo>
                <a:cubicBezTo>
                  <a:pt x="188" y="178"/>
                  <a:pt x="198" y="187"/>
                  <a:pt x="182" y="15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6"/>
          <p:cNvSpPr>
            <a:spLocks/>
          </p:cNvSpPr>
          <p:nvPr/>
        </p:nvSpPr>
        <p:spPr bwMode="auto">
          <a:xfrm>
            <a:off x="5314950" y="3548063"/>
            <a:ext cx="1074738" cy="1004887"/>
          </a:xfrm>
          <a:custGeom>
            <a:avLst/>
            <a:gdLst>
              <a:gd name="T0" fmla="*/ 231775 w 677"/>
              <a:gd name="T1" fmla="*/ 39687 h 633"/>
              <a:gd name="T2" fmla="*/ 117475 w 677"/>
              <a:gd name="T3" fmla="*/ 382587 h 633"/>
              <a:gd name="T4" fmla="*/ 79375 w 677"/>
              <a:gd name="T5" fmla="*/ 496887 h 633"/>
              <a:gd name="T6" fmla="*/ 53975 w 677"/>
              <a:gd name="T7" fmla="*/ 573087 h 633"/>
              <a:gd name="T8" fmla="*/ 219075 w 677"/>
              <a:gd name="T9" fmla="*/ 1004887 h 633"/>
              <a:gd name="T10" fmla="*/ 676275 w 677"/>
              <a:gd name="T11" fmla="*/ 954087 h 633"/>
              <a:gd name="T12" fmla="*/ 1019175 w 677"/>
              <a:gd name="T13" fmla="*/ 801687 h 633"/>
              <a:gd name="T14" fmla="*/ 1044575 w 677"/>
              <a:gd name="T15" fmla="*/ 725487 h 633"/>
              <a:gd name="T16" fmla="*/ 1057275 w 677"/>
              <a:gd name="T17" fmla="*/ 687387 h 633"/>
              <a:gd name="T18" fmla="*/ 1057275 w 677"/>
              <a:gd name="T19" fmla="*/ 458787 h 633"/>
              <a:gd name="T20" fmla="*/ 1044575 w 677"/>
              <a:gd name="T21" fmla="*/ 319087 h 633"/>
              <a:gd name="T22" fmla="*/ 1031875 w 677"/>
              <a:gd name="T23" fmla="*/ 230187 h 633"/>
              <a:gd name="T24" fmla="*/ 612775 w 677"/>
              <a:gd name="T25" fmla="*/ 52387 h 633"/>
              <a:gd name="T26" fmla="*/ 485775 w 677"/>
              <a:gd name="T27" fmla="*/ 1587 h 633"/>
              <a:gd name="T28" fmla="*/ 295275 w 677"/>
              <a:gd name="T29" fmla="*/ 14287 h 633"/>
              <a:gd name="T30" fmla="*/ 231775 w 677"/>
              <a:gd name="T31" fmla="*/ 39687 h 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77"/>
              <a:gd name="T49" fmla="*/ 0 h 633"/>
              <a:gd name="T50" fmla="*/ 677 w 677"/>
              <a:gd name="T51" fmla="*/ 633 h 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77" h="633">
                <a:moveTo>
                  <a:pt x="146" y="25"/>
                </a:moveTo>
                <a:cubicBezTo>
                  <a:pt x="122" y="97"/>
                  <a:pt x="98" y="169"/>
                  <a:pt x="74" y="241"/>
                </a:cubicBezTo>
                <a:cubicBezTo>
                  <a:pt x="66" y="265"/>
                  <a:pt x="58" y="289"/>
                  <a:pt x="50" y="313"/>
                </a:cubicBezTo>
                <a:cubicBezTo>
                  <a:pt x="45" y="329"/>
                  <a:pt x="34" y="361"/>
                  <a:pt x="34" y="361"/>
                </a:cubicBezTo>
                <a:cubicBezTo>
                  <a:pt x="40" y="516"/>
                  <a:pt x="0" y="587"/>
                  <a:pt x="138" y="633"/>
                </a:cubicBezTo>
                <a:cubicBezTo>
                  <a:pt x="240" y="625"/>
                  <a:pt x="321" y="607"/>
                  <a:pt x="426" y="601"/>
                </a:cubicBezTo>
                <a:cubicBezTo>
                  <a:pt x="490" y="558"/>
                  <a:pt x="569" y="529"/>
                  <a:pt x="642" y="505"/>
                </a:cubicBezTo>
                <a:cubicBezTo>
                  <a:pt x="647" y="489"/>
                  <a:pt x="653" y="473"/>
                  <a:pt x="658" y="457"/>
                </a:cubicBezTo>
                <a:cubicBezTo>
                  <a:pt x="661" y="449"/>
                  <a:pt x="666" y="433"/>
                  <a:pt x="666" y="433"/>
                </a:cubicBezTo>
                <a:cubicBezTo>
                  <a:pt x="677" y="332"/>
                  <a:pt x="676" y="390"/>
                  <a:pt x="666" y="289"/>
                </a:cubicBezTo>
                <a:cubicBezTo>
                  <a:pt x="663" y="260"/>
                  <a:pt x="661" y="230"/>
                  <a:pt x="658" y="201"/>
                </a:cubicBezTo>
                <a:cubicBezTo>
                  <a:pt x="656" y="182"/>
                  <a:pt x="657" y="163"/>
                  <a:pt x="650" y="145"/>
                </a:cubicBezTo>
                <a:cubicBezTo>
                  <a:pt x="604" y="25"/>
                  <a:pt x="503" y="44"/>
                  <a:pt x="386" y="33"/>
                </a:cubicBezTo>
                <a:cubicBezTo>
                  <a:pt x="358" y="24"/>
                  <a:pt x="334" y="10"/>
                  <a:pt x="306" y="1"/>
                </a:cubicBezTo>
                <a:cubicBezTo>
                  <a:pt x="266" y="4"/>
                  <a:pt x="225" y="0"/>
                  <a:pt x="186" y="9"/>
                </a:cubicBezTo>
                <a:cubicBezTo>
                  <a:pt x="127" y="22"/>
                  <a:pt x="188" y="46"/>
                  <a:pt x="146" y="25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Freeform 7"/>
          <p:cNvSpPr>
            <a:spLocks/>
          </p:cNvSpPr>
          <p:nvPr/>
        </p:nvSpPr>
        <p:spPr bwMode="auto">
          <a:xfrm>
            <a:off x="5600700" y="3829050"/>
            <a:ext cx="555625" cy="509588"/>
          </a:xfrm>
          <a:custGeom>
            <a:avLst/>
            <a:gdLst>
              <a:gd name="T0" fmla="*/ 200025 w 350"/>
              <a:gd name="T1" fmla="*/ 25400 h 321"/>
              <a:gd name="T2" fmla="*/ 174625 w 350"/>
              <a:gd name="T3" fmla="*/ 63500 h 321"/>
              <a:gd name="T4" fmla="*/ 136525 w 350"/>
              <a:gd name="T5" fmla="*/ 76200 h 321"/>
              <a:gd name="T6" fmla="*/ 60325 w 350"/>
              <a:gd name="T7" fmla="*/ 190500 h 321"/>
              <a:gd name="T8" fmla="*/ 34925 w 350"/>
              <a:gd name="T9" fmla="*/ 266700 h 321"/>
              <a:gd name="T10" fmla="*/ 22225 w 350"/>
              <a:gd name="T11" fmla="*/ 304800 h 321"/>
              <a:gd name="T12" fmla="*/ 225425 w 350"/>
              <a:gd name="T13" fmla="*/ 495300 h 321"/>
              <a:gd name="T14" fmla="*/ 454025 w 350"/>
              <a:gd name="T15" fmla="*/ 419100 h 321"/>
              <a:gd name="T16" fmla="*/ 555625 w 350"/>
              <a:gd name="T17" fmla="*/ 228600 h 321"/>
              <a:gd name="T18" fmla="*/ 504825 w 350"/>
              <a:gd name="T19" fmla="*/ 38100 h 321"/>
              <a:gd name="T20" fmla="*/ 415925 w 350"/>
              <a:gd name="T21" fmla="*/ 0 h 321"/>
              <a:gd name="T22" fmla="*/ 263525 w 350"/>
              <a:gd name="T23" fmla="*/ 25400 h 321"/>
              <a:gd name="T24" fmla="*/ 200025 w 350"/>
              <a:gd name="T25" fmla="*/ 25400 h 3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0"/>
              <a:gd name="T40" fmla="*/ 0 h 321"/>
              <a:gd name="T41" fmla="*/ 350 w 350"/>
              <a:gd name="T42" fmla="*/ 321 h 3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0" h="321">
                <a:moveTo>
                  <a:pt x="126" y="16"/>
                </a:moveTo>
                <a:cubicBezTo>
                  <a:pt x="121" y="24"/>
                  <a:pt x="118" y="34"/>
                  <a:pt x="110" y="40"/>
                </a:cubicBezTo>
                <a:cubicBezTo>
                  <a:pt x="103" y="45"/>
                  <a:pt x="92" y="42"/>
                  <a:pt x="86" y="48"/>
                </a:cubicBezTo>
                <a:cubicBezTo>
                  <a:pt x="86" y="48"/>
                  <a:pt x="46" y="108"/>
                  <a:pt x="38" y="120"/>
                </a:cubicBezTo>
                <a:cubicBezTo>
                  <a:pt x="29" y="134"/>
                  <a:pt x="27" y="152"/>
                  <a:pt x="22" y="168"/>
                </a:cubicBezTo>
                <a:cubicBezTo>
                  <a:pt x="19" y="176"/>
                  <a:pt x="14" y="192"/>
                  <a:pt x="14" y="192"/>
                </a:cubicBezTo>
                <a:cubicBezTo>
                  <a:pt x="26" y="321"/>
                  <a:pt x="0" y="302"/>
                  <a:pt x="142" y="312"/>
                </a:cubicBezTo>
                <a:cubicBezTo>
                  <a:pt x="230" y="305"/>
                  <a:pt x="235" y="315"/>
                  <a:pt x="286" y="264"/>
                </a:cubicBezTo>
                <a:cubicBezTo>
                  <a:pt x="297" y="230"/>
                  <a:pt x="329" y="176"/>
                  <a:pt x="350" y="144"/>
                </a:cubicBezTo>
                <a:cubicBezTo>
                  <a:pt x="347" y="116"/>
                  <a:pt x="349" y="49"/>
                  <a:pt x="318" y="24"/>
                </a:cubicBezTo>
                <a:cubicBezTo>
                  <a:pt x="302" y="11"/>
                  <a:pt x="280" y="9"/>
                  <a:pt x="262" y="0"/>
                </a:cubicBezTo>
                <a:cubicBezTo>
                  <a:pt x="230" y="5"/>
                  <a:pt x="198" y="10"/>
                  <a:pt x="166" y="16"/>
                </a:cubicBezTo>
                <a:cubicBezTo>
                  <a:pt x="128" y="23"/>
                  <a:pt x="142" y="32"/>
                  <a:pt x="126" y="1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Freeform 8"/>
          <p:cNvSpPr>
            <a:spLocks/>
          </p:cNvSpPr>
          <p:nvPr/>
        </p:nvSpPr>
        <p:spPr bwMode="auto">
          <a:xfrm>
            <a:off x="5813425" y="4019550"/>
            <a:ext cx="165100" cy="169863"/>
          </a:xfrm>
          <a:custGeom>
            <a:avLst/>
            <a:gdLst>
              <a:gd name="T0" fmla="*/ 50800 w 104"/>
              <a:gd name="T1" fmla="*/ 25400 h 107"/>
              <a:gd name="T2" fmla="*/ 25400 w 104"/>
              <a:gd name="T3" fmla="*/ 63500 h 107"/>
              <a:gd name="T4" fmla="*/ 0 w 104"/>
              <a:gd name="T5" fmla="*/ 139700 h 107"/>
              <a:gd name="T6" fmla="*/ 165100 w 104"/>
              <a:gd name="T7" fmla="*/ 63500 h 107"/>
              <a:gd name="T8" fmla="*/ 114300 w 104"/>
              <a:gd name="T9" fmla="*/ 0 h 107"/>
              <a:gd name="T10" fmla="*/ 50800 w 104"/>
              <a:gd name="T11" fmla="*/ 2540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"/>
              <a:gd name="T19" fmla="*/ 0 h 107"/>
              <a:gd name="T20" fmla="*/ 104 w 104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" h="107">
                <a:moveTo>
                  <a:pt x="32" y="16"/>
                </a:moveTo>
                <a:cubicBezTo>
                  <a:pt x="27" y="24"/>
                  <a:pt x="20" y="31"/>
                  <a:pt x="16" y="40"/>
                </a:cubicBezTo>
                <a:cubicBezTo>
                  <a:pt x="9" y="55"/>
                  <a:pt x="0" y="88"/>
                  <a:pt x="0" y="88"/>
                </a:cubicBezTo>
                <a:cubicBezTo>
                  <a:pt x="56" y="107"/>
                  <a:pt x="86" y="93"/>
                  <a:pt x="104" y="40"/>
                </a:cubicBezTo>
                <a:cubicBezTo>
                  <a:pt x="99" y="25"/>
                  <a:pt x="96" y="0"/>
                  <a:pt x="72" y="0"/>
                </a:cubicBezTo>
                <a:cubicBezTo>
                  <a:pt x="58" y="0"/>
                  <a:pt x="46" y="16"/>
                  <a:pt x="32" y="1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H="1">
            <a:off x="5410200" y="2514600"/>
            <a:ext cx="838200" cy="31242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H="1">
            <a:off x="5775325" y="2609850"/>
            <a:ext cx="762000" cy="29718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 flipH="1">
            <a:off x="6156325" y="2686050"/>
            <a:ext cx="685800" cy="2895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2"/>
          <p:cNvSpPr>
            <a:spLocks noChangeShapeType="1"/>
          </p:cNvSpPr>
          <p:nvPr/>
        </p:nvSpPr>
        <p:spPr bwMode="auto">
          <a:xfrm flipH="1">
            <a:off x="6461125" y="2762250"/>
            <a:ext cx="685800" cy="28194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3"/>
          <p:cNvSpPr>
            <a:spLocks noChangeShapeType="1"/>
          </p:cNvSpPr>
          <p:nvPr/>
        </p:nvSpPr>
        <p:spPr bwMode="auto">
          <a:xfrm flipH="1">
            <a:off x="5089525" y="2533650"/>
            <a:ext cx="838200" cy="31242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4"/>
          <p:cNvSpPr>
            <a:spLocks noChangeShapeType="1"/>
          </p:cNvSpPr>
          <p:nvPr/>
        </p:nvSpPr>
        <p:spPr bwMode="auto">
          <a:xfrm flipH="1">
            <a:off x="4708525" y="2457450"/>
            <a:ext cx="914400" cy="32004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5"/>
          <p:cNvSpPr>
            <a:spLocks noChangeShapeType="1"/>
          </p:cNvSpPr>
          <p:nvPr/>
        </p:nvSpPr>
        <p:spPr bwMode="auto">
          <a:xfrm flipH="1">
            <a:off x="4403725" y="2457450"/>
            <a:ext cx="838200" cy="31242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4022725" y="55054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+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+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+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 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        Fringe </a:t>
            </a:r>
            <a:r>
              <a:rPr lang="en-US" sz="2000" dirty="0">
                <a:solidFill>
                  <a:srgbClr val="C00000"/>
                </a:solidFill>
              </a:rPr>
              <a:t>Sign</a:t>
            </a:r>
          </a:p>
        </p:txBody>
      </p:sp>
      <p:sp>
        <p:nvSpPr>
          <p:cNvPr id="40979" name="Line 17"/>
          <p:cNvSpPr>
            <a:spLocks noChangeShapeType="1"/>
          </p:cNvSpPr>
          <p:nvPr/>
        </p:nvSpPr>
        <p:spPr bwMode="auto">
          <a:xfrm>
            <a:off x="6613525" y="2457450"/>
            <a:ext cx="609600" cy="152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18"/>
          <p:cNvSpPr>
            <a:spLocks noChangeShapeType="1"/>
          </p:cNvSpPr>
          <p:nvPr/>
        </p:nvSpPr>
        <p:spPr bwMode="auto">
          <a:xfrm>
            <a:off x="6918325" y="260985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Text Box 19"/>
          <p:cNvSpPr txBox="1">
            <a:spLocks noChangeArrowheads="1"/>
          </p:cNvSpPr>
          <p:nvPr/>
        </p:nvSpPr>
        <p:spPr bwMode="auto">
          <a:xfrm>
            <a:off x="7588250" y="3455988"/>
            <a:ext cx="104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/b rad.</a:t>
            </a:r>
          </a:p>
        </p:txBody>
      </p:sp>
      <p:sp>
        <p:nvSpPr>
          <p:cNvPr id="40982" name="Text Box 20"/>
          <p:cNvSpPr txBox="1">
            <a:spLocks noChangeArrowheads="1"/>
          </p:cNvSpPr>
          <p:nvPr/>
        </p:nvSpPr>
        <p:spPr bwMode="auto">
          <a:xfrm>
            <a:off x="7451725" y="4019550"/>
            <a:ext cx="135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Source</a:t>
            </a:r>
          </a:p>
          <a:p>
            <a:r>
              <a:rPr lang="en-US" sz="2000" dirty="0">
                <a:solidFill>
                  <a:srgbClr val="00B0F0"/>
                </a:solidFill>
              </a:rPr>
              <a:t>brightness</a:t>
            </a:r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 flipH="1" flipV="1">
            <a:off x="6781799" y="4189413"/>
            <a:ext cx="669926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81799" y="2088118"/>
            <a:ext cx="6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1800" dirty="0" smtClean="0">
                <a:solidFill>
                  <a:srgbClr val="C00000"/>
                </a:solidFill>
              </a:rPr>
              <a:t>/b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DFB529-BD16-45CE-8941-9B930A0A8A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2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Odd and Even Functions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0010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Any real function,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I(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),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can be expressed as the sum of two real functions which have specific symmetries: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An even part: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An odd part:</a:t>
            </a:r>
            <a:r>
              <a:rPr lang="en-US" sz="1800" dirty="0" smtClean="0">
                <a:solidFill>
                  <a:srgbClr val="C00000"/>
                </a:solidFill>
              </a:rPr>
              <a:t>  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218" name="Object 26"/>
          <p:cNvGraphicFramePr>
            <a:graphicFrameLocks noChangeAspect="1"/>
          </p:cNvGraphicFramePr>
          <p:nvPr>
            <p:ph sz="quarter" idx="2"/>
          </p:nvPr>
        </p:nvGraphicFramePr>
        <p:xfrm>
          <a:off x="2971800" y="2286000"/>
          <a:ext cx="4953000" cy="708025"/>
        </p:xfrm>
        <a:graphic>
          <a:graphicData uri="http://schemas.openxmlformats.org/presentationml/2006/ole">
            <p:oleObj spid="_x0000_s10242" name="Equation" r:id="rId3" imgW="2590560" imgH="393480" progId="Equation.3">
              <p:embed/>
            </p:oleObj>
          </a:graphicData>
        </a:graphic>
      </p:graphicFrame>
      <p:sp>
        <p:nvSpPr>
          <p:cNvPr id="9225" name="Line 4"/>
          <p:cNvSpPr>
            <a:spLocks noChangeShapeType="1"/>
          </p:cNvSpPr>
          <p:nvPr/>
        </p:nvSpPr>
        <p:spPr bwMode="auto">
          <a:xfrm>
            <a:off x="1768475" y="46831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5"/>
          <p:cNvSpPr>
            <a:spLocks noChangeShapeType="1"/>
          </p:cNvSpPr>
          <p:nvPr/>
        </p:nvSpPr>
        <p:spPr bwMode="auto">
          <a:xfrm>
            <a:off x="930275" y="5368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6"/>
          <p:cNvSpPr>
            <a:spLocks noChangeShapeType="1"/>
          </p:cNvSpPr>
          <p:nvPr/>
        </p:nvSpPr>
        <p:spPr bwMode="auto">
          <a:xfrm>
            <a:off x="3521075" y="5368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7"/>
          <p:cNvSpPr>
            <a:spLocks noChangeShapeType="1"/>
          </p:cNvSpPr>
          <p:nvPr/>
        </p:nvSpPr>
        <p:spPr bwMode="auto">
          <a:xfrm>
            <a:off x="4359275" y="46069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8"/>
          <p:cNvSpPr>
            <a:spLocks noChangeShapeType="1"/>
          </p:cNvSpPr>
          <p:nvPr/>
        </p:nvSpPr>
        <p:spPr bwMode="auto">
          <a:xfrm>
            <a:off x="6264275" y="5368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9"/>
          <p:cNvSpPr>
            <a:spLocks noChangeShapeType="1"/>
          </p:cNvSpPr>
          <p:nvPr/>
        </p:nvSpPr>
        <p:spPr bwMode="auto">
          <a:xfrm>
            <a:off x="7178675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0"/>
          <p:cNvSpPr>
            <a:spLocks noChangeShapeType="1"/>
          </p:cNvSpPr>
          <p:nvPr/>
        </p:nvSpPr>
        <p:spPr bwMode="auto">
          <a:xfrm flipV="1">
            <a:off x="1768475" y="49117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1"/>
          <p:cNvSpPr>
            <a:spLocks noChangeShapeType="1"/>
          </p:cNvSpPr>
          <p:nvPr/>
        </p:nvSpPr>
        <p:spPr bwMode="auto">
          <a:xfrm>
            <a:off x="1768475" y="4911725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>
            <a:off x="2301875" y="49117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3"/>
          <p:cNvSpPr txBox="1">
            <a:spLocks noChangeArrowheads="1"/>
          </p:cNvSpPr>
          <p:nvPr/>
        </p:nvSpPr>
        <p:spPr bwMode="auto">
          <a:xfrm>
            <a:off x="2895600" y="50276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9235" name="Line 14"/>
          <p:cNvSpPr>
            <a:spLocks noChangeShapeType="1"/>
          </p:cNvSpPr>
          <p:nvPr/>
        </p:nvSpPr>
        <p:spPr bwMode="auto">
          <a:xfrm flipV="1">
            <a:off x="39020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15"/>
          <p:cNvSpPr>
            <a:spLocks noChangeShapeType="1"/>
          </p:cNvSpPr>
          <p:nvPr/>
        </p:nvSpPr>
        <p:spPr bwMode="auto">
          <a:xfrm>
            <a:off x="3902075" y="5140325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16"/>
          <p:cNvSpPr>
            <a:spLocks noChangeShapeType="1"/>
          </p:cNvSpPr>
          <p:nvPr/>
        </p:nvSpPr>
        <p:spPr bwMode="auto">
          <a:xfrm>
            <a:off x="48164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Text Box 17"/>
          <p:cNvSpPr txBox="1">
            <a:spLocks noChangeArrowheads="1"/>
          </p:cNvSpPr>
          <p:nvPr/>
        </p:nvSpPr>
        <p:spPr bwMode="auto">
          <a:xfrm>
            <a:off x="5638800" y="50276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9239" name="Line 18"/>
          <p:cNvSpPr>
            <a:spLocks noChangeShapeType="1"/>
          </p:cNvSpPr>
          <p:nvPr/>
        </p:nvSpPr>
        <p:spPr bwMode="auto">
          <a:xfrm>
            <a:off x="6645275" y="53689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19"/>
          <p:cNvSpPr>
            <a:spLocks noChangeShapeType="1"/>
          </p:cNvSpPr>
          <p:nvPr/>
        </p:nvSpPr>
        <p:spPr bwMode="auto">
          <a:xfrm>
            <a:off x="6645275" y="5597525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0"/>
          <p:cNvSpPr>
            <a:spLocks noChangeShapeType="1"/>
          </p:cNvSpPr>
          <p:nvPr/>
        </p:nvSpPr>
        <p:spPr bwMode="auto">
          <a:xfrm flipV="1">
            <a:off x="76358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1"/>
          <p:cNvSpPr>
            <a:spLocks noChangeShapeType="1"/>
          </p:cNvSpPr>
          <p:nvPr/>
        </p:nvSpPr>
        <p:spPr bwMode="auto">
          <a:xfrm flipH="1">
            <a:off x="7178675" y="5140325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2"/>
          <p:cNvSpPr>
            <a:spLocks noChangeShapeType="1"/>
          </p:cNvSpPr>
          <p:nvPr/>
        </p:nvSpPr>
        <p:spPr bwMode="auto">
          <a:xfrm flipV="1">
            <a:off x="7178675" y="51403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Text Box 23"/>
          <p:cNvSpPr txBox="1">
            <a:spLocks noChangeArrowheads="1"/>
          </p:cNvSpPr>
          <p:nvPr/>
        </p:nvSpPr>
        <p:spPr bwMode="auto">
          <a:xfrm>
            <a:off x="1371600" y="4724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9245" name="Text Box 24"/>
          <p:cNvSpPr txBox="1">
            <a:spLocks noChangeArrowheads="1"/>
          </p:cNvSpPr>
          <p:nvPr/>
        </p:nvSpPr>
        <p:spPr bwMode="auto">
          <a:xfrm>
            <a:off x="3886200" y="457200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9246" name="Text Box 25"/>
          <p:cNvSpPr txBox="1">
            <a:spLocks noChangeArrowheads="1"/>
          </p:cNvSpPr>
          <p:nvPr/>
        </p:nvSpPr>
        <p:spPr bwMode="auto">
          <a:xfrm>
            <a:off x="6781800" y="4572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9219" name="Object 28"/>
          <p:cNvGraphicFramePr>
            <a:graphicFrameLocks noChangeAspect="1"/>
          </p:cNvGraphicFramePr>
          <p:nvPr>
            <p:ph sz="quarter" idx="3"/>
          </p:nvPr>
        </p:nvGraphicFramePr>
        <p:xfrm>
          <a:off x="2971800" y="3429000"/>
          <a:ext cx="5029200" cy="696913"/>
        </p:xfrm>
        <a:graphic>
          <a:graphicData uri="http://schemas.openxmlformats.org/presentationml/2006/ole">
            <p:oleObj spid="_x0000_s10243" name="Equation" r:id="rId4" imgW="2679480" imgH="393480" progId="Equation.3">
              <p:embed/>
            </p:oleObj>
          </a:graphicData>
        </a:graphic>
      </p:graphicFrame>
      <p:graphicFrame>
        <p:nvGraphicFramePr>
          <p:cNvPr id="9220" name="Object 30"/>
          <p:cNvGraphicFramePr>
            <a:graphicFrameLocks noChangeAspect="1"/>
          </p:cNvGraphicFramePr>
          <p:nvPr/>
        </p:nvGraphicFramePr>
        <p:xfrm>
          <a:off x="2590800" y="1676400"/>
          <a:ext cx="3200400" cy="431800"/>
        </p:xfrm>
        <a:graphic>
          <a:graphicData uri="http://schemas.openxmlformats.org/presentationml/2006/ole">
            <p:oleObj spid="_x0000_s10244" name="Equation" r:id="rId5" imgW="1688760" imgH="228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71600" y="457200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6989" y="451161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endParaRPr lang="en-US" sz="2000" baseline="-25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451161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</a:t>
            </a:r>
            <a:endParaRPr lang="en-US" sz="2000" baseline="-25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5B139D-74B4-4B36-B4C3-0B52107CE41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But One Correlator is Not Enough!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219200"/>
            <a:ext cx="78867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correlator response,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	is not enough to recover the </a:t>
            </a:r>
            <a:r>
              <a:rPr lang="en-US" sz="2200" dirty="0" smtClean="0"/>
              <a:t>correct brightness</a:t>
            </a:r>
            <a:r>
              <a:rPr lang="en-US" sz="2200" dirty="0" smtClean="0"/>
              <a:t>.  Why?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Suppose that the source of emission has a component with odd symmetry: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 				</a:t>
            </a:r>
            <a:r>
              <a:rPr lang="en-US" sz="2400" dirty="0" smtClean="0"/>
              <a:t>              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  <a:latin typeface="Symbol" pitchFamily="18" charset="2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(s</a:t>
            </a:r>
            <a:r>
              <a:rPr lang="en-US" sz="2400" dirty="0" smtClean="0">
                <a:solidFill>
                  <a:schemeClr val="tx1"/>
                </a:solidFill>
              </a:rPr>
              <a:t>) = -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  <a:latin typeface="Symbol" pitchFamily="18" charset="2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(-</a:t>
            </a:r>
            <a:r>
              <a:rPr lang="en-US" sz="2400" dirty="0" smtClean="0">
                <a:solidFill>
                  <a:schemeClr val="tx1"/>
                </a:solidFill>
              </a:rPr>
              <a:t>s)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Since the cosine fringe pattern is even, </a:t>
            </a:r>
            <a:r>
              <a:rPr lang="en-US" sz="2200" dirty="0" smtClean="0"/>
              <a:t>the response of our interferometer to the odd brightness distribution is 0!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Hence, we need more information if we are to completely recover the source brightness. 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17713" y="4703762"/>
          <a:ext cx="4856162" cy="441325"/>
        </p:xfrm>
        <a:graphic>
          <a:graphicData uri="http://schemas.openxmlformats.org/presentationml/2006/ole">
            <p:oleObj spid="_x0000_s9220" name="Equation" r:id="rId3" imgW="3213000" imgH="291960" progId="Equation.3">
              <p:embed/>
            </p:oleObj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2017713" y="1676400"/>
          <a:ext cx="3886200" cy="547688"/>
        </p:xfrm>
        <a:graphic>
          <a:graphicData uri="http://schemas.openxmlformats.org/presentationml/2006/ole">
            <p:oleObj spid="_x0000_s9221" name="Equation" r:id="rId4" imgW="198108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0EFD9B-A530-4E0F-BECC-411AFAEEDB0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53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Two Correlations are Needed</a:t>
            </a:r>
          </a:p>
        </p:txBody>
      </p:sp>
      <p:sp>
        <p:nvSpPr>
          <p:cNvPr id="102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827773"/>
            <a:ext cx="7924800" cy="53721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The integration of the cosine response,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, over the source brightness is sensitive to only the even part of the brightness:</a:t>
            </a:r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/>
              <a:t>	since the integral of an odd function (</a:t>
            </a:r>
            <a:r>
              <a:rPr lang="en-US" sz="2200" dirty="0" smtClean="0">
                <a:latin typeface="Times New Roman" pitchFamily="18" charset="0"/>
              </a:rPr>
              <a:t>I</a:t>
            </a:r>
            <a:r>
              <a:rPr lang="en-US" sz="2200" baseline="-25000" dirty="0" smtClean="0">
                <a:latin typeface="Times New Roman" pitchFamily="18" charset="0"/>
              </a:rPr>
              <a:t>O</a:t>
            </a:r>
            <a:r>
              <a:rPr lang="en-US" sz="2200" dirty="0" smtClean="0"/>
              <a:t>) with an even function (</a:t>
            </a:r>
            <a:r>
              <a:rPr lang="en-US" sz="2200" dirty="0" err="1" smtClean="0"/>
              <a:t>cos</a:t>
            </a:r>
            <a:r>
              <a:rPr lang="en-US" sz="2200" dirty="0" smtClean="0"/>
              <a:t> x) is zero.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To recover the ‘odd’ part of the intensity,</a:t>
            </a:r>
            <a:r>
              <a:rPr lang="en-US" sz="2200" dirty="0" smtClean="0">
                <a:latin typeface="Times New Roman" pitchFamily="18" charset="0"/>
              </a:rPr>
              <a:t> I</a:t>
            </a:r>
            <a:r>
              <a:rPr lang="en-US" sz="2200" baseline="-25000" dirty="0" smtClean="0">
                <a:latin typeface="Times New Roman" pitchFamily="18" charset="0"/>
              </a:rPr>
              <a:t>O</a:t>
            </a:r>
            <a:r>
              <a:rPr lang="en-US" sz="2200" dirty="0" smtClean="0"/>
              <a:t>, we need an ‘odd’ fringe pattern.  Let us replace the ‘</a:t>
            </a:r>
            <a:r>
              <a:rPr lang="en-US" sz="2200" dirty="0" err="1" smtClean="0"/>
              <a:t>cos</a:t>
            </a:r>
            <a:r>
              <a:rPr lang="en-US" sz="2200" dirty="0" smtClean="0"/>
              <a:t>’ with ‘sin’ in the </a:t>
            </a:r>
            <a:r>
              <a:rPr lang="en-US" sz="2200" dirty="0" smtClean="0"/>
              <a:t>integral</a:t>
            </a: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/>
              <a:t>     since the integral of an even times an odd function is zero.  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To obtain this necessary component, we must make a ‘sine’ pattern.</a:t>
            </a:r>
          </a:p>
        </p:txBody>
      </p:sp>
      <p:graphicFrame>
        <p:nvGraphicFramePr>
          <p:cNvPr id="10242" name="Object 1028"/>
          <p:cNvGraphicFramePr>
            <a:graphicFrameLocks noChangeAspect="1"/>
          </p:cNvGraphicFramePr>
          <p:nvPr/>
        </p:nvGraphicFramePr>
        <p:xfrm>
          <a:off x="1143000" y="1612106"/>
          <a:ext cx="6819900" cy="585788"/>
        </p:xfrm>
        <a:graphic>
          <a:graphicData uri="http://schemas.openxmlformats.org/presentationml/2006/ole">
            <p:oleObj spid="_x0000_s11266" name="Equation" r:id="rId3" imgW="3682800" imgH="279360" progId="Equation.3">
              <p:embed/>
            </p:oleObj>
          </a:graphicData>
        </a:graphic>
      </p:graphicFrame>
      <p:graphicFrame>
        <p:nvGraphicFramePr>
          <p:cNvPr id="10243" name="Object 1029"/>
          <p:cNvGraphicFramePr>
            <a:graphicFrameLocks noChangeAspect="1"/>
          </p:cNvGraphicFramePr>
          <p:nvPr/>
        </p:nvGraphicFramePr>
        <p:xfrm>
          <a:off x="926147" y="4170202"/>
          <a:ext cx="6560503" cy="418917"/>
        </p:xfrm>
        <a:graphic>
          <a:graphicData uri="http://schemas.openxmlformats.org/presentationml/2006/ole">
            <p:oleObj spid="_x0000_s11267" name="Equation" r:id="rId4" imgW="518148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SIN Correlator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809324"/>
          </a:xfrm>
        </p:spPr>
        <p:txBody>
          <a:bodyPr/>
          <a:lstStyle/>
          <a:p>
            <a:pPr eaLnBrk="1" hangingPunct="1"/>
            <a:r>
              <a:rPr lang="en-US" sz="2200" dirty="0" smtClean="0"/>
              <a:t>We generate the ‘sine’ pattern by inserting a 90 degree phase shift in one of the signal paths</a:t>
            </a:r>
            <a:r>
              <a:rPr lang="en-US" sz="2000" dirty="0" smtClean="0"/>
              <a:t>.</a:t>
            </a:r>
          </a:p>
        </p:txBody>
      </p:sp>
      <p:sp>
        <p:nvSpPr>
          <p:cNvPr id="11274" name="Line 5"/>
          <p:cNvSpPr>
            <a:spLocks noChangeShapeType="1"/>
          </p:cNvSpPr>
          <p:nvPr/>
        </p:nvSpPr>
        <p:spPr bwMode="auto">
          <a:xfrm>
            <a:off x="2454275" y="3789363"/>
            <a:ext cx="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6"/>
          <p:cNvSpPr>
            <a:spLocks noChangeShapeType="1"/>
          </p:cNvSpPr>
          <p:nvPr/>
        </p:nvSpPr>
        <p:spPr bwMode="auto">
          <a:xfrm>
            <a:off x="2454275" y="4398963"/>
            <a:ext cx="1066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3521075" y="4170363"/>
            <a:ext cx="609600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11277" name="Line 8"/>
          <p:cNvSpPr>
            <a:spLocks noChangeShapeType="1"/>
          </p:cNvSpPr>
          <p:nvPr/>
        </p:nvSpPr>
        <p:spPr bwMode="auto">
          <a:xfrm flipV="1">
            <a:off x="5197475" y="3789363"/>
            <a:ext cx="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V="1">
            <a:off x="2438400" y="2057400"/>
            <a:ext cx="9906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V="1">
            <a:off x="5181600" y="2057400"/>
            <a:ext cx="9144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3429000" y="167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6019800" y="167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s</a:t>
            </a: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6035675" y="356076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Sensor</a:t>
            </a:r>
          </a:p>
        </p:txBody>
      </p:sp>
      <p:sp>
        <p:nvSpPr>
          <p:cNvPr id="11283" name="Line 16"/>
          <p:cNvSpPr>
            <a:spLocks noChangeShapeType="1"/>
          </p:cNvSpPr>
          <p:nvPr/>
        </p:nvSpPr>
        <p:spPr bwMode="auto">
          <a:xfrm flipH="1">
            <a:off x="5654675" y="3789363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18"/>
          <p:cNvSpPr txBox="1">
            <a:spLocks noChangeArrowheads="1"/>
          </p:cNvSpPr>
          <p:nvPr/>
        </p:nvSpPr>
        <p:spPr bwMode="auto">
          <a:xfrm>
            <a:off x="3581400" y="3276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3825875" y="4551363"/>
            <a:ext cx="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609600" y="2286000"/>
          <a:ext cx="1490663" cy="504825"/>
        </p:xfrm>
        <a:graphic>
          <a:graphicData uri="http://schemas.openxmlformats.org/presentationml/2006/ole">
            <p:oleObj spid="_x0000_s12290" name="Equation" r:id="rId3" imgW="711000" imgH="241200" progId="Equation.3">
              <p:embed/>
            </p:oleObj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5356225" y="4125913"/>
          <a:ext cx="1555750" cy="354012"/>
        </p:xfrm>
        <a:graphic>
          <a:graphicData uri="http://schemas.openxmlformats.org/presentationml/2006/ole">
            <p:oleObj spid="_x0000_s12291" name="Equation" r:id="rId4" imgW="888840" imgH="203040" progId="Equation.3">
              <p:embed/>
            </p:oleObj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371475" y="4038600"/>
          <a:ext cx="1984375" cy="433388"/>
        </p:xfrm>
        <a:graphic>
          <a:graphicData uri="http://schemas.openxmlformats.org/presentationml/2006/ole">
            <p:oleObj spid="_x0000_s12292" name="Equation" r:id="rId5" imgW="1282680" imgH="241200" progId="Equation.3">
              <p:embed/>
            </p:oleObj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444875" y="5237163"/>
            <a:ext cx="762000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9" name="Object 25"/>
          <p:cNvGraphicFramePr>
            <a:graphicFrameLocks noChangeAspect="1"/>
          </p:cNvGraphicFramePr>
          <p:nvPr/>
        </p:nvGraphicFramePr>
        <p:xfrm>
          <a:off x="4387850" y="4703763"/>
          <a:ext cx="3813175" cy="506412"/>
        </p:xfrm>
        <a:graphic>
          <a:graphicData uri="http://schemas.openxmlformats.org/presentationml/2006/ole">
            <p:oleObj spid="_x0000_s12293" name="Equation" r:id="rId6" imgW="1815840" imgH="241200" progId="Equation.3">
              <p:embed/>
            </p:oleObj>
          </a:graphicData>
        </a:graphic>
      </p:graphicFrame>
      <p:graphicFrame>
        <p:nvGraphicFramePr>
          <p:cNvPr id="11270" name="Object 26"/>
          <p:cNvGraphicFramePr>
            <a:graphicFrameLocks noChangeAspect="1"/>
          </p:cNvGraphicFramePr>
          <p:nvPr/>
        </p:nvGraphicFramePr>
        <p:xfrm>
          <a:off x="3684588" y="5237163"/>
          <a:ext cx="280987" cy="381000"/>
        </p:xfrm>
        <a:graphic>
          <a:graphicData uri="http://schemas.openxmlformats.org/presentationml/2006/ole">
            <p:oleObj spid="_x0000_s12294" name="Equation" r:id="rId7" imgW="215640" imgH="253800" progId="Equation.3">
              <p:embed/>
            </p:oleObj>
          </a:graphicData>
        </a:graphic>
      </p:graphicFrame>
      <p:sp>
        <p:nvSpPr>
          <p:cNvPr id="11287" name="Line 27"/>
          <p:cNvSpPr>
            <a:spLocks noChangeShapeType="1"/>
          </p:cNvSpPr>
          <p:nvPr/>
        </p:nvSpPr>
        <p:spPr bwMode="auto">
          <a:xfrm>
            <a:off x="3825875" y="5618163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28"/>
          <p:cNvGraphicFramePr>
            <a:graphicFrameLocks noChangeAspect="1"/>
          </p:cNvGraphicFramePr>
          <p:nvPr/>
        </p:nvGraphicFramePr>
        <p:xfrm>
          <a:off x="4338638" y="5657850"/>
          <a:ext cx="2066925" cy="504825"/>
        </p:xfrm>
        <a:graphic>
          <a:graphicData uri="http://schemas.openxmlformats.org/presentationml/2006/ole">
            <p:oleObj spid="_x0000_s12295" name="Equation" r:id="rId8" imgW="990360" imgH="241200" progId="Equation.3">
              <p:embed/>
            </p:oleObj>
          </a:graphicData>
        </a:graphic>
      </p:graphicFrame>
      <p:sp>
        <p:nvSpPr>
          <p:cNvPr id="11288" name="Text Box 29"/>
          <p:cNvSpPr txBox="1">
            <a:spLocks noChangeArrowheads="1"/>
          </p:cNvSpPr>
          <p:nvPr/>
        </p:nvSpPr>
        <p:spPr bwMode="auto">
          <a:xfrm>
            <a:off x="1143000" y="47148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multiply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 flipV="1">
            <a:off x="2378075" y="4551363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1143000" y="52482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average</a:t>
            </a:r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2378075" y="54657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Rectangle 33"/>
          <p:cNvSpPr>
            <a:spLocks noChangeArrowheads="1"/>
          </p:cNvSpPr>
          <p:nvPr/>
        </p:nvSpPr>
        <p:spPr bwMode="auto">
          <a:xfrm>
            <a:off x="4435475" y="4170363"/>
            <a:ext cx="441325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</a:t>
            </a:r>
            <a:r>
              <a:rPr lang="en-US" sz="2000" baseline="5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30675" y="4398963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4816475" y="4398963"/>
            <a:ext cx="381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39"/>
          <p:cNvSpPr txBox="1">
            <a:spLocks noChangeArrowheads="1"/>
          </p:cNvSpPr>
          <p:nvPr/>
        </p:nvSpPr>
        <p:spPr bwMode="auto">
          <a:xfrm rot="-3407435">
            <a:off x="2209006" y="2667794"/>
            <a:ext cx="703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b.s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297" name="Oval 40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41"/>
          <p:cNvSpPr>
            <a:spLocks noChangeArrowheads="1"/>
          </p:cNvSpPr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Line 42"/>
          <p:cNvSpPr>
            <a:spLocks noChangeShapeType="1"/>
          </p:cNvSpPr>
          <p:nvPr/>
        </p:nvSpPr>
        <p:spPr bwMode="auto">
          <a:xfrm>
            <a:off x="2438400" y="3733800"/>
            <a:ext cx="2743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 flipH="1" flipV="1">
            <a:off x="3200400" y="2438400"/>
            <a:ext cx="1981200" cy="1295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Line 44"/>
          <p:cNvSpPr>
            <a:spLocks noChangeShapeType="1"/>
          </p:cNvSpPr>
          <p:nvPr/>
        </p:nvSpPr>
        <p:spPr bwMode="auto">
          <a:xfrm flipV="1">
            <a:off x="2286000" y="2362200"/>
            <a:ext cx="762000" cy="12954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87369D-5EEA-49B2-9BA5-E6CC0A10238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the Complex Visibility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340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We now DEFINE a complex function,  the complex visibility,  V, from the two independent (real) correlator outputs R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and 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baseline="-25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where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This gives us a beautiful and useful relationship between the source brightness, and the response of an interferometer: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Under some circumstances, this is a 2-D Fourier transform, giving us a well established way to recover </a:t>
            </a:r>
            <a:r>
              <a:rPr lang="en-US" sz="2000" i="1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/>
              <a:t> from </a:t>
            </a:r>
            <a:r>
              <a:rPr lang="en-US" sz="2000" i="1" dirty="0" smtClean="0">
                <a:latin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).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934101" y="1664335"/>
          <a:ext cx="2819400" cy="530225"/>
        </p:xfrm>
        <a:graphic>
          <a:graphicData uri="http://schemas.openxmlformats.org/presentationml/2006/ole">
            <p:oleObj spid="_x0000_s13314" name="Equation" r:id="rId3" imgW="1282680" imgH="24120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189170" y="2194560"/>
          <a:ext cx="1633087" cy="1295400"/>
        </p:xfrm>
        <a:graphic>
          <a:graphicData uri="http://schemas.openxmlformats.org/presentationml/2006/ole">
            <p:oleObj spid="_x0000_s13315" name="Equation" r:id="rId4" imgW="927000" imgH="787320" progId="Equation.3">
              <p:embed/>
            </p:oleObj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1565341" y="4302493"/>
          <a:ext cx="5194300" cy="617538"/>
        </p:xfrm>
        <a:graphic>
          <a:graphicData uri="http://schemas.openxmlformats.org/presentationml/2006/ole">
            <p:oleObj spid="_x0000_s13316" name="Equation" r:id="rId5" imgW="234936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C4DF98-9A6C-4ABA-9BD0-B4A4DFC000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 smtClean="0"/>
              <a:t>The Complex </a:t>
            </a:r>
            <a:r>
              <a:rPr lang="en-US" sz="2800" dirty="0" smtClean="0"/>
              <a:t>Correlator and Complex Notation</a:t>
            </a:r>
            <a:endParaRPr lang="en-US" sz="2800" dirty="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2783"/>
            <a:ext cx="8229600" cy="482130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correlator which produces both ‘Real’ and ‘Imaginary’ parts – or the Cosine and Sine fringes, is called a ‘Complex Correlator’</a:t>
            </a:r>
          </a:p>
          <a:p>
            <a:pPr lvl="1" eaLnBrk="1" hangingPunct="1"/>
            <a:r>
              <a:rPr lang="en-US" sz="1800" dirty="0" smtClean="0"/>
              <a:t>For a complex correlator, think of two independent sets of projected sinusoids, 90 degrees apart on the sky.</a:t>
            </a:r>
          </a:p>
          <a:p>
            <a:pPr lvl="1" eaLnBrk="1" hangingPunct="1"/>
            <a:r>
              <a:rPr lang="en-US" sz="1800" dirty="0" smtClean="0"/>
              <a:t>In our scenario, both components are necessary, because we have assumed there is no motion – the ‘fringes’ are fixed on the source emission, which is itself stationary.  </a:t>
            </a:r>
          </a:p>
          <a:p>
            <a:pPr eaLnBrk="1" hangingPunct="1"/>
            <a:r>
              <a:rPr lang="en-US" dirty="0" smtClean="0"/>
              <a:t>The complex output of the complex correlator also means we can use complex analysis throughout:   Let: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Then: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22463" y="4243388"/>
          <a:ext cx="4794250" cy="831850"/>
        </p:xfrm>
        <a:graphic>
          <a:graphicData uri="http://schemas.openxmlformats.org/presentationml/2006/ole">
            <p:oleObj spid="_x0000_s111617" name="Equation" r:id="rId3" imgW="3733560" imgH="647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59025" y="5443538"/>
          <a:ext cx="3246438" cy="590550"/>
        </p:xfrm>
        <a:graphic>
          <a:graphicData uri="http://schemas.openxmlformats.org/presentationml/2006/ole">
            <p:oleObj spid="_x0000_s111618" name="Equation" r:id="rId4" imgW="153648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Picturing the Visibility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511" y="688975"/>
            <a:ext cx="8001000" cy="1082675"/>
          </a:xfrm>
        </p:spPr>
        <p:txBody>
          <a:bodyPr/>
          <a:lstStyle/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source brightness is Gaussian, shown in black.</a:t>
            </a:r>
          </a:p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interferometer  ‘fringes’ are in red.  </a:t>
            </a:r>
          </a:p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visibility is the integral of the product – the net dark green area.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7301586" y="1592319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R</a:t>
            </a:r>
            <a:r>
              <a:rPr lang="en-US" sz="2000" baseline="-25000" dirty="0">
                <a:solidFill>
                  <a:srgbClr val="990033"/>
                </a:solidFill>
              </a:rPr>
              <a:t>S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543800" y="2819400"/>
            <a:ext cx="116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543800" y="5029200"/>
            <a:ext cx="116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Short</a:t>
            </a:r>
          </a:p>
          <a:p>
            <a:r>
              <a:rPr lang="en-US" sz="2000">
                <a:solidFill>
                  <a:schemeClr val="bg1"/>
                </a:solidFill>
              </a:rPr>
              <a:t>Baseline</a:t>
            </a:r>
          </a:p>
        </p:txBody>
      </p:sp>
      <p:pic>
        <p:nvPicPr>
          <p:cNvPr id="4301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798" t="1932" r="2531"/>
          <a:stretch>
            <a:fillRect/>
          </a:stretch>
        </p:blipFill>
        <p:spPr>
          <a:xfrm>
            <a:off x="2590800" y="1992429"/>
            <a:ext cx="6113463" cy="4194608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483511" y="2588567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Long Baseline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511" y="4567535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Short Baseline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57092" y="1592319"/>
            <a:ext cx="494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990033"/>
                </a:solidFill>
              </a:rPr>
              <a:t>R</a:t>
            </a:r>
            <a:r>
              <a:rPr lang="en-US" sz="2000" baseline="-25000" dirty="0">
                <a:solidFill>
                  <a:srgbClr val="990033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D30165-9E2D-4EB5-BD8C-8B586C8675E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2008 ATNF Synthesis Imaging School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Interferometry</a:t>
            </a:r>
            <a:r>
              <a:rPr lang="en-US" dirty="0" smtClean="0"/>
              <a:t>?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941066"/>
            <a:ext cx="8039100" cy="5105400"/>
          </a:xfrm>
        </p:spPr>
        <p:txBody>
          <a:bodyPr/>
          <a:lstStyle/>
          <a:p>
            <a:pPr marL="228600" indent="-228600" eaLnBrk="1" hangingPunct="1"/>
            <a:r>
              <a:rPr lang="en-US" sz="2200" dirty="0" smtClean="0"/>
              <a:t>Radio telescopes coherently sum electric fields over an aperture of size D.  </a:t>
            </a:r>
          </a:p>
          <a:p>
            <a:pPr marL="228600" indent="-228600" eaLnBrk="1" hangingPunct="1"/>
            <a:r>
              <a:rPr lang="en-US" sz="2200" dirty="0" smtClean="0"/>
              <a:t>For this, diffraction theory applies – the angular resolution is:</a:t>
            </a:r>
          </a:p>
          <a:p>
            <a:pPr marL="228600" indent="-228600" eaLnBrk="1" hangingPunct="1"/>
            <a:endParaRPr lang="en-US" sz="2200" dirty="0" smtClean="0"/>
          </a:p>
          <a:p>
            <a:pPr marL="228600" indent="-228600" eaLnBrk="1" hangingPunct="1"/>
            <a:r>
              <a:rPr lang="en-US" sz="2200" dirty="0" smtClean="0"/>
              <a:t>In ‘practical’ units:</a:t>
            </a:r>
          </a:p>
          <a:p>
            <a:pPr marL="228600" indent="-228600" eaLnBrk="1" hangingPunct="1"/>
            <a:endParaRPr lang="en-US" sz="2200" dirty="0" smtClean="0"/>
          </a:p>
          <a:p>
            <a:pPr marL="228600" indent="-228600" eaLnBrk="1" hangingPunct="1"/>
            <a:r>
              <a:rPr lang="en-US" sz="2200" dirty="0" smtClean="0"/>
              <a:t>To obtain 1 </a:t>
            </a:r>
            <a:r>
              <a:rPr lang="en-US" sz="2200" dirty="0" err="1" smtClean="0"/>
              <a:t>arcsecond</a:t>
            </a:r>
            <a:r>
              <a:rPr lang="en-US" sz="2200" dirty="0" smtClean="0"/>
              <a:t> resolution at a wavelength of 21 cm, we require an aperture of ~42 km!   </a:t>
            </a:r>
          </a:p>
          <a:p>
            <a:pPr marL="228600" indent="-228600" eaLnBrk="1" hangingPunct="1"/>
            <a:r>
              <a:rPr lang="en-US" sz="2200" dirty="0" smtClean="0"/>
              <a:t>Can we synthesize an aperture of that size with pairs of antennas?  </a:t>
            </a:r>
          </a:p>
          <a:p>
            <a:pPr marL="228600" indent="-228600" eaLnBrk="1" hangingPunct="1"/>
            <a:r>
              <a:rPr lang="en-US" sz="2200" dirty="0" smtClean="0"/>
              <a:t>The methodology of synthesizing a continuous aperture through summations of separated pairs of antennas is called ‘aperture synthesis’. 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044825" y="1993900"/>
          <a:ext cx="1468438" cy="463550"/>
        </p:xfrm>
        <a:graphic>
          <a:graphicData uri="http://schemas.openxmlformats.org/presentationml/2006/ole">
            <p:oleObj spid="_x0000_s2050" name="Equation" r:id="rId3" imgW="723600" imgH="228600" progId="Equation.3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304623" y="2686757"/>
          <a:ext cx="2273217" cy="459605"/>
        </p:xfrm>
        <a:graphic>
          <a:graphicData uri="http://schemas.openxmlformats.org/presentationml/2006/ole">
            <p:oleObj spid="_x0000_s2051" name="Equation" r:id="rId4" imgW="11300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791"/>
          </a:xfrm>
        </p:spPr>
        <p:txBody>
          <a:bodyPr/>
          <a:lstStyle/>
          <a:p>
            <a:r>
              <a:rPr lang="en-US" dirty="0" smtClean="0"/>
              <a:t>Examples of 1-Dimensional Visibilities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4342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Simple pictures are easy to make illustrating 1-dimensional visibilities.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Brightness Distribution             Visibility Function</a:t>
            </a:r>
          </a:p>
        </p:txBody>
      </p:sp>
      <p:pic>
        <p:nvPicPr>
          <p:cNvPr id="8" name="Picture 7" descr="1-DVisExamples.jpg"/>
          <p:cNvPicPr>
            <a:picLocks noChangeAspect="1"/>
          </p:cNvPicPr>
          <p:nvPr/>
        </p:nvPicPr>
        <p:blipFill>
          <a:blip r:embed="rId2"/>
          <a:srcRect l="4786" t="12092" r="10558" b="7734"/>
          <a:stretch>
            <a:fillRect/>
          </a:stretch>
        </p:blipFill>
        <p:spPr>
          <a:xfrm>
            <a:off x="2075543" y="1619310"/>
            <a:ext cx="6386286" cy="467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866900"/>
            <a:ext cx="161834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Unresolved Doubles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Uniform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Central Peaked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791"/>
          </a:xfrm>
        </p:spPr>
        <p:txBody>
          <a:bodyPr/>
          <a:lstStyle/>
          <a:p>
            <a:pPr algn="ctr"/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4342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Simple pictures are easy to make illustrating 1-dimensional visibilities.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Brightness Distribution             Visibility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866900"/>
            <a:ext cx="161834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Resolved Double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Resolved Double</a:t>
            </a:r>
          </a:p>
          <a:p>
            <a:pPr marL="171450" indent="-171450" eaLnBrk="0" hangingPunct="0">
              <a:spcBef>
                <a:spcPct val="20000"/>
              </a:spcBef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Central Peaked Double</a:t>
            </a:r>
          </a:p>
        </p:txBody>
      </p:sp>
      <p:pic>
        <p:nvPicPr>
          <p:cNvPr id="10" name="Picture 9" descr="1-DVisExamp2.jpg"/>
          <p:cNvPicPr>
            <a:picLocks noChangeAspect="1"/>
          </p:cNvPicPr>
          <p:nvPr/>
        </p:nvPicPr>
        <p:blipFill>
          <a:blip r:embed="rId2"/>
          <a:srcRect l="4672" t="13725" r="10985" b="8170"/>
          <a:stretch>
            <a:fillRect/>
          </a:stretch>
        </p:blipFill>
        <p:spPr>
          <a:xfrm>
            <a:off x="2229367" y="1712870"/>
            <a:ext cx="5779290" cy="41354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E23C11-78CC-4A11-AA89-988B45A491B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Characteristics of the Visibility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353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a zero-spacing interferometer, we get the ‘single-dish’ (total-power) response.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 the baseline gets longer, the visibility amplitude will in general decline.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the visibility is close to zero, the source is said to be ‘resolved out’.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Interchanging antennas in a baseline causes the phase to be negated – the visibility of the ‘reversed baseline’ is the complex conjugate of the original.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Mathematically, the visibility is </a:t>
            </a:r>
            <a:r>
              <a:rPr lang="en-US" sz="2400" dirty="0" err="1" smtClean="0"/>
              <a:t>Hermitian</a:t>
            </a:r>
            <a:r>
              <a:rPr lang="en-US" sz="2400" dirty="0" smtClean="0"/>
              <a:t>, because the brightness is a real function.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76CA28-7B05-49FE-A9BB-D2732E3520D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7768590" cy="443082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Visibility is a </a:t>
            </a:r>
            <a:r>
              <a:rPr lang="en-US" sz="2400" dirty="0" smtClean="0"/>
              <a:t>unique function </a:t>
            </a:r>
            <a:r>
              <a:rPr lang="en-US" sz="2400" dirty="0" smtClean="0"/>
              <a:t>of the source </a:t>
            </a:r>
            <a:r>
              <a:rPr lang="en-US" sz="2400" dirty="0" smtClean="0"/>
              <a:t>brightness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The two functions are related through a Fourier transform.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An interferometer, at any one time, makes one measure of the visibility, at baseline coordinate (</a:t>
            </a:r>
            <a:r>
              <a:rPr lang="en-US" sz="2400" dirty="0" err="1" smtClean="0"/>
              <a:t>u,v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Sufficient knowledge of the visibility function (as derived from an interferometer) will provide us a reasonable estimate of the source brightness. 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How many is ‘sufficient’, and how good is ‘reasonable’?  </a:t>
            </a:r>
          </a:p>
          <a:p>
            <a:pPr eaLnBrk="1" hangingPunct="1"/>
            <a:r>
              <a:rPr lang="en-US" sz="2400" dirty="0" smtClean="0"/>
              <a:t>These simple questions do not have </a:t>
            </a:r>
            <a:r>
              <a:rPr lang="en-US" sz="2400" smtClean="0"/>
              <a:t>easy answers…</a:t>
            </a:r>
            <a:endParaRPr lang="en-US" sz="2400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6764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Some Comments on Visibilities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97809" y="2068830"/>
          <a:ext cx="2417197" cy="434340"/>
        </p:xfrm>
        <a:graphic>
          <a:graphicData uri="http://schemas.openxmlformats.org/presentationml/2006/ole">
            <p:oleObj spid="_x0000_s112641" name="Equation" r:id="rId3" imgW="162540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971"/>
          </a:xfrm>
        </p:spPr>
        <p:txBody>
          <a:bodyPr/>
          <a:lstStyle/>
          <a:p>
            <a:pPr algn="ctr"/>
            <a:r>
              <a:rPr lang="en-US" sz="3200" dirty="0" smtClean="0"/>
              <a:t>Spectral Flux Density and Brightness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4" y="889000"/>
            <a:ext cx="7772401" cy="5293691"/>
          </a:xfrm>
        </p:spPr>
        <p:txBody>
          <a:bodyPr/>
          <a:lstStyle/>
          <a:p>
            <a:pPr marL="288925" indent="-288925"/>
            <a:r>
              <a:rPr lang="en-US" sz="2200" b="1" dirty="0" smtClean="0"/>
              <a:t>Our Goal</a:t>
            </a:r>
            <a:r>
              <a:rPr lang="en-US" sz="2200" dirty="0" smtClean="0"/>
              <a:t>:  To measure the characteristics of celestial emission from a given direction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/>
              <a:t>, at a given frequency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200" dirty="0" smtClean="0"/>
              <a:t>, at a given time </a:t>
            </a:r>
            <a:r>
              <a:rPr lang="en-US" sz="2200" dirty="0" smtClean="0">
                <a:solidFill>
                  <a:schemeClr val="tx1"/>
                </a:solidFill>
              </a:rPr>
              <a:t>t</a:t>
            </a:r>
            <a:r>
              <a:rPr lang="en-US" sz="2200" dirty="0" smtClean="0"/>
              <a:t>. </a:t>
            </a:r>
          </a:p>
          <a:p>
            <a:pPr marL="288925" indent="-288925"/>
            <a:r>
              <a:rPr lang="en-US" sz="2200" dirty="0" smtClean="0"/>
              <a:t>In other words:  We want a map, or image, of the emission.   </a:t>
            </a:r>
          </a:p>
          <a:p>
            <a:pPr marL="288925" indent="-288925"/>
            <a:r>
              <a:rPr lang="en-US" sz="2200" b="1" dirty="0" smtClean="0"/>
              <a:t>Terminology/Definitions</a:t>
            </a:r>
            <a:r>
              <a:rPr lang="en-US" sz="2200" dirty="0" smtClean="0"/>
              <a:t>:  The quantity we seek is called the brightness (or specific intensity):  It is denoted here by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/>
              <a:t>, and expressed in units of: 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8925" indent="-288925"/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It is the power received, per unit solid angle from direction </a:t>
            </a:r>
            <a:r>
              <a:rPr lang="en-US" sz="2200" b="1" dirty="0" smtClean="0">
                <a:solidFill>
                  <a:srgbClr val="330099"/>
                </a:solidFill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, per unit collecting area, per unit frequency at frequency </a:t>
            </a:r>
            <a:r>
              <a:rPr lang="en-US" sz="2200" dirty="0" smtClean="0">
                <a:solidFill>
                  <a:srgbClr val="330099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.  </a:t>
            </a:r>
          </a:p>
          <a:p>
            <a:pPr marL="288925" indent="-288925"/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Do not confuse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with Flux Density,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-- the integral of the brightness over a given solid angle:  </a:t>
            </a:r>
          </a:p>
          <a:p>
            <a:pPr marL="288925" indent="-288925">
              <a:buNone/>
            </a:pPr>
            <a:endParaRPr lang="en-US" sz="2200" dirty="0" smtClean="0">
              <a:solidFill>
                <a:srgbClr val="330099"/>
              </a:solidFill>
              <a:cs typeface="Times New Roman" pitchFamily="18" charset="0"/>
            </a:endParaRPr>
          </a:p>
          <a:p>
            <a:pPr marL="288925" indent="-288925"/>
            <a:endParaRPr lang="en-US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/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The units of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are: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Hz)</a:t>
            </a:r>
          </a:p>
          <a:p>
            <a:pPr marL="288925" indent="-288925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Note:  1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Hz).</a:t>
            </a:r>
            <a:endParaRPr lang="en-US" sz="2200" dirty="0" smtClean="0">
              <a:solidFill>
                <a:srgbClr val="330099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7074" y="4622800"/>
          <a:ext cx="2328655" cy="665330"/>
        </p:xfrm>
        <a:graphic>
          <a:graphicData uri="http://schemas.openxmlformats.org/presentationml/2006/ole">
            <p:oleObj spid="_x0000_s83969" name="Equation" r:id="rId3" imgW="106668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385"/>
          </a:xfrm>
        </p:spPr>
        <p:txBody>
          <a:bodyPr/>
          <a:lstStyle/>
          <a:p>
            <a:pPr algn="ctr"/>
            <a:r>
              <a:rPr lang="en-US" sz="3200" dirty="0" smtClean="0"/>
              <a:t>An Example – Cygnus 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96" y="922823"/>
            <a:ext cx="8517835" cy="1770681"/>
          </a:xfrm>
        </p:spPr>
        <p:txBody>
          <a:bodyPr/>
          <a:lstStyle/>
          <a:p>
            <a:pPr marL="228600" indent="-228600"/>
            <a:r>
              <a:rPr lang="en-US" sz="2200" dirty="0" smtClean="0"/>
              <a:t>I show below an image of Cygnus A at a frequency of 4995 </a:t>
            </a:r>
            <a:r>
              <a:rPr lang="en-US" sz="2200" dirty="0" err="1" smtClean="0"/>
              <a:t>MHz.</a:t>
            </a:r>
            <a:endParaRPr lang="en-US" sz="2200" dirty="0" smtClean="0"/>
          </a:p>
          <a:p>
            <a:pPr marL="228600" indent="-228600"/>
            <a:r>
              <a:rPr lang="en-US" sz="2200" dirty="0" smtClean="0"/>
              <a:t>The units of the brightness are </a:t>
            </a:r>
            <a:r>
              <a:rPr lang="en-US" sz="2200" dirty="0" err="1" smtClean="0"/>
              <a:t>Jy</a:t>
            </a:r>
            <a:r>
              <a:rPr lang="en-US" sz="2200" dirty="0" smtClean="0"/>
              <a:t>/beam, with 1 beam = 0.16 arcsec</a:t>
            </a:r>
            <a:r>
              <a:rPr lang="en-US" sz="2200" baseline="30000" dirty="0" smtClean="0"/>
              <a:t>2</a:t>
            </a:r>
            <a:endParaRPr lang="en-US" sz="2200" dirty="0" smtClean="0"/>
          </a:p>
          <a:p>
            <a:pPr marL="228600" indent="-228600"/>
            <a:r>
              <a:rPr lang="en-US" sz="2200" dirty="0" smtClean="0"/>
              <a:t>The peak is 2.6 </a:t>
            </a:r>
            <a:r>
              <a:rPr lang="en-US" sz="2200" dirty="0" err="1" smtClean="0"/>
              <a:t>Jy</a:t>
            </a:r>
            <a:r>
              <a:rPr lang="en-US" sz="2200" dirty="0" smtClean="0"/>
              <a:t>/beam, which equates to 6.5 x 10</a:t>
            </a:r>
            <a:r>
              <a:rPr lang="en-US" sz="2200" baseline="30000" dirty="0" smtClean="0"/>
              <a:t>-15</a:t>
            </a:r>
            <a:r>
              <a:rPr lang="en-US" sz="2200" dirty="0" smtClean="0"/>
              <a:t> watt/(m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Hz </a:t>
            </a:r>
            <a:r>
              <a:rPr lang="en-US" sz="2200" dirty="0" err="1" smtClean="0"/>
              <a:t>ster</a:t>
            </a:r>
            <a:r>
              <a:rPr lang="en-US" sz="2200" dirty="0" smtClean="0"/>
              <a:t>)</a:t>
            </a:r>
          </a:p>
          <a:p>
            <a:pPr marL="228600" indent="-228600"/>
            <a:r>
              <a:rPr lang="en-US" sz="2200" dirty="0" smtClean="0"/>
              <a:t>The flux density of the source is 370 </a:t>
            </a:r>
            <a:r>
              <a:rPr lang="en-US" sz="2200" dirty="0" err="1" smtClean="0"/>
              <a:t>Jy</a:t>
            </a:r>
            <a:r>
              <a:rPr lang="en-US" sz="2200" dirty="0" smtClean="0"/>
              <a:t> = 3.7 x 10</a:t>
            </a:r>
            <a:r>
              <a:rPr lang="en-US" sz="2200" baseline="30000" dirty="0" smtClean="0"/>
              <a:t>-24</a:t>
            </a:r>
            <a:r>
              <a:rPr lang="en-US" sz="2200" dirty="0" smtClean="0"/>
              <a:t> watt/(m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Hz)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501" t="21513" r="8461" b="10941"/>
          <a:stretch>
            <a:fillRect/>
          </a:stretch>
        </p:blipFill>
        <p:spPr bwMode="auto">
          <a:xfrm>
            <a:off x="2653748" y="2653384"/>
            <a:ext cx="5875070" cy="356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764"/>
          </a:xfrm>
        </p:spPr>
        <p:txBody>
          <a:bodyPr/>
          <a:lstStyle/>
          <a:p>
            <a:r>
              <a:rPr lang="en-US" sz="3200" dirty="0" smtClean="0"/>
              <a:t>Intensity and Power.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1402"/>
            <a:ext cx="4249554" cy="4923005"/>
          </a:xfrm>
        </p:spPr>
        <p:txBody>
          <a:bodyPr/>
          <a:lstStyle/>
          <a:p>
            <a:pPr marL="173038" indent="-173038"/>
            <a:r>
              <a:rPr lang="en-US" dirty="0" smtClean="0"/>
              <a:t>Imagine a distant source of emission,  described by brightness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 is a unit direction vector.  </a:t>
            </a:r>
          </a:p>
          <a:p>
            <a:pPr marL="173038" indent="-173038"/>
            <a:r>
              <a:rPr lang="en-US" dirty="0" smtClean="0"/>
              <a:t>Power from this emission is intercepted by a collector (`sensor’) of area </a:t>
            </a:r>
            <a:r>
              <a:rPr lang="en-US" dirty="0" smtClean="0">
                <a:solidFill>
                  <a:schemeClr val="tx1"/>
                </a:solidFill>
              </a:rPr>
              <a:t>A(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n,</a:t>
            </a:r>
            <a:r>
              <a:rPr lang="en-US" b="1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).</a:t>
            </a:r>
          </a:p>
          <a:p>
            <a:pPr marL="173038" indent="-173038"/>
            <a:r>
              <a:rPr lang="en-US" dirty="0" smtClean="0">
                <a:cs typeface="Gill Sans" pitchFamily="17" charset="0"/>
              </a:rPr>
              <a:t>The power, P (watts) from a small solid angle </a:t>
            </a:r>
            <a:r>
              <a:rPr lang="en-US" dirty="0" err="1" smtClean="0">
                <a:cs typeface="Gill Sans" pitchFamily="17" charset="0"/>
              </a:rPr>
              <a:t>d</a:t>
            </a:r>
            <a:r>
              <a:rPr lang="en-US" dirty="0" err="1" smtClean="0">
                <a:latin typeface="Symbol" pitchFamily="18" charset="2"/>
                <a:cs typeface="Gill Sans" pitchFamily="17" charset="0"/>
              </a:rPr>
              <a:t>W</a:t>
            </a:r>
            <a:r>
              <a:rPr lang="en-US" dirty="0" smtClean="0">
                <a:cs typeface="Gill Sans" pitchFamily="17" charset="0"/>
              </a:rPr>
              <a:t>, within a small frequency window </a:t>
            </a:r>
            <a:r>
              <a:rPr lang="en-US" dirty="0" err="1" smtClean="0">
                <a:cs typeface="Gill Sans" pitchFamily="17" charset="0"/>
              </a:rPr>
              <a:t>d</a:t>
            </a:r>
            <a:r>
              <a:rPr lang="en-US" dirty="0" err="1" smtClean="0">
                <a:latin typeface="Symbol" pitchFamily="18" charset="2"/>
                <a:cs typeface="Gill Sans" pitchFamily="17" charset="0"/>
              </a:rPr>
              <a:t>n</a:t>
            </a:r>
            <a:r>
              <a:rPr lang="en-US" dirty="0" smtClean="0">
                <a:cs typeface="Gill Sans" pitchFamily="17" charset="0"/>
              </a:rPr>
              <a:t>, is</a:t>
            </a:r>
          </a:p>
          <a:p>
            <a:pPr marL="173038" indent="-173038">
              <a:buNone/>
            </a:pPr>
            <a:endParaRPr lang="en-US" dirty="0" smtClean="0">
              <a:latin typeface="Symbol" pitchFamily="18" charset="2"/>
              <a:cs typeface="Gill Sans" pitchFamily="17" charset="0"/>
            </a:endParaRPr>
          </a:p>
          <a:p>
            <a:pPr marL="173038" indent="-173038"/>
            <a:r>
              <a:rPr lang="en-US" dirty="0" smtClean="0"/>
              <a:t> The total power received is an integral over frequency and angle, accounting for variations in the responses.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193" y="1157371"/>
            <a:ext cx="1852862" cy="45545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Solid Angle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Sensor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Filter width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Power collected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80006" y="3434631"/>
            <a:ext cx="539015" cy="51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84820" y="4219090"/>
            <a:ext cx="529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80007" y="4483784"/>
            <a:ext cx="539015" cy="510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18509" y="5224930"/>
            <a:ext cx="462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49516" y="5455936"/>
            <a:ext cx="60639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821721" y="2464601"/>
            <a:ext cx="1549673" cy="8940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7" idx="0"/>
          </p:cNvCxnSpPr>
          <p:nvPr/>
        </p:nvCxnSpPr>
        <p:spPr>
          <a:xfrm rot="5400000" flipH="1" flipV="1">
            <a:off x="4669547" y="2284877"/>
            <a:ext cx="1881573" cy="92163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7" idx="4"/>
          </p:cNvCxnSpPr>
          <p:nvPr/>
        </p:nvCxnSpPr>
        <p:spPr>
          <a:xfrm rot="5400000" flipH="1" flipV="1">
            <a:off x="4840480" y="2230708"/>
            <a:ext cx="1764808" cy="114673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17844986">
            <a:off x="6123871" y="1736499"/>
            <a:ext cx="119659" cy="2535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02580" y="1974780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3799" y="1521560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W</a:t>
            </a: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7510" y="3434631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1013" y="4483785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n</a:t>
            </a: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6082" y="5255881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65175" y="3976688"/>
          <a:ext cx="2592388" cy="368300"/>
        </p:xfrm>
        <a:graphic>
          <a:graphicData uri="http://schemas.openxmlformats.org/presentationml/2006/ole">
            <p:oleObj spid="_x0000_s81923" name="Equation" r:id="rId3" imgW="1434960" imgH="2030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23610" y="5457524"/>
          <a:ext cx="2859088" cy="536575"/>
        </p:xfrm>
        <a:graphic>
          <a:graphicData uri="http://schemas.openxmlformats.org/presentationml/2006/ole">
            <p:oleObj spid="_x0000_s81924" name="Equation" r:id="rId4" imgW="162540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C71BA-80D6-42EC-ADF6-002C3104C7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399"/>
            <a:ext cx="7696200" cy="53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Role of the Sensor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886700" cy="5486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Coherent </a:t>
            </a:r>
            <a:r>
              <a:rPr lang="en-US" sz="2000" dirty="0" err="1" smtClean="0"/>
              <a:t>interferometry</a:t>
            </a:r>
            <a:r>
              <a:rPr lang="en-US" sz="2000" dirty="0" smtClean="0"/>
              <a:t> is based on the ability to correlate the electric fields measured at spatially separated locations.  </a:t>
            </a:r>
          </a:p>
          <a:p>
            <a:pPr eaLnBrk="1" hangingPunct="1"/>
            <a:r>
              <a:rPr lang="en-US" sz="2000" dirty="0" smtClean="0"/>
              <a:t>To do this (without mirrors) requires conversion of the electric field E(</a:t>
            </a:r>
            <a:r>
              <a:rPr lang="en-US" b="1" dirty="0" err="1" smtClean="0"/>
              <a:t>r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err="1" smtClean="0"/>
              <a:t>,t</a:t>
            </a:r>
            <a:r>
              <a:rPr lang="en-US" sz="2000" dirty="0" smtClean="0"/>
              <a:t>) at some place to a voltage V(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err="1" smtClean="0"/>
              <a:t>,t</a:t>
            </a:r>
            <a:r>
              <a:rPr lang="en-US" sz="2000" dirty="0" smtClean="0"/>
              <a:t>) which can be conveyed to a central location for processing.  </a:t>
            </a:r>
          </a:p>
          <a:p>
            <a:pPr eaLnBrk="1" hangingPunct="1"/>
            <a:r>
              <a:rPr lang="en-US" sz="2000" dirty="0" smtClean="0"/>
              <a:t>For our purpose, the sensor (a.k.a. ‘antenna’) is simply a device which senses the electric field at some place and converts this to a voltage which faithfully retains the amplitudes and phases of the electric fields.</a:t>
            </a:r>
          </a:p>
          <a:p>
            <a:pPr eaLnBrk="1" hangingPunct="1"/>
            <a:r>
              <a:rPr lang="en-US" dirty="0" smtClean="0"/>
              <a:t>One can imagine two kinds of ideal sensors:</a:t>
            </a:r>
          </a:p>
          <a:p>
            <a:pPr lvl="1" eaLnBrk="1" hangingPunct="1"/>
            <a:r>
              <a:rPr lang="en-US" dirty="0" smtClean="0"/>
              <a:t>An ‘all-sky’ sensor:  All incoming electric fields, from all directions, are uniformly summed.  </a:t>
            </a:r>
          </a:p>
          <a:p>
            <a:pPr lvl="1" eaLnBrk="1" hangingPunct="1"/>
            <a:r>
              <a:rPr lang="en-US" dirty="0" smtClean="0"/>
              <a:t>The ‘limited-field-of-view’ sensor:   Only the fields from a given direction and solid angle (field of view) are collected and conveyed.  </a:t>
            </a:r>
          </a:p>
          <a:p>
            <a:pPr eaLnBrk="1" hangingPunct="1"/>
            <a:r>
              <a:rPr lang="en-US" dirty="0" smtClean="0"/>
              <a:t>Sadly – neither of these is possible.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C71BA-80D6-42EC-ADF6-002C3104C7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Quasi-Monochromatic Radiation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77200" cy="5055704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Analysis is simplest if the fields are perfectly monochromatic.  </a:t>
            </a:r>
          </a:p>
          <a:p>
            <a:pPr eaLnBrk="1" hangingPunct="1"/>
            <a:r>
              <a:rPr lang="en-US" sz="2200" dirty="0" smtClean="0"/>
              <a:t>This is not possible – a perfectly monochromatic electric field would both have no power (</a:t>
            </a:r>
            <a:r>
              <a:rPr lang="en-US" sz="2200" dirty="0" err="1" smtClean="0">
                <a:latin typeface="Symbol" pitchFamily="18" charset="2"/>
              </a:rPr>
              <a:t>Dn</a:t>
            </a:r>
            <a:r>
              <a:rPr lang="en-US" sz="2200" dirty="0" smtClean="0"/>
              <a:t> = 0), and would last forever!  </a:t>
            </a:r>
          </a:p>
          <a:p>
            <a:pPr eaLnBrk="1" hangingPunct="1"/>
            <a:r>
              <a:rPr lang="en-US" sz="2200" dirty="0" smtClean="0"/>
              <a:t>So we consider instead ‘quasi-monochromatic’ radiation, where the bandwidth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n</a:t>
            </a:r>
            <a:r>
              <a:rPr lang="en-US" sz="2200" dirty="0" smtClean="0"/>
              <a:t> is finite, but very small compared to the frequency:  </a:t>
            </a:r>
            <a:r>
              <a:rPr lang="en-US" sz="2200" dirty="0" err="1" smtClean="0">
                <a:solidFill>
                  <a:schemeClr val="tx1"/>
                </a:solidFill>
              </a:rPr>
              <a:t>d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 &lt;&lt;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</a:p>
          <a:p>
            <a:pPr eaLnBrk="1" hangingPunct="1"/>
            <a:r>
              <a:rPr lang="en-US" sz="2200" dirty="0" smtClean="0"/>
              <a:t>Consider then the electric fields from a small sold angle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W</a:t>
            </a:r>
            <a:r>
              <a:rPr lang="en-US" sz="2200" dirty="0" smtClean="0">
                <a:latin typeface="Symbol" pitchFamily="18" charset="2"/>
              </a:rPr>
              <a:t> </a:t>
            </a:r>
            <a:r>
              <a:rPr lang="en-US" sz="2200" dirty="0" smtClean="0"/>
              <a:t>about some direction </a:t>
            </a:r>
            <a:r>
              <a:rPr lang="en-US" sz="2200" b="1" dirty="0" smtClean="0"/>
              <a:t>s</a:t>
            </a:r>
            <a:r>
              <a:rPr lang="en-US" sz="2200" dirty="0" smtClean="0"/>
              <a:t>, within some small bandwidth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n</a:t>
            </a:r>
            <a:r>
              <a:rPr lang="en-US" sz="2200" dirty="0" smtClean="0"/>
              <a:t>, at frequency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.</a:t>
            </a:r>
          </a:p>
          <a:p>
            <a:pPr eaLnBrk="1" hangingPunct="1"/>
            <a:r>
              <a:rPr lang="en-US" sz="2200" dirty="0" smtClean="0"/>
              <a:t>We can write the temporal dependence of this field as: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The amplitude and phase remains unchanged to a time duration  of order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~1/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smtClean="0"/>
              <a:t>,  after which new values of</a:t>
            </a:r>
            <a:r>
              <a:rPr lang="en-US" sz="2200" b="1" dirty="0" smtClean="0">
                <a:solidFill>
                  <a:srgbClr val="C00000"/>
                </a:solidFill>
              </a:rPr>
              <a:t> E</a:t>
            </a:r>
            <a:r>
              <a:rPr lang="en-US" sz="2200" dirty="0" smtClean="0"/>
              <a:t> and</a:t>
            </a:r>
            <a:r>
              <a:rPr lang="en-US" sz="2200" dirty="0" smtClean="0">
                <a:solidFill>
                  <a:srgbClr val="C00000"/>
                </a:solidFill>
                <a:latin typeface="Symbol" pitchFamily="18" charset="2"/>
              </a:rPr>
              <a:t> f</a:t>
            </a:r>
            <a:r>
              <a:rPr lang="en-US" sz="2200" dirty="0" smtClean="0"/>
              <a:t> are needed. 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5570" y="4476750"/>
          <a:ext cx="3208130" cy="494006"/>
        </p:xfrm>
        <a:graphic>
          <a:graphicData uri="http://schemas.openxmlformats.org/presentationml/2006/ole">
            <p:oleObj spid="_x0000_s3074" name="Equation" r:id="rId3" imgW="14857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BDEDF8-8807-46F1-B61A-DE289EEAA5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Simplifying Assumptions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032"/>
            <a:ext cx="8229600" cy="49663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We now consider the most basic interferometer, and seek a relation between the characteristics of the product of the voltages from two separated antennas and the distribution of the brightness of the originating source emission.   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To establish the basic relations, the following simplifications are introduced: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Fixed in space – no rotation or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Quasi-monochromatic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 frequency conversions (an ‘RF interferometer’)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Single polarization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 propagation distortions (no ionosphere, atmosphere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Idealized electronics (perfectly linear, perfectly uniform in frequency and direction,  perfectly identical for both elements,  no added noise, 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W1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SIW12template</Template>
  <TotalTime>3542</TotalTime>
  <Words>2344</Words>
  <Application>Microsoft Office PowerPoint</Application>
  <PresentationFormat>On-screen Show (4:3)</PresentationFormat>
  <Paragraphs>404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SIW12template</vt:lpstr>
      <vt:lpstr>Blue Image Bottom Bar</vt:lpstr>
      <vt:lpstr>Gold Image Bottom Bar</vt:lpstr>
      <vt:lpstr>Equation</vt:lpstr>
      <vt:lpstr>Microsoft Equation 3.0</vt:lpstr>
      <vt:lpstr>Fundamentals of Radio Interferometry</vt:lpstr>
      <vt:lpstr>Topics</vt:lpstr>
      <vt:lpstr>Why Interferometry?</vt:lpstr>
      <vt:lpstr>Spectral Flux Density and Brightness  </vt:lpstr>
      <vt:lpstr>An Example – Cygnus A</vt:lpstr>
      <vt:lpstr>Intensity and Power.  </vt:lpstr>
      <vt:lpstr>The Role of the Sensor </vt:lpstr>
      <vt:lpstr>Quasi-Monochromatic Radiation</vt:lpstr>
      <vt:lpstr>Simplifying Assumptions</vt:lpstr>
      <vt:lpstr>The Stationary, Quasi-Monochromatic  Radio-Frequency Interferometer</vt:lpstr>
      <vt:lpstr>Pictorial Example:  Signals In Phase</vt:lpstr>
      <vt:lpstr>Pictorial Example:  Signals in Quad Phase</vt:lpstr>
      <vt:lpstr>Pictorial Example:  Signals out of Phase</vt:lpstr>
      <vt:lpstr>Some General Comments</vt:lpstr>
      <vt:lpstr>Pictorial Illustrations</vt:lpstr>
      <vt:lpstr>Whole-Sky Response</vt:lpstr>
      <vt:lpstr>From an Angular Perspective</vt:lpstr>
      <vt:lpstr>Hemispheric Pattern</vt:lpstr>
      <vt:lpstr>The Effect of the Sensor</vt:lpstr>
      <vt:lpstr>The Effect of Sensor Patterns</vt:lpstr>
      <vt:lpstr>The Response from an Extended Source</vt:lpstr>
      <vt:lpstr>A Schematic Illustration in 2-D</vt:lpstr>
      <vt:lpstr>Odd and Even Functions</vt:lpstr>
      <vt:lpstr>But One Correlator is Not Enough!</vt:lpstr>
      <vt:lpstr>Why Two Correlations are Needed</vt:lpstr>
      <vt:lpstr>Making a SIN Correlator</vt:lpstr>
      <vt:lpstr>Define the Complex Visibility</vt:lpstr>
      <vt:lpstr>The Complex Correlator and Complex Notation</vt:lpstr>
      <vt:lpstr>Picturing the Visibility</vt:lpstr>
      <vt:lpstr>Examples of 1-Dimensional Visibilities</vt:lpstr>
      <vt:lpstr>More Examples</vt:lpstr>
      <vt:lpstr>Basic Characteristics of the Visibility</vt:lpstr>
      <vt:lpstr>Some Comments on Visibilities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Interferometry</dc:title>
  <dc:creator>aocpub</dc:creator>
  <cp:lastModifiedBy>Rick PERLEY</cp:lastModifiedBy>
  <cp:revision>339</cp:revision>
  <dcterms:created xsi:type="dcterms:W3CDTF">2010-06-05T21:27:31Z</dcterms:created>
  <dcterms:modified xsi:type="dcterms:W3CDTF">2010-09-26T03:59:49Z</dcterms:modified>
</cp:coreProperties>
</file>