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5"/>
  </p:handoutMasterIdLst>
  <p:sldIdLst>
    <p:sldId id="256" r:id="rId2"/>
    <p:sldId id="446" r:id="rId3"/>
    <p:sldId id="393" r:id="rId4"/>
    <p:sldId id="277" r:id="rId5"/>
    <p:sldId id="315" r:id="rId6"/>
    <p:sldId id="314" r:id="rId7"/>
    <p:sldId id="389" r:id="rId8"/>
    <p:sldId id="463" r:id="rId9"/>
    <p:sldId id="447" r:id="rId10"/>
    <p:sldId id="464" r:id="rId11"/>
    <p:sldId id="465" r:id="rId12"/>
    <p:sldId id="466" r:id="rId13"/>
    <p:sldId id="468" r:id="rId14"/>
    <p:sldId id="467" r:id="rId15"/>
    <p:sldId id="471" r:id="rId16"/>
    <p:sldId id="423" r:id="rId17"/>
    <p:sldId id="462" r:id="rId18"/>
    <p:sldId id="427" r:id="rId19"/>
    <p:sldId id="448" r:id="rId20"/>
    <p:sldId id="449" r:id="rId21"/>
    <p:sldId id="451" r:id="rId22"/>
    <p:sldId id="450" r:id="rId23"/>
    <p:sldId id="452" r:id="rId24"/>
    <p:sldId id="453" r:id="rId25"/>
    <p:sldId id="456" r:id="rId26"/>
    <p:sldId id="457" r:id="rId27"/>
    <p:sldId id="470" r:id="rId28"/>
    <p:sldId id="469" r:id="rId29"/>
    <p:sldId id="455" r:id="rId30"/>
    <p:sldId id="426" r:id="rId31"/>
    <p:sldId id="444" r:id="rId32"/>
    <p:sldId id="432" r:id="rId33"/>
    <p:sldId id="411" r:id="rId34"/>
    <p:sldId id="417" r:id="rId35"/>
    <p:sldId id="445" r:id="rId36"/>
    <p:sldId id="472" r:id="rId37"/>
    <p:sldId id="473" r:id="rId38"/>
    <p:sldId id="474" r:id="rId39"/>
    <p:sldId id="475" r:id="rId40"/>
    <p:sldId id="476" r:id="rId41"/>
    <p:sldId id="357" r:id="rId42"/>
    <p:sldId id="358" r:id="rId43"/>
    <p:sldId id="295" r:id="rId44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99"/>
    <a:srgbClr val="000099"/>
    <a:srgbClr val="0000FF"/>
    <a:srgbClr val="3399FF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7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/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/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59B60108-7CD7-4029-B6DD-6DA713706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LAMoon1_m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90488"/>
            <a:ext cx="4441825" cy="6678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6477000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Lecture title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813050"/>
            <a:ext cx="6400800" cy="838200"/>
          </a:xfrm>
        </p:spPr>
        <p:txBody>
          <a:bodyPr anchor="b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Lecturer’s name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5638800"/>
            <a:ext cx="4495800" cy="9664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sz="1600" b="1" i="1" dirty="0" smtClean="0">
                <a:solidFill>
                  <a:srgbClr val="002060"/>
                </a:solidFill>
              </a:rPr>
              <a:t>CASS</a:t>
            </a:r>
            <a:r>
              <a:rPr lang="en-US" sz="1600" b="1" i="1" baseline="0" dirty="0" smtClean="0">
                <a:solidFill>
                  <a:srgbClr val="002060"/>
                </a:solidFill>
              </a:rPr>
              <a:t> Radio Astronomy School</a:t>
            </a:r>
            <a:endParaRPr lang="en-US" sz="1600" b="1" i="1" dirty="0">
              <a:solidFill>
                <a:srgbClr val="002060"/>
              </a:solidFill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sz="1600" b="1" i="1" dirty="0" err="1" smtClean="0">
                <a:solidFill>
                  <a:srgbClr val="002060"/>
                </a:solidFill>
              </a:rPr>
              <a:t>Narrabri</a:t>
            </a:r>
            <a:r>
              <a:rPr lang="en-US" sz="1600" b="1" i="1" dirty="0" smtClean="0">
                <a:solidFill>
                  <a:srgbClr val="002060"/>
                </a:solidFill>
              </a:rPr>
              <a:t>,</a:t>
            </a:r>
            <a:r>
              <a:rPr lang="en-US" sz="1600" b="1" i="1" baseline="0" dirty="0" smtClean="0">
                <a:solidFill>
                  <a:srgbClr val="002060"/>
                </a:solidFill>
              </a:rPr>
              <a:t> NSW   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sz="1600" b="1" i="1" baseline="0" dirty="0" smtClean="0">
                <a:solidFill>
                  <a:srgbClr val="002060"/>
                </a:solidFill>
              </a:rPr>
              <a:t>27 Sept – 01 Oct, 2010</a:t>
            </a:r>
            <a:endParaRPr lang="en-US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9D967B-7369-4120-B85F-104F05BF02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C5555-9446-424F-A654-3F7755297D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3810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6298DF70-511A-4281-B6A0-236D64DD9D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60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3810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93B60BFF-D0B4-4E19-BDE5-C50E1DD6B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3810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D7F4F6EE-FA7E-4F6B-9944-BC20F05B3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89FC73-57B1-4041-B056-946C564DF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C34B24-570F-46F8-A91F-22F6C2BE41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4E939-229C-4E51-A602-8EC0FE54AB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CA5615-D401-498F-AEEC-64BFEAB4E0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48CF9F-93F8-4A94-B39D-3B49451F34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62E30-237E-4A6F-B2DF-9053EF4383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F4D69-42FE-4DF8-907B-39006267B3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BD1FFD-F505-4975-85B8-3EBE212B8D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Page title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38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55C5242-4498-4FED-B707-DB97E72BBC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246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4419600" cy="1143000"/>
          </a:xfrm>
        </p:spPr>
        <p:txBody>
          <a:bodyPr/>
          <a:lstStyle/>
          <a:p>
            <a:pPr algn="ctr"/>
            <a:r>
              <a:rPr lang="en-US" dirty="0"/>
              <a:t>Polarization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Interferometry</a:t>
            </a:r>
            <a:r>
              <a:rPr lang="en-US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3962400" cy="838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Rick </a:t>
            </a:r>
            <a:r>
              <a:rPr lang="en-US" dirty="0" err="1"/>
              <a:t>Perley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(NRAO-Socorro)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Stokes’ Visibilities for Pure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r>
              <a:rPr lang="en-US" dirty="0" smtClean="0"/>
              <a:t>Again, the solution in </a:t>
            </a:r>
            <a:r>
              <a:rPr lang="en-US" dirty="0" err="1" smtClean="0"/>
              <a:t>straightforwards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57730" name="Object 2"/>
          <p:cNvGraphicFramePr>
            <a:graphicFrameLocks noChangeAspect="1"/>
          </p:cNvGraphicFramePr>
          <p:nvPr/>
        </p:nvGraphicFramePr>
        <p:xfrm>
          <a:off x="2971800" y="1676400"/>
          <a:ext cx="2900363" cy="2100302"/>
        </p:xfrm>
        <a:graphic>
          <a:graphicData uri="http://schemas.openxmlformats.org/presentationml/2006/ole">
            <p:oleObj spid="_x0000_s457730" name="Equation" r:id="rId3" imgW="1841400" imgH="13334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267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l">
              <a:buFont typeface="Arial" pitchFamily="34" charset="0"/>
              <a:buChar char="•"/>
            </a:pPr>
            <a:r>
              <a:rPr lang="en-US" sz="2400" dirty="0" smtClean="0"/>
              <a:t>We wish life were only so simple …</a:t>
            </a:r>
          </a:p>
          <a:p>
            <a:pPr marL="288925" indent="-288925" algn="l">
              <a:buFont typeface="Arial" pitchFamily="34" charset="0"/>
              <a:buChar char="•"/>
            </a:pPr>
            <a:r>
              <a:rPr lang="en-US" sz="2400" dirty="0" smtClean="0"/>
              <a:t>We have ignored two realities of life in polarimetry:</a:t>
            </a:r>
          </a:p>
          <a:p>
            <a:pPr marL="746125" lvl="1" indent="-288925" algn="l">
              <a:buFont typeface="Arial" pitchFamily="34" charset="0"/>
              <a:buChar char="•"/>
            </a:pPr>
            <a:r>
              <a:rPr lang="en-US" sz="2400" dirty="0" smtClean="0"/>
              <a:t>Antennas rotate on the sky (commonly), and</a:t>
            </a:r>
          </a:p>
          <a:p>
            <a:pPr marL="746125" lvl="1" indent="-288925" algn="l">
              <a:buFont typeface="Arial" pitchFamily="34" charset="0"/>
              <a:buChar char="•"/>
            </a:pPr>
            <a:r>
              <a:rPr lang="en-US" sz="2400" dirty="0" smtClean="0"/>
              <a:t>Antennas are not perfectly polarized.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1371600"/>
          </a:xfrm>
        </p:spPr>
        <p:txBody>
          <a:bodyPr/>
          <a:lstStyle/>
          <a:p>
            <a:pPr marL="173038" indent="-173038"/>
            <a:r>
              <a:rPr lang="en-US" sz="2000" dirty="0" smtClean="0"/>
              <a:t>I give (without derivation) how antenna rotation affects the results for the situation when all antennas are rotated by an angle 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the sky:</a:t>
            </a:r>
          </a:p>
          <a:p>
            <a:pPr marL="173038" indent="-173038"/>
            <a:r>
              <a:rPr lang="en-US" sz="2000" dirty="0" smtClean="0"/>
              <a:t>For </a:t>
            </a:r>
            <a:r>
              <a:rPr lang="en-US" sz="2000" dirty="0" smtClean="0"/>
              <a:t>perfectly circularly polarized antennas</a:t>
            </a:r>
            <a:r>
              <a:rPr lang="en-US" sz="2000" dirty="0" smtClean="0"/>
              <a:t>:  </a:t>
            </a:r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458754" name="Object 2"/>
          <p:cNvGraphicFramePr>
            <a:graphicFrameLocks noChangeAspect="1"/>
          </p:cNvGraphicFramePr>
          <p:nvPr/>
        </p:nvGraphicFramePr>
        <p:xfrm>
          <a:off x="609600" y="2819400"/>
          <a:ext cx="3163887" cy="2026368"/>
        </p:xfrm>
        <a:graphic>
          <a:graphicData uri="http://schemas.openxmlformats.org/presentationml/2006/ole">
            <p:oleObj spid="_x0000_s458754" name="Equation" r:id="rId3" imgW="2082600" imgH="1333440" progId="Equation.3">
              <p:embed/>
            </p:oleObj>
          </a:graphicData>
        </a:graphic>
      </p:graphicFrame>
      <p:graphicFrame>
        <p:nvGraphicFramePr>
          <p:cNvPr id="458755" name="Object 3"/>
          <p:cNvGraphicFramePr>
            <a:graphicFrameLocks noChangeAspect="1"/>
          </p:cNvGraphicFramePr>
          <p:nvPr/>
        </p:nvGraphicFramePr>
        <p:xfrm>
          <a:off x="4527550" y="2819400"/>
          <a:ext cx="3706813" cy="2057400"/>
        </p:xfrm>
        <a:graphic>
          <a:graphicData uri="http://schemas.openxmlformats.org/presentationml/2006/ole">
            <p:oleObj spid="_x0000_s458755" name="Equation" r:id="rId4" imgW="2400120" imgH="1333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105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2000" dirty="0" smtClean="0"/>
              <a:t>The effect of antenna rotation is to simply rotate the RL and LR visibilities. 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Rotation,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57200"/>
          </a:xfrm>
        </p:spPr>
        <p:txBody>
          <a:bodyPr/>
          <a:lstStyle/>
          <a:p>
            <a:pPr marL="231775" indent="-231775"/>
            <a:r>
              <a:rPr lang="en-US" sz="2000" dirty="0" smtClean="0"/>
              <a:t>For perfect linearly polarized antennas, rotated at an angle 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59779" name="Object 3"/>
          <p:cNvGraphicFramePr>
            <a:graphicFrameLocks noChangeAspect="1"/>
          </p:cNvGraphicFramePr>
          <p:nvPr/>
        </p:nvGraphicFramePr>
        <p:xfrm>
          <a:off x="1631950" y="1676400"/>
          <a:ext cx="4562475" cy="1670050"/>
        </p:xfrm>
        <a:graphic>
          <a:graphicData uri="http://schemas.openxmlformats.org/presentationml/2006/ole">
            <p:oleObj spid="_x0000_s459779" name="Equation" r:id="rId3" imgW="3644640" imgH="1333440" progId="Equation.3">
              <p:embed/>
            </p:oleObj>
          </a:graphicData>
        </a:graphic>
      </p:graphicFrame>
      <p:graphicFrame>
        <p:nvGraphicFramePr>
          <p:cNvPr id="459780" name="Object 4"/>
          <p:cNvGraphicFramePr>
            <a:graphicFrameLocks noChangeAspect="1"/>
          </p:cNvGraphicFramePr>
          <p:nvPr/>
        </p:nvGraphicFramePr>
        <p:xfrm>
          <a:off x="1447800" y="4038600"/>
          <a:ext cx="6049963" cy="1804759"/>
        </p:xfrm>
        <a:graphic>
          <a:graphicData uri="http://schemas.openxmlformats.org/presentationml/2006/ole">
            <p:oleObj spid="_x0000_s459780" name="Equation" r:id="rId4" imgW="4470120" imgH="13334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5052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l">
              <a:buFont typeface="Arial" pitchFamily="34" charset="0"/>
              <a:buChar char="•"/>
            </a:pPr>
            <a:r>
              <a:rPr lang="en-US" sz="2000" dirty="0" smtClean="0"/>
              <a:t>With easy solution: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vs.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1981200"/>
          </a:xfrm>
        </p:spPr>
        <p:txBody>
          <a:bodyPr/>
          <a:lstStyle/>
          <a:p>
            <a:r>
              <a:rPr lang="en-US" sz="2000" dirty="0" smtClean="0"/>
              <a:t>One of the ongoing debates is the advantages and disadvantages of Linear and Circular systems.  </a:t>
            </a:r>
          </a:p>
          <a:p>
            <a:r>
              <a:rPr lang="en-US" sz="2000" dirty="0" smtClean="0"/>
              <a:t>Point of principle:  For full polarization imaging, both systems must provide the same results.  Advantages/disadvantages of each are based on points of practicalities.  </a:t>
            </a:r>
            <a:endParaRPr lang="en-US" sz="2000" dirty="0"/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545839" y="3124199"/>
          <a:ext cx="2728435" cy="1524001"/>
        </p:xfrm>
        <a:graphic>
          <a:graphicData uri="http://schemas.openxmlformats.org/presentationml/2006/ole">
            <p:oleObj spid="_x0000_s460802" name="Equation" r:id="rId3" imgW="2387520" imgH="1333440" progId="Equation.3">
              <p:embed/>
            </p:oleObj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3581400" y="3200400"/>
          <a:ext cx="5167361" cy="1447800"/>
        </p:xfrm>
        <a:graphic>
          <a:graphicData uri="http://schemas.openxmlformats.org/presentationml/2006/ole">
            <p:oleObj spid="_x0000_s460803" name="Equation" r:id="rId4" imgW="3263760" imgH="914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800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l">
              <a:buFont typeface="Arial" pitchFamily="34" charset="0"/>
              <a:buChar char="•"/>
            </a:pPr>
            <a:r>
              <a:rPr lang="en-US" dirty="0" smtClean="0"/>
              <a:t>For both systems, Stokes ‘I’ is the sum of the parallel-hands.  </a:t>
            </a:r>
          </a:p>
          <a:p>
            <a:pPr marL="176213" indent="-176213" algn="l">
              <a:buFont typeface="Arial" pitchFamily="34" charset="0"/>
              <a:buChar char="•"/>
            </a:pPr>
            <a:r>
              <a:rPr lang="en-US" dirty="0" smtClean="0"/>
              <a:t>Stokes ‘V’ is the difference of the crossed hand responses for linear, </a:t>
            </a:r>
            <a:r>
              <a:rPr lang="en-US" dirty="0" smtClean="0"/>
              <a:t>(good) and </a:t>
            </a:r>
            <a:r>
              <a:rPr lang="en-US" dirty="0" smtClean="0"/>
              <a:t>is the difference of the parallel-hand responses for </a:t>
            </a:r>
            <a:r>
              <a:rPr lang="en-US" dirty="0" smtClean="0"/>
              <a:t>circular</a:t>
            </a:r>
            <a:r>
              <a:rPr lang="en-US" dirty="0" smtClean="0"/>
              <a:t> </a:t>
            </a:r>
            <a:r>
              <a:rPr lang="en-US" dirty="0" smtClean="0"/>
              <a:t>(bad).</a:t>
            </a:r>
            <a:endParaRPr lang="en-US" dirty="0" smtClean="0"/>
          </a:p>
          <a:p>
            <a:pPr marL="176213" indent="-176213" algn="l">
              <a:buFont typeface="Arial" pitchFamily="34" charset="0"/>
              <a:buChar char="•"/>
            </a:pPr>
            <a:r>
              <a:rPr lang="en-US" dirty="0" smtClean="0"/>
              <a:t>Stokes ‘Q’ and ‘U’ are differences of cross-hand responses for </a:t>
            </a:r>
            <a:r>
              <a:rPr lang="en-US" dirty="0" smtClean="0"/>
              <a:t>circular (good),  </a:t>
            </a:r>
            <a:r>
              <a:rPr lang="en-US" dirty="0" smtClean="0"/>
              <a:t>and </a:t>
            </a:r>
            <a:r>
              <a:rPr lang="en-US" dirty="0" smtClean="0"/>
              <a:t>differences of parallel hands for linear (bad).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Circular System                                     Linear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1000" y="3124200"/>
            <a:ext cx="838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 flipH="1" flipV="1">
            <a:off x="2628900" y="384810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7200" y="4724400"/>
            <a:ext cx="838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vs.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sz="2000" dirty="0" smtClean="0"/>
              <a:t>Both systems provide straightforward derivation of the Stokes’ visibilities from the four correlations.  </a:t>
            </a:r>
            <a:endParaRPr lang="en-US" sz="2000" dirty="0" smtClean="0"/>
          </a:p>
          <a:p>
            <a:r>
              <a:rPr lang="en-US" sz="2000" dirty="0" smtClean="0"/>
              <a:t>Making sense of differences of large numbers requires good stability and/or good calibration.  </a:t>
            </a:r>
            <a:endParaRPr lang="en-US" sz="2000" dirty="0" smtClean="0"/>
          </a:p>
          <a:p>
            <a:r>
              <a:rPr lang="en-US" sz="2000" dirty="0" smtClean="0"/>
              <a:t>To do good circular polarization using circular system, or good linear polarization with linear system, we need special care and special methods to ensure good calibration.  </a:t>
            </a:r>
            <a:endParaRPr lang="en-US" sz="2000" dirty="0" smtClean="0"/>
          </a:p>
          <a:p>
            <a:r>
              <a:rPr lang="en-US" sz="2000" dirty="0" smtClean="0"/>
              <a:t>But there are practical reasons to use linear:</a:t>
            </a:r>
          </a:p>
          <a:p>
            <a:pPr lvl="1"/>
            <a:r>
              <a:rPr lang="en-US" sz="1600" dirty="0" smtClean="0"/>
              <a:t>Antenna </a:t>
            </a:r>
            <a:r>
              <a:rPr lang="en-US" sz="1600" dirty="0" err="1" smtClean="0"/>
              <a:t>polarizers</a:t>
            </a:r>
            <a:r>
              <a:rPr lang="en-US" sz="1600" dirty="0" smtClean="0"/>
              <a:t> </a:t>
            </a:r>
            <a:r>
              <a:rPr lang="en-US" sz="1600" dirty="0" smtClean="0"/>
              <a:t>are natively linear – extra components are needed for circular. This hurts performance.</a:t>
            </a:r>
          </a:p>
          <a:p>
            <a:pPr lvl="1"/>
            <a:r>
              <a:rPr lang="en-US" sz="1600" dirty="0" smtClean="0"/>
              <a:t>These extra components are also generally of narrower bandwidth – it’s harder to build circular systems with really wide bandwidth.</a:t>
            </a:r>
          </a:p>
          <a:p>
            <a:pPr lvl="1"/>
            <a:r>
              <a:rPr lang="en-US" sz="1600" dirty="0" smtClean="0"/>
              <a:t>At mm wavelengths, the needed phase shifters are not available. </a:t>
            </a:r>
          </a:p>
          <a:p>
            <a:r>
              <a:rPr lang="en-US" sz="2000" dirty="0" smtClean="0"/>
              <a:t>One important practical reason for circular:  </a:t>
            </a:r>
          </a:p>
          <a:p>
            <a:pPr lvl="1"/>
            <a:r>
              <a:rPr lang="en-US" sz="1600" dirty="0" smtClean="0"/>
              <a:t>Nearly all of our calibrator sources are linearly polarized – making calibration of linear systems much more </a:t>
            </a:r>
            <a:r>
              <a:rPr lang="en-US" sz="1600" dirty="0" err="1" smtClean="0"/>
              <a:t>compllicated</a:t>
            </a:r>
            <a:r>
              <a:rPr lang="en-US" sz="1600" dirty="0" smtClean="0"/>
              <a:t>.</a:t>
            </a:r>
          </a:p>
          <a:p>
            <a:pPr lvl="1"/>
            <a:endParaRPr lang="en-US" sz="1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Troubles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81000"/>
          </a:xfrm>
        </p:spPr>
        <p:txBody>
          <a:bodyPr/>
          <a:lstStyle/>
          <a:p>
            <a:r>
              <a:rPr lang="en-US" sz="2000" dirty="0" smtClean="0"/>
              <a:t>To understand this last point, note that for the linear system:</a:t>
            </a:r>
            <a:endParaRPr lang="en-US" sz="2000" dirty="0"/>
          </a:p>
        </p:txBody>
      </p:sp>
      <p:graphicFrame>
        <p:nvGraphicFramePr>
          <p:cNvPr id="467970" name="Object 2"/>
          <p:cNvGraphicFramePr>
            <a:graphicFrameLocks noChangeAspect="1"/>
          </p:cNvGraphicFramePr>
          <p:nvPr/>
        </p:nvGraphicFramePr>
        <p:xfrm>
          <a:off x="1258888" y="1600200"/>
          <a:ext cx="5072062" cy="811213"/>
        </p:xfrm>
        <a:graphic>
          <a:graphicData uri="http://schemas.openxmlformats.org/presentationml/2006/ole">
            <p:oleObj spid="_x0000_s467970" name="Equation" r:id="rId3" imgW="4051080" imgH="64764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2514600"/>
            <a:ext cx="77724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To calibrate means to solve for the G</a:t>
            </a:r>
            <a:r>
              <a:rPr lang="en-US" sz="2000" kern="0" baseline="-25000" noProof="0" dirty="0" smtClean="0">
                <a:latin typeface="+mn-lt"/>
              </a:rPr>
              <a:t>V</a:t>
            </a:r>
            <a:r>
              <a:rPr lang="en-US" sz="2000" kern="0" noProof="0" dirty="0" smtClean="0">
                <a:latin typeface="+mn-lt"/>
              </a:rPr>
              <a:t> and G</a:t>
            </a:r>
            <a:r>
              <a:rPr lang="en-US" sz="2000" kern="0" baseline="-25000" noProof="0" dirty="0" smtClean="0">
                <a:latin typeface="+mn-lt"/>
              </a:rPr>
              <a:t>H</a:t>
            </a:r>
            <a:r>
              <a:rPr lang="en-US" sz="2000" kern="0" noProof="0" dirty="0" smtClean="0">
                <a:latin typeface="+mn-lt"/>
              </a:rPr>
              <a:t> terms.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Easy if you know in advance Q and U – (and best if the source has no Q or U at all!).  But often you don’t know these.</a:t>
            </a:r>
            <a:r>
              <a:rPr lang="en-US" sz="2000" kern="0" noProof="0" dirty="0" smtClean="0">
                <a:latin typeface="+mn-lt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Meanwhile, for circular: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67971" name="Object 3"/>
          <p:cNvGraphicFramePr>
            <a:graphicFrameLocks noChangeAspect="1"/>
          </p:cNvGraphicFramePr>
          <p:nvPr/>
        </p:nvGraphicFramePr>
        <p:xfrm>
          <a:off x="2590800" y="3962401"/>
          <a:ext cx="2743200" cy="823226"/>
        </p:xfrm>
        <a:graphic>
          <a:graphicData uri="http://schemas.openxmlformats.org/presentationml/2006/ole">
            <p:oleObj spid="_x0000_s467971" name="Equation" r:id="rId4" imgW="2158920" imgH="64764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4876800"/>
            <a:ext cx="77724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latin typeface="+mn-lt"/>
              </a:rPr>
              <a:t>Now we have *no* sensitivity to Q or U (good!).  </a:t>
            </a:r>
            <a:r>
              <a:rPr lang="en-US" sz="2000" kern="0" dirty="0" smtClean="0">
                <a:latin typeface="+mn-lt"/>
              </a:rPr>
              <a:t>Instead, we have </a:t>
            </a:r>
            <a:r>
              <a:rPr lang="en-US" sz="2000" kern="0" noProof="0" dirty="0" smtClean="0">
                <a:latin typeface="+mn-lt"/>
              </a:rPr>
              <a:t>a sensitivity to V.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as it turns out – V is nearly always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negligible for the 1000-odd sources that we use as standard calibrators.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of Real Antennas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Unfortunately, antennas never provide perfectly orthogonal outputs.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In general, the two outputs from an antenna are elliptically polarized.</a:t>
            </a:r>
            <a:endParaRPr lang="en-US" sz="2000" dirty="0"/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1981200" y="4572000"/>
            <a:ext cx="4572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2209800" y="50292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676400" y="5486400"/>
            <a:ext cx="10668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Polarizer</a:t>
            </a:r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2743200" y="57912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>
            <a:off x="1066800" y="57912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682625" y="5599113"/>
            <a:ext cx="3111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3349625" y="5599113"/>
            <a:ext cx="3111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 flipV="1">
            <a:off x="2590800" y="3962400"/>
            <a:ext cx="5181600" cy="685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0" name="Line 16"/>
          <p:cNvSpPr>
            <a:spLocks noChangeShapeType="1"/>
          </p:cNvSpPr>
          <p:nvPr/>
        </p:nvSpPr>
        <p:spPr bwMode="auto">
          <a:xfrm flipV="1">
            <a:off x="2362200" y="2971800"/>
            <a:ext cx="914400" cy="1371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1" name="Oval 17"/>
          <p:cNvSpPr>
            <a:spLocks noChangeArrowheads="1"/>
          </p:cNvSpPr>
          <p:nvPr/>
        </p:nvSpPr>
        <p:spPr bwMode="auto">
          <a:xfrm>
            <a:off x="8229600" y="3657600"/>
            <a:ext cx="152400" cy="6858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Oval 18"/>
          <p:cNvSpPr>
            <a:spLocks noChangeArrowheads="1"/>
          </p:cNvSpPr>
          <p:nvPr/>
        </p:nvSpPr>
        <p:spPr bwMode="auto">
          <a:xfrm>
            <a:off x="7848600" y="3886200"/>
            <a:ext cx="838200" cy="1524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6083" name="Oval 19"/>
          <p:cNvSpPr>
            <a:spLocks noChangeArrowheads="1"/>
          </p:cNvSpPr>
          <p:nvPr/>
        </p:nvSpPr>
        <p:spPr bwMode="auto">
          <a:xfrm rot="-1282237">
            <a:off x="2895600" y="2590800"/>
            <a:ext cx="838200" cy="76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4" name="Oval 20"/>
          <p:cNvSpPr>
            <a:spLocks noChangeArrowheads="1"/>
          </p:cNvSpPr>
          <p:nvPr/>
        </p:nvSpPr>
        <p:spPr bwMode="auto">
          <a:xfrm rot="5400000">
            <a:off x="2895600" y="2590800"/>
            <a:ext cx="838200" cy="76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5" name="Text Box 21"/>
          <p:cNvSpPr txBox="1">
            <a:spLocks noChangeArrowheads="1"/>
          </p:cNvSpPr>
          <p:nvPr/>
        </p:nvSpPr>
        <p:spPr bwMode="auto">
          <a:xfrm>
            <a:off x="4114800" y="5181600"/>
            <a:ext cx="480377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dirty="0" smtClean="0"/>
              <a:t>Note that the antenna polarization will be a function of direction.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dirty="0" smtClean="0"/>
              <a:t>Reciprocity</a:t>
            </a:r>
            <a:r>
              <a:rPr lang="en-US" dirty="0"/>
              <a:t>: </a:t>
            </a:r>
            <a:r>
              <a:rPr lang="en-US" dirty="0" smtClean="0"/>
              <a:t>  An </a:t>
            </a:r>
            <a:r>
              <a:rPr lang="en-US" dirty="0"/>
              <a:t>antenna transmits the same polarization that it receives</a:t>
            </a:r>
            <a:r>
              <a:rPr lang="en-US" dirty="0" smtClean="0"/>
              <a:t>.</a:t>
            </a:r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8153400" y="32004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3200400" y="31242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8686800" y="37338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2514600" y="26670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Output Voltages to Input Fields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543800" cy="4800600"/>
          </a:xfrm>
        </p:spPr>
        <p:txBody>
          <a:bodyPr/>
          <a:lstStyle/>
          <a:p>
            <a:r>
              <a:rPr lang="en-US" dirty="0" smtClean="0"/>
              <a:t>The Stokes visibilities we want are defined in terms of the complex cross-correlations (coherencies) of electric fields:  e.g.  </a:t>
            </a:r>
            <a:r>
              <a:rPr lang="en-US" dirty="0" smtClean="0">
                <a:solidFill>
                  <a:schemeClr val="tx1"/>
                </a:solidFill>
              </a:rPr>
              <a:t>&lt;E</a:t>
            </a:r>
            <a:r>
              <a:rPr lang="en-US" baseline="-25000" dirty="0" smtClean="0">
                <a:solidFill>
                  <a:schemeClr val="tx1"/>
                </a:solidFill>
              </a:rPr>
              <a:t>R1</a:t>
            </a:r>
            <a:r>
              <a:rPr lang="en-US" dirty="0" smtClean="0">
                <a:solidFill>
                  <a:schemeClr val="tx1"/>
                </a:solidFill>
              </a:rPr>
              <a:t>E*</a:t>
            </a:r>
            <a:r>
              <a:rPr lang="en-US" baseline="-25000" dirty="0" smtClean="0">
                <a:solidFill>
                  <a:schemeClr val="tx1"/>
                </a:solidFill>
              </a:rPr>
              <a:t>R2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dirty="0" smtClean="0"/>
              <a:t>The quantities provided by the antenna are voltages, so what we get from our </a:t>
            </a:r>
            <a:r>
              <a:rPr lang="en-US" dirty="0" err="1" smtClean="0"/>
              <a:t>correlator</a:t>
            </a:r>
            <a:r>
              <a:rPr lang="en-US" dirty="0" smtClean="0"/>
              <a:t> are quantities like: </a:t>
            </a:r>
            <a:r>
              <a:rPr lang="en-US" dirty="0" smtClean="0">
                <a:solidFill>
                  <a:schemeClr val="tx1"/>
                </a:solidFill>
              </a:rPr>
              <a:t>&lt;V</a:t>
            </a:r>
            <a:r>
              <a:rPr lang="en-US" baseline="-25000" dirty="0" smtClean="0">
                <a:solidFill>
                  <a:schemeClr val="tx1"/>
                </a:solidFill>
              </a:rPr>
              <a:t>R1</a:t>
            </a:r>
            <a:r>
              <a:rPr lang="en-US" dirty="0" smtClean="0">
                <a:solidFill>
                  <a:schemeClr val="tx1"/>
                </a:solidFill>
              </a:rPr>
              <a:t>V*</a:t>
            </a:r>
            <a:r>
              <a:rPr lang="en-US" baseline="-25000" dirty="0" smtClean="0">
                <a:solidFill>
                  <a:schemeClr val="tx1"/>
                </a:solidFill>
              </a:rPr>
              <a:t>R2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  <a:p>
            <a:r>
              <a:rPr lang="en-US" dirty="0" smtClean="0"/>
              <a:t>Furthermore, in a real system, V</a:t>
            </a:r>
            <a:r>
              <a:rPr lang="en-US" baseline="-25000" dirty="0" smtClean="0"/>
              <a:t>R</a:t>
            </a:r>
            <a:r>
              <a:rPr lang="en-US" dirty="0" smtClean="0"/>
              <a:t> isn’t uniquely dependent upon E</a:t>
            </a:r>
            <a:r>
              <a:rPr lang="en-US" baseline="-25000" dirty="0" smtClean="0"/>
              <a:t>R</a:t>
            </a:r>
            <a:r>
              <a:rPr lang="en-US" dirty="0" smtClean="0"/>
              <a:t> – it’s a function of both polarizations and some gain factors: 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We now develop a formalism to handle this general case.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4724400"/>
          <a:ext cx="3227294" cy="457200"/>
        </p:xfrm>
        <a:graphic>
          <a:graphicData uri="http://schemas.openxmlformats.org/presentationml/2006/ole">
            <p:oleObj spid="_x0000_s453634" name="Equation" r:id="rId3" imgW="15238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Jones 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sz="2000" dirty="0" smtClean="0"/>
              <a:t>The analysis of how a real interferometer, comprising real antennas and real electronics, is greatly facilitated through use of Jones matrices.  </a:t>
            </a:r>
          </a:p>
          <a:p>
            <a:r>
              <a:rPr lang="en-US" sz="2000" dirty="0" smtClean="0"/>
              <a:t>In this, we break up our general system into a series of 4-port components, each of which is presumed to be linear.</a:t>
            </a:r>
          </a:p>
          <a:p>
            <a:r>
              <a:rPr lang="en-US" sz="2000" dirty="0" smtClean="0"/>
              <a:t>We consider each component to have two inputs and two outputs: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And write: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Or, in shorthand           </a:t>
            </a:r>
            <a:r>
              <a:rPr lang="en-US" sz="2000" b="1" dirty="0" smtClean="0"/>
              <a:t>V’ = JV</a:t>
            </a:r>
          </a:p>
          <a:p>
            <a:r>
              <a:rPr lang="en-US" sz="2000" dirty="0" smtClean="0"/>
              <a:t>The four G components of the Jones matrix describe the linkages within the ‘blue box’. 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1" y="4343401"/>
          <a:ext cx="2716718" cy="838200"/>
        </p:xfrm>
        <a:graphic>
          <a:graphicData uri="http://schemas.openxmlformats.org/presentationml/2006/ole">
            <p:oleObj spid="_x0000_s394242" name="Equation" r:id="rId3" imgW="1562040" imgH="4824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200400" y="3352800"/>
            <a:ext cx="1524000" cy="8382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514600" y="3505200"/>
            <a:ext cx="685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724400" y="3505200"/>
            <a:ext cx="685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24400" y="4038600"/>
            <a:ext cx="685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514600" y="4038600"/>
            <a:ext cx="685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057400" y="3352800"/>
            <a:ext cx="4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3886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2766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V’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38100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V’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200400" y="3505200"/>
            <a:ext cx="1524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200400" y="3505200"/>
            <a:ext cx="15240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200400" y="3505200"/>
            <a:ext cx="15240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200400" y="4038600"/>
            <a:ext cx="15240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Jones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Each component of the overall system, including propagation effects, can be represented by a Jones matrix.  </a:t>
            </a:r>
          </a:p>
          <a:p>
            <a:r>
              <a:rPr lang="en-US" sz="2000" dirty="0" smtClean="0"/>
              <a:t>These matrices can then be multiplied to obtain a ‘system Jones’ matrix.  </a:t>
            </a:r>
          </a:p>
          <a:p>
            <a:r>
              <a:rPr lang="en-US" sz="2000" dirty="0" smtClean="0"/>
              <a:t>Examples (in a circular basis):</a:t>
            </a:r>
          </a:p>
          <a:p>
            <a:pPr lvl="1"/>
            <a:r>
              <a:rPr lang="en-US" sz="1800" dirty="0" smtClean="0"/>
              <a:t>Faraday rotation by a magnetized plasma: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Atmospheric attenuation and phase retardation: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Antenna rotated by angle </a:t>
            </a:r>
            <a:r>
              <a:rPr lang="en-US" sz="1800" dirty="0" smtClean="0">
                <a:latin typeface="Symbol" pitchFamily="18" charset="2"/>
              </a:rPr>
              <a:t>Y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An imperfect polarizer (components are complex)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Post-polarizer electronic gains (complex):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934200" y="3352800"/>
          <a:ext cx="1191127" cy="685800"/>
        </p:xfrm>
        <a:graphic>
          <a:graphicData uri="http://schemas.openxmlformats.org/presentationml/2006/ole">
            <p:oleObj spid="_x0000_s429058" name="Equation" r:id="rId3" imgW="838080" imgH="4824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934200" y="2743200"/>
          <a:ext cx="1082842" cy="685800"/>
        </p:xfrm>
        <a:graphic>
          <a:graphicData uri="http://schemas.openxmlformats.org/presentationml/2006/ole">
            <p:oleObj spid="_x0000_s429062" name="Equation" r:id="rId4" imgW="761760" imgH="4824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010400" y="5410200"/>
          <a:ext cx="914400" cy="643466"/>
        </p:xfrm>
        <a:graphic>
          <a:graphicData uri="http://schemas.openxmlformats.org/presentationml/2006/ole">
            <p:oleObj spid="_x0000_s429063" name="Equation" r:id="rId5" imgW="685800" imgH="4824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934200" y="3962400"/>
          <a:ext cx="1143000" cy="648269"/>
        </p:xfrm>
        <a:graphic>
          <a:graphicData uri="http://schemas.openxmlformats.org/presentationml/2006/ole">
            <p:oleObj spid="_x0000_s429064" name="Equation" r:id="rId6" imgW="850680" imgH="482400" progId="Equation.3">
              <p:embed/>
            </p:oleObj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6934200" y="4648200"/>
          <a:ext cx="1223963" cy="762000"/>
        </p:xfrm>
        <a:graphic>
          <a:graphicData uri="http://schemas.openxmlformats.org/presentationml/2006/ole">
            <p:oleObj spid="_x0000_s429065" name="Equation" r:id="rId7" imgW="7743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Recap,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Dave has shown you why determining the full polarization state of natural radiation is important.  </a:t>
            </a:r>
          </a:p>
          <a:p>
            <a:r>
              <a:rPr lang="en-US" dirty="0" smtClean="0"/>
              <a:t>In this lecture I describe how an interferometer determines the Stokes parameters for distant sources</a:t>
            </a:r>
          </a:p>
          <a:p>
            <a:r>
              <a:rPr lang="en-US" dirty="0" smtClean="0"/>
              <a:t>While mathematically somewhat complex, the basics are (I think) easy to grasp.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Jones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Now imagine a simple model, comprising of an antenna oriented at some angle 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to the sky, feeding an imperfect polarizer, followed by post-polarizer electronic gains.  </a:t>
            </a:r>
          </a:p>
          <a:p>
            <a:r>
              <a:rPr lang="en-US" sz="2000" dirty="0" smtClean="0"/>
              <a:t>For this system, the output voltage (column vector) is related to the input electric fields by:</a:t>
            </a:r>
          </a:p>
          <a:p>
            <a:endParaRPr lang="en-US" sz="2000" dirty="0" smtClean="0"/>
          </a:p>
          <a:p>
            <a:r>
              <a:rPr lang="en-US" sz="2000" dirty="0" smtClean="0"/>
              <a:t>Multiplying the various Jones matrices, we find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can now perform the complex cross-multiplies, and express the result in terms of the Stokes visibilities.  </a:t>
            </a:r>
          </a:p>
          <a:p>
            <a:r>
              <a:rPr lang="en-US" sz="2000" dirty="0" smtClean="0"/>
              <a:t>One could do this serially (four products, with 16 combinations of the coefficients), or we can utilize matrix algebra.  </a:t>
            </a:r>
          </a:p>
          <a:p>
            <a:r>
              <a:rPr lang="en-US" sz="2000" dirty="0" smtClean="0"/>
              <a:t>This operation, applied to matrices, is called the ‘outer product’.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2743200"/>
          <a:ext cx="3063875" cy="501650"/>
        </p:xfrm>
        <a:graphic>
          <a:graphicData uri="http://schemas.openxmlformats.org/presentationml/2006/ole">
            <p:oleObj spid="_x0000_s430082" name="Equation" r:id="rId3" imgW="1473120" imgH="241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400"/>
          <a:ext cx="4622131" cy="929317"/>
        </p:xfrm>
        <a:graphic>
          <a:graphicData uri="http://schemas.openxmlformats.org/presentationml/2006/ole">
            <p:oleObj spid="_x0000_s430083" name="Equation" r:id="rId4" imgW="24001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the Outer (</a:t>
            </a:r>
            <a:r>
              <a:rPr lang="en-US" dirty="0" err="1" smtClean="0"/>
              <a:t>Kronecker</a:t>
            </a:r>
            <a:r>
              <a:rPr lang="en-US" dirty="0" smtClean="0"/>
              <a:t>) Product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958688" y="2057400"/>
          <a:ext cx="6585112" cy="1752600"/>
        </p:xfrm>
        <a:graphic>
          <a:graphicData uri="http://schemas.openxmlformats.org/presentationml/2006/ole">
            <p:oleObj spid="_x0000_s441346" name="Equation" r:id="rId3" imgW="3530520" imgH="939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19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000" dirty="0" smtClean="0"/>
              <a:t>Each element of the first matrix is expanded to four elements, formed from multiplication with the four elements of the second: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962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000" dirty="0" smtClean="0"/>
              <a:t>Similarly, for row vectors, we have: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5600" y="4495800"/>
          <a:ext cx="2570206" cy="1828800"/>
        </p:xfrm>
        <a:graphic>
          <a:graphicData uri="http://schemas.openxmlformats.org/presentationml/2006/ole">
            <p:oleObj spid="_x0000_s441347" name="Equation" r:id="rId4" imgW="132048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applied to our simple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sz="2000" dirty="0" smtClean="0"/>
              <a:t>We have</a:t>
            </a:r>
          </a:p>
          <a:p>
            <a:endParaRPr lang="en-US" sz="2000" dirty="0" smtClean="0"/>
          </a:p>
          <a:p>
            <a:r>
              <a:rPr lang="en-US" sz="2000" dirty="0" smtClean="0"/>
              <a:t>This is, from a property of outer products: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Which I write as: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 </a:t>
            </a:r>
            <a:r>
              <a:rPr lang="en-US" sz="2000" b="1" dirty="0" smtClean="0"/>
              <a:t>R</a:t>
            </a:r>
            <a:r>
              <a:rPr lang="en-US" sz="2000" dirty="0" smtClean="0"/>
              <a:t> = the response vector – the correlator output.  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en-US" sz="2000" b="1" dirty="0" smtClean="0"/>
              <a:t>G</a:t>
            </a:r>
            <a:r>
              <a:rPr lang="en-US" sz="2000" dirty="0" smtClean="0"/>
              <a:t> = the gain matrix – effect of post-polarizer amplifiers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en-US" sz="2000" b="1" dirty="0" smtClean="0"/>
              <a:t>P</a:t>
            </a:r>
            <a:r>
              <a:rPr lang="en-US" sz="2000" dirty="0" smtClean="0"/>
              <a:t> = the polarization mixing matrix (Mueller matrix)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en-US" sz="2000" b="1" dirty="0" smtClean="0">
                <a:latin typeface="Symbol" pitchFamily="18" charset="2"/>
              </a:rPr>
              <a:t>Y</a:t>
            </a:r>
            <a:r>
              <a:rPr lang="en-US" sz="2000" dirty="0" smtClean="0"/>
              <a:t> = the antenna rotation matrix (can include propagation)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  <a:r>
              <a:rPr lang="en-US" sz="2000" b="1" dirty="0" smtClean="0"/>
              <a:t>S</a:t>
            </a:r>
            <a:r>
              <a:rPr lang="en-US" sz="2000" dirty="0" smtClean="0"/>
              <a:t> = the Stokes vector – what we want. 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1066800"/>
          <a:ext cx="4703762" cy="541338"/>
        </p:xfrm>
        <a:graphic>
          <a:graphicData uri="http://schemas.openxmlformats.org/presentationml/2006/ole">
            <p:oleObj spid="_x0000_s440322" name="Equation" r:id="rId3" imgW="20952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2362200"/>
          <a:ext cx="6640830" cy="533400"/>
        </p:xfrm>
        <a:graphic>
          <a:graphicData uri="http://schemas.openxmlformats.org/presentationml/2006/ole">
            <p:oleObj spid="_x0000_s440324" name="Equation" r:id="rId4" imgW="3162240" imgH="253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3048000"/>
          <a:ext cx="3124200" cy="568036"/>
        </p:xfrm>
        <a:graphic>
          <a:graphicData uri="http://schemas.openxmlformats.org/presentationml/2006/ole">
            <p:oleObj spid="_x0000_s440326" name="Equation" r:id="rId5" imgW="97776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various terms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3657600" cy="4800600"/>
          </a:xfrm>
        </p:spPr>
        <p:txBody>
          <a:bodyPr/>
          <a:lstStyle/>
          <a:p>
            <a:endParaRPr lang="en-US" dirty="0" smtClean="0"/>
          </a:p>
          <a:p>
            <a:pPr marL="171450" indent="-171450"/>
            <a:r>
              <a:rPr lang="en-US" dirty="0" smtClean="0"/>
              <a:t>Response Vector, 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71450" indent="-171450"/>
            <a:r>
              <a:rPr lang="en-US" dirty="0" smtClean="0"/>
              <a:t>Gain Matrix, G:</a:t>
            </a:r>
          </a:p>
          <a:p>
            <a:pPr marL="171450" indent="-171450"/>
            <a:endParaRPr lang="en-US" dirty="0" smtClean="0"/>
          </a:p>
          <a:p>
            <a:pPr marL="171450" indent="-171450"/>
            <a:endParaRPr lang="en-US" dirty="0" smtClean="0"/>
          </a:p>
          <a:p>
            <a:pPr marL="171450" indent="-171450"/>
            <a:endParaRPr lang="en-US" dirty="0" smtClean="0"/>
          </a:p>
          <a:p>
            <a:pPr marL="171450" indent="-171450"/>
            <a:r>
              <a:rPr lang="en-US" dirty="0" smtClean="0"/>
              <a:t>Polarization Matrix, P: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78463" y="982663"/>
          <a:ext cx="1560512" cy="1730375"/>
        </p:xfrm>
        <a:graphic>
          <a:graphicData uri="http://schemas.openxmlformats.org/presentationml/2006/ole">
            <p:oleObj spid="_x0000_s442370" name="Equation" r:id="rId3" imgW="939600" imgH="104112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2819400"/>
          <a:ext cx="4257074" cy="1536700"/>
        </p:xfrm>
        <a:graphic>
          <a:graphicData uri="http://schemas.openxmlformats.org/presentationml/2006/ole">
            <p:oleObj spid="_x0000_s442371" name="Equation" r:id="rId4" imgW="2603160" imgH="939600" progId="Equation.3">
              <p:embed/>
            </p:oleObj>
          </a:graphicData>
        </a:graphic>
      </p:graphicFrame>
      <p:graphicFrame>
        <p:nvGraphicFramePr>
          <p:cNvPr id="442372" name="Object 4"/>
          <p:cNvGraphicFramePr>
            <a:graphicFrameLocks noChangeAspect="1"/>
          </p:cNvGraphicFramePr>
          <p:nvPr/>
        </p:nvGraphicFramePr>
        <p:xfrm>
          <a:off x="3987800" y="4572000"/>
          <a:ext cx="5017157" cy="1600200"/>
        </p:xfrm>
        <a:graphic>
          <a:graphicData uri="http://schemas.openxmlformats.org/presentationml/2006/ole">
            <p:oleObj spid="_x0000_s442372" name="Equation" r:id="rId5" imgW="294624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Terms, continued …</a:t>
            </a:r>
            <a:endParaRPr lang="en-US" dirty="0"/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ph idx="1"/>
          </p:nvPr>
        </p:nvGraphicFramePr>
        <p:xfrm>
          <a:off x="3810000" y="1066800"/>
          <a:ext cx="4929935" cy="1447800"/>
        </p:xfrm>
        <a:graphic>
          <a:graphicData uri="http://schemas.openxmlformats.org/presentationml/2006/ole">
            <p:oleObj spid="_x0000_s443394" name="Equation" r:id="rId3" imgW="3200400" imgH="939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5240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400" dirty="0" smtClean="0"/>
              <a:t>Rotation Matrix, </a:t>
            </a:r>
            <a:r>
              <a:rPr lang="en-US" sz="2400" b="1" dirty="0" smtClean="0">
                <a:latin typeface="Symbol" pitchFamily="18" charset="2"/>
              </a:rPr>
              <a:t>Y</a:t>
            </a:r>
            <a:r>
              <a:rPr lang="en-US" sz="2400" dirty="0" smtClean="0"/>
              <a:t>:</a:t>
            </a:r>
          </a:p>
          <a:p>
            <a:pPr marL="231775" indent="-231775" algn="l">
              <a:buFont typeface="Arial" pitchFamily="34" charset="0"/>
              <a:buChar char="•"/>
            </a:pPr>
            <a:endParaRPr lang="en-US" sz="2400" dirty="0" smtClean="0"/>
          </a:p>
          <a:p>
            <a:pPr marL="231775" indent="-231775" algn="l">
              <a:buFont typeface="Arial" pitchFamily="34" charset="0"/>
              <a:buChar char="•"/>
            </a:pPr>
            <a:endParaRPr lang="en-US" sz="2400" dirty="0" smtClean="0"/>
          </a:p>
          <a:p>
            <a:pPr marL="231775" indent="-231775" algn="l">
              <a:buFont typeface="Arial" pitchFamily="34" charset="0"/>
              <a:buChar char="•"/>
            </a:pPr>
            <a:endParaRPr lang="en-US" sz="2400" dirty="0" smtClean="0"/>
          </a:p>
          <a:p>
            <a:pPr marL="231775" indent="-231775" algn="l"/>
            <a:endParaRPr lang="en-US" sz="2400" dirty="0" smtClean="0"/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400" dirty="0" smtClean="0"/>
              <a:t>Stokes Vector, </a:t>
            </a:r>
            <a:r>
              <a:rPr lang="en-US" sz="2400" b="1" dirty="0" smtClean="0"/>
              <a:t>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3886200" y="2819400"/>
          <a:ext cx="1969933" cy="1604282"/>
        </p:xfrm>
        <a:graphic>
          <a:graphicData uri="http://schemas.openxmlformats.org/presentationml/2006/ole">
            <p:oleObj spid="_x0000_s443395" name="Equation" r:id="rId4" imgW="1638000" imgH="13334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648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/>
              <a:t>&lt;Whew!&gt;  Almost there. 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smtClean="0"/>
              <a:t>It gets easier from here …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the Polarization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r>
              <a:rPr lang="en-US" sz="2000" dirty="0" smtClean="0"/>
              <a:t>We have, for the relation between the correlator output and the Stokes visibility:</a:t>
            </a:r>
          </a:p>
          <a:p>
            <a:endParaRPr lang="en-US" dirty="0" smtClean="0"/>
          </a:p>
          <a:p>
            <a:r>
              <a:rPr lang="en-US" sz="2000" dirty="0" smtClean="0"/>
              <a:t>The solution for S is trivial to write:</a:t>
            </a:r>
          </a:p>
          <a:p>
            <a:endParaRPr lang="en-US" dirty="0" smtClean="0"/>
          </a:p>
          <a:p>
            <a:r>
              <a:rPr lang="en-US" sz="2000" dirty="0" smtClean="0"/>
              <a:t>The inverses for the rotation and gain matrices are trivial.  </a:t>
            </a:r>
          </a:p>
          <a:p>
            <a:r>
              <a:rPr lang="en-US" sz="2000" dirty="0" smtClean="0"/>
              <a:t>More interesting is </a:t>
            </a:r>
            <a:r>
              <a:rPr lang="en-US" sz="2000" b="1" dirty="0" smtClean="0"/>
              <a:t>P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:</a:t>
            </a:r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  <a:p>
            <a:endParaRPr lang="en-US" sz="2000" b="1" baseline="30000" dirty="0" smtClean="0"/>
          </a:p>
          <a:p>
            <a:pPr>
              <a:buNone/>
            </a:pPr>
            <a:endParaRPr lang="en-US" sz="2000" b="1" baseline="30000" dirty="0" smtClean="0"/>
          </a:p>
          <a:p>
            <a:pPr>
              <a:buNone/>
            </a:pPr>
            <a:r>
              <a:rPr lang="en-US" sz="2000" dirty="0" smtClean="0"/>
              <a:t>Where  K is a normalizing factor: 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0" y="1524000"/>
          <a:ext cx="2667000" cy="491289"/>
        </p:xfrm>
        <a:graphic>
          <a:graphicData uri="http://schemas.openxmlformats.org/presentationml/2006/ole">
            <p:oleObj spid="_x0000_s449539" name="Equation" r:id="rId3" imgW="965160" imgH="177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43200" y="2438400"/>
          <a:ext cx="3352800" cy="520823"/>
        </p:xfrm>
        <a:graphic>
          <a:graphicData uri="http://schemas.openxmlformats.org/presentationml/2006/ole">
            <p:oleObj spid="_x0000_s449540" name="Equation" r:id="rId4" imgW="130788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0" y="3657600"/>
          <a:ext cx="6994525" cy="1828800"/>
        </p:xfrm>
        <a:graphic>
          <a:graphicData uri="http://schemas.openxmlformats.org/presentationml/2006/ole">
            <p:oleObj spid="_x0000_s449541" name="Equation" r:id="rId5" imgW="3593880" imgH="939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5791200"/>
          <a:ext cx="4331447" cy="660400"/>
        </p:xfrm>
        <a:graphic>
          <a:graphicData uri="http://schemas.openxmlformats.org/presentationml/2006/ole">
            <p:oleObj spid="_x0000_s449542" name="Equation" r:id="rId6" imgW="28317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Stokes Visibilities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r>
              <a:rPr lang="en-US" dirty="0" smtClean="0"/>
              <a:t>All this shows that – in principle – the four complex outputs from an interferometer can be easily inverted to obtain the desired Stokes visibilities.  </a:t>
            </a:r>
          </a:p>
          <a:p>
            <a:r>
              <a:rPr lang="en-US" dirty="0" smtClean="0"/>
              <a:t>Sadly, it’s not quite that easy.  To correctly invert, we need to know all the factors in the Jones matrices.  </a:t>
            </a:r>
          </a:p>
          <a:p>
            <a:r>
              <a:rPr lang="en-US" dirty="0" smtClean="0"/>
              <a:t>In fact we do not, because …</a:t>
            </a:r>
          </a:p>
          <a:p>
            <a:pPr lvl="1"/>
            <a:r>
              <a:rPr lang="en-US" dirty="0" smtClean="0"/>
              <a:t>Atmospheric gains are continually changing.</a:t>
            </a:r>
          </a:p>
          <a:p>
            <a:pPr lvl="1"/>
            <a:r>
              <a:rPr lang="en-US" dirty="0" smtClean="0"/>
              <a:t>System gains change (but hopefully more slowly).</a:t>
            </a:r>
          </a:p>
          <a:p>
            <a:pPr lvl="1"/>
            <a:r>
              <a:rPr lang="en-US" dirty="0" smtClean="0"/>
              <a:t>Antennas rotate on the sky (but we think we know this in advance …)</a:t>
            </a:r>
          </a:p>
          <a:p>
            <a:pPr lvl="1"/>
            <a:r>
              <a:rPr lang="en-US" dirty="0" smtClean="0"/>
              <a:t>Antenna polarization may change (but probably very slowly)</a:t>
            </a:r>
          </a:p>
          <a:p>
            <a:pPr lvl="1"/>
            <a:r>
              <a:rPr lang="en-US" dirty="0" smtClean="0"/>
              <a:t>Standard calibration techniques do not provide the correct values </a:t>
            </a:r>
            <a:r>
              <a:rPr lang="en-US" dirty="0" smtClean="0"/>
              <a:t>of </a:t>
            </a:r>
            <a:r>
              <a:rPr lang="en-US" dirty="0" smtClean="0"/>
              <a:t>C and S, but rather values relative to </a:t>
            </a:r>
            <a:r>
              <a:rPr lang="en-US" dirty="0" smtClean="0"/>
              <a:t>one antenna.</a:t>
            </a:r>
            <a:r>
              <a:rPr lang="en-US" dirty="0" smtClean="0"/>
              <a:t>    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Interpretation of these Coefficients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Recall that antennas are polarized – we define this as the </a:t>
            </a:r>
            <a:r>
              <a:rPr lang="en-US" sz="2000" dirty="0" err="1" smtClean="0"/>
              <a:t>ellipticity</a:t>
            </a:r>
            <a:r>
              <a:rPr lang="en-US" sz="2000" dirty="0" smtClean="0"/>
              <a:t> and position angle of the radiated ellipse which is associated with the particular input.  </a:t>
            </a:r>
            <a:endParaRPr lang="en-US" sz="2000" dirty="0"/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1981200" y="4572000"/>
            <a:ext cx="4572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2209800" y="50292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676400" y="5486400"/>
            <a:ext cx="10668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Polarizer</a:t>
            </a:r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2743200" y="57912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Line 8"/>
          <p:cNvSpPr>
            <a:spLocks noChangeShapeType="1"/>
          </p:cNvSpPr>
          <p:nvPr/>
        </p:nvSpPr>
        <p:spPr bwMode="auto">
          <a:xfrm flipH="1">
            <a:off x="1066800" y="57912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682625" y="5599113"/>
            <a:ext cx="3111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3349625" y="5599113"/>
            <a:ext cx="3111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 flipV="1">
            <a:off x="2590800" y="3962400"/>
            <a:ext cx="5181600" cy="685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0" name="Line 16"/>
          <p:cNvSpPr>
            <a:spLocks noChangeShapeType="1"/>
          </p:cNvSpPr>
          <p:nvPr/>
        </p:nvSpPr>
        <p:spPr bwMode="auto">
          <a:xfrm flipV="1">
            <a:off x="2362200" y="2971800"/>
            <a:ext cx="914400" cy="1371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1" name="Oval 17"/>
          <p:cNvSpPr>
            <a:spLocks noChangeArrowheads="1"/>
          </p:cNvSpPr>
          <p:nvPr/>
        </p:nvSpPr>
        <p:spPr bwMode="auto">
          <a:xfrm>
            <a:off x="8229600" y="3657600"/>
            <a:ext cx="152400" cy="6858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Oval 18"/>
          <p:cNvSpPr>
            <a:spLocks noChangeArrowheads="1"/>
          </p:cNvSpPr>
          <p:nvPr/>
        </p:nvSpPr>
        <p:spPr bwMode="auto">
          <a:xfrm>
            <a:off x="7848600" y="3886200"/>
            <a:ext cx="838200" cy="1524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6083" name="Oval 19"/>
          <p:cNvSpPr>
            <a:spLocks noChangeArrowheads="1"/>
          </p:cNvSpPr>
          <p:nvPr/>
        </p:nvSpPr>
        <p:spPr bwMode="auto">
          <a:xfrm rot="-1282237">
            <a:off x="2895600" y="2590800"/>
            <a:ext cx="838200" cy="76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4" name="Oval 20"/>
          <p:cNvSpPr>
            <a:spLocks noChangeArrowheads="1"/>
          </p:cNvSpPr>
          <p:nvPr/>
        </p:nvSpPr>
        <p:spPr bwMode="auto">
          <a:xfrm rot="5400000">
            <a:off x="2895600" y="2590800"/>
            <a:ext cx="838200" cy="76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5" name="Text Box 21"/>
          <p:cNvSpPr txBox="1">
            <a:spLocks noChangeArrowheads="1"/>
          </p:cNvSpPr>
          <p:nvPr/>
        </p:nvSpPr>
        <p:spPr bwMode="auto">
          <a:xfrm>
            <a:off x="4114800" y="5181600"/>
            <a:ext cx="480377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dirty="0" smtClean="0"/>
              <a:t>Note that the antenna polarization will be a function of direction.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dirty="0" smtClean="0"/>
              <a:t>Reciprocity</a:t>
            </a:r>
            <a:r>
              <a:rPr lang="en-US" dirty="0"/>
              <a:t>: </a:t>
            </a:r>
            <a:r>
              <a:rPr lang="en-US" dirty="0" smtClean="0"/>
              <a:t>  An </a:t>
            </a:r>
            <a:r>
              <a:rPr lang="en-US" dirty="0"/>
              <a:t>antenna transmits the same polarization that it receives</a:t>
            </a:r>
            <a:r>
              <a:rPr lang="en-US" dirty="0" smtClean="0"/>
              <a:t>.</a:t>
            </a:r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8153400" y="32004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3200400" y="31242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8686800" y="37338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2514600" y="26670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Polarization</a:t>
            </a: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Recall that EM radiation is described by a polarization ellipse. 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The three parameters of the ellipse </a:t>
            </a:r>
            <a:r>
              <a:rPr lang="en-US" sz="1800" dirty="0" smtClean="0"/>
              <a:t>are: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 A</a:t>
            </a:r>
            <a:r>
              <a:rPr lang="en-US" baseline="-25000" dirty="0">
                <a:latin typeface="Symbol" pitchFamily="18" charset="2"/>
              </a:rPr>
              <a:t>h</a:t>
            </a:r>
            <a:r>
              <a:rPr lang="en-US" sz="1600" dirty="0"/>
              <a:t> : the major axis length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Y</a:t>
            </a:r>
            <a:r>
              <a:rPr lang="en-US" sz="1600" dirty="0"/>
              <a:t>:  the position angle of this major axis, and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 tan </a:t>
            </a:r>
            <a:r>
              <a:rPr lang="en-US" sz="1600" dirty="0">
                <a:latin typeface="Symbol" pitchFamily="18" charset="2"/>
              </a:rPr>
              <a:t>c = A</a:t>
            </a:r>
            <a:r>
              <a:rPr lang="en-US" baseline="-25000" dirty="0">
                <a:latin typeface="Symbol" pitchFamily="18" charset="2"/>
              </a:rPr>
              <a:t>x</a:t>
            </a:r>
            <a:r>
              <a:rPr lang="en-US" sz="1600" dirty="0">
                <a:latin typeface="Symbol" pitchFamily="18" charset="2"/>
              </a:rPr>
              <a:t>/A</a:t>
            </a:r>
            <a:r>
              <a:rPr lang="en-US" baseline="-25000" dirty="0">
                <a:latin typeface="Symbol" pitchFamily="18" charset="2"/>
              </a:rPr>
              <a:t>h</a:t>
            </a:r>
            <a:r>
              <a:rPr lang="en-US" baseline="-25000" dirty="0"/>
              <a:t> </a:t>
            </a:r>
            <a:r>
              <a:rPr lang="en-US" sz="1600" dirty="0"/>
              <a:t>: the axial ratio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It can be shown that: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The </a:t>
            </a:r>
            <a:r>
              <a:rPr lang="en-US" sz="1800" dirty="0" err="1"/>
              <a:t>ellipticity</a:t>
            </a:r>
            <a:r>
              <a:rPr lang="en-US" sz="1800" dirty="0"/>
              <a:t> </a:t>
            </a:r>
            <a:r>
              <a:rPr lang="en-US" sz="1800" dirty="0">
                <a:latin typeface="Symbol" pitchFamily="18" charset="2"/>
              </a:rPr>
              <a:t>c</a:t>
            </a:r>
            <a:r>
              <a:rPr lang="en-US" sz="1800" dirty="0"/>
              <a:t> is signed: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>
                <a:latin typeface="Symbol" pitchFamily="18" charset="2"/>
              </a:rPr>
              <a:t>c</a:t>
            </a:r>
            <a:r>
              <a:rPr lang="en-US" sz="1800" dirty="0"/>
              <a:t> &gt; 0 =&gt; LEP (clockwise)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>
                <a:latin typeface="Symbol" pitchFamily="18" charset="2"/>
              </a:rPr>
              <a:t>c</a:t>
            </a:r>
            <a:r>
              <a:rPr lang="en-US" sz="1800" dirty="0"/>
              <a:t> &lt; 0 =&gt; REP (anti-clockwise)</a:t>
            </a:r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838200" y="3733800"/>
          <a:ext cx="2209800" cy="708025"/>
        </p:xfrm>
        <a:graphic>
          <a:graphicData uri="http://schemas.openxmlformats.org/presentationml/2006/ole">
            <p:oleObj spid="_x0000_s461826" name="Equation" r:id="rId3" imgW="1346040" imgH="431640" progId="Equation.3">
              <p:embed/>
            </p:oleObj>
          </a:graphicData>
        </a:graphic>
      </p:graphicFrame>
      <p:pic>
        <p:nvPicPr>
          <p:cNvPr id="233477" name="Picture 5" descr="Ellipse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19200"/>
            <a:ext cx="5038725" cy="352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Meaning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 understand the meaning of the C and S terms, consider the antenna in ‘transmission’ mode.  </a:t>
            </a:r>
          </a:p>
          <a:p>
            <a:r>
              <a:rPr lang="en-US" sz="2000" dirty="0" smtClean="0"/>
              <a:t>One can show (problem for the student!) that the elements in the polarization matrix are determined by the antenna’s polarization, with:</a:t>
            </a:r>
            <a:endParaRPr lang="en-US" sz="2000" dirty="0"/>
          </a:p>
        </p:txBody>
      </p:sp>
      <p:graphicFrame>
        <p:nvGraphicFramePr>
          <p:cNvPr id="448514" name="Content Placeholder 3"/>
          <p:cNvGraphicFramePr>
            <a:graphicFrameLocks noChangeAspect="1"/>
          </p:cNvGraphicFramePr>
          <p:nvPr/>
        </p:nvGraphicFramePr>
        <p:xfrm>
          <a:off x="2172488" y="2514600"/>
          <a:ext cx="1761337" cy="1676400"/>
        </p:xfrm>
        <a:graphic>
          <a:graphicData uri="http://schemas.openxmlformats.org/presentationml/2006/ole">
            <p:oleObj spid="_x0000_s448514" name="Equation" r:id="rId3" imgW="1041120" imgH="990360" progId="Equation.3">
              <p:embed/>
            </p:oleObj>
          </a:graphicData>
        </a:graphic>
      </p:graphicFrame>
      <p:graphicFrame>
        <p:nvGraphicFramePr>
          <p:cNvPr id="448515" name="Object 3"/>
          <p:cNvGraphicFramePr>
            <a:graphicFrameLocks noChangeAspect="1"/>
          </p:cNvGraphicFramePr>
          <p:nvPr/>
        </p:nvGraphicFramePr>
        <p:xfrm>
          <a:off x="5410200" y="2895600"/>
          <a:ext cx="1746250" cy="838200"/>
        </p:xfrm>
        <a:graphic>
          <a:graphicData uri="http://schemas.openxmlformats.org/presentationml/2006/ole">
            <p:oleObj spid="_x0000_s448515" name="Equation" r:id="rId4" imgW="95220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2672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term is the deviation of the antenna polarization ellipse from perfectly circular.</a:t>
            </a:r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 term is the antenna’s </a:t>
            </a:r>
            <a:r>
              <a:rPr lang="en-US" dirty="0" err="1" smtClean="0"/>
              <a:t>ellipticity</a:t>
            </a:r>
            <a:endParaRPr lang="en-US" dirty="0" smtClean="0"/>
          </a:p>
          <a:p>
            <a:pPr marL="628650" lvl="1" indent="-17145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term is the position angle of the antenna’s polarization ellipse, in the antenna frame.  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000" dirty="0" smtClean="0"/>
              <a:t>You can, by substituting the terms above into the polarization matrix, and including the antenna rotation terms, show that: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Stokes Parameters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7543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In the quasi-monochromatic approximation, the incoming EM wave can be described, for a period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t~1/</a:t>
            </a:r>
            <a:r>
              <a:rPr lang="en-US" sz="2000" dirty="0" err="1" smtClean="0">
                <a:latin typeface="Symbol" pitchFamily="18" charset="2"/>
              </a:rPr>
              <a:t>Dn</a:t>
            </a:r>
            <a:r>
              <a:rPr lang="en-US" sz="2000" dirty="0" smtClean="0"/>
              <a:t>, by two amplitudes,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and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, and a phase difference,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pq</a:t>
            </a:r>
            <a:r>
              <a:rPr lang="en-US" sz="2000" dirty="0" smtClean="0"/>
              <a:t>. 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two amplitudes describe the electric field amplitudes of the two independent orthogonal states of the radiation.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For the orthogonal linear, and opposite circular bases, we have: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237572" name="Rectangle 4"/>
          <p:cNvGraphicFramePr>
            <a:graphicFrameLocks/>
          </p:cNvGraphicFramePr>
          <p:nvPr>
            <p:ph sz="quarter" idx="2"/>
          </p:nvPr>
        </p:nvGraphicFramePr>
        <p:xfrm>
          <a:off x="4810125" y="1143000"/>
          <a:ext cx="3486150" cy="2324100"/>
        </p:xfrm>
        <a:graphic>
          <a:graphicData uri="http://schemas.openxmlformats.org/presentationml/2006/ole">
            <p:oleObj spid="_x0000_s317442" name="Equation" r:id="rId3" imgW="0" imgH="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819400"/>
          <a:ext cx="4367212" cy="2101850"/>
        </p:xfrm>
        <a:graphic>
          <a:graphicData uri="http://schemas.openxmlformats.org/presentationml/2006/ole">
            <p:oleObj spid="_x0000_s317444" name="Equation" r:id="rId4" imgW="2374560" imgH="11430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49530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dirty="0" smtClean="0"/>
              <a:t>The angle brackets &lt;&gt; denote an average over a time much longer than the coherence time 1/</a:t>
            </a:r>
            <a:r>
              <a:rPr lang="en-US" dirty="0" smtClean="0">
                <a:latin typeface="Symbol" pitchFamily="18" charset="2"/>
              </a:rPr>
              <a:t>Dn.</a:t>
            </a:r>
          </a:p>
          <a:p>
            <a:pPr marL="231775" indent="-171450" algn="l">
              <a:buFont typeface="Arial" pitchFamily="34" charset="0"/>
              <a:buChar char="•"/>
            </a:pPr>
            <a:r>
              <a:rPr lang="en-US" dirty="0" smtClean="0"/>
              <a:t>These four real numbers are a complete description of the polarization state of the incoming radiation.  </a:t>
            </a:r>
          </a:p>
          <a:p>
            <a:pPr marL="231775" indent="-171450" algn="l">
              <a:buFont typeface="Arial" pitchFamily="34" charset="0"/>
              <a:buChar char="•"/>
            </a:pPr>
            <a:r>
              <a:rPr lang="en-US" dirty="0" smtClean="0"/>
              <a:t>They are a function of frequency, position, and time. 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609600"/>
          </a:xfrm>
        </p:spPr>
        <p:txBody>
          <a:bodyPr/>
          <a:lstStyle/>
          <a:p>
            <a:r>
              <a:rPr lang="en-US" dirty="0" smtClean="0"/>
              <a:t>The response of one of the four correlations:</a:t>
            </a:r>
            <a:endParaRPr lang="en-US" dirty="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>
            <p:ph idx="1"/>
          </p:nvPr>
        </p:nvGraphicFramePr>
        <p:xfrm>
          <a:off x="344488" y="1073150"/>
          <a:ext cx="8320087" cy="1854200"/>
        </p:xfrm>
        <a:graphic>
          <a:graphicData uri="http://schemas.openxmlformats.org/presentationml/2006/ole">
            <p:oleObj spid="_x0000_s393218" name="Equation" r:id="rId3" imgW="4444920" imgH="990360" progId="Equation.3">
              <p:embed/>
            </p:oleObj>
          </a:graphicData>
        </a:graphic>
      </p:graphicFrame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04800" y="4191000"/>
            <a:ext cx="8645525" cy="1920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/>
              <a:t>R</a:t>
            </a:r>
            <a:r>
              <a:rPr lang="en-US" sz="2400" baseline="-25000" dirty="0" err="1" smtClean="0"/>
              <a:t>pq</a:t>
            </a:r>
            <a:r>
              <a:rPr lang="en-US" sz="2000" dirty="0" smtClean="0"/>
              <a:t> </a:t>
            </a:r>
            <a:r>
              <a:rPr lang="en-US" sz="2000" dirty="0"/>
              <a:t>is the complex output from the interferometer, for polarizations</a:t>
            </a:r>
          </a:p>
          <a:p>
            <a:pPr algn="l"/>
            <a:r>
              <a:rPr lang="en-US" sz="2000" dirty="0"/>
              <a:t>	p and q from antennas 1 and 2, respectively.</a:t>
            </a:r>
          </a:p>
          <a:p>
            <a:pPr algn="l"/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and </a:t>
            </a:r>
            <a:r>
              <a:rPr lang="en-US" sz="2000" dirty="0">
                <a:latin typeface="Symbol" pitchFamily="18" charset="2"/>
              </a:rPr>
              <a:t>c</a:t>
            </a:r>
            <a:r>
              <a:rPr lang="en-US" sz="2000" dirty="0"/>
              <a:t> are the antenna polarization major axis and </a:t>
            </a:r>
            <a:r>
              <a:rPr lang="en-US" sz="2000" dirty="0" err="1"/>
              <a:t>ellipticity</a:t>
            </a:r>
            <a:r>
              <a:rPr lang="en-US" sz="2000" dirty="0"/>
              <a:t> for 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polarizations </a:t>
            </a:r>
            <a:r>
              <a:rPr lang="en-US" sz="2000" dirty="0"/>
              <a:t>p and q.  </a:t>
            </a:r>
          </a:p>
          <a:p>
            <a:pPr algn="l"/>
            <a:r>
              <a:rPr lang="en-US" sz="2000" dirty="0">
                <a:latin typeface="Script MT Bold" pitchFamily="66" charset="0"/>
              </a:rPr>
              <a:t>I</a:t>
            </a:r>
            <a:r>
              <a:rPr lang="en-US" sz="2000" dirty="0"/>
              <a:t>,</a:t>
            </a:r>
            <a:r>
              <a:rPr lang="en-US" sz="2000" dirty="0">
                <a:latin typeface="Script MT Bold" pitchFamily="66" charset="0"/>
              </a:rPr>
              <a:t>Q</a:t>
            </a:r>
            <a:r>
              <a:rPr lang="en-US" sz="2000" dirty="0"/>
              <a:t>, </a:t>
            </a:r>
            <a:r>
              <a:rPr lang="en-US" sz="2000" dirty="0">
                <a:latin typeface="Script MT Bold" pitchFamily="66" charset="0"/>
              </a:rPr>
              <a:t>U</a:t>
            </a:r>
            <a:r>
              <a:rPr lang="en-US" sz="2000" dirty="0"/>
              <a:t>, and </a:t>
            </a:r>
            <a:r>
              <a:rPr lang="en-US" sz="2000" dirty="0">
                <a:latin typeface="Script MT Bold" pitchFamily="66" charset="0"/>
              </a:rPr>
              <a:t>V</a:t>
            </a:r>
            <a:r>
              <a:rPr lang="en-US" sz="2000" dirty="0"/>
              <a:t> are the Stokes Visibilities </a:t>
            </a:r>
          </a:p>
          <a:p>
            <a:pPr algn="l"/>
            <a:r>
              <a:rPr lang="en-US" sz="2000" dirty="0" err="1"/>
              <a:t>G</a:t>
            </a:r>
            <a:r>
              <a:rPr lang="en-US" sz="2400" baseline="-25000" dirty="0" err="1"/>
              <a:t>pq</a:t>
            </a:r>
            <a:r>
              <a:rPr lang="en-US" sz="2000" dirty="0"/>
              <a:t> is a complex gain, including the effects of transmission and electronics </a:t>
            </a:r>
            <a:endParaRPr lang="en-US" sz="2400" baseline="-25000" dirty="0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8610600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chemeClr val="folHlink"/>
                </a:solidFill>
              </a:rPr>
              <a:t>This is the famous expression derived </a:t>
            </a:r>
            <a:r>
              <a:rPr lang="en-US" dirty="0">
                <a:solidFill>
                  <a:schemeClr val="folHlink"/>
                </a:solidFill>
              </a:rPr>
              <a:t>by Morris, </a:t>
            </a:r>
            <a:r>
              <a:rPr lang="en-US" dirty="0" err="1">
                <a:solidFill>
                  <a:schemeClr val="folHlink"/>
                </a:solidFill>
              </a:rPr>
              <a:t>Radhakrishnan</a:t>
            </a:r>
            <a:r>
              <a:rPr lang="en-US" dirty="0">
                <a:solidFill>
                  <a:schemeClr val="folHlink"/>
                </a:solidFill>
              </a:rPr>
              <a:t> and </a:t>
            </a:r>
            <a:r>
              <a:rPr lang="en-US" dirty="0" err="1">
                <a:solidFill>
                  <a:schemeClr val="folHlink"/>
                </a:solidFill>
              </a:rPr>
              <a:t>Seielstad</a:t>
            </a:r>
            <a:r>
              <a:rPr lang="en-US" dirty="0">
                <a:solidFill>
                  <a:schemeClr val="folHlink"/>
                </a:solidFill>
              </a:rPr>
              <a:t> (1964</a:t>
            </a:r>
            <a:r>
              <a:rPr lang="en-US" dirty="0" smtClean="0">
                <a:solidFill>
                  <a:schemeClr val="folHlink"/>
                </a:solidFill>
              </a:rPr>
              <a:t>), relating the output of a single complex correlator to the complex Stokes visibilities, where the antenna effects are described in terms of the polarization ellipses of the two antennas.</a:t>
            </a:r>
            <a:endParaRPr lang="en-US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Nearly Perfect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finish up with a description of how to handle imperfectly polarized antennas.  </a:t>
            </a:r>
          </a:p>
          <a:p>
            <a:r>
              <a:rPr lang="en-US" dirty="0" smtClean="0"/>
              <a:t>First consider circularly polarized systems, and assume our engineers can produce </a:t>
            </a:r>
            <a:r>
              <a:rPr lang="en-US" dirty="0" err="1" smtClean="0"/>
              <a:t>polarizers</a:t>
            </a:r>
            <a:r>
              <a:rPr lang="en-US" dirty="0" smtClean="0"/>
              <a:t> which are ‘nearly perfect’.  </a:t>
            </a:r>
          </a:p>
          <a:p>
            <a:r>
              <a:rPr lang="en-US" dirty="0" smtClean="0"/>
              <a:t>Then, the `C’ terms are of nearly unit amplitude, and are very steady in time. 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can then factor them out of the Mueller matrix, and consider them as part of the gain calibration.  </a:t>
            </a:r>
          </a:p>
          <a:p>
            <a:r>
              <a:rPr lang="en-US" dirty="0" smtClean="0"/>
              <a:t>If we define the D-term as:  D = C/S, then we a form very familiar to many ‘old hands’: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 smtClean="0"/>
              <a:t>Slightly Imperfect Circularly Polarized Antennas</a:t>
            </a:r>
            <a:endParaRPr lang="en-US" dirty="0"/>
          </a:p>
        </p:txBody>
      </p:sp>
      <p:graphicFrame>
        <p:nvGraphicFramePr>
          <p:cNvPr id="397314" name="Object 2"/>
          <p:cNvGraphicFramePr>
            <a:graphicFrameLocks noChangeAspect="1"/>
          </p:cNvGraphicFramePr>
          <p:nvPr>
            <p:ph idx="1"/>
          </p:nvPr>
        </p:nvGraphicFramePr>
        <p:xfrm>
          <a:off x="1041400" y="1498600"/>
          <a:ext cx="6694488" cy="1485900"/>
        </p:xfrm>
        <a:graphic>
          <a:graphicData uri="http://schemas.openxmlformats.org/presentationml/2006/ole">
            <p:oleObj spid="_x0000_s397314" name="Equation" r:id="rId3" imgW="6121080" imgH="1358640" progId="Equation.3">
              <p:embed/>
            </p:oleObj>
          </a:graphicData>
        </a:graphic>
      </p:graphicFrame>
      <p:graphicFrame>
        <p:nvGraphicFramePr>
          <p:cNvPr id="397315" name="Content Placeholder 3"/>
          <p:cNvGraphicFramePr>
            <a:graphicFrameLocks noChangeAspect="1"/>
          </p:cNvGraphicFramePr>
          <p:nvPr/>
        </p:nvGraphicFramePr>
        <p:xfrm>
          <a:off x="2514600" y="3405549"/>
          <a:ext cx="1676400" cy="777251"/>
        </p:xfrm>
        <a:graphic>
          <a:graphicData uri="http://schemas.openxmlformats.org/presentationml/2006/ole">
            <p:oleObj spid="_x0000_s397315" name="Equation" r:id="rId4" imgW="1396800" imgH="647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4196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If |D</a:t>
            </a:r>
            <a:r>
              <a:rPr lang="en-US" sz="2000" dirty="0" smtClean="0"/>
              <a:t>|&lt;&lt;</a:t>
            </a:r>
            <a:r>
              <a:rPr lang="en-US" sz="2000" dirty="0" smtClean="0"/>
              <a:t>1, we </a:t>
            </a:r>
            <a:r>
              <a:rPr lang="en-US" sz="2000" dirty="0" smtClean="0"/>
              <a:t>can then ignore D*D products.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Furthermore, as |</a:t>
            </a:r>
            <a:r>
              <a:rPr lang="en-US" sz="2000" dirty="0" smtClean="0">
                <a:latin typeface="Script MT Bold" pitchFamily="66" charset="0"/>
              </a:rPr>
              <a:t>Q</a:t>
            </a:r>
            <a:r>
              <a:rPr lang="en-US" sz="2000" dirty="0" smtClean="0"/>
              <a:t>| and |</a:t>
            </a:r>
            <a:r>
              <a:rPr lang="en-US" sz="2000" dirty="0" smtClean="0">
                <a:latin typeface="Script MT Bold" pitchFamily="66" charset="0"/>
              </a:rPr>
              <a:t>U</a:t>
            </a:r>
            <a:r>
              <a:rPr lang="en-US" sz="2000" dirty="0" smtClean="0"/>
              <a:t>| &lt;&lt; |</a:t>
            </a:r>
            <a:r>
              <a:rPr lang="en-US" sz="2000" dirty="0" smtClean="0">
                <a:latin typeface="Script MT Bold" pitchFamily="66" charset="0"/>
              </a:rPr>
              <a:t>I</a:t>
            </a:r>
            <a:r>
              <a:rPr lang="en-US" sz="2000" dirty="0" smtClean="0"/>
              <a:t>|, we can ignore products between </a:t>
            </a:r>
            <a:r>
              <a:rPr lang="en-US" sz="2000" dirty="0" smtClean="0"/>
              <a:t>them</a:t>
            </a:r>
            <a:r>
              <a:rPr lang="en-US" sz="2000" dirty="0" smtClean="0"/>
              <a:t> </a:t>
            </a:r>
            <a:r>
              <a:rPr lang="en-US" sz="2000" dirty="0" smtClean="0"/>
              <a:t>and the Ds.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And </a:t>
            </a:r>
            <a:r>
              <a:rPr lang="en-US" sz="2000" dirty="0" smtClean="0">
                <a:latin typeface="Script MT Bold" pitchFamily="66" charset="0"/>
              </a:rPr>
              <a:t>V</a:t>
            </a:r>
            <a:r>
              <a:rPr lang="en-US" sz="2000" dirty="0" smtClean="0"/>
              <a:t> can be safely assumed to be zero.</a:t>
            </a:r>
            <a:endParaRPr lang="en-US" sz="2000" dirty="0" smtClean="0"/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These (very reasonable) approximations then give us:</a:t>
            </a: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‘Nearly’ Circular Feeds </a:t>
            </a:r>
            <a:br>
              <a:rPr lang="en-US" sz="2400"/>
            </a:br>
            <a:r>
              <a:rPr lang="en-US" sz="2400"/>
              <a:t>(small D approximation)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467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We get: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Our problem is now clear.  The desired cross-hand responses are contaminated by a term proportional to ‘</a:t>
            </a:r>
            <a:r>
              <a:rPr lang="en-US" sz="2000" dirty="0">
                <a:latin typeface="Script MT Bold" pitchFamily="66" charset="0"/>
              </a:rPr>
              <a:t>I</a:t>
            </a:r>
            <a:r>
              <a:rPr lang="en-US" sz="2000" dirty="0"/>
              <a:t>’.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Stokes ‘</a:t>
            </a:r>
            <a:r>
              <a:rPr lang="en-US" sz="2000" dirty="0">
                <a:latin typeface="Script MT Bold" pitchFamily="66" charset="0"/>
              </a:rPr>
              <a:t>I</a:t>
            </a:r>
            <a:r>
              <a:rPr lang="en-US" sz="2000" dirty="0"/>
              <a:t>’ is typically 20 to 100 times the magnitude of ‘</a:t>
            </a:r>
            <a:r>
              <a:rPr lang="en-US" sz="2000" dirty="0">
                <a:latin typeface="Script MT Bold" pitchFamily="66" charset="0"/>
              </a:rPr>
              <a:t>Q</a:t>
            </a:r>
            <a:r>
              <a:rPr lang="en-US" sz="2000" dirty="0"/>
              <a:t>’ or ‘</a:t>
            </a:r>
            <a:r>
              <a:rPr lang="en-US" sz="2000" dirty="0">
                <a:latin typeface="Script MT Bold" pitchFamily="66" charset="0"/>
              </a:rPr>
              <a:t>U</a:t>
            </a:r>
            <a:r>
              <a:rPr lang="en-US" sz="2000" dirty="0"/>
              <a:t>’. 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If the ‘D’ terms are of order a few percent (and they are!), we must make allowance for the extra terms. 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To do accurate polarimetry, we must determine these </a:t>
            </a:r>
            <a:r>
              <a:rPr lang="en-US" sz="2000" dirty="0" smtClean="0"/>
              <a:t>D-terms</a:t>
            </a:r>
            <a:r>
              <a:rPr lang="en-US" sz="2000" dirty="0"/>
              <a:t>, and remove their contribution. 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Knowing the D-terms, one can easily modify the Rs to their correct values.  </a:t>
            </a:r>
            <a:endParaRPr lang="en-US" sz="2000" dirty="0" smtClean="0"/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362200" y="1158875"/>
          <a:ext cx="4953000" cy="1870075"/>
        </p:xfrm>
        <a:graphic>
          <a:graphicData uri="http://schemas.openxmlformats.org/presentationml/2006/ole">
            <p:oleObj spid="_x0000_s335874" name="Equation" r:id="rId3" imgW="3530520" imgH="133344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Nearly Perfectly Linear Feeds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01000" cy="2743200"/>
          </a:xfrm>
        </p:spPr>
        <p:txBody>
          <a:bodyPr/>
          <a:lstStyle/>
          <a:p>
            <a:r>
              <a:rPr lang="en-US" sz="2000" dirty="0" smtClean="0"/>
              <a:t>In </a:t>
            </a:r>
            <a:r>
              <a:rPr lang="en-US" sz="2000" dirty="0"/>
              <a:t>this case, assume that the </a:t>
            </a:r>
            <a:r>
              <a:rPr lang="en-US" sz="2000" dirty="0" err="1"/>
              <a:t>ellipticity</a:t>
            </a:r>
            <a:r>
              <a:rPr lang="en-US" sz="2000" dirty="0"/>
              <a:t> is very small (</a:t>
            </a:r>
            <a:r>
              <a:rPr lang="en-US" sz="2000" dirty="0">
                <a:latin typeface="Symbol" pitchFamily="18" charset="2"/>
              </a:rPr>
              <a:t>c</a:t>
            </a:r>
            <a:r>
              <a:rPr lang="en-US" sz="2000" dirty="0"/>
              <a:t> &lt;&lt; 1), and that the two feeds (‘dipoles’) are nearly perfectly orthogonal.  </a:t>
            </a:r>
          </a:p>
          <a:p>
            <a:r>
              <a:rPr lang="en-US" sz="2000" dirty="0"/>
              <a:t>We then define a *different* set of </a:t>
            </a:r>
            <a:r>
              <a:rPr lang="en-US" sz="2000" dirty="0" smtClean="0"/>
              <a:t>D-terms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The angles </a:t>
            </a:r>
            <a:r>
              <a:rPr lang="en-US" sz="2000" dirty="0" err="1">
                <a:latin typeface="Symbol" pitchFamily="18" charset="2"/>
              </a:rPr>
              <a:t>j</a:t>
            </a:r>
            <a:r>
              <a:rPr lang="en-US" baseline="-25000" dirty="0" err="1"/>
              <a:t>Y</a:t>
            </a:r>
            <a:r>
              <a:rPr lang="en-US" baseline="-25000" dirty="0"/>
              <a:t> </a:t>
            </a:r>
            <a:r>
              <a:rPr lang="en-US" sz="2000" dirty="0"/>
              <a:t>and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err="1">
                <a:latin typeface="Symbol" pitchFamily="18" charset="2"/>
              </a:rPr>
              <a:t>j</a:t>
            </a:r>
            <a:r>
              <a:rPr lang="en-US" baseline="-25000" dirty="0" err="1"/>
              <a:t>X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are the angular offsets from the exact horizontal and vertical orientations, </a:t>
            </a:r>
            <a:r>
              <a:rPr lang="en-US" sz="2000" dirty="0" err="1"/>
              <a:t>w.r.t</a:t>
            </a:r>
            <a:r>
              <a:rPr lang="en-US" sz="2000" dirty="0"/>
              <a:t>. the antenna.  </a:t>
            </a:r>
            <a:endParaRPr lang="en-US" sz="2000" dirty="0">
              <a:latin typeface="Symbol" pitchFamily="18" charset="2"/>
            </a:endParaRPr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124200" y="2286000"/>
          <a:ext cx="1755775" cy="842620"/>
        </p:xfrm>
        <a:graphic>
          <a:graphicData uri="http://schemas.openxmlformats.org/presentationml/2006/ole">
            <p:oleObj spid="_x0000_s342018" name="Equation" r:id="rId3" imgW="952200" imgH="457200" progId="Equation.3">
              <p:embed/>
            </p:oleObj>
          </a:graphicData>
        </a:graphic>
      </p:graphicFrame>
      <p:graphicFrame>
        <p:nvGraphicFramePr>
          <p:cNvPr id="342019" name="Object 3"/>
          <p:cNvGraphicFramePr>
            <a:graphicFrameLocks noChangeAspect="1"/>
          </p:cNvGraphicFramePr>
          <p:nvPr/>
        </p:nvGraphicFramePr>
        <p:xfrm>
          <a:off x="1524000" y="4038600"/>
          <a:ext cx="6040438" cy="1670050"/>
        </p:xfrm>
        <a:graphic>
          <a:graphicData uri="http://schemas.openxmlformats.org/presentationml/2006/ole">
            <p:oleObj spid="_x0000_s342019" name="Equation" r:id="rId4" imgW="4825800" imgH="1333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7912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The situation is the same as for the circular system.  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Cross-Polarization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2057400"/>
          </a:xfrm>
        </p:spPr>
        <p:txBody>
          <a:bodyPr/>
          <a:lstStyle/>
          <a:p>
            <a:pPr marL="231775" indent="-231775"/>
            <a:r>
              <a:rPr lang="en-US" sz="2000" dirty="0" smtClean="0"/>
              <a:t>Correction of the X-hand response for the ‘leakage’ is important, since the leakage amplitude is comparable to the fractional polarization.</a:t>
            </a:r>
          </a:p>
          <a:p>
            <a:pPr marL="231775" indent="-231775"/>
            <a:r>
              <a:rPr lang="en-US" sz="2000" dirty="0" smtClean="0"/>
              <a:t>There are two ways to proceed: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 smtClean="0"/>
              <a:t>Observe a calibrator source of known polarization (preferably zero!)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 smtClean="0"/>
              <a:t>Observe a calibrator of unknown polarization for a ‘long time’.  </a:t>
            </a:r>
          </a:p>
          <a:p>
            <a:r>
              <a:rPr lang="en-US" sz="2000" dirty="0" smtClean="0"/>
              <a:t>First case (with polarization = 0).</a:t>
            </a:r>
            <a:endParaRPr lang="en-US" sz="2000" dirty="0" smtClean="0"/>
          </a:p>
        </p:txBody>
      </p:sp>
      <p:graphicFrame>
        <p:nvGraphicFramePr>
          <p:cNvPr id="468995" name="Object 3"/>
          <p:cNvGraphicFramePr>
            <a:graphicFrameLocks noChangeAspect="1"/>
          </p:cNvGraphicFramePr>
          <p:nvPr/>
        </p:nvGraphicFramePr>
        <p:xfrm>
          <a:off x="2209800" y="3048000"/>
          <a:ext cx="2590800" cy="1679222"/>
        </p:xfrm>
        <a:graphic>
          <a:graphicData uri="http://schemas.openxmlformats.org/presentationml/2006/ole">
            <p:oleObj spid="_x0000_s468995" name="Equation" r:id="rId3" imgW="2057400" imgH="13334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800600"/>
            <a:ext cx="79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Then a single observation should suffice to measure the leakage terms.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This is not actually correct – because the cross-hand visibility is always the sum of two terms, the ‘D’ values must be referenced to an assumed value (D</a:t>
            </a:r>
            <a:r>
              <a:rPr lang="en-US" sz="2000" baseline="-25000" dirty="0" smtClean="0"/>
              <a:t>V1</a:t>
            </a:r>
            <a:r>
              <a:rPr lang="en-US" sz="2000" dirty="0" smtClean="0"/>
              <a:t> = 0, for example).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Determining Source and Antenna Polarizations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r>
              <a:rPr lang="en-US" sz="2000" dirty="0" smtClean="0"/>
              <a:t>You can determine both the (relative) D terms and the calibrator polarizations for an alt-</a:t>
            </a:r>
            <a:r>
              <a:rPr lang="en-US" sz="2000" dirty="0" err="1" smtClean="0"/>
              <a:t>az</a:t>
            </a:r>
            <a:r>
              <a:rPr lang="en-US" sz="2000" dirty="0" smtClean="0"/>
              <a:t> antenna by observing over a wide range of </a:t>
            </a:r>
            <a:r>
              <a:rPr lang="en-US" sz="2000" dirty="0" err="1" smtClean="0"/>
              <a:t>parallactic</a:t>
            </a:r>
            <a:r>
              <a:rPr lang="en-US" sz="2000" dirty="0" smtClean="0"/>
              <a:t> angle.  (Conway and </a:t>
            </a:r>
            <a:r>
              <a:rPr lang="en-US" sz="2000" dirty="0" err="1" smtClean="0"/>
              <a:t>Kronberg</a:t>
            </a:r>
            <a:r>
              <a:rPr lang="en-US" sz="2000" dirty="0" smtClean="0"/>
              <a:t> invented this)</a:t>
            </a:r>
          </a:p>
          <a:p>
            <a:endParaRPr lang="en-US" sz="2000" dirty="0"/>
          </a:p>
        </p:txBody>
      </p:sp>
      <p:graphicFrame>
        <p:nvGraphicFramePr>
          <p:cNvPr id="470018" name="Object 2"/>
          <p:cNvGraphicFramePr>
            <a:graphicFrameLocks noChangeAspect="1"/>
          </p:cNvGraphicFramePr>
          <p:nvPr/>
        </p:nvGraphicFramePr>
        <p:xfrm>
          <a:off x="1752600" y="2286000"/>
          <a:ext cx="4953000" cy="908050"/>
        </p:xfrm>
        <a:graphic>
          <a:graphicData uri="http://schemas.openxmlformats.org/presentationml/2006/ole">
            <p:oleObj spid="_x0000_s470018" name="Equation" r:id="rId3" imgW="3530520" imgH="6476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429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l">
              <a:buFont typeface="Arial" pitchFamily="34" charset="0"/>
              <a:buChar char="•"/>
            </a:pPr>
            <a:r>
              <a:rPr lang="en-US" sz="2000" dirty="0" smtClean="0"/>
              <a:t>As time passes, 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 changes in a known way.</a:t>
            </a:r>
          </a:p>
          <a:p>
            <a:pPr marL="173038" indent="-173038" algn="l">
              <a:buFont typeface="Arial" pitchFamily="34" charset="0"/>
              <a:buChar char="•"/>
            </a:pPr>
            <a:r>
              <a:rPr lang="en-US" sz="2000" dirty="0" smtClean="0"/>
              <a:t>The source polarization term then rotates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the antenna leakage term, allowing a separation.    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00200" y="5486400"/>
            <a:ext cx="2895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343400" y="5029200"/>
            <a:ext cx="6096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810000" y="4800600"/>
            <a:ext cx="1295400" cy="12954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4152900" y="5143500"/>
            <a:ext cx="6858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4038600" y="5029200"/>
            <a:ext cx="6096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3886200" y="5105400"/>
            <a:ext cx="609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495800" y="5105400"/>
            <a:ext cx="5334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0" idx="0"/>
          </p:cNvCxnSpPr>
          <p:nvPr/>
        </p:nvCxnSpPr>
        <p:spPr bwMode="auto">
          <a:xfrm flipV="1">
            <a:off x="1600200" y="4800600"/>
            <a:ext cx="28575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70019" name="Object 3"/>
          <p:cNvGraphicFramePr>
            <a:graphicFrameLocks noChangeAspect="1"/>
          </p:cNvGraphicFramePr>
          <p:nvPr/>
        </p:nvGraphicFramePr>
        <p:xfrm>
          <a:off x="2362200" y="5562600"/>
          <a:ext cx="1212850" cy="313228"/>
        </p:xfrm>
        <a:graphic>
          <a:graphicData uri="http://schemas.openxmlformats.org/presentationml/2006/ole">
            <p:oleObj spid="_x0000_s470019" name="Equation" r:id="rId4" imgW="1130040" imgH="291960" progId="Equation.3">
              <p:embed/>
            </p:oleObj>
          </a:graphicData>
        </a:graphic>
      </p:graphicFrame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4952999" y="4495800"/>
          <a:ext cx="1430369" cy="334883"/>
        </p:xfrm>
        <a:graphic>
          <a:graphicData uri="http://schemas.openxmlformats.org/presentationml/2006/ole">
            <p:oleObj spid="_x0000_s470020" name="Equation" r:id="rId5" imgW="119376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vs. Absolute 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r>
              <a:rPr lang="en-US" sz="2000" dirty="0" smtClean="0"/>
              <a:t>For both linear and circular systems, the standard methodology only provides a ‘relative’ D term.  </a:t>
            </a:r>
          </a:p>
          <a:p>
            <a:r>
              <a:rPr lang="en-US" sz="2000" dirty="0" smtClean="0"/>
              <a:t>This is O.K. for most polarimetry, using the linear approximations employed here to simplify the equations.</a:t>
            </a:r>
          </a:p>
          <a:p>
            <a:r>
              <a:rPr lang="en-US" sz="2000" dirty="0" smtClean="0"/>
              <a:t>For highly polarized sources, or highly polarized antennas, this methodology will fail.  </a:t>
            </a:r>
          </a:p>
          <a:p>
            <a:r>
              <a:rPr lang="en-US" sz="2000" dirty="0" smtClean="0"/>
              <a:t>Absolute D terms will be needed for accurate polarimetry.  </a:t>
            </a:r>
          </a:p>
          <a:p>
            <a:r>
              <a:rPr lang="en-US" sz="2000" dirty="0" smtClean="0"/>
              <a:t>Obtaining these is not easy – the best method is to rotate one antenna in the array by 90 degrees about an axis pointing to an </a:t>
            </a:r>
            <a:r>
              <a:rPr lang="en-US" sz="2000" dirty="0" err="1" smtClean="0"/>
              <a:t>unpolarized</a:t>
            </a:r>
            <a:r>
              <a:rPr lang="en-US" sz="2000" dirty="0" smtClean="0"/>
              <a:t> source.  (See EVLA Memo 131 for details). </a:t>
            </a:r>
          </a:p>
          <a:p>
            <a:r>
              <a:rPr lang="en-US" sz="2000" dirty="0" smtClean="0"/>
              <a:t>For VLA, we can physically rotate the feed at some bands.  </a:t>
            </a:r>
          </a:p>
          <a:p>
            <a:r>
              <a:rPr lang="en-US" sz="2000" dirty="0" smtClean="0"/>
              <a:t>ASKAP can rotate the whole antenna upon demand!  (Whoever designed this in deserves a star award!).  </a:t>
            </a:r>
          </a:p>
          <a:p>
            <a:r>
              <a:rPr lang="en-US" sz="2000" dirty="0" smtClean="0"/>
              <a:t>With absolute D terms, one can properly invert the full mixing matrix.  </a:t>
            </a:r>
            <a:endParaRPr 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sz="2400" smtClean="0"/>
              <a:t>Illustrative Example – Thermal Emission from Mars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86200"/>
            <a:ext cx="8305800" cy="2667000"/>
          </a:xfrm>
        </p:spPr>
        <p:txBody>
          <a:bodyPr/>
          <a:lstStyle/>
          <a:p>
            <a:pPr eaLnBrk="1" hangingPunct="1"/>
            <a:r>
              <a:rPr lang="en-US" sz="2000" smtClean="0"/>
              <a:t>Mars emits in the radio as a black body. </a:t>
            </a:r>
          </a:p>
          <a:p>
            <a:pPr eaLnBrk="1" hangingPunct="1"/>
            <a:r>
              <a:rPr lang="en-US" sz="2000" smtClean="0"/>
              <a:t>Shown are false-color coded I,Q,U,P images from Jan 2006 data at 23.4 GHz.</a:t>
            </a:r>
          </a:p>
          <a:p>
            <a:pPr eaLnBrk="1" hangingPunct="1"/>
            <a:r>
              <a:rPr lang="en-US" sz="2000" smtClean="0"/>
              <a:t>V is not shown – all noise – no circular polarization.  </a:t>
            </a:r>
          </a:p>
          <a:p>
            <a:pPr eaLnBrk="1" hangingPunct="1"/>
            <a:r>
              <a:rPr lang="en-US" sz="2000" smtClean="0"/>
              <a:t>Resolution is 3.5”, Mars’ diameter is ~6”.  </a:t>
            </a:r>
          </a:p>
          <a:p>
            <a:pPr eaLnBrk="1" hangingPunct="1"/>
            <a:r>
              <a:rPr lang="en-US" sz="2000" smtClean="0"/>
              <a:t>From the Q and U images alone, we can deduce the polarization is radial, around the limb.  </a:t>
            </a:r>
          </a:p>
          <a:p>
            <a:pPr eaLnBrk="1" hangingPunct="1"/>
            <a:r>
              <a:rPr lang="en-US" sz="2000" smtClean="0"/>
              <a:t>Position Angle image not usefully viewed in color.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l="13725" t="19594" r="21568" b="15909"/>
          <a:stretch>
            <a:fillRect/>
          </a:stretch>
        </p:blipFill>
        <p:spPr bwMode="auto">
          <a:xfrm>
            <a:off x="152400" y="914400"/>
            <a:ext cx="2244725" cy="2895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 l="13725" t="19133" r="22549" b="15909"/>
          <a:stretch>
            <a:fillRect/>
          </a:stretch>
        </p:blipFill>
        <p:spPr bwMode="auto">
          <a:xfrm>
            <a:off x="2343150" y="914400"/>
            <a:ext cx="2254250" cy="297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752600" y="990600"/>
            <a:ext cx="4381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86200" y="1066800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096000" y="990600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4" cstate="print"/>
          <a:srcRect l="13725" t="18939" r="22549" b="15909"/>
          <a:stretch>
            <a:fillRect/>
          </a:stretch>
        </p:blipFill>
        <p:spPr bwMode="auto">
          <a:xfrm>
            <a:off x="6781800" y="914400"/>
            <a:ext cx="2209800" cy="2924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5" cstate="print"/>
          <a:srcRect l="14706" t="18939" r="22549" b="15909"/>
          <a:stretch>
            <a:fillRect/>
          </a:stretch>
        </p:blipFill>
        <p:spPr bwMode="auto">
          <a:xfrm>
            <a:off x="4572000" y="914400"/>
            <a:ext cx="2212975" cy="297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096000" y="1066800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8382000" y="990600"/>
            <a:ext cx="5334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I,Q,U,V Visibilities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990600"/>
          </a:xfrm>
        </p:spPr>
        <p:txBody>
          <a:bodyPr/>
          <a:lstStyle/>
          <a:p>
            <a:r>
              <a:rPr lang="en-US" dirty="0" smtClean="0"/>
              <a:t>It’s useful to look at the visibilities which made these images.  </a:t>
            </a:r>
            <a:endParaRPr lang="en-US" dirty="0"/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2" cstate="print"/>
          <a:srcRect l="7843" t="18939" r="6863" b="15909"/>
          <a:stretch>
            <a:fillRect/>
          </a:stretch>
        </p:blipFill>
        <p:spPr bwMode="auto">
          <a:xfrm>
            <a:off x="4114800" y="4419599"/>
            <a:ext cx="2286000" cy="22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89" name="Picture 5"/>
          <p:cNvPicPr>
            <a:picLocks noChangeAspect="1" noChangeArrowheads="1"/>
          </p:cNvPicPr>
          <p:nvPr/>
        </p:nvPicPr>
        <p:blipFill>
          <a:blip r:embed="rId3" cstate="print"/>
          <a:srcRect l="6863" t="18939" r="6863" b="15909"/>
          <a:stretch>
            <a:fillRect/>
          </a:stretch>
        </p:blipFill>
        <p:spPr bwMode="auto">
          <a:xfrm>
            <a:off x="4114800" y="2062596"/>
            <a:ext cx="2286000" cy="22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0" name="Picture 6"/>
          <p:cNvPicPr>
            <a:picLocks noChangeAspect="1" noChangeArrowheads="1"/>
          </p:cNvPicPr>
          <p:nvPr/>
        </p:nvPicPr>
        <p:blipFill>
          <a:blip r:embed="rId4" cstate="print"/>
          <a:srcRect l="6863" t="18182" r="6863" b="15151"/>
          <a:stretch>
            <a:fillRect/>
          </a:stretch>
        </p:blipFill>
        <p:spPr bwMode="auto">
          <a:xfrm>
            <a:off x="1447800" y="2057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91" name="Picture 7"/>
          <p:cNvPicPr>
            <a:picLocks noChangeAspect="1" noChangeArrowheads="1"/>
          </p:cNvPicPr>
          <p:nvPr/>
        </p:nvPicPr>
        <p:blipFill>
          <a:blip r:embed="rId5" cstate="print"/>
          <a:srcRect l="6863" t="18939" r="6863" b="15909"/>
          <a:stretch>
            <a:fillRect/>
          </a:stretch>
        </p:blipFill>
        <p:spPr bwMode="auto">
          <a:xfrm>
            <a:off x="1371600" y="4419601"/>
            <a:ext cx="2286000" cy="223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1676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                                  Q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895600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Amplitude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Phase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Stokes Visibilities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486400"/>
          </a:xfrm>
        </p:spPr>
        <p:txBody>
          <a:bodyPr/>
          <a:lstStyle/>
          <a:p>
            <a:r>
              <a:rPr lang="en-US" sz="2000" dirty="0"/>
              <a:t>Recall the </a:t>
            </a:r>
            <a:r>
              <a:rPr lang="en-US" sz="2000" dirty="0" smtClean="0"/>
              <a:t>earlier lectures, </a:t>
            </a:r>
            <a:r>
              <a:rPr lang="en-US" sz="2000" dirty="0"/>
              <a:t>where we defined the Visibility, V(</a:t>
            </a:r>
            <a:r>
              <a:rPr lang="en-US" sz="2000" dirty="0" err="1"/>
              <a:t>u,v</a:t>
            </a:r>
            <a:r>
              <a:rPr lang="en-US" sz="2000" dirty="0"/>
              <a:t>), </a:t>
            </a:r>
            <a:r>
              <a:rPr lang="en-US" sz="2000" baseline="-25000" dirty="0"/>
              <a:t> </a:t>
            </a:r>
            <a:r>
              <a:rPr lang="en-US" sz="2000" dirty="0"/>
              <a:t>and showed its relation to the sky </a:t>
            </a:r>
            <a:r>
              <a:rPr lang="en-US" sz="2000" dirty="0" smtClean="0"/>
              <a:t>brightness: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      </a:t>
            </a:r>
            <a:r>
              <a:rPr lang="en-US" dirty="0">
                <a:latin typeface="Times New Roman" pitchFamily="18" charset="0"/>
              </a:rPr>
              <a:t>V</a:t>
            </a:r>
            <a:r>
              <a:rPr lang="en-US" baseline="-25000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</a:rPr>
              <a:t>u,v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baseline="-25000" dirty="0">
                <a:latin typeface="Times New Roman" pitchFamily="18" charset="0"/>
              </a:rPr>
              <a:t>                </a:t>
            </a:r>
            <a:r>
              <a:rPr lang="en-US" baseline="-250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</a:rPr>
              <a:t>l,m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dirty="0"/>
              <a:t>   </a:t>
            </a:r>
            <a:r>
              <a:rPr lang="en-US" sz="1800" dirty="0"/>
              <a:t>(a Fourier Transform Pair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In our derivation, we were deliberately vague about what this brightness was.  </a:t>
            </a:r>
            <a:endParaRPr lang="en-US" sz="2000" dirty="0"/>
          </a:p>
          <a:p>
            <a:r>
              <a:rPr lang="en-US" sz="2000" dirty="0" smtClean="0"/>
              <a:t>We will now be more formal, and consider the true brightness distributions </a:t>
            </a:r>
            <a:r>
              <a:rPr lang="en-US" sz="2000" dirty="0" smtClean="0">
                <a:latin typeface="Times New Roman" pitchFamily="18" charset="0"/>
              </a:rPr>
              <a:t>I, Q, U</a:t>
            </a:r>
            <a:r>
              <a:rPr lang="en-US" sz="2000" dirty="0" smtClean="0"/>
              <a:t>, and </a:t>
            </a:r>
            <a:r>
              <a:rPr lang="en-US" sz="2000" dirty="0" smtClean="0">
                <a:latin typeface="Times New Roman" pitchFamily="18" charset="0"/>
              </a:rPr>
              <a:t>V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Define </a:t>
            </a:r>
            <a:r>
              <a:rPr lang="en-US" sz="2000" dirty="0"/>
              <a:t>the Stokes Visibilities </a:t>
            </a:r>
            <a:r>
              <a:rPr lang="en-US" sz="2000" dirty="0">
                <a:latin typeface="Script MT Bold" pitchFamily="66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>
                <a:latin typeface="Script MT Bold" pitchFamily="66" charset="0"/>
              </a:rPr>
              <a:t>Q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>
                <a:latin typeface="Script MT Bold" pitchFamily="66" charset="0"/>
              </a:rPr>
              <a:t>U</a:t>
            </a:r>
            <a:r>
              <a:rPr lang="en-US" sz="2000" dirty="0"/>
              <a:t>, and </a:t>
            </a:r>
            <a:r>
              <a:rPr lang="en-US" sz="2000" dirty="0">
                <a:latin typeface="Script MT Bold" pitchFamily="66" charset="0"/>
              </a:rPr>
              <a:t>V</a:t>
            </a:r>
            <a:r>
              <a:rPr lang="en-US" sz="2000" dirty="0"/>
              <a:t>, to be the Fourier Transforms of </a:t>
            </a:r>
            <a:r>
              <a:rPr lang="en-US" sz="2000" dirty="0" smtClean="0"/>
              <a:t>these brightness distributions.  </a:t>
            </a:r>
          </a:p>
          <a:p>
            <a:r>
              <a:rPr lang="en-US" sz="2000" dirty="0" smtClean="0"/>
              <a:t>Then</a:t>
            </a:r>
            <a:r>
              <a:rPr lang="en-US" sz="2000" dirty="0"/>
              <a:t>, the relations between these are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dirty="0" smtClean="0">
                <a:latin typeface="Script MT Bold" pitchFamily="66" charset="0"/>
              </a:rPr>
              <a:t>I  </a:t>
            </a:r>
            <a:r>
              <a:rPr lang="en-US" dirty="0" smtClean="0">
                <a:latin typeface="Times New Roman" pitchFamily="18" charset="0"/>
              </a:rPr>
              <a:t>         </a:t>
            </a:r>
            <a:r>
              <a:rPr lang="en-US" dirty="0" err="1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,     </a:t>
            </a:r>
            <a:r>
              <a:rPr lang="en-US" dirty="0">
                <a:latin typeface="Script MT Bold" pitchFamily="66" charset="0"/>
              </a:rPr>
              <a:t>Q</a:t>
            </a:r>
            <a:r>
              <a:rPr lang="en-US" dirty="0">
                <a:latin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Q</a:t>
            </a:r>
            <a:r>
              <a:rPr lang="en-US" dirty="0">
                <a:latin typeface="Times New Roman" pitchFamily="18" charset="0"/>
              </a:rPr>
              <a:t>,     </a:t>
            </a:r>
            <a:r>
              <a:rPr lang="en-US" dirty="0">
                <a:latin typeface="Script MT Bold" pitchFamily="66" charset="0"/>
              </a:rPr>
              <a:t>U</a:t>
            </a:r>
            <a:r>
              <a:rPr lang="en-US" dirty="0">
                <a:latin typeface="Times New Roman" pitchFamily="18" charset="0"/>
              </a:rPr>
              <a:t>           </a:t>
            </a:r>
            <a:r>
              <a:rPr lang="en-US" dirty="0" err="1">
                <a:latin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</a:rPr>
              <a:t>,     </a:t>
            </a:r>
            <a:r>
              <a:rPr lang="en-US" dirty="0">
                <a:latin typeface="Script MT Bold" pitchFamily="66" charset="0"/>
              </a:rPr>
              <a:t>V</a:t>
            </a:r>
            <a:r>
              <a:rPr lang="en-US" dirty="0">
                <a:latin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</a:rPr>
              <a:t>V</a:t>
            </a:r>
            <a:endParaRPr lang="en-US" dirty="0">
              <a:latin typeface="Times New Roman" pitchFamily="18" charset="0"/>
            </a:endParaRPr>
          </a:p>
          <a:p>
            <a:r>
              <a:rPr lang="en-US" sz="2000" dirty="0"/>
              <a:t>Stokes Visibilities are </a:t>
            </a:r>
            <a:r>
              <a:rPr lang="en-US" sz="2000" dirty="0" smtClean="0"/>
              <a:t>complex functions </a:t>
            </a:r>
            <a:r>
              <a:rPr lang="en-US" sz="2000" dirty="0"/>
              <a:t>of (</a:t>
            </a:r>
            <a:r>
              <a:rPr lang="en-US" sz="2000" dirty="0" err="1"/>
              <a:t>u,v</a:t>
            </a:r>
            <a:r>
              <a:rPr lang="en-US" sz="2000" dirty="0"/>
              <a:t>), while the Stokes Images are </a:t>
            </a:r>
            <a:r>
              <a:rPr lang="en-US" sz="2000" dirty="0" smtClean="0"/>
              <a:t>real functions </a:t>
            </a:r>
            <a:r>
              <a:rPr lang="en-US" sz="2000" dirty="0"/>
              <a:t>of (</a:t>
            </a:r>
            <a:r>
              <a:rPr lang="en-US" sz="2000" dirty="0" err="1"/>
              <a:t>l,m</a:t>
            </a:r>
            <a:r>
              <a:rPr lang="en-US" sz="2000" dirty="0"/>
              <a:t>).  </a:t>
            </a:r>
            <a:endParaRPr lang="en-US" sz="2000" dirty="0" smtClean="0"/>
          </a:p>
          <a:p>
            <a:r>
              <a:rPr lang="en-US" sz="2000" dirty="0" smtClean="0"/>
              <a:t>Our task is now to measure these Stokes visibilities.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2895600" y="1905000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1447800" y="4724400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2971800" y="4724400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>
            <a:off x="4724400" y="4724400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6477000" y="4724400"/>
            <a:ext cx="604838" cy="333375"/>
          </a:xfrm>
          <a:prstGeom prst="leftRightArrow">
            <a:avLst>
              <a:gd name="adj1" fmla="val 50000"/>
              <a:gd name="adj2" fmla="val 36286"/>
            </a:avLst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Mars – A Traditional Representation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3505200" cy="5334000"/>
          </a:xfrm>
        </p:spPr>
        <p:txBody>
          <a:bodyPr/>
          <a:lstStyle/>
          <a:p>
            <a:pPr eaLnBrk="1" hangingPunct="1"/>
            <a:r>
              <a:rPr lang="en-US" sz="2000" smtClean="0"/>
              <a:t>Here, I, Q, and U are combined to make a more realizable map of the total and linearly polarized emission from Mars.  </a:t>
            </a:r>
          </a:p>
          <a:p>
            <a:pPr eaLnBrk="1" hangingPunct="1"/>
            <a:r>
              <a:rPr lang="en-US" sz="2000" smtClean="0"/>
              <a:t>The dashes show the direction of the E-field. </a:t>
            </a:r>
          </a:p>
          <a:p>
            <a:pPr eaLnBrk="1" hangingPunct="1"/>
            <a:r>
              <a:rPr lang="en-US" sz="2000" smtClean="0"/>
              <a:t>The dash length is proportional to the polarized intensity.</a:t>
            </a:r>
          </a:p>
          <a:p>
            <a:pPr eaLnBrk="1" hangingPunct="1"/>
            <a:r>
              <a:rPr lang="en-US" sz="2000" smtClean="0"/>
              <a:t>One could add the V components, to show little ellipses to represent the polarization at every point. 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 l="7843" t="14394" r="6863" b="15909"/>
          <a:stretch>
            <a:fillRect/>
          </a:stretch>
        </p:blipFill>
        <p:spPr bwMode="auto">
          <a:xfrm>
            <a:off x="4038600" y="1066800"/>
            <a:ext cx="4756150" cy="502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How Well Does This Work? </a:t>
            </a:r>
            <a:br>
              <a:rPr lang="en-US" sz="2400"/>
            </a:br>
            <a:r>
              <a:rPr lang="en-US" sz="2400"/>
              <a:t>3C147, a strong unpolarized source … </a:t>
            </a:r>
          </a:p>
        </p:txBody>
      </p:sp>
      <p:pic>
        <p:nvPicPr>
          <p:cNvPr id="2508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7018" t="12698" r="7018" b="12698"/>
          <a:stretch>
            <a:fillRect/>
          </a:stretch>
        </p:blipFill>
        <p:spPr>
          <a:xfrm>
            <a:off x="1046163" y="1143000"/>
            <a:ext cx="3040062" cy="3657600"/>
          </a:xfrm>
        </p:spPr>
      </p:pic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3" cstate="print"/>
          <a:srcRect l="7843" t="12878" r="6863" b="14394"/>
          <a:stretch>
            <a:fillRect/>
          </a:stretch>
        </p:blipFill>
        <p:spPr bwMode="auto">
          <a:xfrm>
            <a:off x="5195888" y="1295400"/>
            <a:ext cx="31765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33305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Peak = 21241 </a:t>
            </a:r>
            <a:r>
              <a:rPr lang="en-US" dirty="0" err="1">
                <a:latin typeface="Times New Roman" pitchFamily="18" charset="0"/>
              </a:rPr>
              <a:t>mJy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>
                <a:latin typeface="Times New Roman" pitchFamily="18" charset="0"/>
              </a:rPr>
              <a:t> = 0.21 </a:t>
            </a:r>
            <a:r>
              <a:rPr lang="en-US" dirty="0" err="1">
                <a:latin typeface="Times New Roman" pitchFamily="18" charset="0"/>
              </a:rPr>
              <a:t>mJy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Max background object = 24 </a:t>
            </a:r>
            <a:r>
              <a:rPr lang="en-US" dirty="0" err="1">
                <a:latin typeface="Times New Roman" pitchFamily="18" charset="0"/>
              </a:rPr>
              <a:t>mJy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5105400" y="5029200"/>
            <a:ext cx="3330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Peak = 4 </a:t>
            </a:r>
            <a:r>
              <a:rPr lang="en-US" dirty="0" err="1">
                <a:latin typeface="Times New Roman" pitchFamily="18" charset="0"/>
              </a:rPr>
              <a:t>mJy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>
                <a:latin typeface="Times New Roman" pitchFamily="18" charset="0"/>
              </a:rPr>
              <a:t> = 0.8 </a:t>
            </a:r>
            <a:r>
              <a:rPr lang="en-US" dirty="0" err="1">
                <a:latin typeface="Times New Roman" pitchFamily="18" charset="0"/>
              </a:rPr>
              <a:t>mJy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Peak at 0.02% level – but not noise limited!</a:t>
            </a:r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3352800" y="175260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7620000" y="1752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Q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3C287 at 1465 MHZ</a:t>
            </a:r>
            <a:br>
              <a:rPr lang="en-US" sz="2400" dirty="0"/>
            </a:br>
            <a:r>
              <a:rPr lang="en-US" sz="2400" dirty="0"/>
              <a:t> I and V with the VLA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7143" t="7936" r="7143" b="9525"/>
          <a:stretch>
            <a:fillRect/>
          </a:stretch>
        </p:blipFill>
        <p:spPr>
          <a:xfrm>
            <a:off x="914400" y="1295400"/>
            <a:ext cx="2965450" cy="3962400"/>
          </a:xfrm>
        </p:spPr>
      </p:pic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3" cstate="print"/>
          <a:srcRect l="6863" t="7576" r="6863" b="9091"/>
          <a:stretch>
            <a:fillRect/>
          </a:stretch>
        </p:blipFill>
        <p:spPr bwMode="auto">
          <a:xfrm>
            <a:off x="5181600" y="1295400"/>
            <a:ext cx="31702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</a:rPr>
              <a:t>Peak = 6982 </a:t>
            </a:r>
            <a:r>
              <a:rPr lang="en-US" sz="2000" dirty="0" err="1">
                <a:latin typeface="Times New Roman" pitchFamily="18" charset="0"/>
              </a:rPr>
              <a:t>mJy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>
                <a:latin typeface="Times New Roman" pitchFamily="18" charset="0"/>
              </a:rPr>
              <a:t> = 0.21 </a:t>
            </a:r>
            <a:r>
              <a:rPr lang="en-US" sz="2000" dirty="0" err="1">
                <a:latin typeface="Times New Roman" pitchFamily="18" charset="0"/>
              </a:rPr>
              <a:t>mJy</a:t>
            </a:r>
            <a:endParaRPr lang="en-US" sz="2000" dirty="0">
              <a:latin typeface="Times New Roman" pitchFamily="18" charset="0"/>
            </a:endParaRPr>
          </a:p>
          <a:p>
            <a:pPr algn="l"/>
            <a:r>
              <a:rPr lang="en-US" sz="2000" dirty="0">
                <a:latin typeface="Times New Roman" pitchFamily="18" charset="0"/>
              </a:rPr>
              <a:t>Max </a:t>
            </a:r>
            <a:r>
              <a:rPr lang="en-US" sz="2000" dirty="0" err="1">
                <a:latin typeface="Times New Roman" pitchFamily="18" charset="0"/>
              </a:rPr>
              <a:t>Bckg</a:t>
            </a:r>
            <a:r>
              <a:rPr lang="en-US" sz="2000" dirty="0">
                <a:latin typeface="Times New Roman" pitchFamily="18" charset="0"/>
              </a:rPr>
              <a:t>. Obj. = 87 </a:t>
            </a:r>
            <a:r>
              <a:rPr lang="en-US" sz="2000" dirty="0" err="1">
                <a:latin typeface="Times New Roman" pitchFamily="18" charset="0"/>
              </a:rPr>
              <a:t>mJy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648200" y="54102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</a:rPr>
              <a:t>Peak = 6 </a:t>
            </a:r>
            <a:r>
              <a:rPr lang="en-US" sz="2000" dirty="0" err="1">
                <a:latin typeface="Times New Roman" pitchFamily="18" charset="0"/>
              </a:rPr>
              <a:t>mJy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dirty="0">
                <a:latin typeface="Times New Roman" pitchFamily="18" charset="0"/>
              </a:rPr>
              <a:t> = 0.16 </a:t>
            </a:r>
            <a:r>
              <a:rPr lang="en-US" sz="2000" dirty="0" err="1">
                <a:latin typeface="Times New Roman" pitchFamily="18" charset="0"/>
              </a:rPr>
              <a:t>mJy</a:t>
            </a:r>
            <a:endParaRPr lang="en-US" sz="2000" dirty="0">
              <a:latin typeface="Times New Roman" pitchFamily="18" charset="0"/>
            </a:endParaRPr>
          </a:p>
          <a:p>
            <a:pPr algn="l"/>
            <a:r>
              <a:rPr lang="en-US" sz="2000" dirty="0">
                <a:latin typeface="Times New Roman" pitchFamily="18" charset="0"/>
              </a:rPr>
              <a:t>Background sources falsely polarized.  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4327525" y="3976688"/>
            <a:ext cx="854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False </a:t>
            </a:r>
            <a:r>
              <a:rPr lang="en-US" sz="2000" dirty="0" smtClean="0">
                <a:latin typeface="Times New Roman" pitchFamily="18" charset="0"/>
              </a:rPr>
              <a:t>V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V="1">
            <a:off x="5181600" y="4191000"/>
            <a:ext cx="7620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3" name="Line 9"/>
          <p:cNvSpPr>
            <a:spLocks noChangeShapeType="1"/>
          </p:cNvSpPr>
          <p:nvPr/>
        </p:nvSpPr>
        <p:spPr bwMode="auto">
          <a:xfrm>
            <a:off x="5181600" y="45720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6096000" y="3886200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5%</a:t>
            </a: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6172200" y="4648200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9%</a:t>
            </a:r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2971800" y="1981200"/>
            <a:ext cx="322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7272338" y="1981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800" b="1">
                <a:solidFill>
                  <a:schemeClr val="folHlink"/>
                </a:solidFill>
                <a:latin typeface="Times New Roman" pitchFamily="18" charset="0"/>
              </a:rPr>
              <a:t>V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Summary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Polarimetry</a:t>
            </a:r>
            <a:r>
              <a:rPr lang="en-US" dirty="0"/>
              <a:t> is a little complicated.  </a:t>
            </a:r>
          </a:p>
          <a:p>
            <a:r>
              <a:rPr lang="en-US" dirty="0"/>
              <a:t>But, the polarized state of the radiation gives valuable information into the physics of the emission.</a:t>
            </a:r>
          </a:p>
          <a:p>
            <a:r>
              <a:rPr lang="en-US" dirty="0"/>
              <a:t>Well designed systems are stable, and have low </a:t>
            </a:r>
            <a:r>
              <a:rPr lang="en-US" dirty="0" smtClean="0"/>
              <a:t>cross-polarization, making correction </a:t>
            </a:r>
            <a:r>
              <a:rPr lang="en-US" smtClean="0"/>
              <a:t>relatively straightforward.</a:t>
            </a:r>
            <a:endParaRPr lang="en-US" dirty="0"/>
          </a:p>
          <a:p>
            <a:r>
              <a:rPr lang="en-US" dirty="0"/>
              <a:t>Such systems easily allow estimation of polarization to an accuracy of 1 part in 10000.  </a:t>
            </a:r>
          </a:p>
          <a:p>
            <a:r>
              <a:rPr lang="en-US" dirty="0"/>
              <a:t>Beam-induced polarization can be corrected in software – development is under way.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Polarimetric</a:t>
            </a:r>
            <a:r>
              <a:rPr lang="en-US" dirty="0" smtClean="0"/>
              <a:t> </a:t>
            </a:r>
            <a:r>
              <a:rPr lang="en-US" dirty="0" err="1" smtClean="0"/>
              <a:t>Interferometry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Polarimetry</a:t>
            </a:r>
            <a:r>
              <a:rPr lang="en-US" sz="2000" dirty="0" smtClean="0"/>
              <a:t> is possible because antennas are polarized – their output is not a function of I alone. 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is highly desirable (but not required) that the two outputs be sensitive to two orthogonal modes (i.e. linear, or circular).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 </a:t>
            </a:r>
            <a:r>
              <a:rPr lang="en-US" sz="2000" dirty="0" err="1"/>
              <a:t>i</a:t>
            </a:r>
            <a:r>
              <a:rPr lang="en-US" sz="2000" dirty="0" err="1" smtClean="0"/>
              <a:t>nterferometry</a:t>
            </a:r>
            <a:r>
              <a:rPr lang="en-US" sz="2000" dirty="0"/>
              <a:t>, we have two antennas, each with two differently polarized outputs.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We can then form four complex correlations.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What is the relation between these four correlations and the four Stokes’ parameters?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4114800" y="2438400"/>
            <a:ext cx="4572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4343400" y="28956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810000" y="3352800"/>
            <a:ext cx="10668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Polarizer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4876800" y="3581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 flipH="1">
            <a:off x="3200400" y="3581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017184" y="3352800"/>
            <a:ext cx="67197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RCP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2074020" y="3429000"/>
            <a:ext cx="633507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LCP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5410200" y="2438400"/>
            <a:ext cx="2216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Our Generic Sensor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 flipH="1">
            <a:off x="4724400" y="2590800"/>
            <a:ext cx="609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US" sz="2400"/>
              <a:t>Four Complex Correlations </a:t>
            </a:r>
            <a:br>
              <a:rPr lang="en-US" sz="2400"/>
            </a:br>
            <a:r>
              <a:rPr lang="en-US" sz="2400"/>
              <a:t>per Pair of Antennas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2971800" cy="3276600"/>
          </a:xfrm>
        </p:spPr>
        <p:txBody>
          <a:bodyPr/>
          <a:lstStyle/>
          <a:p>
            <a:r>
              <a:rPr lang="en-US" sz="2000" dirty="0"/>
              <a:t>Two antennas, each with two differently polarized outputs, produce four complex correlations.  </a:t>
            </a:r>
          </a:p>
          <a:p>
            <a:r>
              <a:rPr lang="en-US" sz="2000" dirty="0"/>
              <a:t>From these four outputs, we want to generate </a:t>
            </a:r>
            <a:r>
              <a:rPr lang="en-US" sz="2000" dirty="0" smtClean="0"/>
              <a:t>the four complex visibilities,  </a:t>
            </a:r>
            <a:r>
              <a:rPr lang="en-US" sz="2000" dirty="0" smtClean="0">
                <a:latin typeface="Script MT Bold" pitchFamily="66" charset="0"/>
              </a:rPr>
              <a:t>I, Q, U, </a:t>
            </a:r>
            <a:r>
              <a:rPr lang="en-US" sz="2000" dirty="0" smtClean="0"/>
              <a:t>and</a:t>
            </a:r>
            <a:r>
              <a:rPr lang="en-US" sz="2000" dirty="0" smtClean="0">
                <a:latin typeface="Script MT Bold" pitchFamily="66" charset="0"/>
              </a:rPr>
              <a:t> V</a:t>
            </a:r>
            <a:endParaRPr lang="en-US" sz="2000" dirty="0" smtClean="0"/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4419600" y="1600200"/>
            <a:ext cx="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7239000" y="1600200"/>
            <a:ext cx="0" cy="6858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3962400" y="2286000"/>
            <a:ext cx="9144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6781800" y="2286000"/>
            <a:ext cx="9144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4724400" y="2743200"/>
            <a:ext cx="25146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4191000" y="2743200"/>
            <a:ext cx="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 flipH="1">
            <a:off x="4572000" y="2743200"/>
            <a:ext cx="24384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7543800" y="2743200"/>
            <a:ext cx="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4495800" y="2438400"/>
            <a:ext cx="457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L1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3962400" y="2438400"/>
            <a:ext cx="4429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R1</a:t>
            </a:r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41148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50292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60960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7162800" y="4114800"/>
            <a:ext cx="6096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4191000" y="2743200"/>
            <a:ext cx="9906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Line 21"/>
          <p:cNvSpPr>
            <a:spLocks noChangeShapeType="1"/>
          </p:cNvSpPr>
          <p:nvPr/>
        </p:nvSpPr>
        <p:spPr bwMode="auto">
          <a:xfrm flipH="1">
            <a:off x="5486400" y="2743200"/>
            <a:ext cx="20574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0" name="Line 22"/>
          <p:cNvSpPr>
            <a:spLocks noChangeShapeType="1"/>
          </p:cNvSpPr>
          <p:nvPr/>
        </p:nvSpPr>
        <p:spPr bwMode="auto">
          <a:xfrm>
            <a:off x="4724400" y="2743200"/>
            <a:ext cx="15240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 flipH="1">
            <a:off x="6553200" y="2743200"/>
            <a:ext cx="457200" cy="1371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7315200" y="2438400"/>
            <a:ext cx="4572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L2</a:t>
            </a: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6781800" y="2438400"/>
            <a:ext cx="44291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R2</a:t>
            </a: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3886200" y="1066800"/>
            <a:ext cx="1225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Antenna 1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6629400" y="1066800"/>
            <a:ext cx="1225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Antenna 2</a:t>
            </a:r>
          </a:p>
        </p:txBody>
      </p:sp>
      <p:sp>
        <p:nvSpPr>
          <p:cNvPr id="191516" name="AutoShape 28"/>
          <p:cNvSpPr>
            <a:spLocks noChangeArrowheads="1"/>
          </p:cNvSpPr>
          <p:nvPr/>
        </p:nvSpPr>
        <p:spPr bwMode="auto">
          <a:xfrm>
            <a:off x="43434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7" name="AutoShape 29"/>
          <p:cNvSpPr>
            <a:spLocks noChangeArrowheads="1"/>
          </p:cNvSpPr>
          <p:nvPr/>
        </p:nvSpPr>
        <p:spPr bwMode="auto">
          <a:xfrm>
            <a:off x="52578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8" name="AutoShape 30"/>
          <p:cNvSpPr>
            <a:spLocks noChangeArrowheads="1"/>
          </p:cNvSpPr>
          <p:nvPr/>
        </p:nvSpPr>
        <p:spPr bwMode="auto">
          <a:xfrm>
            <a:off x="62484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19" name="AutoShape 31"/>
          <p:cNvSpPr>
            <a:spLocks noChangeArrowheads="1"/>
          </p:cNvSpPr>
          <p:nvPr/>
        </p:nvSpPr>
        <p:spPr bwMode="auto">
          <a:xfrm>
            <a:off x="7391400" y="4572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4030394" y="5105400"/>
            <a:ext cx="843501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R1R2</a:t>
            </a:r>
            <a:endParaRPr lang="en-US" sz="2000" baseline="-25000" dirty="0"/>
          </a:p>
        </p:txBody>
      </p:sp>
      <p:sp>
        <p:nvSpPr>
          <p:cNvPr id="191521" name="Text Box 33"/>
          <p:cNvSpPr txBox="1">
            <a:spLocks noChangeArrowheads="1"/>
          </p:cNvSpPr>
          <p:nvPr/>
        </p:nvSpPr>
        <p:spPr bwMode="auto">
          <a:xfrm>
            <a:off x="4958427" y="5105400"/>
            <a:ext cx="81464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R1L2</a:t>
            </a:r>
            <a:endParaRPr lang="en-US" sz="2000" baseline="-25000" dirty="0"/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5949027" y="5105400"/>
            <a:ext cx="81464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L1R2</a:t>
            </a:r>
            <a:endParaRPr lang="en-US" sz="2000" baseline="-25000" dirty="0"/>
          </a:p>
        </p:txBody>
      </p:sp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7105660" y="5105400"/>
            <a:ext cx="78579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000" baseline="-25000" dirty="0" smtClean="0"/>
              <a:t>L1L2</a:t>
            </a:r>
            <a:endParaRPr lang="en-US" sz="2000" baseline="-25000" dirty="0"/>
          </a:p>
        </p:txBody>
      </p:sp>
      <p:sp>
        <p:nvSpPr>
          <p:cNvPr id="191524" name="Text Box 36"/>
          <p:cNvSpPr txBox="1">
            <a:spLocks noChangeArrowheads="1"/>
          </p:cNvSpPr>
          <p:nvPr/>
        </p:nvSpPr>
        <p:spPr bwMode="auto">
          <a:xfrm>
            <a:off x="8248650" y="1371600"/>
            <a:ext cx="8953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(feeds)</a:t>
            </a:r>
          </a:p>
        </p:txBody>
      </p:sp>
      <p:sp>
        <p:nvSpPr>
          <p:cNvPr id="191525" name="Text Box 37"/>
          <p:cNvSpPr txBox="1">
            <a:spLocks noChangeArrowheads="1"/>
          </p:cNvSpPr>
          <p:nvPr/>
        </p:nvSpPr>
        <p:spPr bwMode="auto">
          <a:xfrm>
            <a:off x="7931150" y="2362200"/>
            <a:ext cx="12128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(polarizer)</a:t>
            </a:r>
          </a:p>
        </p:txBody>
      </p:sp>
      <p:sp>
        <p:nvSpPr>
          <p:cNvPr id="191526" name="Text Box 38"/>
          <p:cNvSpPr txBox="1">
            <a:spLocks noChangeArrowheads="1"/>
          </p:cNvSpPr>
          <p:nvPr/>
        </p:nvSpPr>
        <p:spPr bwMode="auto">
          <a:xfrm>
            <a:off x="7600950" y="3200400"/>
            <a:ext cx="15430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(signal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transmission)</a:t>
            </a:r>
          </a:p>
        </p:txBody>
      </p:sp>
      <p:sp>
        <p:nvSpPr>
          <p:cNvPr id="191527" name="Text Box 39"/>
          <p:cNvSpPr txBox="1">
            <a:spLocks noChangeArrowheads="1"/>
          </p:cNvSpPr>
          <p:nvPr/>
        </p:nvSpPr>
        <p:spPr bwMode="auto">
          <a:xfrm>
            <a:off x="7772400" y="4038600"/>
            <a:ext cx="137160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(complex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correlators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91528" name="Oval 40"/>
          <p:cNvSpPr>
            <a:spLocks noChangeArrowheads="1"/>
          </p:cNvSpPr>
          <p:nvPr/>
        </p:nvSpPr>
        <p:spPr bwMode="auto">
          <a:xfrm>
            <a:off x="4191000" y="1447800"/>
            <a:ext cx="4572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29" name="Oval 41"/>
          <p:cNvSpPr>
            <a:spLocks noChangeArrowheads="1"/>
          </p:cNvSpPr>
          <p:nvPr/>
        </p:nvSpPr>
        <p:spPr bwMode="auto">
          <a:xfrm>
            <a:off x="7010400" y="1447800"/>
            <a:ext cx="4572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r>
              <a:rPr lang="en-US" dirty="0" smtClean="0"/>
              <a:t>Relating the Products to Stokes’ Visibilities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562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Let  E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R1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E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L1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E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R2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and E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L2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be the complex representation 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phasors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 of the RCP and LCP components of the EM wave which arrives at the two antennas.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We can then utilize the definitions earlier given to show that the four complex correlations between these fields are related to the desired visibilities by (ignoring gain factors):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So, if each antenna has two outputs whose voltages are faithful replicas of the EM wave’s RCP and LCP components, then the four cross-correlations are all we need. 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(I’ve ignored gain factors here!)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3504" y="2895600"/>
          <a:ext cx="3554896" cy="2209800"/>
        </p:xfrm>
        <a:graphic>
          <a:graphicData uri="http://schemas.openxmlformats.org/presentationml/2006/ole">
            <p:oleObj spid="_x0000_s400386" name="Equation" r:id="rId3" imgW="1879560" imgH="11682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Stokes Visibilities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609600"/>
          </a:xfrm>
        </p:spPr>
        <p:txBody>
          <a:bodyPr/>
          <a:lstStyle/>
          <a:p>
            <a:r>
              <a:rPr lang="en-US" sz="2000" dirty="0" smtClean="0"/>
              <a:t>The solutions are </a:t>
            </a:r>
            <a:r>
              <a:rPr lang="en-US" sz="2000" dirty="0" err="1" smtClean="0"/>
              <a:t>straighforward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56706" name="Object 2"/>
          <p:cNvGraphicFramePr>
            <a:graphicFrameLocks noChangeAspect="1"/>
          </p:cNvGraphicFramePr>
          <p:nvPr/>
        </p:nvGraphicFramePr>
        <p:xfrm>
          <a:off x="2895600" y="1600200"/>
          <a:ext cx="2520950" cy="1849939"/>
        </p:xfrm>
        <a:graphic>
          <a:graphicData uri="http://schemas.openxmlformats.org/presentationml/2006/ole">
            <p:oleObj spid="_x0000_s456706" name="Equation" r:id="rId3" imgW="1815840" imgH="13334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35814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Normally, Q, U, and V are much smaller than I (low polarization).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Thus, the amplitudes of the cross-hand correlations are much less than the parallel hand correlations.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V </a:t>
            </a:r>
            <a:r>
              <a:rPr lang="en-US" sz="2000" dirty="0" smtClean="0"/>
              <a:t>is formed from the difference of two large quantities, while Q and U are formed from the sum and difference of small quantities. 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dirty="0" smtClean="0"/>
              <a:t>If calibration errors dominate (and they often do), the circular basis favors measurements of linear polarization.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Linearly Polarized Antennas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l">
              <a:buFont typeface="Arial" pitchFamily="34" charset="0"/>
              <a:buChar char="•"/>
            </a:pPr>
            <a:r>
              <a:rPr lang="en-US" sz="2000" dirty="0" smtClean="0"/>
              <a:t>We can go through the same exercise with perfectly linearly polarized feeds and obtain (presuming they are oriented with the vertical feed along a line of constant HA, and again ignoring issues of gain):</a:t>
            </a:r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/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endParaRPr lang="en-US" sz="2000" dirty="0" smtClean="0"/>
          </a:p>
          <a:p>
            <a:pPr marL="341313" indent="-341313" algn="l">
              <a:buFont typeface="Arial" pitchFamily="34" charset="0"/>
              <a:buChar char="•"/>
            </a:pPr>
            <a:r>
              <a:rPr lang="en-US" sz="2000" dirty="0" smtClean="0"/>
              <a:t>For each example, we have four measured quantities and four unknowns.  </a:t>
            </a:r>
          </a:p>
          <a:p>
            <a:pPr marL="341313" indent="-341313" algn="l">
              <a:buFont typeface="Arial" pitchFamily="34" charset="0"/>
              <a:buChar char="•"/>
            </a:pPr>
            <a:r>
              <a:rPr lang="en-US" sz="2000" dirty="0" smtClean="0"/>
              <a:t>The solution for the Stokes visibilities is easy.    </a:t>
            </a:r>
            <a:endParaRPr lang="en-US" sz="2000" dirty="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1905000" y="2667000"/>
          <a:ext cx="4216400" cy="2552700"/>
        </p:xfrm>
        <a:graphic>
          <a:graphicData uri="http://schemas.openxmlformats.org/presentationml/2006/ole">
            <p:oleObj spid="_x0000_s428036" name="Equation" r:id="rId3" imgW="1930320" imgH="11682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ynth04template">
  <a:themeElements>
    <a:clrScheme name="synth04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synth04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FF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ynth04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4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4templat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4templat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synth04template</Template>
  <TotalTime>10591</TotalTime>
  <Words>3349</Words>
  <Application>Microsoft Office PowerPoint</Application>
  <PresentationFormat>On-screen Show (4:3)</PresentationFormat>
  <Paragraphs>401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synth04template</vt:lpstr>
      <vt:lpstr>Equation</vt:lpstr>
      <vt:lpstr>Microsoft Equation 3.0</vt:lpstr>
      <vt:lpstr>Polarization  in Interferometry </vt:lpstr>
      <vt:lpstr>Recap, and Plan</vt:lpstr>
      <vt:lpstr>Stokes Parameters</vt:lpstr>
      <vt:lpstr>Stokes Visibilities</vt:lpstr>
      <vt:lpstr>Polarimetric Interferometry</vt:lpstr>
      <vt:lpstr>Four Complex Correlations  per Pair of Antennas</vt:lpstr>
      <vt:lpstr>Relating the Products to Stokes’ Visibilities</vt:lpstr>
      <vt:lpstr>Solving for Stokes Visibilities</vt:lpstr>
      <vt:lpstr>For Linearly Polarized Antennas …</vt:lpstr>
      <vt:lpstr>Stokes’ Visibilities for Pure Linear</vt:lpstr>
      <vt:lpstr>Antenna Rotation</vt:lpstr>
      <vt:lpstr>Antenna Rotation, Linear</vt:lpstr>
      <vt:lpstr>Circular vs. Linear</vt:lpstr>
      <vt:lpstr>Circular vs. Linear</vt:lpstr>
      <vt:lpstr>Calibration Troubles …</vt:lpstr>
      <vt:lpstr>Polarization of Real Antennas</vt:lpstr>
      <vt:lpstr>Relating Output Voltages to Input Fields</vt:lpstr>
      <vt:lpstr> Jones Matrix Algebra</vt:lpstr>
      <vt:lpstr>Example Jones Matrices</vt:lpstr>
      <vt:lpstr>The System Jones Matrix</vt:lpstr>
      <vt:lpstr>Definition of the Outer (Kronecker) Product</vt:lpstr>
      <vt:lpstr>When applied to our simple model:</vt:lpstr>
      <vt:lpstr>The various terms are:</vt:lpstr>
      <vt:lpstr>Terms, continued …</vt:lpstr>
      <vt:lpstr>Inverting the Polarization Equation</vt:lpstr>
      <vt:lpstr>Obtaining the Stokes Visibilities</vt:lpstr>
      <vt:lpstr>Physical Interpretation of these Coefficients</vt:lpstr>
      <vt:lpstr>Antenna Polarization</vt:lpstr>
      <vt:lpstr>The Physical Meaning …</vt:lpstr>
      <vt:lpstr>The response of one of the four correlations:</vt:lpstr>
      <vt:lpstr>Application:  Nearly Perfect Antennas</vt:lpstr>
      <vt:lpstr>Slightly Imperfect Circularly Polarized Antennas</vt:lpstr>
      <vt:lpstr>‘Nearly’ Circular Feeds  (small D approximation)</vt:lpstr>
      <vt:lpstr>Nearly Perfectly Linear Feeds</vt:lpstr>
      <vt:lpstr>Measuring Cross-Polarization</vt:lpstr>
      <vt:lpstr>Determining Source and Antenna Polarizations</vt:lpstr>
      <vt:lpstr>Relative vs. Absolute D terms</vt:lpstr>
      <vt:lpstr>Illustrative Example – Thermal Emission from Mars</vt:lpstr>
      <vt:lpstr>I,Q,U,V Visibilities</vt:lpstr>
      <vt:lpstr>Mars – A Traditional Representation</vt:lpstr>
      <vt:lpstr>How Well Does This Work?  3C147, a strong unpolarized source … </vt:lpstr>
      <vt:lpstr>3C287 at 1465 MHZ  I and V with the VLA</vt:lpstr>
      <vt:lpstr>A Summary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in Interferometry</dc:title>
  <dc:subject>Synthesis Imaging 2004</dc:subject>
  <dc:creator>Steven T. Myers</dc:creator>
  <cp:lastModifiedBy>Rick PERLEY</cp:lastModifiedBy>
  <cp:revision>401</cp:revision>
  <dcterms:created xsi:type="dcterms:W3CDTF">2004-06-11T17:06:31Z</dcterms:created>
  <dcterms:modified xsi:type="dcterms:W3CDTF">2010-09-29T06:39:13Z</dcterms:modified>
</cp:coreProperties>
</file>