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media/audio4.bin" ContentType="audio/unknown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media/audio2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media/audio5.bin" ContentType="audio/unknown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media/audio3.bin" ContentType="audio/unknown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media/audio1.bin" ContentType="audio/unknown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sldIdLst>
    <p:sldId id="267" r:id="rId2"/>
    <p:sldId id="268" r:id="rId3"/>
    <p:sldId id="257" r:id="rId4"/>
    <p:sldId id="261" r:id="rId5"/>
    <p:sldId id="256" r:id="rId6"/>
    <p:sldId id="266" r:id="rId7"/>
    <p:sldId id="260" r:id="rId8"/>
    <p:sldId id="265" r:id="rId9"/>
    <p:sldId id="269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819BD"/>
    <a:srgbClr val="DC3EF8"/>
    <a:srgbClr val="FF1301"/>
    <a:srgbClr val="02C025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9897" autoAdjust="0"/>
    <p:restoredTop sz="94660"/>
  </p:normalViewPr>
  <p:slideViewPr>
    <p:cSldViewPr snapToObjects="1">
      <p:cViewPr>
        <p:scale>
          <a:sx n="100" d="100"/>
          <a:sy n="100" d="100"/>
        </p:scale>
        <p:origin x="-80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617AC-2750-3542-80F0-243B168CCA18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44D53-8637-C646-A1D2-4717188F7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been some contention, but differences may be explained</a:t>
            </a:r>
            <a:r>
              <a:rPr lang="en-US" baseline="0" dirty="0" smtClean="0"/>
              <a:t> by spatial 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44D53-8637-C646-A1D2-4717188F7FF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change as change in alpha very small compared to scatter of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44D53-8637-C646-A1D2-4717188F7F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44D53-8637-C646-A1D2-4717188F7F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Least square fit</a:t>
            </a:r>
            <a:r>
              <a:rPr lang="en-US" baseline="0" dirty="0" smtClean="0"/>
              <a:t> </a:t>
            </a:r>
            <a:r>
              <a:rPr lang="en-US" dirty="0" smtClean="0"/>
              <a:t>Indicates</a:t>
            </a:r>
            <a:r>
              <a:rPr lang="en-US" baseline="0" dirty="0" smtClean="0"/>
              <a:t> that current CI detection are the most luminous </a:t>
            </a:r>
            <a:endParaRPr lang="en-US" dirty="0" smtClean="0"/>
          </a:p>
          <a:p>
            <a:r>
              <a:rPr lang="en-US" dirty="0" smtClean="0"/>
              <a:t>10 hours of observations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44D53-8637-C646-A1D2-4717188F7FF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ONTO TONY’S GRAV LENSE STUFF – MAY HAVE TO CHANGE SPATIAL RESOLUTION</a:t>
            </a:r>
            <a:r>
              <a:rPr lang="en-US" baseline="0" smtClean="0"/>
              <a:t> OF ALMA TIME ESTIMATE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44D53-8637-C646-A1D2-4717188F7FF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DFF9-B686-2D42-8F5E-72C995BB3D12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5174-C323-E843-9E18-D112D96A1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DFF9-B686-2D42-8F5E-72C995BB3D12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5174-C323-E843-9E18-D112D96A1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DFF9-B686-2D42-8F5E-72C995BB3D12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5174-C323-E843-9E18-D112D96A1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DFF9-B686-2D42-8F5E-72C995BB3D12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5174-C323-E843-9E18-D112D96A1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DFF9-B686-2D42-8F5E-72C995BB3D12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5174-C323-E843-9E18-D112D96A1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DFF9-B686-2D42-8F5E-72C995BB3D12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5174-C323-E843-9E18-D112D96A1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DFF9-B686-2D42-8F5E-72C995BB3D12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5174-C323-E843-9E18-D112D96A1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DFF9-B686-2D42-8F5E-72C995BB3D12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5174-C323-E843-9E18-D112D96A1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DFF9-B686-2D42-8F5E-72C995BB3D12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5174-C323-E843-9E18-D112D96A1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DFF9-B686-2D42-8F5E-72C995BB3D12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5174-C323-E843-9E18-D112D96A1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DFF9-B686-2D42-8F5E-72C995BB3D12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5174-C323-E843-9E18-D112D96A1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7DFF9-B686-2D42-8F5E-72C995BB3D12}" type="datetimeFigureOut">
              <a:rPr lang="en-US" smtClean="0"/>
              <a:pPr/>
              <a:t>5/5/11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C5174-C323-E843-9E18-D112D96A1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6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5.gif"/><Relationship Id="rId5" Type="http://schemas.openxmlformats.org/officeDocument/2006/relationships/image" Target="../media/image4.gif"/><Relationship Id="rId6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15.tiff"/><Relationship Id="rId6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audio" Target="../media/audio4.bin"/><Relationship Id="rId5" Type="http://schemas.openxmlformats.org/officeDocument/2006/relationships/image" Target="../media/image17.tiff"/><Relationship Id="rId6" Type="http://schemas.openxmlformats.org/officeDocument/2006/relationships/image" Target="../media/image18.tiff"/><Relationship Id="rId7" Type="http://schemas.openxmlformats.org/officeDocument/2006/relationships/image" Target="../media/image19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5.bin"/><Relationship Id="rId3" Type="http://schemas.openxmlformats.org/officeDocument/2006/relationships/audio" Target="../media/audio3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Using Carbon to Measure Space-Time Variation of Fundamental Constants: Prospects with ALMA</a:t>
            </a:r>
            <a:endParaRPr lang="en-US" sz="4000" dirty="0">
              <a:solidFill>
                <a:srgbClr val="FFFF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276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 Rounded MT Bold"/>
                <a:cs typeface="Arial Rounded MT Bold"/>
              </a:rPr>
              <a:t>S. J. Curran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  <a:latin typeface="Arial Rounded MT Bold"/>
                <a:cs typeface="Arial Rounded MT Bold"/>
              </a:rPr>
              <a:t>1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 Rounded MT Bold"/>
                <a:cs typeface="Arial Rounded MT Bold"/>
              </a:rPr>
              <a:t>, J. K. Webb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  <a:latin typeface="Arial Rounded MT Bold"/>
                <a:cs typeface="Arial Rounded MT Bold"/>
              </a:rPr>
              <a:t>1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 Rounded MT Bold"/>
                <a:cs typeface="Arial Rounded MT Bold"/>
              </a:rPr>
              <a:t>, J. C. Berengut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  <a:latin typeface="Arial Rounded MT Bold"/>
                <a:cs typeface="Arial Rounded MT Bold"/>
              </a:rPr>
              <a:t>1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 Rounded MT Bold"/>
                <a:cs typeface="Arial Rounded MT Bold"/>
              </a:rPr>
              <a:t>, A. A. Stark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  <a:latin typeface="Arial Rounded MT Bold"/>
                <a:cs typeface="Arial Rounded MT Bold"/>
              </a:rPr>
              <a:t>2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 Rounded MT Bold"/>
                <a:cs typeface="Arial Rounded MT Bold"/>
              </a:rPr>
              <a:t>, F. E. Koch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  <a:latin typeface="Arial Rounded MT Bold"/>
                <a:cs typeface="Arial Rounded MT Bold"/>
              </a:rPr>
              <a:t>1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 Rounded MT Bold"/>
                <a:cs typeface="Arial Rounded MT Bold"/>
              </a:rPr>
              <a:t>, A. Tanna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  <a:latin typeface="Arial Rounded MT Bold"/>
                <a:cs typeface="Arial Rounded MT Bold"/>
              </a:rPr>
              <a:t>1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 Rounded MT Bold"/>
                <a:cs typeface="Arial Rounded MT Bold"/>
              </a:rPr>
              <a:t> and V. V. Flambaum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  <a:latin typeface="Arial Rounded MT Bold"/>
                <a:cs typeface="Arial Rounded MT Bold"/>
              </a:rPr>
              <a:t>1</a:t>
            </a:r>
            <a:endParaRPr lang="en-US" baseline="30000" dirty="0">
              <a:solidFill>
                <a:schemeClr val="bg1">
                  <a:lumMod val="7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5715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badi MT Condensed Extra Bold"/>
                <a:cs typeface="Abadi MT Condensed Extra Bold"/>
              </a:rPr>
              <a:t>1 - University of New South Wales 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badi MT Condensed Extra Bold"/>
                <a:cs typeface="Abadi MT Condensed Extra Bold"/>
              </a:rPr>
              <a:t>2 - Smithsonian Astrophysical Observatory 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1"/>
            <a:ext cx="4308933" cy="4267200"/>
          </a:xfrm>
          <a:prstGeom prst="rect">
            <a:avLst/>
          </a:prstGeom>
        </p:spPr>
      </p:pic>
      <p:pic>
        <p:nvPicPr>
          <p:cNvPr id="4" name="Picture 3" descr="FWHM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228332"/>
            <a:ext cx="4197246" cy="4248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Line 3"/>
          <p:cNvSpPr>
            <a:spLocks noChangeShapeType="1"/>
          </p:cNvSpPr>
          <p:nvPr/>
        </p:nvSpPr>
        <p:spPr bwMode="auto">
          <a:xfrm flipV="1">
            <a:off x="0" y="6096000"/>
            <a:ext cx="762000" cy="762000"/>
          </a:xfrm>
          <a:prstGeom prst="line">
            <a:avLst/>
          </a:prstGeom>
          <a:noFill/>
          <a:ln w="12700" cap="sq">
            <a:noFill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3352800" y="6324600"/>
            <a:ext cx="4876800" cy="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810000" y="6400800"/>
            <a:ext cx="457200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Look –back times of 2.4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to 11.8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Gyr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7767" name="Picture 7" descr="C:\Documents and Settings\sjc\My Documents\Presentations\Images\all_constrai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0"/>
            <a:ext cx="8001000" cy="5903913"/>
          </a:xfrm>
          <a:prstGeom prst="rect">
            <a:avLst/>
          </a:prstGeom>
          <a:noFill/>
        </p:spPr>
      </p:pic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1828800" y="3429000"/>
            <a:ext cx="4495800" cy="1754327"/>
          </a:xfrm>
          <a:prstGeom prst="rect">
            <a:avLst/>
          </a:prstGeom>
          <a:solidFill>
            <a:schemeClr val="tx1"/>
          </a:solidFill>
          <a:ln w="25400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Symbol" charset="2"/>
                <a:sym typeface="Symbol" charset="2"/>
              </a:rPr>
              <a:t>D / </a:t>
            </a:r>
            <a:r>
              <a:rPr lang="en-US" dirty="0" err="1">
                <a:solidFill>
                  <a:srgbClr val="FFFF00"/>
                </a:solidFill>
                <a:latin typeface="Symbol" charset="2"/>
                <a:sym typeface="Symbol" charset="2"/>
              </a:rPr>
              <a:t></a:t>
            </a:r>
            <a:r>
              <a:rPr lang="en-US" sz="2400" dirty="0">
                <a:solidFill>
                  <a:srgbClr val="FFFF00"/>
                </a:solidFill>
                <a:sym typeface="Symbol" charset="2"/>
              </a:rPr>
              <a:t> = -0.57 +/- 0.10 x10</a:t>
            </a:r>
            <a:r>
              <a:rPr lang="en-US" sz="2400" baseline="30000" dirty="0">
                <a:solidFill>
                  <a:srgbClr val="FFFF00"/>
                </a:solidFill>
                <a:sym typeface="Symbol" charset="2"/>
              </a:rPr>
              <a:t>-5</a:t>
            </a:r>
            <a:r>
              <a:rPr lang="en-US" sz="2400" dirty="0" smtClean="0">
                <a:solidFill>
                  <a:srgbClr val="FFFF00"/>
                </a:solidFill>
                <a:sym typeface="Symbol" charset="2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sym typeface="Symbol" charset="2"/>
              </a:rPr>
              <a:t> </a:t>
            </a:r>
            <a:r>
              <a:rPr lang="en-US" sz="2400" dirty="0">
                <a:solidFill>
                  <a:srgbClr val="FFFF00"/>
                </a:solidFill>
                <a:sym typeface="Symbol" charset="2"/>
              </a:rPr>
              <a:t>over 0.2 &lt; </a:t>
            </a:r>
            <a:r>
              <a:rPr lang="en-US" sz="2400" dirty="0" err="1">
                <a:solidFill>
                  <a:srgbClr val="FFFF00"/>
                </a:solidFill>
                <a:sym typeface="Symbol" charset="2"/>
              </a:rPr>
              <a:t>z</a:t>
            </a:r>
            <a:r>
              <a:rPr lang="en-US" sz="2400" dirty="0">
                <a:solidFill>
                  <a:srgbClr val="FFFF00"/>
                </a:solidFill>
                <a:sym typeface="Symbol" charset="2"/>
              </a:rPr>
              <a:t> &lt;3.7</a:t>
            </a:r>
            <a:endParaRPr lang="en-US" sz="2400" dirty="0" smtClean="0">
              <a:solidFill>
                <a:srgbClr val="FFFF00"/>
              </a:solidFill>
              <a:sym typeface="Symbol" charset="2"/>
            </a:endParaRPr>
          </a:p>
          <a:p>
            <a:pPr algn="ctr"/>
            <a:endParaRPr lang="en-US" sz="2000" dirty="0" smtClean="0">
              <a:solidFill>
                <a:schemeClr val="hlink"/>
              </a:solidFill>
              <a:sym typeface="Symbol" charset="2"/>
            </a:endParaRPr>
          </a:p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sym typeface="Symbol" charset="2"/>
              </a:rPr>
              <a:t>Murphy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sym typeface="Symbol" charset="2"/>
              </a:rPr>
              <a:t>et al. 2003, MNRAS 345, 609</a:t>
            </a:r>
          </a:p>
          <a:p>
            <a:pPr algn="ctr"/>
            <a:endParaRPr lang="en-US" sz="2000" dirty="0">
              <a:solidFill>
                <a:schemeClr val="hlink"/>
              </a:solidFill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  <p:bldP spid="117766" grpId="0" autoUpdateAnimBg="0"/>
      <p:bldP spid="11776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ghtlin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-1066800"/>
            <a:ext cx="7992787" cy="6673977"/>
          </a:xfrm>
          <a:prstGeom prst="rect">
            <a:avLst/>
          </a:prstGeom>
        </p:spPr>
      </p:pic>
      <p:pic>
        <p:nvPicPr>
          <p:cNvPr id="3" name="Picture 2" descr="ang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86200"/>
            <a:ext cx="3733800" cy="2734291"/>
          </a:xfrm>
          <a:prstGeom prst="rect">
            <a:avLst/>
          </a:prstGeom>
        </p:spPr>
      </p:pic>
      <p:pic>
        <p:nvPicPr>
          <p:cNvPr id="4" name="Picture 3" descr="thet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886200"/>
            <a:ext cx="3679900" cy="2734291"/>
          </a:xfrm>
          <a:prstGeom prst="rect">
            <a:avLst/>
          </a:prstGeom>
        </p:spPr>
      </p:pic>
      <p:sp useBgFill="1">
        <p:nvSpPr>
          <p:cNvPr id="5" name="TextBox 4"/>
          <p:cNvSpPr txBox="1"/>
          <p:nvPr/>
        </p:nvSpPr>
        <p:spPr>
          <a:xfrm>
            <a:off x="160613" y="43934"/>
            <a:ext cx="220158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halkboard"/>
                <a:cs typeface="Chalkboard"/>
              </a:rPr>
              <a:t>Webb et al. 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halkboard"/>
                <a:cs typeface="Chalkboard"/>
              </a:rPr>
              <a:t>(arXiv: 1008.3907)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32093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2C025"/>
                </a:solidFill>
                <a:latin typeface="Apple Casual"/>
                <a:cs typeface="Apple Casual"/>
              </a:rPr>
              <a:t>Keck</a:t>
            </a:r>
            <a:endParaRPr lang="en-US" dirty="0">
              <a:solidFill>
                <a:srgbClr val="02C025"/>
              </a:solidFill>
              <a:latin typeface="Apple Casual"/>
              <a:cs typeface="Apple Casu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233152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pple Casual"/>
                <a:cs typeface="Apple Casual"/>
              </a:rPr>
              <a:t>VLT</a:t>
            </a:r>
            <a:endParaRPr lang="en-US" dirty="0">
              <a:solidFill>
                <a:srgbClr val="0000FF"/>
              </a:solidFill>
              <a:latin typeface="Apple Casual"/>
              <a:cs typeface="Apple Casu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2897184"/>
            <a:ext cx="1371600" cy="92333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1301"/>
                </a:solidFill>
                <a:latin typeface="Apple Casual"/>
                <a:cs typeface="Apple Casual"/>
              </a:rPr>
              <a:t>Combined</a:t>
            </a:r>
          </a:p>
          <a:p>
            <a:r>
              <a:rPr lang="en-US" dirty="0" smtClean="0">
                <a:solidFill>
                  <a:srgbClr val="FF1301"/>
                </a:solidFill>
                <a:latin typeface="Apple Casual"/>
                <a:cs typeface="Apple Casual"/>
              </a:rPr>
              <a:t>17.4±0.6h</a:t>
            </a:r>
          </a:p>
          <a:p>
            <a:r>
              <a:rPr lang="en-US" dirty="0" smtClean="0">
                <a:solidFill>
                  <a:srgbClr val="FF1301"/>
                </a:solidFill>
                <a:latin typeface="Apple Casual"/>
                <a:cs typeface="Apple Casual"/>
              </a:rPr>
              <a:t>-62±6 deg</a:t>
            </a:r>
            <a:endParaRPr lang="en-US" dirty="0">
              <a:solidFill>
                <a:srgbClr val="FF1301"/>
              </a:solidFill>
              <a:latin typeface="Apple Casual"/>
              <a:cs typeface="Apple Casual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5334000" y="782597"/>
            <a:ext cx="1295400" cy="1046202"/>
          </a:xfrm>
          <a:prstGeom prst="straightConnector1">
            <a:avLst/>
          </a:prstGeom>
          <a:ln>
            <a:solidFill>
              <a:srgbClr val="02C02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rot="10800000">
            <a:off x="5638800" y="2516187"/>
            <a:ext cx="99060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rot="10800000">
            <a:off x="5181600" y="2700853"/>
            <a:ext cx="990600" cy="657996"/>
          </a:xfrm>
          <a:prstGeom prst="straightConnector1">
            <a:avLst/>
          </a:prstGeom>
          <a:ln>
            <a:solidFill>
              <a:srgbClr val="FF130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5" name="TextBox 14"/>
          <p:cNvSpPr txBox="1"/>
          <p:nvPr/>
        </p:nvSpPr>
        <p:spPr>
          <a:xfrm>
            <a:off x="228600" y="2620186"/>
            <a:ext cx="8328100" cy="1200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Relative shifts in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α</a:t>
            </a:r>
            <a:r>
              <a:rPr lang="en-US" sz="2400" b="1" baseline="300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2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/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μ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expected to be ~50 times that of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α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 alone – compare fine structure (carbon) and rotational (carbon monoxide) lines 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22+1944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201" y="3970830"/>
            <a:ext cx="3312799" cy="2873986"/>
          </a:xfrm>
          <a:prstGeom prst="rect">
            <a:avLst/>
          </a:prstGeom>
        </p:spPr>
      </p:pic>
      <p:pic>
        <p:nvPicPr>
          <p:cNvPr id="3" name="Picture 2" descr="08279+5255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8"/>
            <a:ext cx="3311328" cy="2895600"/>
          </a:xfrm>
          <a:prstGeom prst="rect">
            <a:avLst/>
          </a:prstGeom>
        </p:spPr>
      </p:pic>
      <p:pic>
        <p:nvPicPr>
          <p:cNvPr id="4" name="Picture 3" descr="1024+4724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805" y="0"/>
            <a:ext cx="3324195" cy="2896520"/>
          </a:xfrm>
          <a:prstGeom prst="rect">
            <a:avLst/>
          </a:prstGeom>
        </p:spPr>
      </p:pic>
      <p:pic>
        <p:nvPicPr>
          <p:cNvPr id="5" name="Picture 4" descr="14011+0252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752600"/>
            <a:ext cx="3152839" cy="2743200"/>
          </a:xfrm>
          <a:prstGeom prst="rect">
            <a:avLst/>
          </a:prstGeom>
        </p:spPr>
      </p:pic>
      <p:pic>
        <p:nvPicPr>
          <p:cNvPr id="6" name="Picture 5" descr="1413+117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70830"/>
            <a:ext cx="3311328" cy="2887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+CII_verusC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"/>
            <a:ext cx="8610600" cy="2605115"/>
          </a:xfrm>
          <a:prstGeom prst="rect">
            <a:avLst/>
          </a:prstGeom>
        </p:spPr>
      </p:pic>
      <p:pic>
        <p:nvPicPr>
          <p:cNvPr id="6" name="Picture 5" descr="thet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338" y="4114800"/>
            <a:ext cx="3159862" cy="2347885"/>
          </a:xfrm>
          <a:prstGeom prst="rect">
            <a:avLst/>
          </a:prstGeom>
        </p:spPr>
      </p:pic>
      <p:pic>
        <p:nvPicPr>
          <p:cNvPr id="5" name="Picture 4" descr="angl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2141" y="4114800"/>
            <a:ext cx="3206145" cy="234788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0800000">
            <a:off x="3810000" y="914397"/>
            <a:ext cx="2057400" cy="1371600"/>
          </a:xfrm>
          <a:prstGeom prst="line">
            <a:avLst/>
          </a:prstGeom>
          <a:ln>
            <a:solidFill>
              <a:srgbClr val="FF13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218286" y="1066799"/>
            <a:ext cx="2468514" cy="1219198"/>
          </a:xfrm>
          <a:prstGeom prst="line">
            <a:avLst/>
          </a:prstGeom>
          <a:ln>
            <a:solidFill>
              <a:srgbClr val="FF13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flipV="1">
            <a:off x="3429000" y="1478280"/>
            <a:ext cx="5257800" cy="45719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solidFill>
              <a:schemeClr val="accent1">
                <a:shade val="95000"/>
                <a:satMod val="105000"/>
                <a:alpha val="4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I+CII_verusCO-alpha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4477" y="4123848"/>
            <a:ext cx="5827059" cy="25696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0213" y="3191470"/>
            <a:ext cx="7916587" cy="923330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halkboard"/>
                <a:cs typeface="Chalkboard"/>
              </a:rPr>
              <a:t>Webb et al.,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Δα/α = (0.97± 0.21)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 10</a:t>
            </a:r>
            <a:r>
              <a:rPr lang="en-US" baseline="30000" dirty="0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-5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cos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 – (0.18 ± 0.08)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 10</a:t>
            </a:r>
            <a:r>
              <a:rPr lang="en-US" baseline="30000" dirty="0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-5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 Δα/α = (1.1 ± 0.2)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 10</a:t>
            </a:r>
            <a:r>
              <a:rPr lang="en-US" baseline="30000" dirty="0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-6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LBT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cos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 – (1.9 ± 0.8)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 10</a:t>
            </a:r>
            <a:r>
              <a:rPr lang="en-US" baseline="30000" dirty="0" smtClean="0">
                <a:solidFill>
                  <a:schemeClr val="bg1">
                    <a:lumMod val="85000"/>
                  </a:schemeClr>
                </a:solidFill>
                <a:latin typeface="Lucida Grande"/>
                <a:ea typeface="Lucida Grande"/>
                <a:cs typeface="Lucida Grande"/>
              </a:rPr>
              <a:t>-6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halkboard"/>
                <a:cs typeface="Chalkboard"/>
              </a:rPr>
              <a:t>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154361"/>
            <a:ext cx="2783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Once </a:t>
            </a:r>
            <a:r>
              <a:rPr lang="en-US" dirty="0" err="1" smtClean="0">
                <a:solidFill>
                  <a:srgbClr val="FFFF00"/>
                </a:solidFill>
              </a:rPr>
              <a:t>α</a:t>
            </a:r>
            <a:r>
              <a:rPr lang="en-US" dirty="0" smtClean="0">
                <a:solidFill>
                  <a:srgbClr val="FFFF00"/>
                </a:solidFill>
              </a:rPr>
              <a:t> dependence on dipole removed, points just flipped around </a:t>
            </a:r>
            <a:r>
              <a:rPr lang="en-US" dirty="0" err="1" smtClean="0">
                <a:solidFill>
                  <a:srgbClr val="FFFF00"/>
                </a:solidFill>
              </a:rPr>
              <a:t>μ</a:t>
            </a:r>
            <a:r>
              <a:rPr lang="en-US" dirty="0" smtClean="0">
                <a:solidFill>
                  <a:srgbClr val="FFFF00"/>
                </a:solidFill>
              </a:rPr>
              <a:t> = 0 =&gt; points are dominated by scatter. Although some models do predict that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|</a:t>
            </a:r>
            <a:r>
              <a:rPr lang="en-US" dirty="0" err="1" smtClean="0">
                <a:solidFill>
                  <a:srgbClr val="FFFF00"/>
                </a:solidFill>
              </a:rPr>
              <a:t>Δμ</a:t>
            </a:r>
            <a:r>
              <a:rPr lang="en-US" dirty="0" smtClean="0">
                <a:solidFill>
                  <a:srgbClr val="FFFF00"/>
                </a:solidFill>
              </a:rPr>
              <a:t>| ≈ 40 |</a:t>
            </a:r>
            <a:r>
              <a:rPr lang="en-US" dirty="0" err="1" smtClean="0">
                <a:solidFill>
                  <a:srgbClr val="FFFF00"/>
                </a:solidFill>
              </a:rPr>
              <a:t>Δα</a:t>
            </a:r>
            <a:r>
              <a:rPr lang="en-US" dirty="0" smtClean="0">
                <a:solidFill>
                  <a:srgbClr val="FFFF00"/>
                </a:solidFill>
              </a:rPr>
              <a:t>| (</a:t>
            </a:r>
            <a:r>
              <a:rPr lang="en-US" i="1" dirty="0" smtClean="0">
                <a:solidFill>
                  <a:srgbClr val="FFFF00"/>
                </a:solidFill>
              </a:rPr>
              <a:t>Reviews of Modern Physics </a:t>
            </a:r>
            <a:r>
              <a:rPr lang="en-US" dirty="0" smtClean="0">
                <a:solidFill>
                  <a:srgbClr val="FFFF00"/>
                </a:solidFill>
              </a:rPr>
              <a:t>75, 403)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47751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        F = α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/μ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Δμ/μ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= 2Δα /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α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– ΔF/F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+CII_verusCO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9067800" cy="278786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486400" y="1524000"/>
            <a:ext cx="1447800" cy="68580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34200" y="170866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1301"/>
                </a:solidFill>
              </a:rPr>
              <a:t>APM 08279+5255</a:t>
            </a:r>
            <a:endParaRPr lang="en-US" dirty="0">
              <a:solidFill>
                <a:srgbClr val="FF1301"/>
              </a:solidFill>
            </a:endParaRPr>
          </a:p>
        </p:txBody>
      </p:sp>
      <p:pic>
        <p:nvPicPr>
          <p:cNvPr id="5" name="Picture 4" descr="08279+5255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766497"/>
            <a:ext cx="4678930" cy="4091502"/>
          </a:xfrm>
          <a:prstGeom prst="rect">
            <a:avLst/>
          </a:prstGeom>
        </p:spPr>
      </p:pic>
      <p:pic>
        <p:nvPicPr>
          <p:cNvPr id="6" name="Picture 5" descr="F-spec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779" y="2787868"/>
            <a:ext cx="3981221" cy="40701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430" y="1708667"/>
            <a:ext cx="8153400" cy="954107"/>
          </a:xfrm>
          <a:prstGeom prst="rect">
            <a:avLst/>
          </a:prstGeom>
          <a:solidFill>
            <a:schemeClr val="bg1">
              <a:alpha val="84000"/>
            </a:schemeClr>
          </a:solidFill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dirty="0" smtClean="0">
                <a:latin typeface="Arial Rounded MT Bold"/>
                <a:cs typeface="Arial Rounded MT Bold"/>
              </a:rPr>
              <a:t>ΔF/F -&gt; 0 for </a:t>
            </a:r>
            <a:r>
              <a:rPr lang="en-US" sz="2800" dirty="0" err="1" smtClean="0">
                <a:latin typeface="Arial Rounded MT Bold"/>
                <a:cs typeface="Arial Rounded MT Bold"/>
              </a:rPr>
              <a:t>n</a:t>
            </a:r>
            <a:r>
              <a:rPr lang="en-US" sz="2800" baseline="-25000" dirty="0" err="1" smtClean="0">
                <a:latin typeface="Arial Rounded MT Bold"/>
                <a:cs typeface="Arial Rounded MT Bold"/>
              </a:rPr>
              <a:t>det</a:t>
            </a:r>
            <a:r>
              <a:rPr lang="en-US" sz="2800" dirty="0" smtClean="0">
                <a:latin typeface="Arial Rounded MT Bold"/>
                <a:cs typeface="Arial Rounded MT Bold"/>
              </a:rPr>
              <a:t>&gt; 10 i.e. the higher the quality the spectrum the lower the variation 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ux-z_extended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524000"/>
            <a:ext cx="8750283" cy="4671349"/>
          </a:xfrm>
          <a:prstGeom prst="rect">
            <a:avLst/>
          </a:prstGeom>
        </p:spPr>
      </p:pic>
      <p:pic>
        <p:nvPicPr>
          <p:cNvPr id="8" name="Picture 7" descr="flux-z_extended+others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298" y="1524000"/>
            <a:ext cx="8804585" cy="47198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483" y="152401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halkboard"/>
                <a:cs typeface="Chalkboard"/>
              </a:rPr>
              <a:t>Need much higher signal-to-noise/spectral resolution. Current bests are  &gt; 50 kms</a:t>
            </a:r>
            <a:r>
              <a:rPr lang="en-US" baseline="30000" dirty="0" smtClean="0">
                <a:solidFill>
                  <a:srgbClr val="FFFF00"/>
                </a:solidFill>
                <a:latin typeface="Chalkboard"/>
                <a:cs typeface="Chalkboard"/>
              </a:rPr>
              <a:t>-1</a:t>
            </a:r>
            <a:endParaRPr lang="en-US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85800"/>
            <a:ext cx="847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halkboard"/>
                <a:cs typeface="Chalkboard"/>
              </a:rPr>
              <a:t>At 100 GHz (</a:t>
            </a:r>
            <a:r>
              <a:rPr lang="en-US" dirty="0" err="1" smtClean="0">
                <a:solidFill>
                  <a:srgbClr val="FFFF00"/>
                </a:solidFill>
                <a:latin typeface="Chalkboard"/>
                <a:cs typeface="Chalkboard"/>
              </a:rPr>
              <a:t>z</a:t>
            </a:r>
            <a:r>
              <a:rPr lang="en-US" dirty="0" smtClean="0">
                <a:solidFill>
                  <a:srgbClr val="FFFF00"/>
                </a:solidFill>
                <a:latin typeface="Chalkboard"/>
                <a:cs typeface="Chalkboard"/>
              </a:rPr>
              <a:t> = 3.9) and </a:t>
            </a:r>
            <a:r>
              <a:rPr lang="en-US" dirty="0" err="1" smtClean="0">
                <a:solidFill>
                  <a:srgbClr val="FFFF00"/>
                </a:solidFill>
                <a:latin typeface="Chalkboard"/>
                <a:cs typeface="Chalkboard"/>
              </a:rPr>
              <a:t>T</a:t>
            </a:r>
            <a:r>
              <a:rPr lang="en-US" baseline="-25000" dirty="0" err="1" smtClean="0">
                <a:solidFill>
                  <a:srgbClr val="FFFF00"/>
                </a:solidFill>
                <a:latin typeface="Chalkboard"/>
                <a:cs typeface="Chalkboard"/>
              </a:rPr>
              <a:t>sys</a:t>
            </a:r>
            <a:r>
              <a:rPr lang="en-US" dirty="0" smtClean="0">
                <a:solidFill>
                  <a:srgbClr val="FFFF00"/>
                </a:solidFill>
                <a:latin typeface="Chalkboard"/>
                <a:cs typeface="Chalkboard"/>
              </a:rPr>
              <a:t> = 250 K, after 10 hours observation, </a:t>
            </a:r>
            <a:r>
              <a:rPr lang="en-US" dirty="0" err="1" smtClean="0">
                <a:solidFill>
                  <a:srgbClr val="FFFF00"/>
                </a:solidFill>
                <a:latin typeface="Chalkboard"/>
                <a:cs typeface="Chalkboard"/>
              </a:rPr>
              <a:t>r.m.s</a:t>
            </a:r>
            <a:r>
              <a:rPr lang="en-US" dirty="0" smtClean="0">
                <a:solidFill>
                  <a:srgbClr val="FFFF00"/>
                </a:solidFill>
                <a:latin typeface="Chalkboard"/>
                <a:cs typeface="Chalkboard"/>
              </a:rPr>
              <a:t>. noise level is …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838200" y="3048000"/>
            <a:ext cx="69342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838200" y="3201989"/>
            <a:ext cx="69342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838200" y="3733800"/>
            <a:ext cx="69342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62200" y="4419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pple Casual"/>
                <a:cs typeface="Apple Casual"/>
              </a:rPr>
              <a:t>For CO at 50 km s</a:t>
            </a:r>
            <a:r>
              <a:rPr lang="en-US" sz="2400" baseline="30000" dirty="0" smtClean="0">
                <a:latin typeface="Apple Casual"/>
                <a:cs typeface="Apple Casual"/>
              </a:rPr>
              <a:t>-1 </a:t>
            </a:r>
            <a:r>
              <a:rPr lang="en-US" sz="2400" dirty="0" smtClean="0">
                <a:latin typeface="Apple Casual"/>
                <a:cs typeface="Apple Casual"/>
              </a:rPr>
              <a:t>resolution for CI at &lt;10 km s</a:t>
            </a:r>
            <a:r>
              <a:rPr lang="en-US" sz="2400" baseline="30000" dirty="0" smtClean="0">
                <a:latin typeface="Apple Casual"/>
                <a:cs typeface="Apple Casual"/>
              </a:rPr>
              <a:t>-1 </a:t>
            </a:r>
            <a:r>
              <a:rPr lang="en-US" sz="2400" dirty="0" smtClean="0">
                <a:latin typeface="Apple Casual"/>
                <a:cs typeface="Apple Casual"/>
              </a:rPr>
              <a:t>need ALMA</a:t>
            </a:r>
            <a:endParaRPr lang="en-US" sz="240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h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ah-wah-wah-w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848" y="0"/>
            <a:ext cx="6568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3505200"/>
            <a:ext cx="6019800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4876800"/>
            <a:ext cx="6019800" cy="44319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1066800"/>
            <a:ext cx="6019800" cy="228600"/>
          </a:xfrm>
          <a:prstGeom prst="rect">
            <a:avLst/>
          </a:prstGeom>
          <a:noFill/>
          <a:ln w="12700" cmpd="sng">
            <a:solidFill>
              <a:srgbClr val="7819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ux-z_alma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61601"/>
            <a:ext cx="9144000" cy="4896399"/>
          </a:xfrm>
          <a:prstGeom prst="rect">
            <a:avLst/>
          </a:prstGeom>
        </p:spPr>
      </p:pic>
      <p:pic>
        <p:nvPicPr>
          <p:cNvPr id="29" name="Picture 28" descr="flux-z_alma+trace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976464"/>
            <a:ext cx="9144000" cy="4881536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590800" y="3874532"/>
            <a:ext cx="6172200" cy="460375"/>
            <a:chOff x="2819400" y="2590801"/>
            <a:chExt cx="6172200" cy="460375"/>
          </a:xfrm>
          <a:solidFill>
            <a:schemeClr val="bg1">
              <a:alpha val="52000"/>
            </a:schemeClr>
          </a:solidFill>
        </p:grpSpPr>
        <p:cxnSp>
          <p:nvCxnSpPr>
            <p:cNvPr id="31" name="Straight Arrow Connector 30"/>
            <p:cNvCxnSpPr/>
            <p:nvPr/>
          </p:nvCxnSpPr>
          <p:spPr>
            <a:xfrm>
              <a:off x="2819400" y="3048000"/>
              <a:ext cx="762000" cy="1588"/>
            </a:xfrm>
            <a:prstGeom prst="straightConnector1">
              <a:avLst/>
            </a:prstGeom>
            <a:grpFill/>
            <a:ln>
              <a:solidFill>
                <a:srgbClr val="7819BD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572000" y="3048000"/>
              <a:ext cx="1447800" cy="1588"/>
            </a:xfrm>
            <a:prstGeom prst="straightConnector1">
              <a:avLst/>
            </a:prstGeom>
            <a:grpFill/>
            <a:ln>
              <a:solidFill>
                <a:srgbClr val="7819BD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0800000">
              <a:off x="6172200" y="3049588"/>
              <a:ext cx="2819400" cy="1588"/>
            </a:xfrm>
            <a:prstGeom prst="straightConnector1">
              <a:avLst/>
            </a:prstGeom>
            <a:grpFill/>
            <a:ln>
              <a:solidFill>
                <a:srgbClr val="7819B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390900" y="2590801"/>
              <a:ext cx="2019300" cy="3810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819BD"/>
                  </a:solidFill>
                  <a:latin typeface="Chalkboard"/>
                  <a:cs typeface="Chalkboard"/>
                </a:rPr>
                <a:t>CII</a:t>
              </a:r>
              <a:r>
                <a:rPr lang="en-US" baseline="30000" dirty="0" smtClean="0">
                  <a:solidFill>
                    <a:srgbClr val="7819BD"/>
                  </a:solidFill>
                  <a:latin typeface="Chalkboard"/>
                  <a:cs typeface="Chalkboard"/>
                </a:rPr>
                <a:t> 2</a:t>
              </a:r>
              <a:r>
                <a:rPr lang="en-US" dirty="0" smtClean="0">
                  <a:solidFill>
                    <a:srgbClr val="7819BD"/>
                  </a:solidFill>
                  <a:latin typeface="Chalkboard"/>
                  <a:cs typeface="Chalkboard"/>
                </a:rPr>
                <a:t>P</a:t>
              </a:r>
              <a:r>
                <a:rPr lang="en-US" baseline="-25000" dirty="0" smtClean="0">
                  <a:solidFill>
                    <a:srgbClr val="7819BD"/>
                  </a:solidFill>
                  <a:latin typeface="Chalkboard"/>
                  <a:cs typeface="Chalkboard"/>
                </a:rPr>
                <a:t>3/2</a:t>
              </a:r>
              <a:r>
                <a:rPr lang="en-US" dirty="0" smtClean="0">
                  <a:solidFill>
                    <a:srgbClr val="7819BD"/>
                  </a:solidFill>
                  <a:latin typeface="Chalkboard"/>
                  <a:cs typeface="Chalkboard"/>
                </a:rPr>
                <a:t> -&gt; </a:t>
              </a:r>
              <a:r>
                <a:rPr lang="en-US" baseline="30000" dirty="0" smtClean="0">
                  <a:solidFill>
                    <a:srgbClr val="7819BD"/>
                  </a:solidFill>
                  <a:latin typeface="Chalkboard"/>
                  <a:cs typeface="Chalkboard"/>
                </a:rPr>
                <a:t>2</a:t>
              </a:r>
              <a:r>
                <a:rPr lang="en-US" dirty="0" smtClean="0">
                  <a:solidFill>
                    <a:srgbClr val="7819BD"/>
                  </a:solidFill>
                  <a:latin typeface="Chalkboard"/>
                  <a:cs typeface="Chalkboard"/>
                </a:rPr>
                <a:t>P</a:t>
              </a:r>
              <a:r>
                <a:rPr lang="en-US" baseline="-25000" dirty="0" smtClean="0">
                  <a:solidFill>
                    <a:srgbClr val="7819BD"/>
                  </a:solidFill>
                  <a:latin typeface="Chalkboard"/>
                  <a:cs typeface="Chalkboard"/>
                </a:rPr>
                <a:t>1/2</a:t>
              </a:r>
              <a:endParaRPr lang="en-US" baseline="-25000" dirty="0">
                <a:solidFill>
                  <a:srgbClr val="7819BD"/>
                </a:solidFill>
                <a:latin typeface="Chalkboard"/>
                <a:cs typeface="Chalkboar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 Ro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With the ALMA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 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Full 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A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rray 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( &gt;50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x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 12-m antennas): 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Capable of detecting CI in all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(101)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z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 &gt; 1 CO emitters currently known at &lt; 10 km s</a:t>
            </a:r>
            <a:r>
              <a:rPr lang="en-US" sz="2000" baseline="300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-1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 resolution    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160657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Maximum angular resolution of 0.05” – 0.04” over 84 – 116 GHz (band-3) =&gt; linear resolution of 300 pc at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z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 = 3.2 – 4.9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175337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All five current detections are gravitationally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lensed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 – only need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magnifications of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 ≥ 3 to resolve individual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GMCs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 at  12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Gyr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 look-back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544943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From the current CO detections alone – </a:t>
            </a: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hundreds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 of CI emitters within which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GMCs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 may be resolved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611743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 Rounded MT Bold"/>
                <a:cs typeface="Arial Rounded MT Bold"/>
              </a:rPr>
              <a:t>i.e.  CO and CI from same individual complex in a sample size which rivals that of the optical data 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ng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ng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ng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ng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 Ro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10316</TotalTime>
  <Words>572</Words>
  <Application>Microsoft Macintosh PowerPoint</Application>
  <PresentationFormat>On-screen Show (4:3)</PresentationFormat>
  <Paragraphs>47</Paragraphs>
  <Slides>10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UNSW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Butt  Naked</dc:creator>
  <cp:lastModifiedBy>Butt  Naked</cp:lastModifiedBy>
  <cp:revision>132</cp:revision>
  <dcterms:created xsi:type="dcterms:W3CDTF">2011-05-05T01:50:40Z</dcterms:created>
  <dcterms:modified xsi:type="dcterms:W3CDTF">2011-05-06T01:34:20Z</dcterms:modified>
</cp:coreProperties>
</file>