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4671" r:id="rId3"/>
  </p:sldMasterIdLst>
  <p:notesMasterIdLst>
    <p:notesMasterId r:id="rId41"/>
  </p:notesMasterIdLst>
  <p:handoutMasterIdLst>
    <p:handoutMasterId r:id="rId42"/>
  </p:handoutMasterIdLst>
  <p:sldIdLst>
    <p:sldId id="257" r:id="rId4"/>
    <p:sldId id="336" r:id="rId5"/>
    <p:sldId id="261" r:id="rId6"/>
    <p:sldId id="286" r:id="rId7"/>
    <p:sldId id="287" r:id="rId8"/>
    <p:sldId id="288" r:id="rId9"/>
    <p:sldId id="289" r:id="rId10"/>
    <p:sldId id="290" r:id="rId11"/>
    <p:sldId id="291" r:id="rId12"/>
    <p:sldId id="292" r:id="rId13"/>
    <p:sldId id="293" r:id="rId14"/>
    <p:sldId id="322" r:id="rId15"/>
    <p:sldId id="294" r:id="rId16"/>
    <p:sldId id="295" r:id="rId17"/>
    <p:sldId id="297" r:id="rId18"/>
    <p:sldId id="298" r:id="rId19"/>
    <p:sldId id="299" r:id="rId20"/>
    <p:sldId id="300" r:id="rId21"/>
    <p:sldId id="301" r:id="rId22"/>
    <p:sldId id="328" r:id="rId23"/>
    <p:sldId id="329" r:id="rId24"/>
    <p:sldId id="330" r:id="rId25"/>
    <p:sldId id="331" r:id="rId26"/>
    <p:sldId id="332" r:id="rId27"/>
    <p:sldId id="333" r:id="rId28"/>
    <p:sldId id="334" r:id="rId29"/>
    <p:sldId id="335" r:id="rId30"/>
    <p:sldId id="312" r:id="rId31"/>
    <p:sldId id="313" r:id="rId32"/>
    <p:sldId id="327" r:id="rId33"/>
    <p:sldId id="323" r:id="rId34"/>
    <p:sldId id="324" r:id="rId35"/>
    <p:sldId id="314" r:id="rId36"/>
    <p:sldId id="325" r:id="rId37"/>
    <p:sldId id="315" r:id="rId38"/>
    <p:sldId id="326" r:id="rId39"/>
    <p:sldId id="337" r:id="rId40"/>
  </p:sldIdLst>
  <p:sldSz cx="9144000" cy="6858000" type="screen4x3"/>
  <p:notesSz cx="6934200" cy="9220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a:srgbClr val="66CCFF"/>
    <a:srgbClr val="330099"/>
    <a:srgbClr val="8CC7EA"/>
    <a:srgbClr val="EAEAEA"/>
    <a:srgbClr val="99CCFF"/>
    <a:srgbClr val="ECEC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6" autoAdjust="0"/>
    <p:restoredTop sz="94659" autoAdjust="0"/>
  </p:normalViewPr>
  <p:slideViewPr>
    <p:cSldViewPr snapToGrid="0" snapToObjects="1">
      <p:cViewPr varScale="1">
        <p:scale>
          <a:sx n="83" d="100"/>
          <a:sy n="83" d="100"/>
        </p:scale>
        <p:origin x="-96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1686"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21.xml"/><Relationship Id="rId18" Type="http://schemas.openxmlformats.org/officeDocument/2006/relationships/slide" Target="slides/slide26.xml"/><Relationship Id="rId3" Type="http://schemas.openxmlformats.org/officeDocument/2006/relationships/slide" Target="slides/slide5.xml"/><Relationship Id="rId7" Type="http://schemas.openxmlformats.org/officeDocument/2006/relationships/slide" Target="slides/slide11.xml"/><Relationship Id="rId12" Type="http://schemas.openxmlformats.org/officeDocument/2006/relationships/slide" Target="slides/slide20.xml"/><Relationship Id="rId17" Type="http://schemas.openxmlformats.org/officeDocument/2006/relationships/slide" Target="slides/slide25.xml"/><Relationship Id="rId2" Type="http://schemas.openxmlformats.org/officeDocument/2006/relationships/slide" Target="slides/slide4.xml"/><Relationship Id="rId16" Type="http://schemas.openxmlformats.org/officeDocument/2006/relationships/slide" Target="slides/slide2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8.xml"/><Relationship Id="rId5" Type="http://schemas.openxmlformats.org/officeDocument/2006/relationships/slide" Target="slides/slide7.xml"/><Relationship Id="rId15" Type="http://schemas.openxmlformats.org/officeDocument/2006/relationships/slide" Target="slides/slide23.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 Id="rId1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wrap="square" lIns="92309" tIns="46154" rIns="92309" bIns="46154" numCol="1" anchor="t" anchorCtr="0" compatLnSpc="1">
            <a:prstTxWarp prst="textNoShape">
              <a:avLst/>
            </a:prstTxWarp>
          </a:bodyPr>
          <a:lstStyle>
            <a:lvl1pPr algn="r">
              <a:defRPr sz="1200"/>
            </a:lvl1pPr>
          </a:lstStyle>
          <a:p>
            <a:pPr>
              <a:defRPr/>
            </a:pPr>
            <a:fld id="{6558B560-F473-44C3-89AB-8C7D72789A6C}" type="datetime1">
              <a:rPr lang="en-US"/>
              <a:pPr>
                <a:defRPr/>
              </a:pPr>
              <a:t>9/26/2010</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pPr>
              <a:defRPr/>
            </a:pPr>
            <a:fld id="{65F0658C-431F-4E28-8565-9D3E76F669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27775" y="0"/>
            <a:ext cx="3004820" cy="461010"/>
          </a:xfrm>
          <a:prstGeom prst="rect">
            <a:avLst/>
          </a:prstGeom>
        </p:spPr>
        <p:txBody>
          <a:bodyPr vert="horz" wrap="square" lIns="92309" tIns="46154" rIns="92309" bIns="46154" numCol="1" anchor="t" anchorCtr="0" compatLnSpc="1">
            <a:prstTxWarp prst="textNoShape">
              <a:avLst/>
            </a:prstTxWarp>
          </a:bodyPr>
          <a:lstStyle>
            <a:lvl1pPr algn="r">
              <a:defRPr sz="1200"/>
            </a:lvl1pPr>
          </a:lstStyle>
          <a:p>
            <a:pPr>
              <a:defRPr/>
            </a:pPr>
            <a:fld id="{F0583ABD-26FD-4EED-B1C2-D1849D6469C8}" type="datetime1">
              <a:rPr lang="en-US"/>
              <a:pPr>
                <a:defRPr/>
              </a:pPr>
              <a:t>9/26/2010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wrap="square" lIns="92309" tIns="46154" rIns="92309" bIns="4615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93420" y="4379595"/>
            <a:ext cx="5547360" cy="4149090"/>
          </a:xfrm>
          <a:prstGeom prst="rect">
            <a:avLst/>
          </a:prstGeom>
        </p:spPr>
        <p:txBody>
          <a:bodyPr vert="horz" wrap="square" lIns="92309" tIns="46154" rIns="92309" bIns="4615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pPr>
              <a:defRPr/>
            </a:pPr>
            <a:fld id="{5BE5F9B1-473C-4EF0-8A6C-67F98BFC407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descr="bg_slides.jpg"/>
          <p:cNvPicPr>
            <a:picLocks noChangeAspect="1"/>
          </p:cNvPicPr>
          <p:nvPr/>
        </p:nvPicPr>
        <p:blipFill>
          <a:blip r:embed="rId2"/>
          <a:srcRect/>
          <a:stretch>
            <a:fillRect/>
          </a:stretch>
        </p:blipFill>
        <p:spPr bwMode="auto">
          <a:xfrm>
            <a:off x="0" y="1428750"/>
            <a:ext cx="9144000" cy="2870200"/>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271670" y="5815282"/>
            <a:ext cx="666210" cy="861805"/>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4" name="Picture 21" descr="auilogo"/>
          <p:cNvPicPr>
            <a:picLocks noChangeAspect="1" noChangeArrowheads="1"/>
          </p:cNvPicPr>
          <p:nvPr userDrawn="1"/>
        </p:nvPicPr>
        <p:blipFill>
          <a:blip r:embed="rId4"/>
          <a:srcRect/>
          <a:stretch>
            <a:fillRect/>
          </a:stretch>
        </p:blipFill>
        <p:spPr bwMode="auto">
          <a:xfrm>
            <a:off x="7607059" y="5815283"/>
            <a:ext cx="1245082" cy="861805"/>
          </a:xfrm>
          <a:prstGeom prst="rect">
            <a:avLst/>
          </a:prstGeom>
          <a:noFill/>
          <a:ln w="19050">
            <a:solidFill>
              <a:schemeClr val="tx1"/>
            </a:solidFill>
            <a:miter lim="800000"/>
            <a:headEnd/>
            <a:tailEnd/>
          </a:ln>
        </p:spPr>
      </p:pic>
      <p:sp>
        <p:nvSpPr>
          <p:cNvPr id="27" name="TextBox 26"/>
          <p:cNvSpPr txBox="1"/>
          <p:nvPr userDrawn="1"/>
        </p:nvSpPr>
        <p:spPr>
          <a:xfrm>
            <a:off x="457200" y="4298950"/>
            <a:ext cx="7335078" cy="904863"/>
          </a:xfrm>
          <a:prstGeom prst="rect">
            <a:avLst/>
          </a:prstGeom>
          <a:solidFill>
            <a:schemeClr val="bg1"/>
          </a:solidFill>
        </p:spPr>
        <p:txBody>
          <a:bodyPr wrap="square" rtlCol="0">
            <a:spAutoFit/>
          </a:bodyPr>
          <a:lstStyle/>
          <a:p>
            <a:pPr marL="342900" indent="-342900" eaLnBrk="0" hangingPunct="0">
              <a:spcBef>
                <a:spcPct val="20000"/>
              </a:spcBef>
              <a:buFont typeface="Arial" charset="0"/>
              <a:buNone/>
            </a:pPr>
            <a:r>
              <a:rPr lang="en-US" sz="2400" dirty="0" smtClean="0">
                <a:solidFill>
                  <a:srgbClr val="C00000"/>
                </a:solidFill>
                <a:latin typeface="Gill Sans MT" pitchFamily="34" charset="0"/>
                <a:cs typeface="Gill Sans" pitchFamily="17" charset="0"/>
              </a:rPr>
              <a:t>2010 CASS Imaging Workshop</a:t>
            </a:r>
            <a:endParaRPr lang="en-US" sz="2400" baseline="0" dirty="0" smtClean="0">
              <a:solidFill>
                <a:srgbClr val="C00000"/>
              </a:solidFill>
              <a:latin typeface="Gill Sans MT" pitchFamily="34" charset="0"/>
              <a:cs typeface="Gill Sans" pitchFamily="17" charset="0"/>
            </a:endParaRPr>
          </a:p>
          <a:p>
            <a:pPr marL="342900" indent="-342900" eaLnBrk="0" hangingPunct="0">
              <a:spcBef>
                <a:spcPct val="20000"/>
              </a:spcBef>
              <a:buFont typeface="Arial" charset="0"/>
              <a:buNone/>
            </a:pPr>
            <a:r>
              <a:rPr lang="en-US" sz="2400" baseline="0" dirty="0" err="1" smtClean="0">
                <a:solidFill>
                  <a:srgbClr val="C00000"/>
                </a:solidFill>
                <a:latin typeface="Gill Sans MT" pitchFamily="34" charset="0"/>
                <a:cs typeface="Gill Sans" pitchFamily="17" charset="0"/>
              </a:rPr>
              <a:t>Narrabri</a:t>
            </a:r>
            <a:r>
              <a:rPr lang="en-US" sz="2400" baseline="0" dirty="0" smtClean="0">
                <a:solidFill>
                  <a:srgbClr val="C00000"/>
                </a:solidFill>
                <a:latin typeface="Gill Sans MT" pitchFamily="34" charset="0"/>
                <a:cs typeface="Gill Sans" pitchFamily="17" charset="0"/>
              </a:rPr>
              <a:t>, NSW.  </a:t>
            </a:r>
            <a:endParaRPr lang="en-US" sz="2400" dirty="0" smtClean="0">
              <a:solidFill>
                <a:srgbClr val="C00000"/>
              </a:solidFill>
              <a:latin typeface="Gill Sans MT" pitchFamily="34" charset="0"/>
              <a:cs typeface="Gill Sans" pitchFamily="17"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Twelfth Synthesis Imaging Workshop</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481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B9A5B1B4-3B3A-4772-A1A3-267DE63EE0FA}" type="slidenum">
              <a:rPr lang="en-US"/>
              <a:pPr>
                <a:defRPr/>
              </a:pPr>
              <a:t>‹#›</a:t>
            </a:fld>
            <a:endParaRPr lang="en-US"/>
          </a:p>
        </p:txBody>
      </p:sp>
      <p:sp>
        <p:nvSpPr>
          <p:cNvPr id="7" name="Rectangle 8"/>
          <p:cNvSpPr>
            <a:spLocks noGrp="1" noChangeArrowheads="1"/>
          </p:cNvSpPr>
          <p:nvPr>
            <p:ph type="ftr" sz="quarter" idx="11"/>
          </p:nvPr>
        </p:nvSpPr>
        <p:spPr>
          <a:ln/>
        </p:spPr>
        <p:txBody>
          <a:bodyPr/>
          <a:lstStyle>
            <a:lvl1pPr>
              <a:defRPr/>
            </a:lvl1pPr>
          </a:lstStyle>
          <a:p>
            <a:pPr>
              <a:defRPr/>
            </a:pPr>
            <a:r>
              <a:rPr lang="en-US" dirty="0" smtClean="0"/>
              <a:t>2010 NRAO Synthesis Imaging School</a:t>
            </a:r>
          </a:p>
          <a:p>
            <a:pPr>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E97A83E3-8596-45B8-BC2B-4A8DBA6E2BAF}"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2008 ATNF Synthesis Imaging School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Twelfth Synthesis Imaging Workshop</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Twelfth Synthesis Imaging Workshop</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8" name="Rectangle 7"/>
          <p:cNvSpPr/>
          <p:nvPr/>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663" r:id="rId1"/>
  </p:sldLayoutIdLst>
  <p:hf hdr="0" dt="0"/>
  <p:txStyles>
    <p:titleStyle>
      <a:lvl1pPr algn="l" defTabSz="457200" rtl="0" eaLnBrk="1" fontAlgn="base" hangingPunct="1">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1" fontAlgn="base" hangingPunct="1">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1" fontAlgn="base" hangingPunct="1">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dirty="0" smtClean="0"/>
              <a:t>2010 CASS Imaging Workshop</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68" r:id="rId8"/>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dirty="0" smtClean="0"/>
              <a:t>Twelfth Synthesis Imaging Workshop</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681" r:id="rId1"/>
    <p:sldLayoutId id="2147484674" r:id="rId2"/>
    <p:sldLayoutId id="2147484675" r:id="rId3"/>
    <p:sldLayoutId id="2147484676" r:id="rId4"/>
    <p:sldLayoutId id="2147484677" r:id="rId5"/>
    <p:sldLayoutId id="2147484678" r:id="rId6"/>
    <p:sldLayoutId id="2147484679" r:id="rId7"/>
    <p:sldLayoutId id="2147484680" r:id="rId8"/>
    <p:sldLayoutId id="2147484683" r:id="rId9"/>
    <p:sldLayoutId id="2147484684" r:id="rId10"/>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9.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9.xml"/><Relationship Id="rId1" Type="http://schemas.openxmlformats.org/officeDocument/2006/relationships/vmlDrawing" Target="../drawings/vmlDrawing7.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10.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1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1.xml"/><Relationship Id="rId1" Type="http://schemas.openxmlformats.org/officeDocument/2006/relationships/vmlDrawing" Target="../drawings/vmlDrawing14.vml"/><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8.xml"/><Relationship Id="rId1" Type="http://schemas.openxmlformats.org/officeDocument/2006/relationships/vmlDrawing" Target="../drawings/vmlDrawing16.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0.xml"/><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11.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457200" y="381000"/>
            <a:ext cx="8140700" cy="1470025"/>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Gill Sans MT" pitchFamily="34" charset="0"/>
                <a:ea typeface="ＭＳ Ｐゴシック" pitchFamily="17" charset="-128"/>
                <a:cs typeface="GillSans" pitchFamily="48" charset="0"/>
              </a:rPr>
              <a:t>Practicalities </a:t>
            </a:r>
            <a:r>
              <a:rPr lang="en-US" dirty="0" smtClean="0">
                <a:latin typeface="Gill Sans MT" pitchFamily="34" charset="0"/>
                <a:ea typeface="ＭＳ Ｐゴシック" pitchFamily="17" charset="-128"/>
                <a:cs typeface="GillSans" pitchFamily="48" charset="0"/>
              </a:rPr>
              <a:t>of Radio </a:t>
            </a:r>
            <a:r>
              <a:rPr lang="en-US" dirty="0" err="1" smtClean="0">
                <a:latin typeface="Gill Sans MT" pitchFamily="34" charset="0"/>
                <a:ea typeface="ＭＳ Ｐゴシック" pitchFamily="17" charset="-128"/>
                <a:cs typeface="GillSans" pitchFamily="48" charset="0"/>
              </a:rPr>
              <a:t>Interferometry</a:t>
            </a:r>
            <a:endParaRPr lang="en-US" dirty="0" smtClean="0">
              <a:latin typeface="Gill Sans MT" pitchFamily="34" charset="0"/>
              <a:ea typeface="ＭＳ Ｐゴシック" pitchFamily="17" charset="-128"/>
              <a:cs typeface="GillSans" pitchFamily="48" charset="0"/>
            </a:endParaRPr>
          </a:p>
        </p:txBody>
      </p:sp>
      <p:sp>
        <p:nvSpPr>
          <p:cNvPr id="15363" name="Subtitle 6"/>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 Sans" pitchFamily="17" charset="0"/>
              </a:rPr>
              <a:t>Rick </a:t>
            </a:r>
            <a:r>
              <a:rPr lang="en-US" dirty="0" err="1" smtClean="0">
                <a:latin typeface="Gill Sans MT" pitchFamily="34" charset="0"/>
                <a:ea typeface="ＭＳ Ｐゴシック" pitchFamily="17" charset="-128"/>
                <a:cs typeface="Gill Sans" pitchFamily="17" charset="0"/>
              </a:rPr>
              <a:t>Perley</a:t>
            </a:r>
            <a:r>
              <a:rPr lang="en-US" dirty="0" smtClean="0">
                <a:latin typeface="Gill Sans MT" pitchFamily="34" charset="0"/>
                <a:ea typeface="ＭＳ Ｐゴシック" pitchFamily="17" charset="-128"/>
                <a:cs typeface="Gill Sans" pitchFamily="17" charset="0"/>
              </a:rPr>
              <a:t>, NRAO/Socorro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6B83C344-79D8-4EB1-92B4-D10F0855C172}" type="slidenum">
              <a:rPr lang="en-US" smtClean="0"/>
              <a:pPr/>
              <a:t>10</a:t>
            </a:fld>
            <a:endParaRPr lang="en-US" smtClean="0"/>
          </a:p>
        </p:txBody>
      </p:sp>
      <p:sp>
        <p:nvSpPr>
          <p:cNvPr id="50180" name="Rectangle 2"/>
          <p:cNvSpPr>
            <a:spLocks noGrp="1" noChangeArrowheads="1"/>
          </p:cNvSpPr>
          <p:nvPr>
            <p:ph type="title"/>
          </p:nvPr>
        </p:nvSpPr>
        <p:spPr/>
        <p:txBody>
          <a:bodyPr/>
          <a:lstStyle/>
          <a:p>
            <a:pPr eaLnBrk="1" hangingPunct="1"/>
            <a:r>
              <a:rPr lang="en-US" smtClean="0"/>
              <a:t>Illustrating Delay Tracking</a:t>
            </a:r>
          </a:p>
        </p:txBody>
      </p:sp>
      <p:sp>
        <p:nvSpPr>
          <p:cNvPr id="50181" name="Rectangle 3"/>
          <p:cNvSpPr>
            <a:spLocks noGrp="1" noChangeArrowheads="1"/>
          </p:cNvSpPr>
          <p:nvPr>
            <p:ph type="body" idx="1"/>
          </p:nvPr>
        </p:nvSpPr>
        <p:spPr>
          <a:xfrm>
            <a:off x="152400" y="1066800"/>
            <a:ext cx="3200400" cy="5105400"/>
          </a:xfrm>
        </p:spPr>
        <p:txBody>
          <a:bodyPr/>
          <a:lstStyle/>
          <a:p>
            <a:pPr eaLnBrk="1" hangingPunct="1"/>
            <a:r>
              <a:rPr lang="en-US" smtClean="0"/>
              <a:t>Top Panel:</a:t>
            </a:r>
          </a:p>
          <a:p>
            <a:pPr marL="457200" lvl="1" indent="0" eaLnBrk="1" hangingPunct="1">
              <a:buFontTx/>
              <a:buNone/>
            </a:pPr>
            <a:r>
              <a:rPr lang="en-US" smtClean="0"/>
              <a:t>Delay has been added and subtracted to move the delay pattern to the source location.</a:t>
            </a:r>
          </a:p>
          <a:p>
            <a:pPr marL="457200" lvl="1" indent="0" eaLnBrk="1" hangingPunct="1">
              <a:buFontTx/>
              <a:buNone/>
            </a:pPr>
            <a:endParaRPr lang="en-US" smtClean="0"/>
          </a:p>
          <a:p>
            <a:pPr eaLnBrk="1" hangingPunct="1"/>
            <a:r>
              <a:rPr lang="en-US" smtClean="0"/>
              <a:t>Bottom Panel:</a:t>
            </a:r>
          </a:p>
          <a:p>
            <a:pPr marL="457200" lvl="1" indent="0" eaLnBrk="1" hangingPunct="1">
              <a:buFontTx/>
              <a:buNone/>
            </a:pPr>
            <a:r>
              <a:rPr lang="en-US" smtClean="0"/>
              <a:t>A cosinusoidal sensor pattern is added, to illustrate losses from a fixed sensor.  </a:t>
            </a:r>
          </a:p>
        </p:txBody>
      </p:sp>
      <p:pic>
        <p:nvPicPr>
          <p:cNvPr id="50182" name="Picture 4" descr="10SincShift"/>
          <p:cNvPicPr>
            <a:picLocks noChangeAspect="1" noChangeArrowheads="1"/>
          </p:cNvPicPr>
          <p:nvPr/>
        </p:nvPicPr>
        <p:blipFill>
          <a:blip r:embed="rId2" cstate="print"/>
          <a:srcRect l="14935" r="14935" b="48611"/>
          <a:stretch>
            <a:fillRect/>
          </a:stretch>
        </p:blipFill>
        <p:spPr bwMode="auto">
          <a:xfrm>
            <a:off x="4004108" y="1066801"/>
            <a:ext cx="4469331" cy="2296740"/>
          </a:xfrm>
          <a:prstGeom prst="rect">
            <a:avLst/>
          </a:prstGeom>
          <a:noFill/>
          <a:ln w="9525">
            <a:noFill/>
            <a:miter lim="800000"/>
            <a:headEnd/>
            <a:tailEnd/>
          </a:ln>
        </p:spPr>
      </p:pic>
      <p:pic>
        <p:nvPicPr>
          <p:cNvPr id="50183" name="Picture 5" descr="10SincCosShift"/>
          <p:cNvPicPr>
            <a:picLocks noChangeAspect="1" noChangeArrowheads="1"/>
          </p:cNvPicPr>
          <p:nvPr/>
        </p:nvPicPr>
        <p:blipFill>
          <a:blip r:embed="rId3" cstate="print"/>
          <a:srcRect l="14935" r="14935" b="48611"/>
          <a:stretch>
            <a:fillRect/>
          </a:stretch>
        </p:blipFill>
        <p:spPr bwMode="auto">
          <a:xfrm>
            <a:off x="4004108" y="3725346"/>
            <a:ext cx="4469331" cy="22967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1A99CA8B-FA2A-4194-9512-53DF8ED8D141}" type="slidenum">
              <a:rPr lang="en-US" smtClean="0"/>
              <a:pPr/>
              <a:t>11</a:t>
            </a:fld>
            <a:endParaRPr lang="en-US" smtClean="0"/>
          </a:p>
        </p:txBody>
      </p:sp>
      <p:sp>
        <p:nvSpPr>
          <p:cNvPr id="51204" name="Rectangle 2"/>
          <p:cNvSpPr>
            <a:spLocks noGrp="1" noChangeArrowheads="1"/>
          </p:cNvSpPr>
          <p:nvPr>
            <p:ph type="title"/>
          </p:nvPr>
        </p:nvSpPr>
        <p:spPr/>
        <p:txBody>
          <a:bodyPr/>
          <a:lstStyle/>
          <a:p>
            <a:pPr eaLnBrk="1" hangingPunct="1"/>
            <a:r>
              <a:rPr lang="en-US" smtClean="0"/>
              <a:t>Observations from a Rotating Platform </a:t>
            </a:r>
          </a:p>
        </p:txBody>
      </p:sp>
      <p:sp>
        <p:nvSpPr>
          <p:cNvPr id="51205" name="Rectangle 3"/>
          <p:cNvSpPr>
            <a:spLocks noGrp="1" noChangeArrowheads="1"/>
          </p:cNvSpPr>
          <p:nvPr>
            <p:ph type="body" idx="1"/>
          </p:nvPr>
        </p:nvSpPr>
        <p:spPr>
          <a:xfrm>
            <a:off x="609600" y="1028700"/>
            <a:ext cx="8077200" cy="5372100"/>
          </a:xfrm>
        </p:spPr>
        <p:txBody>
          <a:bodyPr/>
          <a:lstStyle/>
          <a:p>
            <a:pPr eaLnBrk="1" hangingPunct="1">
              <a:lnSpc>
                <a:spcPct val="90000"/>
              </a:lnSpc>
              <a:spcBef>
                <a:spcPct val="0"/>
              </a:spcBef>
            </a:pPr>
            <a:r>
              <a:rPr lang="en-US" sz="2000" dirty="0" smtClean="0"/>
              <a:t>Real interferometers are built on the surface of the earth – a rotating platform.  From the observer’s perspective, sources move across the sky.  </a:t>
            </a:r>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Since we know how to adjust the interferometer to move its coherence pattern to the direction of interest, it is a simple step to continuously move the pattern to follow a moving source.  </a:t>
            </a:r>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All that is necessary is to continuously slip the inserted time delay, with an accuracy </a:t>
            </a:r>
            <a:r>
              <a:rPr lang="en-US" sz="2000" dirty="0" err="1" smtClean="0">
                <a:solidFill>
                  <a:srgbClr val="C00000"/>
                </a:solidFill>
                <a:latin typeface="Symbol" pitchFamily="18" charset="2"/>
              </a:rPr>
              <a:t>dt</a:t>
            </a:r>
            <a:r>
              <a:rPr lang="en-US" sz="2000" dirty="0" smtClean="0">
                <a:solidFill>
                  <a:srgbClr val="C00000"/>
                </a:solidFill>
              </a:rPr>
              <a:t> &lt;&lt; 1/</a:t>
            </a:r>
            <a:r>
              <a:rPr lang="en-US" sz="2000" dirty="0" err="1" smtClean="0">
                <a:solidFill>
                  <a:srgbClr val="C00000"/>
                </a:solidFill>
                <a:latin typeface="Symbol" pitchFamily="18" charset="2"/>
              </a:rPr>
              <a:t>Dn</a:t>
            </a:r>
            <a:r>
              <a:rPr lang="en-US" dirty="0" smtClean="0"/>
              <a:t> to minimize bandwidth loss.  </a:t>
            </a:r>
            <a:endParaRPr lang="en-US" sz="2000" dirty="0" smtClean="0"/>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For the ‘radio-frequency’ interferometer we are discussing here, this will automatically track both the fringe pattern and the fringe-washing function with the source.    </a:t>
            </a:r>
          </a:p>
          <a:p>
            <a:pPr eaLnBrk="1" hangingPunct="1">
              <a:lnSpc>
                <a:spcPct val="90000"/>
              </a:lnSpc>
              <a:spcBef>
                <a:spcPct val="0"/>
              </a:spcBef>
              <a:buFontTx/>
              <a:buNone/>
            </a:pPr>
            <a:endParaRPr lang="en-US" sz="2000" dirty="0" smtClean="0"/>
          </a:p>
          <a:p>
            <a:pPr eaLnBrk="1" hangingPunct="1">
              <a:lnSpc>
                <a:spcPct val="90000"/>
              </a:lnSpc>
              <a:spcBef>
                <a:spcPct val="0"/>
              </a:spcBef>
            </a:pPr>
            <a:r>
              <a:rPr lang="en-US" sz="2000" dirty="0" smtClean="0"/>
              <a:t>Hence, a point source, at the reference position, will give uniform amplitude and zero phase throughout time (provided real-life things like the atmosphere, ionosphere, or geometry errors don’t mess things up … </a:t>
            </a:r>
            <a:r>
              <a:rPr lang="en-US" sz="2000" dirty="0" smtClean="0">
                <a:sym typeface="Wingdings" pitchFamily="2" charset="2"/>
              </a:rPr>
              <a:t> )</a:t>
            </a:r>
            <a:endParaRPr 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511"/>
          </a:xfrm>
        </p:spPr>
        <p:txBody>
          <a:bodyPr/>
          <a:lstStyle/>
          <a:p>
            <a:r>
              <a:rPr lang="en-US" dirty="0" smtClean="0"/>
              <a:t>Time Averaging Loss</a:t>
            </a:r>
            <a:endParaRPr lang="en-US" dirty="0"/>
          </a:p>
        </p:txBody>
      </p:sp>
      <p:sp>
        <p:nvSpPr>
          <p:cNvPr id="3" name="Content Placeholder 2"/>
          <p:cNvSpPr>
            <a:spLocks noGrp="1"/>
          </p:cNvSpPr>
          <p:nvPr>
            <p:ph sz="half" idx="1"/>
          </p:nvPr>
        </p:nvSpPr>
        <p:spPr>
          <a:xfrm>
            <a:off x="457199" y="1270535"/>
            <a:ext cx="8041907" cy="4525963"/>
          </a:xfrm>
        </p:spPr>
        <p:txBody>
          <a:bodyPr/>
          <a:lstStyle/>
          <a:p>
            <a:pPr marL="231775" indent="-231775"/>
            <a:r>
              <a:rPr lang="en-US" sz="2400" dirty="0" smtClean="0"/>
              <a:t>So – we can track a moving source,  continuously adjusting the delay to prevent bandwidth losses.  </a:t>
            </a:r>
          </a:p>
          <a:p>
            <a:pPr marL="231775" indent="-231775"/>
            <a:r>
              <a:rPr lang="en-US" sz="2400" dirty="0" smtClean="0"/>
              <a:t>This also ‘moves’ the </a:t>
            </a:r>
            <a:r>
              <a:rPr lang="en-US" sz="2400" dirty="0" err="1" smtClean="0"/>
              <a:t>cosinusoidal</a:t>
            </a:r>
            <a:r>
              <a:rPr lang="en-US" sz="2400" dirty="0" smtClean="0"/>
              <a:t> fringe pattern – very convenient!  </a:t>
            </a:r>
          </a:p>
          <a:p>
            <a:pPr marL="231775" indent="-231775"/>
            <a:r>
              <a:rPr lang="en-US" sz="2400" dirty="0" smtClean="0"/>
              <a:t>From this, you might think that you can increase the time averaging for as long as you please.  </a:t>
            </a:r>
          </a:p>
          <a:p>
            <a:pPr marL="231775" indent="-231775"/>
            <a:r>
              <a:rPr lang="en-US" sz="2400" dirty="0" smtClean="0"/>
              <a:t>But you can’t – because the convenient tracking only works perfectly for the object ‘in the center’.  </a:t>
            </a:r>
          </a:p>
          <a:p>
            <a:pPr marL="231775" indent="-231775"/>
            <a:r>
              <a:rPr lang="en-US" sz="2400" dirty="0" smtClean="0"/>
              <a:t>All other sources are moving </a:t>
            </a:r>
            <a:r>
              <a:rPr lang="en-US" sz="2400" dirty="0" err="1" smtClean="0"/>
              <a:t>w.r.t</a:t>
            </a:r>
            <a:r>
              <a:rPr lang="en-US" sz="2400" dirty="0" smtClean="0"/>
              <a:t>. the fringes …</a:t>
            </a:r>
            <a:endParaRPr lang="en-US" sz="2400"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0"/>
          </p:nvPr>
        </p:nvSpPr>
        <p:spPr>
          <a:noFill/>
        </p:spPr>
        <p:txBody>
          <a:bodyPr/>
          <a:lstStyle/>
          <a:p>
            <a:fld id="{3E0843E4-B70B-4FC4-B77A-0798E04DF83A}" type="slidenum">
              <a:rPr lang="en-US" smtClean="0"/>
              <a:pPr/>
              <a:t>13</a:t>
            </a:fld>
            <a:endParaRPr lang="en-US" smtClean="0"/>
          </a:p>
        </p:txBody>
      </p:sp>
      <p:sp>
        <p:nvSpPr>
          <p:cNvPr id="17412" name="Footer Placeholder 5"/>
          <p:cNvSpPr>
            <a:spLocks noGrp="1"/>
          </p:cNvSpPr>
          <p:nvPr>
            <p:ph type="ftr" sz="quarter" idx="11"/>
          </p:nvPr>
        </p:nvSpPr>
        <p:spPr>
          <a:noFill/>
        </p:spPr>
        <p:txBody>
          <a:bodyPr/>
          <a:lstStyle/>
          <a:p>
            <a:r>
              <a:rPr lang="en-US" smtClean="0"/>
              <a:t>2008 ATNF Synthesis Imaging School</a:t>
            </a:r>
          </a:p>
        </p:txBody>
      </p:sp>
      <p:sp>
        <p:nvSpPr>
          <p:cNvPr id="17413" name="Rectangle 15"/>
          <p:cNvSpPr>
            <a:spLocks noGrp="1" noChangeArrowheads="1"/>
          </p:cNvSpPr>
          <p:nvPr>
            <p:ph type="title"/>
          </p:nvPr>
        </p:nvSpPr>
        <p:spPr>
          <a:noFill/>
        </p:spPr>
        <p:txBody>
          <a:bodyPr/>
          <a:lstStyle/>
          <a:p>
            <a:pPr eaLnBrk="1" hangingPunct="1"/>
            <a:r>
              <a:rPr lang="en-US" smtClean="0"/>
              <a:t>Time-Smearing Loss Timescale</a:t>
            </a:r>
          </a:p>
        </p:txBody>
      </p:sp>
      <p:sp>
        <p:nvSpPr>
          <p:cNvPr id="17414" name="Rectangle 2"/>
          <p:cNvSpPr>
            <a:spLocks noGrp="1" noChangeArrowheads="1"/>
          </p:cNvSpPr>
          <p:nvPr>
            <p:ph type="body" sz="half" idx="1"/>
          </p:nvPr>
        </p:nvSpPr>
        <p:spPr>
          <a:xfrm>
            <a:off x="647700" y="880110"/>
            <a:ext cx="3810000" cy="948690"/>
          </a:xfrm>
        </p:spPr>
        <p:txBody>
          <a:bodyPr/>
          <a:lstStyle/>
          <a:p>
            <a:pPr marL="0" indent="0" eaLnBrk="1" hangingPunct="1">
              <a:buNone/>
            </a:pPr>
            <a:r>
              <a:rPr lang="en-US" dirty="0" smtClean="0"/>
              <a:t>Simple derivation of fringe period, from observation at the NCP.</a:t>
            </a:r>
          </a:p>
        </p:txBody>
      </p:sp>
      <p:sp>
        <p:nvSpPr>
          <p:cNvPr id="17415" name="Oval 3"/>
          <p:cNvSpPr>
            <a:spLocks noChangeArrowheads="1"/>
          </p:cNvSpPr>
          <p:nvPr/>
        </p:nvSpPr>
        <p:spPr bwMode="auto">
          <a:xfrm>
            <a:off x="762000" y="1828800"/>
            <a:ext cx="3429000" cy="3200400"/>
          </a:xfrm>
          <a:prstGeom prst="ellipse">
            <a:avLst/>
          </a:prstGeom>
          <a:solidFill>
            <a:srgbClr val="33CCCC"/>
          </a:solidFill>
          <a:ln w="9525">
            <a:solidFill>
              <a:schemeClr val="tx1"/>
            </a:solidFill>
            <a:round/>
            <a:headEnd/>
            <a:tailEnd/>
          </a:ln>
        </p:spPr>
        <p:txBody>
          <a:bodyPr wrap="none" anchor="ctr"/>
          <a:lstStyle/>
          <a:p>
            <a:pPr algn="ctr"/>
            <a:endParaRPr lang="en-US"/>
          </a:p>
        </p:txBody>
      </p:sp>
      <p:sp>
        <p:nvSpPr>
          <p:cNvPr id="17416" name="Line 4"/>
          <p:cNvSpPr>
            <a:spLocks noChangeShapeType="1"/>
          </p:cNvSpPr>
          <p:nvPr/>
        </p:nvSpPr>
        <p:spPr bwMode="auto">
          <a:xfrm>
            <a:off x="2438400" y="1828800"/>
            <a:ext cx="0" cy="3200400"/>
          </a:xfrm>
          <a:prstGeom prst="line">
            <a:avLst/>
          </a:prstGeom>
          <a:noFill/>
          <a:ln w="28575">
            <a:solidFill>
              <a:schemeClr val="tx1"/>
            </a:solidFill>
            <a:round/>
            <a:headEnd/>
            <a:tailEnd/>
          </a:ln>
        </p:spPr>
        <p:txBody>
          <a:bodyPr/>
          <a:lstStyle/>
          <a:p>
            <a:endParaRPr lang="en-US"/>
          </a:p>
        </p:txBody>
      </p:sp>
      <p:sp>
        <p:nvSpPr>
          <p:cNvPr id="17417" name="Line 5"/>
          <p:cNvSpPr>
            <a:spLocks noChangeShapeType="1"/>
          </p:cNvSpPr>
          <p:nvPr/>
        </p:nvSpPr>
        <p:spPr bwMode="auto">
          <a:xfrm>
            <a:off x="2819400" y="1828800"/>
            <a:ext cx="0" cy="3200400"/>
          </a:xfrm>
          <a:prstGeom prst="line">
            <a:avLst/>
          </a:prstGeom>
          <a:noFill/>
          <a:ln w="28575">
            <a:solidFill>
              <a:schemeClr val="tx1"/>
            </a:solidFill>
            <a:round/>
            <a:headEnd/>
            <a:tailEnd/>
          </a:ln>
        </p:spPr>
        <p:txBody>
          <a:bodyPr/>
          <a:lstStyle/>
          <a:p>
            <a:endParaRPr lang="en-US"/>
          </a:p>
        </p:txBody>
      </p:sp>
      <p:sp>
        <p:nvSpPr>
          <p:cNvPr id="17418" name="Line 6"/>
          <p:cNvSpPr>
            <a:spLocks noChangeShapeType="1"/>
          </p:cNvSpPr>
          <p:nvPr/>
        </p:nvSpPr>
        <p:spPr bwMode="auto">
          <a:xfrm>
            <a:off x="2057400" y="1828800"/>
            <a:ext cx="0" cy="3200400"/>
          </a:xfrm>
          <a:prstGeom prst="line">
            <a:avLst/>
          </a:prstGeom>
          <a:noFill/>
          <a:ln w="28575">
            <a:solidFill>
              <a:schemeClr val="tx1"/>
            </a:solidFill>
            <a:round/>
            <a:headEnd/>
            <a:tailEnd/>
          </a:ln>
        </p:spPr>
        <p:txBody>
          <a:bodyPr/>
          <a:lstStyle/>
          <a:p>
            <a:endParaRPr lang="en-US"/>
          </a:p>
        </p:txBody>
      </p:sp>
      <p:sp>
        <p:nvSpPr>
          <p:cNvPr id="17419" name="Line 7"/>
          <p:cNvSpPr>
            <a:spLocks noChangeShapeType="1"/>
          </p:cNvSpPr>
          <p:nvPr/>
        </p:nvSpPr>
        <p:spPr bwMode="auto">
          <a:xfrm>
            <a:off x="1676400" y="1943100"/>
            <a:ext cx="0" cy="2971800"/>
          </a:xfrm>
          <a:prstGeom prst="line">
            <a:avLst/>
          </a:prstGeom>
          <a:noFill/>
          <a:ln w="28575">
            <a:solidFill>
              <a:schemeClr val="tx1"/>
            </a:solidFill>
            <a:round/>
            <a:headEnd/>
            <a:tailEnd/>
          </a:ln>
        </p:spPr>
        <p:txBody>
          <a:bodyPr/>
          <a:lstStyle/>
          <a:p>
            <a:endParaRPr lang="en-US"/>
          </a:p>
        </p:txBody>
      </p:sp>
      <p:sp>
        <p:nvSpPr>
          <p:cNvPr id="17420" name="Line 8"/>
          <p:cNvSpPr>
            <a:spLocks noChangeShapeType="1"/>
          </p:cNvSpPr>
          <p:nvPr/>
        </p:nvSpPr>
        <p:spPr bwMode="auto">
          <a:xfrm flipH="1" flipV="1">
            <a:off x="2438398" y="3429000"/>
            <a:ext cx="1305828" cy="998621"/>
          </a:xfrm>
          <a:prstGeom prst="line">
            <a:avLst/>
          </a:prstGeom>
          <a:noFill/>
          <a:ln w="28575">
            <a:solidFill>
              <a:schemeClr val="bg1"/>
            </a:solidFill>
            <a:round/>
            <a:headEnd type="triangle" w="med" len="med"/>
            <a:tailEnd/>
          </a:ln>
        </p:spPr>
        <p:txBody>
          <a:bodyPr/>
          <a:lstStyle/>
          <a:p>
            <a:endParaRPr lang="en-US"/>
          </a:p>
        </p:txBody>
      </p:sp>
      <p:sp>
        <p:nvSpPr>
          <p:cNvPr id="17421" name="Text Box 9"/>
          <p:cNvSpPr txBox="1">
            <a:spLocks noChangeArrowheads="1"/>
          </p:cNvSpPr>
          <p:nvPr/>
        </p:nvSpPr>
        <p:spPr bwMode="auto">
          <a:xfrm>
            <a:off x="3252779" y="3627438"/>
            <a:ext cx="655638" cy="457200"/>
          </a:xfrm>
          <a:prstGeom prst="rect">
            <a:avLst/>
          </a:prstGeom>
          <a:noFill/>
          <a:ln w="9525">
            <a:noFill/>
            <a:miter lim="800000"/>
            <a:headEnd/>
            <a:tailEnd/>
          </a:ln>
        </p:spPr>
        <p:txBody>
          <a:bodyPr wrap="none">
            <a:spAutoFit/>
          </a:bodyPr>
          <a:lstStyle/>
          <a:p>
            <a:r>
              <a:rPr lang="en-US" sz="2400" dirty="0">
                <a:solidFill>
                  <a:schemeClr val="bg1"/>
                </a:solidFill>
                <a:latin typeface="Symbol" pitchFamily="18" charset="2"/>
              </a:rPr>
              <a:t>l</a:t>
            </a:r>
            <a:r>
              <a:rPr lang="en-US" sz="2400" dirty="0">
                <a:solidFill>
                  <a:schemeClr val="bg1"/>
                </a:solidFill>
              </a:rPr>
              <a:t>/D</a:t>
            </a:r>
          </a:p>
        </p:txBody>
      </p:sp>
      <p:sp>
        <p:nvSpPr>
          <p:cNvPr id="17422" name="Line 10"/>
          <p:cNvSpPr>
            <a:spLocks noChangeShapeType="1"/>
          </p:cNvSpPr>
          <p:nvPr/>
        </p:nvSpPr>
        <p:spPr bwMode="auto">
          <a:xfrm>
            <a:off x="2057400" y="4572000"/>
            <a:ext cx="381000" cy="0"/>
          </a:xfrm>
          <a:prstGeom prst="line">
            <a:avLst/>
          </a:prstGeom>
          <a:noFill/>
          <a:ln w="28575">
            <a:solidFill>
              <a:srgbClr val="FF0000"/>
            </a:solidFill>
            <a:round/>
            <a:headEnd type="triangle" w="med" len="med"/>
            <a:tailEnd type="triangle" w="med" len="med"/>
          </a:ln>
        </p:spPr>
        <p:txBody>
          <a:bodyPr/>
          <a:lstStyle/>
          <a:p>
            <a:endParaRPr lang="en-US"/>
          </a:p>
        </p:txBody>
      </p:sp>
      <p:sp>
        <p:nvSpPr>
          <p:cNvPr id="17423" name="Text Box 11"/>
          <p:cNvSpPr txBox="1">
            <a:spLocks noChangeArrowheads="1"/>
          </p:cNvSpPr>
          <p:nvPr/>
        </p:nvSpPr>
        <p:spPr bwMode="auto">
          <a:xfrm>
            <a:off x="929883" y="5082807"/>
            <a:ext cx="1813317" cy="830997"/>
          </a:xfrm>
          <a:prstGeom prst="rect">
            <a:avLst/>
          </a:prstGeom>
          <a:noFill/>
          <a:ln w="9525">
            <a:noFill/>
            <a:miter lim="800000"/>
            <a:headEnd/>
            <a:tailEnd/>
          </a:ln>
        </p:spPr>
        <p:txBody>
          <a:bodyPr wrap="none">
            <a:spAutoFit/>
          </a:bodyPr>
          <a:lstStyle/>
          <a:p>
            <a:pPr algn="ctr"/>
            <a:r>
              <a:rPr lang="en-US" sz="1600" dirty="0" smtClean="0">
                <a:solidFill>
                  <a:srgbClr val="FF0000"/>
                </a:solidFill>
                <a:latin typeface="Arial" pitchFamily="34" charset="0"/>
                <a:cs typeface="Arial" pitchFamily="34" charset="0"/>
              </a:rPr>
              <a:t>Interferometer</a:t>
            </a:r>
          </a:p>
          <a:p>
            <a:pPr algn="ctr"/>
            <a:r>
              <a:rPr lang="en-US" sz="1600" dirty="0" smtClean="0">
                <a:solidFill>
                  <a:srgbClr val="FF0000"/>
                </a:solidFill>
                <a:latin typeface="Arial" pitchFamily="34" charset="0"/>
                <a:cs typeface="Arial" pitchFamily="34" charset="0"/>
              </a:rPr>
              <a:t>Fringe Separation</a:t>
            </a:r>
          </a:p>
          <a:p>
            <a:pPr algn="ctr"/>
            <a:r>
              <a:rPr lang="en-US" sz="1600" dirty="0" smtClean="0">
                <a:solidFill>
                  <a:srgbClr val="FF0000"/>
                </a:solidFill>
                <a:latin typeface="Symbol" pitchFamily="18" charset="2"/>
                <a:cs typeface="Arial" pitchFamily="34" charset="0"/>
              </a:rPr>
              <a:t>l</a:t>
            </a:r>
            <a:r>
              <a:rPr lang="en-US" sz="1600" dirty="0" smtClean="0">
                <a:solidFill>
                  <a:srgbClr val="FF0000"/>
                </a:solidFill>
                <a:latin typeface="Arial" pitchFamily="34" charset="0"/>
                <a:cs typeface="Arial" pitchFamily="34" charset="0"/>
              </a:rPr>
              <a:t>/B</a:t>
            </a:r>
            <a:endParaRPr lang="en-US" sz="1600" dirty="0">
              <a:solidFill>
                <a:srgbClr val="FF0000"/>
              </a:solidFill>
              <a:latin typeface="Arial" pitchFamily="34" charset="0"/>
              <a:cs typeface="Arial" pitchFamily="34" charset="0"/>
            </a:endParaRPr>
          </a:p>
        </p:txBody>
      </p:sp>
      <p:sp>
        <p:nvSpPr>
          <p:cNvPr id="17424" name="Line 12"/>
          <p:cNvSpPr>
            <a:spLocks noChangeShapeType="1"/>
          </p:cNvSpPr>
          <p:nvPr/>
        </p:nvSpPr>
        <p:spPr bwMode="auto">
          <a:xfrm flipV="1">
            <a:off x="1828800" y="4571999"/>
            <a:ext cx="381000" cy="510807"/>
          </a:xfrm>
          <a:prstGeom prst="line">
            <a:avLst/>
          </a:prstGeom>
          <a:noFill/>
          <a:ln w="9525">
            <a:solidFill>
              <a:srgbClr val="FF0000"/>
            </a:solidFill>
            <a:round/>
            <a:headEnd/>
            <a:tailEnd type="triangle" w="med" len="med"/>
          </a:ln>
        </p:spPr>
        <p:txBody>
          <a:bodyPr/>
          <a:lstStyle/>
          <a:p>
            <a:endParaRPr lang="en-US"/>
          </a:p>
        </p:txBody>
      </p:sp>
      <p:sp>
        <p:nvSpPr>
          <p:cNvPr id="17425" name="Arc 13"/>
          <p:cNvSpPr>
            <a:spLocks/>
          </p:cNvSpPr>
          <p:nvPr/>
        </p:nvSpPr>
        <p:spPr bwMode="auto">
          <a:xfrm>
            <a:off x="2438400" y="2819400"/>
            <a:ext cx="684213" cy="609600"/>
          </a:xfrm>
          <a:custGeom>
            <a:avLst/>
            <a:gdLst>
              <a:gd name="T0" fmla="*/ 0 w 23911"/>
              <a:gd name="T1" fmla="*/ 98778 h 21600"/>
              <a:gd name="T2" fmla="*/ 19578748 w 23911"/>
              <a:gd name="T3" fmla="*/ 17204267 h 21600"/>
              <a:gd name="T4" fmla="*/ 1892281 w 23911"/>
              <a:gd name="T5" fmla="*/ 17204267 h 21600"/>
              <a:gd name="T6" fmla="*/ 0 60000 65536"/>
              <a:gd name="T7" fmla="*/ 0 60000 65536"/>
              <a:gd name="T8" fmla="*/ 0 60000 65536"/>
              <a:gd name="T9" fmla="*/ 0 w 23911"/>
              <a:gd name="T10" fmla="*/ 0 h 21600"/>
              <a:gd name="T11" fmla="*/ 23911 w 23911"/>
              <a:gd name="T12" fmla="*/ 21600 h 21600"/>
            </a:gdLst>
            <a:ahLst/>
            <a:cxnLst>
              <a:cxn ang="T6">
                <a:pos x="T0" y="T1"/>
              </a:cxn>
              <a:cxn ang="T7">
                <a:pos x="T2" y="T3"/>
              </a:cxn>
              <a:cxn ang="T8">
                <a:pos x="T4" y="T5"/>
              </a:cxn>
            </a:cxnLst>
            <a:rect l="T9" t="T10" r="T11" b="T12"/>
            <a:pathLst>
              <a:path w="23911" h="21600" fill="none" extrusionOk="0">
                <a:moveTo>
                  <a:pt x="-1" y="123"/>
                </a:moveTo>
                <a:cubicBezTo>
                  <a:pt x="767" y="41"/>
                  <a:pt x="1539" y="-1"/>
                  <a:pt x="2311" y="0"/>
                </a:cubicBezTo>
                <a:cubicBezTo>
                  <a:pt x="14240" y="0"/>
                  <a:pt x="23911" y="9670"/>
                  <a:pt x="23911" y="21600"/>
                </a:cubicBezTo>
              </a:path>
              <a:path w="23911" h="21600" stroke="0" extrusionOk="0">
                <a:moveTo>
                  <a:pt x="-1" y="123"/>
                </a:moveTo>
                <a:cubicBezTo>
                  <a:pt x="767" y="41"/>
                  <a:pt x="1539" y="-1"/>
                  <a:pt x="2311" y="0"/>
                </a:cubicBezTo>
                <a:cubicBezTo>
                  <a:pt x="14240" y="0"/>
                  <a:pt x="23911" y="9670"/>
                  <a:pt x="23911" y="21600"/>
                </a:cubicBezTo>
                <a:lnTo>
                  <a:pt x="2311" y="21600"/>
                </a:lnTo>
                <a:close/>
              </a:path>
            </a:pathLst>
          </a:custGeom>
          <a:noFill/>
          <a:ln w="9525">
            <a:solidFill>
              <a:srgbClr val="FFFF00"/>
            </a:solidFill>
            <a:round/>
            <a:headEnd/>
            <a:tailEnd type="triangle" w="med" len="med"/>
          </a:ln>
        </p:spPr>
        <p:txBody>
          <a:bodyPr wrap="none" anchor="ctr"/>
          <a:lstStyle/>
          <a:p>
            <a:pPr algn="ctr"/>
            <a:endParaRPr lang="en-US" sz="2400" baseline="-25000">
              <a:latin typeface="Times New Roman" pitchFamily="18" charset="0"/>
            </a:endParaRPr>
          </a:p>
        </p:txBody>
      </p:sp>
      <p:sp>
        <p:nvSpPr>
          <p:cNvPr id="17426" name="Text Box 14"/>
          <p:cNvSpPr txBox="1">
            <a:spLocks noChangeArrowheads="1"/>
          </p:cNvSpPr>
          <p:nvPr/>
        </p:nvSpPr>
        <p:spPr bwMode="auto">
          <a:xfrm>
            <a:off x="2743200" y="2438400"/>
            <a:ext cx="484188" cy="457200"/>
          </a:xfrm>
          <a:prstGeom prst="rect">
            <a:avLst/>
          </a:prstGeom>
          <a:noFill/>
          <a:ln w="9525">
            <a:noFill/>
            <a:miter lim="800000"/>
            <a:headEnd/>
            <a:tailEnd/>
          </a:ln>
        </p:spPr>
        <p:txBody>
          <a:bodyPr wrap="none">
            <a:spAutoFit/>
          </a:bodyPr>
          <a:lstStyle/>
          <a:p>
            <a:r>
              <a:rPr lang="en-US" sz="2400">
                <a:solidFill>
                  <a:srgbClr val="FFFF00"/>
                </a:solidFill>
                <a:latin typeface="Symbol" pitchFamily="18" charset="2"/>
              </a:rPr>
              <a:t>w</a:t>
            </a:r>
            <a:r>
              <a:rPr lang="en-US" sz="2400" baseline="-25000">
                <a:solidFill>
                  <a:srgbClr val="FFFF00"/>
                </a:solidFill>
                <a:latin typeface="Times New Roman" pitchFamily="18" charset="0"/>
              </a:rPr>
              <a:t>e</a:t>
            </a:r>
          </a:p>
        </p:txBody>
      </p:sp>
      <p:sp>
        <p:nvSpPr>
          <p:cNvPr id="17427" name="Rectangle 16"/>
          <p:cNvSpPr>
            <a:spLocks noChangeArrowheads="1"/>
          </p:cNvSpPr>
          <p:nvPr/>
        </p:nvSpPr>
        <p:spPr bwMode="auto">
          <a:xfrm>
            <a:off x="4800600" y="810039"/>
            <a:ext cx="3886200" cy="3706615"/>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000" dirty="0" smtClean="0">
                <a:solidFill>
                  <a:srgbClr val="0070C0"/>
                </a:solidFill>
              </a:rPr>
              <a:t>Turquoise </a:t>
            </a:r>
            <a:r>
              <a:rPr lang="en-US" sz="2000" dirty="0">
                <a:solidFill>
                  <a:srgbClr val="0070C0"/>
                </a:solidFill>
              </a:rPr>
              <a:t>area is antenna primary beam on the sky – radius = </a:t>
            </a:r>
            <a:r>
              <a:rPr lang="en-US" sz="2000" dirty="0">
                <a:solidFill>
                  <a:srgbClr val="0070C0"/>
                </a:solidFill>
                <a:latin typeface="Symbol" pitchFamily="18" charset="2"/>
              </a:rPr>
              <a:t>l</a:t>
            </a:r>
            <a:r>
              <a:rPr lang="en-US" sz="2000" dirty="0">
                <a:solidFill>
                  <a:srgbClr val="0070C0"/>
                </a:solidFill>
              </a:rPr>
              <a:t>/D</a:t>
            </a:r>
          </a:p>
          <a:p>
            <a:pPr marL="342900" indent="-342900">
              <a:spcBef>
                <a:spcPct val="20000"/>
              </a:spcBef>
              <a:buFontTx/>
              <a:buChar char="•"/>
            </a:pPr>
            <a:r>
              <a:rPr lang="en-US" sz="2000" dirty="0">
                <a:solidFill>
                  <a:srgbClr val="0070C0"/>
                </a:solidFill>
              </a:rPr>
              <a:t>Interferometer coherence pattern has spacing = </a:t>
            </a:r>
            <a:r>
              <a:rPr lang="en-US" sz="2000" dirty="0">
                <a:solidFill>
                  <a:srgbClr val="0070C0"/>
                </a:solidFill>
                <a:latin typeface="Symbol" pitchFamily="18" charset="2"/>
              </a:rPr>
              <a:t>l</a:t>
            </a:r>
            <a:r>
              <a:rPr lang="en-US" sz="2000" dirty="0">
                <a:solidFill>
                  <a:srgbClr val="0070C0"/>
                </a:solidFill>
              </a:rPr>
              <a:t>/B</a:t>
            </a:r>
          </a:p>
          <a:p>
            <a:pPr marL="342900" indent="-342900">
              <a:spcBef>
                <a:spcPct val="20000"/>
              </a:spcBef>
              <a:buFontTx/>
              <a:buChar char="•"/>
            </a:pPr>
            <a:r>
              <a:rPr lang="en-US" sz="2000" dirty="0">
                <a:solidFill>
                  <a:srgbClr val="0070C0"/>
                </a:solidFill>
              </a:rPr>
              <a:t>Sources in sky rotate about </a:t>
            </a:r>
            <a:r>
              <a:rPr lang="en-US" sz="2000" dirty="0" smtClean="0">
                <a:solidFill>
                  <a:srgbClr val="0070C0"/>
                </a:solidFill>
              </a:rPr>
              <a:t>NCP </a:t>
            </a:r>
            <a:r>
              <a:rPr lang="en-US" sz="2000" dirty="0">
                <a:solidFill>
                  <a:srgbClr val="0070C0"/>
                </a:solidFill>
              </a:rPr>
              <a:t>at angular </a:t>
            </a:r>
            <a:r>
              <a:rPr lang="en-US" sz="2000" dirty="0" smtClean="0">
                <a:solidFill>
                  <a:srgbClr val="0070C0"/>
                </a:solidFill>
              </a:rPr>
              <a:t>rate:</a:t>
            </a:r>
          </a:p>
          <a:p>
            <a:pPr marL="342900" indent="-342900">
              <a:spcBef>
                <a:spcPct val="20000"/>
              </a:spcBef>
            </a:pPr>
            <a:r>
              <a:rPr lang="en-US" sz="2000" dirty="0" smtClean="0">
                <a:solidFill>
                  <a:srgbClr val="0070C0"/>
                </a:solidFill>
              </a:rPr>
              <a:t>           </a:t>
            </a:r>
            <a:r>
              <a:rPr lang="en-US" sz="2000" dirty="0" smtClean="0">
                <a:solidFill>
                  <a:srgbClr val="0070C0"/>
                </a:solidFill>
                <a:latin typeface="Symbol" pitchFamily="18" charset="2"/>
              </a:rPr>
              <a:t>w</a:t>
            </a:r>
            <a:r>
              <a:rPr lang="en-US" sz="2000" baseline="-25000" dirty="0" smtClean="0">
                <a:solidFill>
                  <a:srgbClr val="0070C0"/>
                </a:solidFill>
              </a:rPr>
              <a:t>e </a:t>
            </a:r>
            <a:r>
              <a:rPr lang="en-US" sz="2000" dirty="0" smtClean="0">
                <a:solidFill>
                  <a:srgbClr val="0070C0"/>
                </a:solidFill>
              </a:rPr>
              <a:t>=7.3x10</a:t>
            </a:r>
            <a:r>
              <a:rPr lang="en-US" sz="2000" baseline="30000" dirty="0" smtClean="0">
                <a:solidFill>
                  <a:srgbClr val="0070C0"/>
                </a:solidFill>
              </a:rPr>
              <a:t>-5</a:t>
            </a:r>
            <a:r>
              <a:rPr lang="en-US" sz="2000" dirty="0" smtClean="0">
                <a:solidFill>
                  <a:srgbClr val="0070C0"/>
                </a:solidFill>
              </a:rPr>
              <a:t> </a:t>
            </a:r>
            <a:r>
              <a:rPr lang="en-US" sz="2000" dirty="0" err="1" smtClean="0">
                <a:solidFill>
                  <a:srgbClr val="0070C0"/>
                </a:solidFill>
              </a:rPr>
              <a:t>rad</a:t>
            </a:r>
            <a:r>
              <a:rPr lang="en-US" sz="2000" dirty="0" smtClean="0">
                <a:solidFill>
                  <a:srgbClr val="0070C0"/>
                </a:solidFill>
              </a:rPr>
              <a:t>/sec.</a:t>
            </a:r>
            <a:endParaRPr lang="en-US" sz="2000" baseline="-25000" dirty="0">
              <a:solidFill>
                <a:srgbClr val="0070C0"/>
              </a:solidFill>
            </a:endParaRPr>
          </a:p>
          <a:p>
            <a:pPr marL="342900" indent="-342900">
              <a:spcBef>
                <a:spcPct val="20000"/>
              </a:spcBef>
              <a:buFontTx/>
              <a:buChar char="•"/>
            </a:pPr>
            <a:r>
              <a:rPr lang="en-US" sz="2000" dirty="0">
                <a:solidFill>
                  <a:srgbClr val="0070C0"/>
                </a:solidFill>
              </a:rPr>
              <a:t>Minimum time taken for a source to move by </a:t>
            </a:r>
            <a:r>
              <a:rPr lang="en-US" sz="2000" dirty="0">
                <a:solidFill>
                  <a:srgbClr val="0070C0"/>
                </a:solidFill>
                <a:latin typeface="Symbol" pitchFamily="18" charset="2"/>
              </a:rPr>
              <a:t>l</a:t>
            </a:r>
            <a:r>
              <a:rPr lang="en-US" sz="2000" dirty="0">
                <a:solidFill>
                  <a:srgbClr val="0070C0"/>
                </a:solidFill>
              </a:rPr>
              <a:t>/B at angular distance </a:t>
            </a:r>
            <a:r>
              <a:rPr lang="en-US" sz="2000" dirty="0">
                <a:solidFill>
                  <a:srgbClr val="0070C0"/>
                </a:solidFill>
                <a:latin typeface="Symbol" pitchFamily="18" charset="2"/>
              </a:rPr>
              <a:t>q</a:t>
            </a:r>
            <a:r>
              <a:rPr lang="en-US" sz="2000" dirty="0">
                <a:solidFill>
                  <a:srgbClr val="0070C0"/>
                </a:solidFill>
                <a:latin typeface="Times New Roman" pitchFamily="18" charset="0"/>
              </a:rPr>
              <a:t> </a:t>
            </a:r>
            <a:r>
              <a:rPr lang="en-US" sz="2000" dirty="0">
                <a:solidFill>
                  <a:srgbClr val="0070C0"/>
                </a:solidFill>
              </a:rPr>
              <a:t>is:   </a:t>
            </a:r>
            <a:endParaRPr lang="en-US" sz="2000" dirty="0">
              <a:solidFill>
                <a:schemeClr val="bg1"/>
              </a:solidFill>
            </a:endParaRPr>
          </a:p>
          <a:p>
            <a:pPr marL="342900" indent="-342900">
              <a:spcBef>
                <a:spcPct val="20000"/>
              </a:spcBef>
              <a:buFontTx/>
              <a:buChar char="•"/>
            </a:pPr>
            <a:endParaRPr lang="en-US" sz="2000" dirty="0">
              <a:solidFill>
                <a:schemeClr val="bg1"/>
              </a:solidFill>
            </a:endParaRPr>
          </a:p>
          <a:p>
            <a:pPr marL="342900" indent="-342900">
              <a:spcBef>
                <a:spcPct val="20000"/>
              </a:spcBef>
            </a:pPr>
            <a:r>
              <a:rPr lang="en-US" sz="2000" dirty="0">
                <a:solidFill>
                  <a:schemeClr val="bg1"/>
                </a:solidFill>
              </a:rPr>
              <a:t>	             </a:t>
            </a:r>
          </a:p>
          <a:p>
            <a:pPr marL="342900" indent="-342900">
              <a:spcBef>
                <a:spcPct val="20000"/>
              </a:spcBef>
              <a:buFontTx/>
              <a:buChar char="•"/>
            </a:pPr>
            <a:r>
              <a:rPr lang="en-US" sz="2000" dirty="0">
                <a:solidFill>
                  <a:schemeClr val="bg1"/>
                </a:solidFill>
              </a:rPr>
              <a:t>This is 10 seconds for a 35-kilometer baseline and </a:t>
            </a:r>
            <a:r>
              <a:rPr lang="en-US" sz="2000" dirty="0" smtClean="0">
                <a:solidFill>
                  <a:schemeClr val="bg1"/>
                </a:solidFill>
              </a:rPr>
              <a:t>a</a:t>
            </a:r>
            <a:endParaRPr lang="en-US" sz="2000" dirty="0">
              <a:solidFill>
                <a:schemeClr val="bg1"/>
              </a:solidFill>
            </a:endParaRPr>
          </a:p>
        </p:txBody>
      </p:sp>
      <p:sp>
        <p:nvSpPr>
          <p:cNvPr id="17428" name="Text Box 18"/>
          <p:cNvSpPr txBox="1">
            <a:spLocks noChangeArrowheads="1"/>
          </p:cNvSpPr>
          <p:nvPr/>
        </p:nvSpPr>
        <p:spPr bwMode="auto">
          <a:xfrm>
            <a:off x="2133600" y="2667000"/>
            <a:ext cx="303213" cy="366713"/>
          </a:xfrm>
          <a:prstGeom prst="rect">
            <a:avLst/>
          </a:prstGeom>
          <a:noFill/>
          <a:ln w="12700">
            <a:noFill/>
            <a:miter lim="800000"/>
            <a:headEnd/>
            <a:tailEnd/>
          </a:ln>
        </p:spPr>
        <p:txBody>
          <a:bodyPr wrap="none">
            <a:spAutoFit/>
          </a:bodyPr>
          <a:lstStyle/>
          <a:p>
            <a:pPr algn="ctr"/>
            <a:r>
              <a:rPr lang="en-US" sz="1800">
                <a:solidFill>
                  <a:srgbClr val="FFFF00"/>
                </a:solidFill>
                <a:latin typeface="Symbol" pitchFamily="18" charset="2"/>
              </a:rPr>
              <a:t>q</a:t>
            </a:r>
          </a:p>
        </p:txBody>
      </p:sp>
      <p:sp>
        <p:nvSpPr>
          <p:cNvPr id="17429" name="Oval 19"/>
          <p:cNvSpPr>
            <a:spLocks noChangeArrowheads="1"/>
          </p:cNvSpPr>
          <p:nvPr/>
        </p:nvSpPr>
        <p:spPr bwMode="auto">
          <a:xfrm>
            <a:off x="2362200" y="3352800"/>
            <a:ext cx="152400" cy="1524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430" name="Rectangle 20"/>
          <p:cNvSpPr>
            <a:spLocks noChangeArrowheads="1"/>
          </p:cNvSpPr>
          <p:nvPr/>
        </p:nvSpPr>
        <p:spPr bwMode="auto">
          <a:xfrm>
            <a:off x="1828800" y="3352800"/>
            <a:ext cx="528638" cy="274638"/>
          </a:xfrm>
          <a:prstGeom prst="rect">
            <a:avLst/>
          </a:prstGeom>
          <a:noFill/>
          <a:ln w="12700">
            <a:noFill/>
            <a:miter lim="800000"/>
            <a:headEnd/>
            <a:tailEnd/>
          </a:ln>
        </p:spPr>
        <p:txBody>
          <a:bodyPr>
            <a:spAutoFit/>
          </a:bodyPr>
          <a:lstStyle/>
          <a:p>
            <a:pPr algn="ctr"/>
            <a:r>
              <a:rPr lang="en-US" sz="1200" b="1" dirty="0">
                <a:solidFill>
                  <a:srgbClr val="FFFF00"/>
                </a:solidFill>
              </a:rPr>
              <a:t>S</a:t>
            </a:r>
            <a:r>
              <a:rPr lang="en-US" sz="1200" b="1" dirty="0" smtClean="0">
                <a:solidFill>
                  <a:srgbClr val="FFFF00"/>
                </a:solidFill>
              </a:rPr>
              <a:t>CP</a:t>
            </a:r>
            <a:endParaRPr lang="en-US" sz="1200" b="1" dirty="0">
              <a:solidFill>
                <a:srgbClr val="FFFF00"/>
              </a:solidFill>
            </a:endParaRPr>
          </a:p>
        </p:txBody>
      </p:sp>
      <p:sp>
        <p:nvSpPr>
          <p:cNvPr id="17431" name="Oval 21"/>
          <p:cNvSpPr>
            <a:spLocks noChangeArrowheads="1"/>
          </p:cNvSpPr>
          <p:nvPr/>
        </p:nvSpPr>
        <p:spPr bwMode="auto">
          <a:xfrm>
            <a:off x="2362200" y="2362200"/>
            <a:ext cx="152400" cy="1524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17432" name="Line 22"/>
          <p:cNvSpPr>
            <a:spLocks noChangeShapeType="1"/>
          </p:cNvSpPr>
          <p:nvPr/>
        </p:nvSpPr>
        <p:spPr bwMode="auto">
          <a:xfrm flipV="1">
            <a:off x="2438400" y="2438400"/>
            <a:ext cx="0" cy="990600"/>
          </a:xfrm>
          <a:prstGeom prst="line">
            <a:avLst/>
          </a:prstGeom>
          <a:noFill/>
          <a:ln w="25400">
            <a:solidFill>
              <a:srgbClr val="FFFF00"/>
            </a:solidFill>
            <a:round/>
            <a:headEnd/>
            <a:tailEnd type="triangle" w="med" len="med"/>
          </a:ln>
        </p:spPr>
        <p:txBody>
          <a:bodyPr wrap="none" anchor="ctr"/>
          <a:lstStyle/>
          <a:p>
            <a:endParaRPr lang="en-US"/>
          </a:p>
        </p:txBody>
      </p:sp>
      <p:sp>
        <p:nvSpPr>
          <p:cNvPr id="17433" name="Line 23"/>
          <p:cNvSpPr>
            <a:spLocks noChangeShapeType="1"/>
          </p:cNvSpPr>
          <p:nvPr/>
        </p:nvSpPr>
        <p:spPr bwMode="auto">
          <a:xfrm>
            <a:off x="3200400" y="1981200"/>
            <a:ext cx="0" cy="2895600"/>
          </a:xfrm>
          <a:prstGeom prst="line">
            <a:avLst/>
          </a:prstGeom>
          <a:noFill/>
          <a:ln w="28575">
            <a:solidFill>
              <a:schemeClr val="tx1"/>
            </a:solidFill>
            <a:round/>
            <a:headEnd/>
            <a:tailEnd/>
          </a:ln>
        </p:spPr>
        <p:txBody>
          <a:bodyPr/>
          <a:lstStyle/>
          <a:p>
            <a:endParaRPr lang="en-US"/>
          </a:p>
        </p:txBody>
      </p:sp>
      <p:graphicFrame>
        <p:nvGraphicFramePr>
          <p:cNvPr id="17410" name="Object 24"/>
          <p:cNvGraphicFramePr>
            <a:graphicFrameLocks noChangeAspect="1"/>
          </p:cNvGraphicFramePr>
          <p:nvPr>
            <p:ph sz="half" idx="2"/>
          </p:nvPr>
        </p:nvGraphicFramePr>
        <p:xfrm>
          <a:off x="5189220" y="4561701"/>
          <a:ext cx="1449705" cy="1478737"/>
        </p:xfrm>
        <a:graphic>
          <a:graphicData uri="http://schemas.openxmlformats.org/presentationml/2006/ole">
            <p:oleObj spid="_x0000_s18434" name="Equation" r:id="rId3" imgW="1257120" imgH="1282680" progId="Equation.3">
              <p:embed/>
            </p:oleObj>
          </a:graphicData>
        </a:graphic>
      </p:graphicFrame>
      <p:sp>
        <p:nvSpPr>
          <p:cNvPr id="26" name="TextBox 25"/>
          <p:cNvSpPr txBox="1"/>
          <p:nvPr/>
        </p:nvSpPr>
        <p:spPr>
          <a:xfrm>
            <a:off x="3544503" y="5029200"/>
            <a:ext cx="1826393" cy="707886"/>
          </a:xfrm>
          <a:prstGeom prst="rect">
            <a:avLst/>
          </a:prstGeom>
          <a:noFill/>
        </p:spPr>
        <p:txBody>
          <a:bodyPr wrap="square" rtlCol="0">
            <a:spAutoFit/>
          </a:bodyPr>
          <a:lstStyle/>
          <a:p>
            <a:pPr marL="115888" indent="-115888" eaLnBrk="0" hangingPunct="0">
              <a:spcBef>
                <a:spcPct val="20000"/>
              </a:spcBef>
            </a:pPr>
            <a:r>
              <a:rPr lang="en-US" sz="2000" dirty="0" smtClean="0">
                <a:solidFill>
                  <a:srgbClr val="000099"/>
                </a:solidFill>
                <a:latin typeface="Gill Sans MT" pitchFamily="34" charset="0"/>
                <a:cs typeface="Gill Sans" pitchFamily="17" charset="0"/>
              </a:rPr>
              <a:t>Primary Beam Half Power</a:t>
            </a:r>
          </a:p>
        </p:txBody>
      </p:sp>
      <p:sp>
        <p:nvSpPr>
          <p:cNvPr id="27" name="TextBox 26"/>
          <p:cNvSpPr txBox="1"/>
          <p:nvPr/>
        </p:nvSpPr>
        <p:spPr>
          <a:xfrm>
            <a:off x="3744227" y="1828800"/>
            <a:ext cx="901209" cy="400110"/>
          </a:xfrm>
          <a:prstGeom prst="rect">
            <a:avLst/>
          </a:prstGeom>
          <a:noFill/>
        </p:spPr>
        <p:txBody>
          <a:bodyPr wrap="none" rtlCol="0">
            <a:spAutoFit/>
          </a:bodyPr>
          <a:lstStyle/>
          <a:p>
            <a:pPr marL="115888" indent="-115888" eaLnBrk="0" hangingPunct="0">
              <a:spcBef>
                <a:spcPct val="20000"/>
              </a:spcBef>
            </a:pPr>
            <a:r>
              <a:rPr lang="en-US" sz="2000" dirty="0" smtClean="0">
                <a:solidFill>
                  <a:srgbClr val="000099"/>
                </a:solidFill>
                <a:latin typeface="Gill Sans MT" pitchFamily="34" charset="0"/>
                <a:cs typeface="Gill Sans" pitchFamily="17" charset="0"/>
              </a:rPr>
              <a:t>Source</a:t>
            </a:r>
          </a:p>
        </p:txBody>
      </p:sp>
      <p:cxnSp>
        <p:nvCxnSpPr>
          <p:cNvPr id="29" name="Straight Arrow Connector 28"/>
          <p:cNvCxnSpPr/>
          <p:nvPr/>
        </p:nvCxnSpPr>
        <p:spPr>
          <a:xfrm rot="10800000" flipV="1">
            <a:off x="2514601" y="2098306"/>
            <a:ext cx="1229627" cy="263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V="1">
            <a:off x="3646772" y="4614111"/>
            <a:ext cx="512545" cy="317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639626" y="5444698"/>
            <a:ext cx="2183130" cy="646331"/>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For sources at the half power distance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0"/>
          </p:nvPr>
        </p:nvSpPr>
        <p:spPr>
          <a:noFill/>
        </p:spPr>
        <p:txBody>
          <a:bodyPr/>
          <a:lstStyle/>
          <a:p>
            <a:fld id="{2A592200-A8EA-414F-8D0E-EC38E1F45CB2}" type="slidenum">
              <a:rPr lang="en-US" smtClean="0"/>
              <a:pPr/>
              <a:t>14</a:t>
            </a:fld>
            <a:endParaRPr lang="en-US" smtClean="0"/>
          </a:p>
        </p:txBody>
      </p:sp>
      <p:sp>
        <p:nvSpPr>
          <p:cNvPr id="52227" name="Footer Placeholder 6"/>
          <p:cNvSpPr>
            <a:spLocks noGrp="1"/>
          </p:cNvSpPr>
          <p:nvPr>
            <p:ph type="ftr" sz="quarter" idx="11"/>
          </p:nvPr>
        </p:nvSpPr>
        <p:spPr>
          <a:noFill/>
        </p:spPr>
        <p:txBody>
          <a:bodyPr/>
          <a:lstStyle/>
          <a:p>
            <a:r>
              <a:rPr lang="en-US" smtClean="0"/>
              <a:t>2008 ATNF Synthesis Imaging School</a:t>
            </a:r>
          </a:p>
        </p:txBody>
      </p:sp>
      <p:sp>
        <p:nvSpPr>
          <p:cNvPr id="52228" name="Rectangle 2"/>
          <p:cNvSpPr>
            <a:spLocks noGrp="1" noChangeArrowheads="1"/>
          </p:cNvSpPr>
          <p:nvPr>
            <p:ph type="title"/>
          </p:nvPr>
        </p:nvSpPr>
        <p:spPr/>
        <p:txBody>
          <a:bodyPr/>
          <a:lstStyle/>
          <a:p>
            <a:pPr eaLnBrk="1" hangingPunct="1"/>
            <a:r>
              <a:rPr lang="en-US" dirty="0" smtClean="0"/>
              <a:t>Time-Averaging Loss</a:t>
            </a:r>
          </a:p>
        </p:txBody>
      </p:sp>
      <p:sp>
        <p:nvSpPr>
          <p:cNvPr id="52229" name="Rectangle 3"/>
          <p:cNvSpPr>
            <a:spLocks noGrp="1" noChangeArrowheads="1"/>
          </p:cNvSpPr>
          <p:nvPr>
            <p:ph type="body" sz="half" idx="1"/>
          </p:nvPr>
        </p:nvSpPr>
        <p:spPr>
          <a:xfrm>
            <a:off x="457200" y="990600"/>
            <a:ext cx="8229600" cy="5486400"/>
          </a:xfrm>
        </p:spPr>
        <p:txBody>
          <a:bodyPr/>
          <a:lstStyle/>
          <a:p>
            <a:pPr eaLnBrk="1" hangingPunct="1"/>
            <a:r>
              <a:rPr lang="en-US" sz="2000" dirty="0" smtClean="0"/>
              <a:t>In our scenario moving sources and a ‘radio frequency’ interferometer, adding time delay to eliminate bandwidth losses also moves the fringe pattern.  </a:t>
            </a:r>
          </a:p>
          <a:p>
            <a:pPr eaLnBrk="1" hangingPunct="1"/>
            <a:r>
              <a:rPr lang="en-US" sz="2000" dirty="0" smtClean="0"/>
              <a:t>A major advantage of ‘tracking’ the target source is that the rate of change of visibility phase is greatly decreased – allowing us to integrate longer, and hence reduce database size.  </a:t>
            </a:r>
          </a:p>
          <a:p>
            <a:pPr eaLnBrk="1" hangingPunct="1"/>
            <a:r>
              <a:rPr lang="en-US" dirty="0" smtClean="0"/>
              <a:t>How long can you integrate before the differential motion shifts the source through the fringe pattern?  </a:t>
            </a:r>
          </a:p>
          <a:p>
            <a:pPr eaLnBrk="1" hangingPunct="1"/>
            <a:r>
              <a:rPr lang="en-US" sz="2000" dirty="0" smtClean="0"/>
              <a:t>Worst case:  (whole hemisphere):   </a:t>
            </a:r>
          </a:p>
          <a:p>
            <a:pPr lvl="1" eaLnBrk="1" hangingPunct="1"/>
            <a:r>
              <a:rPr lang="en-US" dirty="0" smtClean="0"/>
              <a:t>t = </a:t>
            </a:r>
            <a:r>
              <a:rPr lang="en-US" dirty="0" smtClean="0">
                <a:latin typeface="Symbol" pitchFamily="18" charset="2"/>
              </a:rPr>
              <a:t>l</a:t>
            </a:r>
            <a:r>
              <a:rPr lang="en-US" dirty="0" smtClean="0"/>
              <a:t>/(</a:t>
            </a:r>
            <a:r>
              <a:rPr lang="en-US" dirty="0" err="1" smtClean="0"/>
              <a:t>B</a:t>
            </a:r>
            <a:r>
              <a:rPr lang="en-US" dirty="0" err="1" smtClean="0">
                <a:latin typeface="Symbol" pitchFamily="18" charset="2"/>
              </a:rPr>
              <a:t>w</a:t>
            </a:r>
            <a:r>
              <a:rPr lang="en-US" baseline="-25000" dirty="0" err="1" smtClean="0"/>
              <a:t>e</a:t>
            </a:r>
            <a:r>
              <a:rPr lang="en-US" dirty="0" smtClean="0"/>
              <a:t>) sec = 83 msec at 21 cm.</a:t>
            </a:r>
          </a:p>
          <a:p>
            <a:pPr eaLnBrk="1" hangingPunct="1"/>
            <a:r>
              <a:rPr lang="en-US" dirty="0" smtClean="0"/>
              <a:t>Worst case for a 25-meter antenna and 35-km baseline:  </a:t>
            </a:r>
          </a:p>
          <a:p>
            <a:pPr lvl="1" eaLnBrk="1" hangingPunct="1"/>
            <a:r>
              <a:rPr lang="en-US" dirty="0" smtClean="0"/>
              <a:t>t = </a:t>
            </a:r>
            <a:r>
              <a:rPr lang="en-US" dirty="0" smtClean="0">
                <a:latin typeface="Arial" pitchFamily="34" charset="0"/>
                <a:cs typeface="Arial" pitchFamily="34" charset="0"/>
              </a:rPr>
              <a:t>D</a:t>
            </a:r>
            <a:r>
              <a:rPr lang="en-US" dirty="0" smtClean="0"/>
              <a:t>/(</a:t>
            </a:r>
            <a:r>
              <a:rPr lang="en-US" dirty="0" err="1" smtClean="0"/>
              <a:t>B</a:t>
            </a:r>
            <a:r>
              <a:rPr lang="en-US" dirty="0" err="1" smtClean="0">
                <a:latin typeface="Symbol" pitchFamily="18" charset="2"/>
              </a:rPr>
              <a:t>w</a:t>
            </a:r>
            <a:r>
              <a:rPr lang="en-US" baseline="-25000" dirty="0" err="1" smtClean="0"/>
              <a:t>e</a:t>
            </a:r>
            <a:r>
              <a:rPr lang="en-US" dirty="0" smtClean="0"/>
              <a:t>) = 10 seconds.</a:t>
            </a:r>
          </a:p>
          <a:p>
            <a:pPr eaLnBrk="1" hangingPunct="1"/>
            <a:r>
              <a:rPr lang="en-US" sz="2000" dirty="0" smtClean="0"/>
              <a:t>To prevent ‘delay losses’, your averaging time must be much less than this.</a:t>
            </a:r>
          </a:p>
          <a:p>
            <a:pPr lvl="1" eaLnBrk="1" hangingPunct="1">
              <a:buFontTx/>
              <a:buNone/>
            </a:pPr>
            <a:endParaRPr lang="en-US" sz="2400" baseline="-25000" dirty="0" smtClean="0">
              <a:solidFill>
                <a:srgbClr val="0070C0"/>
              </a:solidFill>
            </a:endParaRPr>
          </a:p>
          <a:p>
            <a:pPr algn="ctr" eaLnBrk="1" hangingPunct="1">
              <a:buFontTx/>
              <a:buNone/>
            </a:pPr>
            <a:endParaRPr lang="en-US" baseline="-25000" dirty="0" smtClean="0">
              <a:solidFill>
                <a:srgbClr val="FFFF00"/>
              </a:solidFill>
            </a:endParaRPr>
          </a:p>
          <a:p>
            <a:pPr eaLnBrk="1" hangingPunct="1"/>
            <a:endParaRPr lang="en-US" sz="2000" dirty="0" smtClean="0"/>
          </a:p>
          <a:p>
            <a:pPr eaLnBrk="1" hangingPunct="1">
              <a:buFontTx/>
              <a:buNone/>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34550D8A-582A-492A-BD49-4E8CCFE7EBCC}" type="slidenum">
              <a:rPr lang="en-US" smtClean="0"/>
              <a:pPr/>
              <a:t>15</a:t>
            </a:fld>
            <a:endParaRPr lang="en-US" smtClean="0"/>
          </a:p>
        </p:txBody>
      </p:sp>
      <p:sp>
        <p:nvSpPr>
          <p:cNvPr id="54276" name="Rectangle 2"/>
          <p:cNvSpPr>
            <a:spLocks noGrp="1" noChangeArrowheads="1"/>
          </p:cNvSpPr>
          <p:nvPr>
            <p:ph type="title"/>
          </p:nvPr>
        </p:nvSpPr>
        <p:spPr>
          <a:xfrm>
            <a:off x="609600" y="152400"/>
            <a:ext cx="7696200" cy="685800"/>
          </a:xfrm>
        </p:spPr>
        <p:txBody>
          <a:bodyPr/>
          <a:lstStyle/>
          <a:p>
            <a:pPr eaLnBrk="1" hangingPunct="1"/>
            <a:r>
              <a:rPr lang="en-US" sz="2400" smtClean="0"/>
              <a:t>The Heterodyne Interferometer:  </a:t>
            </a:r>
            <a:br>
              <a:rPr lang="en-US" sz="2400" smtClean="0"/>
            </a:br>
            <a:r>
              <a:rPr lang="en-US" sz="2400" smtClean="0"/>
              <a:t>LOs, IFs, and Downcoversion</a:t>
            </a:r>
          </a:p>
        </p:txBody>
      </p:sp>
      <p:sp>
        <p:nvSpPr>
          <p:cNvPr id="54277" name="Rectangle 3"/>
          <p:cNvSpPr>
            <a:spLocks noGrp="1" noChangeArrowheads="1"/>
          </p:cNvSpPr>
          <p:nvPr>
            <p:ph type="body" idx="1"/>
          </p:nvPr>
        </p:nvSpPr>
        <p:spPr>
          <a:xfrm>
            <a:off x="609600" y="1051560"/>
            <a:ext cx="7772400" cy="4994910"/>
          </a:xfrm>
        </p:spPr>
        <p:txBody>
          <a:bodyPr/>
          <a:lstStyle/>
          <a:p>
            <a:pPr eaLnBrk="1" hangingPunct="1">
              <a:lnSpc>
                <a:spcPct val="80000"/>
              </a:lnSpc>
              <a:spcBef>
                <a:spcPct val="0"/>
              </a:spcBef>
            </a:pPr>
            <a:r>
              <a:rPr lang="en-US" sz="2200" dirty="0" smtClean="0"/>
              <a:t>This would be the end of the story (so far as the fundamentals are concerned) if all the internal electronics of an interferometer would work at the observing frequency (often called the ‘radio frequency’, or RF).</a:t>
            </a:r>
          </a:p>
          <a:p>
            <a:pPr eaLnBrk="1" hangingPunct="1">
              <a:lnSpc>
                <a:spcPct val="80000"/>
              </a:lnSpc>
              <a:spcBef>
                <a:spcPct val="0"/>
              </a:spcBef>
              <a:buFontTx/>
              <a:buNone/>
            </a:pPr>
            <a:endParaRPr lang="en-US" sz="2200" dirty="0" smtClean="0"/>
          </a:p>
          <a:p>
            <a:pPr eaLnBrk="1" hangingPunct="1">
              <a:lnSpc>
                <a:spcPct val="80000"/>
              </a:lnSpc>
              <a:spcBef>
                <a:spcPct val="0"/>
              </a:spcBef>
            </a:pPr>
            <a:r>
              <a:rPr lang="en-US" sz="2200" dirty="0" smtClean="0"/>
              <a:t>Unfortunately, this cannot be done in general, as high frequency components are much more expensive, and generally perform more poorly than low frequency components.  </a:t>
            </a:r>
          </a:p>
          <a:p>
            <a:pPr eaLnBrk="1" hangingPunct="1">
              <a:lnSpc>
                <a:spcPct val="80000"/>
              </a:lnSpc>
              <a:spcBef>
                <a:spcPct val="0"/>
              </a:spcBef>
              <a:buFontTx/>
              <a:buNone/>
            </a:pPr>
            <a:endParaRPr lang="en-US" sz="2200" dirty="0" smtClean="0"/>
          </a:p>
          <a:p>
            <a:pPr eaLnBrk="1" hangingPunct="1">
              <a:lnSpc>
                <a:spcPct val="80000"/>
              </a:lnSpc>
              <a:spcBef>
                <a:spcPct val="0"/>
              </a:spcBef>
            </a:pPr>
            <a:r>
              <a:rPr lang="en-US" sz="2200" dirty="0" smtClean="0"/>
              <a:t>Thus, most radio interferometers use ‘down-conversion’ to translate the radio frequency information from the ‘RF’, to a lower frequency band, called the ‘IF’ in the jargon of our trade.  </a:t>
            </a:r>
          </a:p>
          <a:p>
            <a:pPr eaLnBrk="1" hangingPunct="1">
              <a:lnSpc>
                <a:spcPct val="80000"/>
              </a:lnSpc>
              <a:spcBef>
                <a:spcPct val="0"/>
              </a:spcBef>
            </a:pPr>
            <a:endParaRPr lang="en-US" sz="2200" dirty="0" smtClean="0"/>
          </a:p>
          <a:p>
            <a:pPr eaLnBrk="1" hangingPunct="1">
              <a:lnSpc>
                <a:spcPct val="80000"/>
              </a:lnSpc>
              <a:spcBef>
                <a:spcPct val="0"/>
              </a:spcBef>
            </a:pPr>
            <a:r>
              <a:rPr lang="en-US" sz="2200" dirty="0" smtClean="0"/>
              <a:t>For signals in the radio-frequency part of the spectrum, this can be done with almost no loss of information.  </a:t>
            </a:r>
          </a:p>
          <a:p>
            <a:pPr eaLnBrk="1" hangingPunct="1">
              <a:lnSpc>
                <a:spcPct val="80000"/>
              </a:lnSpc>
              <a:spcBef>
                <a:spcPct val="0"/>
              </a:spcBef>
            </a:pPr>
            <a:endParaRPr lang="en-US" sz="2200" dirty="0" smtClean="0"/>
          </a:p>
          <a:p>
            <a:pPr eaLnBrk="1" hangingPunct="1">
              <a:lnSpc>
                <a:spcPct val="80000"/>
              </a:lnSpc>
              <a:spcBef>
                <a:spcPct val="0"/>
              </a:spcBef>
            </a:pPr>
            <a:r>
              <a:rPr lang="en-US" sz="2200" dirty="0" smtClean="0"/>
              <a:t>But there is an important side-effect from this operation in </a:t>
            </a:r>
            <a:r>
              <a:rPr lang="en-US" sz="2200" dirty="0" err="1" smtClean="0"/>
              <a:t>interferometry</a:t>
            </a:r>
            <a:r>
              <a:rPr lang="en-US" sz="2200" dirty="0" smtClean="0"/>
              <a:t> which we now review.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783C324C-FFB6-4555-84B8-5C63D7D95D83}" type="slidenum">
              <a:rPr lang="en-US" smtClean="0"/>
              <a:pPr/>
              <a:t>16</a:t>
            </a:fld>
            <a:endParaRPr lang="en-US" smtClean="0"/>
          </a:p>
        </p:txBody>
      </p:sp>
      <p:sp>
        <p:nvSpPr>
          <p:cNvPr id="55300" name="Rectangle 2"/>
          <p:cNvSpPr>
            <a:spLocks noGrp="1" noChangeArrowheads="1"/>
          </p:cNvSpPr>
          <p:nvPr>
            <p:ph type="title"/>
          </p:nvPr>
        </p:nvSpPr>
        <p:spPr>
          <a:xfrm>
            <a:off x="457200" y="274638"/>
            <a:ext cx="8229600" cy="715962"/>
          </a:xfrm>
        </p:spPr>
        <p:txBody>
          <a:bodyPr/>
          <a:lstStyle/>
          <a:p>
            <a:pPr eaLnBrk="1" hangingPunct="1"/>
            <a:r>
              <a:rPr lang="en-US" dirty="0" err="1" smtClean="0"/>
              <a:t>Downconversion</a:t>
            </a:r>
            <a:endParaRPr lang="en-US" dirty="0" smtClean="0"/>
          </a:p>
        </p:txBody>
      </p:sp>
      <p:sp>
        <p:nvSpPr>
          <p:cNvPr id="55301" name="Line 3"/>
          <p:cNvSpPr>
            <a:spLocks noChangeShapeType="1"/>
          </p:cNvSpPr>
          <p:nvPr/>
        </p:nvSpPr>
        <p:spPr bwMode="auto">
          <a:xfrm>
            <a:off x="762000" y="3505200"/>
            <a:ext cx="1905000" cy="0"/>
          </a:xfrm>
          <a:prstGeom prst="line">
            <a:avLst/>
          </a:prstGeom>
          <a:noFill/>
          <a:ln w="25400">
            <a:solidFill>
              <a:srgbClr val="0070C0"/>
            </a:solidFill>
            <a:round/>
            <a:headEnd/>
            <a:tailEnd type="triangle" w="med" len="med"/>
          </a:ln>
        </p:spPr>
        <p:txBody>
          <a:bodyPr wrap="none" anchor="ctr"/>
          <a:lstStyle/>
          <a:p>
            <a:endParaRPr lang="en-US"/>
          </a:p>
        </p:txBody>
      </p:sp>
      <p:sp>
        <p:nvSpPr>
          <p:cNvPr id="55302" name="Line 4"/>
          <p:cNvSpPr>
            <a:spLocks noChangeShapeType="1"/>
          </p:cNvSpPr>
          <p:nvPr/>
        </p:nvSpPr>
        <p:spPr bwMode="auto">
          <a:xfrm>
            <a:off x="3276600" y="3505200"/>
            <a:ext cx="1828800" cy="0"/>
          </a:xfrm>
          <a:prstGeom prst="line">
            <a:avLst/>
          </a:prstGeom>
          <a:noFill/>
          <a:ln w="25400">
            <a:solidFill>
              <a:srgbClr val="0070C0"/>
            </a:solidFill>
            <a:round/>
            <a:headEnd/>
            <a:tailEnd type="triangle" w="med" len="med"/>
          </a:ln>
        </p:spPr>
        <p:txBody>
          <a:bodyPr wrap="none" anchor="ctr"/>
          <a:lstStyle/>
          <a:p>
            <a:endParaRPr lang="en-US"/>
          </a:p>
        </p:txBody>
      </p:sp>
      <p:sp>
        <p:nvSpPr>
          <p:cNvPr id="55303" name="Line 5"/>
          <p:cNvSpPr>
            <a:spLocks noChangeShapeType="1"/>
          </p:cNvSpPr>
          <p:nvPr/>
        </p:nvSpPr>
        <p:spPr bwMode="auto">
          <a:xfrm>
            <a:off x="2971800" y="2667000"/>
            <a:ext cx="0" cy="609600"/>
          </a:xfrm>
          <a:prstGeom prst="line">
            <a:avLst/>
          </a:prstGeom>
          <a:noFill/>
          <a:ln w="25400">
            <a:solidFill>
              <a:srgbClr val="0070C0"/>
            </a:solidFill>
            <a:round/>
            <a:headEnd/>
            <a:tailEnd type="triangle" w="med" len="med"/>
          </a:ln>
        </p:spPr>
        <p:txBody>
          <a:bodyPr wrap="none" anchor="ctr"/>
          <a:lstStyle/>
          <a:p>
            <a:endParaRPr lang="en-US"/>
          </a:p>
        </p:txBody>
      </p:sp>
      <p:sp>
        <p:nvSpPr>
          <p:cNvPr id="55304" name="Text Box 6"/>
          <p:cNvSpPr txBox="1">
            <a:spLocks noChangeArrowheads="1"/>
          </p:cNvSpPr>
          <p:nvPr/>
        </p:nvSpPr>
        <p:spPr bwMode="auto">
          <a:xfrm>
            <a:off x="2667000" y="3276600"/>
            <a:ext cx="609600" cy="457200"/>
          </a:xfrm>
          <a:prstGeom prst="rect">
            <a:avLst/>
          </a:prstGeom>
          <a:solidFill>
            <a:srgbClr val="00FFFF">
              <a:alpha val="50195"/>
            </a:srgbClr>
          </a:solidFill>
          <a:ln w="12700">
            <a:noFill/>
            <a:miter lim="800000"/>
            <a:headEnd/>
            <a:tailEnd/>
          </a:ln>
        </p:spPr>
        <p:txBody>
          <a:bodyPr>
            <a:spAutoFit/>
          </a:bodyPr>
          <a:lstStyle/>
          <a:p>
            <a:pPr algn="ctr">
              <a:spcBef>
                <a:spcPct val="50000"/>
              </a:spcBef>
            </a:pPr>
            <a:r>
              <a:rPr lang="en-US" sz="2400"/>
              <a:t>X</a:t>
            </a:r>
          </a:p>
        </p:txBody>
      </p:sp>
      <p:sp>
        <p:nvSpPr>
          <p:cNvPr id="55305" name="Text Box 7"/>
          <p:cNvSpPr txBox="1">
            <a:spLocks noChangeArrowheads="1"/>
          </p:cNvSpPr>
          <p:nvPr/>
        </p:nvSpPr>
        <p:spPr bwMode="auto">
          <a:xfrm>
            <a:off x="2667000" y="2286000"/>
            <a:ext cx="609600" cy="366713"/>
          </a:xfrm>
          <a:prstGeom prst="rect">
            <a:avLst/>
          </a:prstGeom>
          <a:solidFill>
            <a:srgbClr val="00FFFF">
              <a:alpha val="50195"/>
            </a:srgbClr>
          </a:solidFill>
          <a:ln w="12700">
            <a:noFill/>
            <a:miter lim="800000"/>
            <a:headEnd/>
            <a:tailEnd/>
          </a:ln>
        </p:spPr>
        <p:txBody>
          <a:bodyPr>
            <a:spAutoFit/>
          </a:bodyPr>
          <a:lstStyle/>
          <a:p>
            <a:pPr algn="ctr">
              <a:spcBef>
                <a:spcPct val="50000"/>
              </a:spcBef>
            </a:pPr>
            <a:r>
              <a:rPr lang="en-US" sz="1800"/>
              <a:t>LO</a:t>
            </a:r>
          </a:p>
        </p:txBody>
      </p:sp>
      <p:sp>
        <p:nvSpPr>
          <p:cNvPr id="55306" name="Rectangle 8"/>
          <p:cNvSpPr>
            <a:spLocks noChangeArrowheads="1"/>
          </p:cNvSpPr>
          <p:nvPr/>
        </p:nvSpPr>
        <p:spPr bwMode="auto">
          <a:xfrm>
            <a:off x="5105400" y="3200400"/>
            <a:ext cx="838200" cy="533400"/>
          </a:xfrm>
          <a:prstGeom prst="rect">
            <a:avLst/>
          </a:prstGeom>
          <a:solidFill>
            <a:srgbClr val="00FFFF">
              <a:alpha val="50195"/>
            </a:srgbClr>
          </a:solidFill>
          <a:ln w="12700">
            <a:solidFill>
              <a:schemeClr val="tx1"/>
            </a:solidFill>
            <a:miter lim="800000"/>
            <a:headEnd/>
            <a:tailEnd/>
          </a:ln>
        </p:spPr>
        <p:txBody>
          <a:bodyPr wrap="none" anchor="ctr"/>
          <a:lstStyle/>
          <a:p>
            <a:pPr algn="ctr"/>
            <a:r>
              <a:rPr lang="en-US" sz="2000"/>
              <a:t>Filter</a:t>
            </a:r>
          </a:p>
        </p:txBody>
      </p:sp>
      <p:sp>
        <p:nvSpPr>
          <p:cNvPr id="55307" name="Line 9"/>
          <p:cNvSpPr>
            <a:spLocks noChangeShapeType="1"/>
          </p:cNvSpPr>
          <p:nvPr/>
        </p:nvSpPr>
        <p:spPr bwMode="auto">
          <a:xfrm>
            <a:off x="5943600" y="3505200"/>
            <a:ext cx="1752600" cy="0"/>
          </a:xfrm>
          <a:prstGeom prst="line">
            <a:avLst/>
          </a:prstGeom>
          <a:noFill/>
          <a:ln w="25400">
            <a:solidFill>
              <a:srgbClr val="0070C0"/>
            </a:solidFill>
            <a:round/>
            <a:headEnd/>
            <a:tailEnd type="triangle" w="med" len="med"/>
          </a:ln>
        </p:spPr>
        <p:txBody>
          <a:bodyPr wrap="none" anchor="ctr"/>
          <a:lstStyle/>
          <a:p>
            <a:endParaRPr lang="en-US"/>
          </a:p>
        </p:txBody>
      </p:sp>
      <p:sp>
        <p:nvSpPr>
          <p:cNvPr id="55308" name="Line 10"/>
          <p:cNvSpPr>
            <a:spLocks noChangeShapeType="1"/>
          </p:cNvSpPr>
          <p:nvPr/>
        </p:nvSpPr>
        <p:spPr bwMode="auto">
          <a:xfrm>
            <a:off x="1295400" y="3886200"/>
            <a:ext cx="0" cy="838200"/>
          </a:xfrm>
          <a:prstGeom prst="line">
            <a:avLst/>
          </a:prstGeom>
          <a:noFill/>
          <a:ln w="25400">
            <a:solidFill>
              <a:srgbClr val="FF3300"/>
            </a:solidFill>
            <a:round/>
            <a:headEnd/>
            <a:tailEnd/>
          </a:ln>
        </p:spPr>
        <p:txBody>
          <a:bodyPr wrap="none" anchor="ctr"/>
          <a:lstStyle/>
          <a:p>
            <a:endParaRPr lang="en-US"/>
          </a:p>
        </p:txBody>
      </p:sp>
      <p:sp>
        <p:nvSpPr>
          <p:cNvPr id="55309" name="Line 11"/>
          <p:cNvSpPr>
            <a:spLocks noChangeShapeType="1"/>
          </p:cNvSpPr>
          <p:nvPr/>
        </p:nvSpPr>
        <p:spPr bwMode="auto">
          <a:xfrm>
            <a:off x="1295400" y="4724400"/>
            <a:ext cx="1371600" cy="0"/>
          </a:xfrm>
          <a:prstGeom prst="line">
            <a:avLst/>
          </a:prstGeom>
          <a:noFill/>
          <a:ln w="25400">
            <a:solidFill>
              <a:srgbClr val="FF3300"/>
            </a:solidFill>
            <a:round/>
            <a:headEnd/>
            <a:tailEnd type="triangle" w="med" len="med"/>
          </a:ln>
        </p:spPr>
        <p:txBody>
          <a:bodyPr wrap="none" anchor="ctr"/>
          <a:lstStyle/>
          <a:p>
            <a:endParaRPr lang="en-US"/>
          </a:p>
        </p:txBody>
      </p:sp>
      <p:sp>
        <p:nvSpPr>
          <p:cNvPr id="55310" name="Rectangle 12"/>
          <p:cNvSpPr>
            <a:spLocks noChangeArrowheads="1"/>
          </p:cNvSpPr>
          <p:nvPr/>
        </p:nvSpPr>
        <p:spPr bwMode="auto">
          <a:xfrm>
            <a:off x="1981200" y="4267200"/>
            <a:ext cx="228600" cy="457200"/>
          </a:xfrm>
          <a:prstGeom prst="rect">
            <a:avLst/>
          </a:prstGeom>
          <a:solidFill>
            <a:srgbClr val="FF3300">
              <a:alpha val="50195"/>
            </a:srgbClr>
          </a:solidFill>
          <a:ln w="12700">
            <a:solidFill>
              <a:schemeClr val="folHlink"/>
            </a:solidFill>
            <a:miter lim="800000"/>
            <a:headEnd/>
            <a:tailEnd/>
          </a:ln>
        </p:spPr>
        <p:txBody>
          <a:bodyPr wrap="none" anchor="ctr"/>
          <a:lstStyle/>
          <a:p>
            <a:endParaRPr lang="en-US"/>
          </a:p>
        </p:txBody>
      </p:sp>
      <p:sp>
        <p:nvSpPr>
          <p:cNvPr id="55311" name="Line 13"/>
          <p:cNvSpPr>
            <a:spLocks noChangeShapeType="1"/>
          </p:cNvSpPr>
          <p:nvPr/>
        </p:nvSpPr>
        <p:spPr bwMode="auto">
          <a:xfrm>
            <a:off x="3581400" y="3886200"/>
            <a:ext cx="0" cy="838200"/>
          </a:xfrm>
          <a:prstGeom prst="line">
            <a:avLst/>
          </a:prstGeom>
          <a:noFill/>
          <a:ln w="25400">
            <a:solidFill>
              <a:srgbClr val="FF3300"/>
            </a:solidFill>
            <a:round/>
            <a:headEnd/>
            <a:tailEnd/>
          </a:ln>
        </p:spPr>
        <p:txBody>
          <a:bodyPr wrap="none" anchor="ctr"/>
          <a:lstStyle/>
          <a:p>
            <a:endParaRPr lang="en-US"/>
          </a:p>
        </p:txBody>
      </p:sp>
      <p:sp>
        <p:nvSpPr>
          <p:cNvPr id="55312" name="Line 14"/>
          <p:cNvSpPr>
            <a:spLocks noChangeShapeType="1"/>
          </p:cNvSpPr>
          <p:nvPr/>
        </p:nvSpPr>
        <p:spPr bwMode="auto">
          <a:xfrm>
            <a:off x="6096000" y="3810000"/>
            <a:ext cx="0" cy="838200"/>
          </a:xfrm>
          <a:prstGeom prst="line">
            <a:avLst/>
          </a:prstGeom>
          <a:noFill/>
          <a:ln w="25400">
            <a:solidFill>
              <a:srgbClr val="FF3300"/>
            </a:solidFill>
            <a:round/>
            <a:headEnd/>
            <a:tailEnd/>
          </a:ln>
        </p:spPr>
        <p:txBody>
          <a:bodyPr wrap="none" anchor="ctr"/>
          <a:lstStyle/>
          <a:p>
            <a:endParaRPr lang="en-US"/>
          </a:p>
        </p:txBody>
      </p:sp>
      <p:sp>
        <p:nvSpPr>
          <p:cNvPr id="55313" name="Line 15"/>
          <p:cNvSpPr>
            <a:spLocks noChangeShapeType="1"/>
          </p:cNvSpPr>
          <p:nvPr/>
        </p:nvSpPr>
        <p:spPr bwMode="auto">
          <a:xfrm>
            <a:off x="3581400" y="4724400"/>
            <a:ext cx="1676400" cy="0"/>
          </a:xfrm>
          <a:prstGeom prst="line">
            <a:avLst/>
          </a:prstGeom>
          <a:noFill/>
          <a:ln w="25400">
            <a:solidFill>
              <a:srgbClr val="FF3300"/>
            </a:solidFill>
            <a:round/>
            <a:headEnd/>
            <a:tailEnd type="triangle" w="med" len="med"/>
          </a:ln>
        </p:spPr>
        <p:txBody>
          <a:bodyPr wrap="none" anchor="ctr"/>
          <a:lstStyle/>
          <a:p>
            <a:endParaRPr lang="en-US"/>
          </a:p>
        </p:txBody>
      </p:sp>
      <p:sp>
        <p:nvSpPr>
          <p:cNvPr id="55314" name="Line 16"/>
          <p:cNvSpPr>
            <a:spLocks noChangeShapeType="1"/>
          </p:cNvSpPr>
          <p:nvPr/>
        </p:nvSpPr>
        <p:spPr bwMode="auto">
          <a:xfrm>
            <a:off x="6096000" y="4648200"/>
            <a:ext cx="1371600" cy="0"/>
          </a:xfrm>
          <a:prstGeom prst="line">
            <a:avLst/>
          </a:prstGeom>
          <a:noFill/>
          <a:ln w="25400">
            <a:solidFill>
              <a:srgbClr val="FF3300"/>
            </a:solidFill>
            <a:round/>
            <a:headEnd/>
            <a:tailEnd type="triangle" w="med" len="med"/>
          </a:ln>
        </p:spPr>
        <p:txBody>
          <a:bodyPr wrap="none" anchor="ctr"/>
          <a:lstStyle/>
          <a:p>
            <a:endParaRPr lang="en-US"/>
          </a:p>
        </p:txBody>
      </p:sp>
      <p:sp>
        <p:nvSpPr>
          <p:cNvPr id="55315" name="Rectangle 17"/>
          <p:cNvSpPr>
            <a:spLocks noChangeArrowheads="1"/>
          </p:cNvSpPr>
          <p:nvPr/>
        </p:nvSpPr>
        <p:spPr bwMode="auto">
          <a:xfrm>
            <a:off x="4800600" y="42672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6" name="Rectangle 18"/>
          <p:cNvSpPr>
            <a:spLocks noChangeArrowheads="1"/>
          </p:cNvSpPr>
          <p:nvPr/>
        </p:nvSpPr>
        <p:spPr bwMode="auto">
          <a:xfrm>
            <a:off x="3733800" y="42672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7" name="Rectangle 19"/>
          <p:cNvSpPr>
            <a:spLocks noChangeArrowheads="1"/>
          </p:cNvSpPr>
          <p:nvPr/>
        </p:nvSpPr>
        <p:spPr bwMode="auto">
          <a:xfrm>
            <a:off x="6248400" y="41910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8" name="Line 20"/>
          <p:cNvSpPr>
            <a:spLocks noChangeShapeType="1"/>
          </p:cNvSpPr>
          <p:nvPr/>
        </p:nvSpPr>
        <p:spPr bwMode="auto">
          <a:xfrm flipV="1">
            <a:off x="4114800" y="4191000"/>
            <a:ext cx="0" cy="533400"/>
          </a:xfrm>
          <a:prstGeom prst="line">
            <a:avLst/>
          </a:prstGeom>
          <a:noFill/>
          <a:ln w="38100">
            <a:solidFill>
              <a:srgbClr val="FF3300"/>
            </a:solidFill>
            <a:round/>
            <a:headEnd/>
            <a:tailEnd type="triangle" w="med" len="med"/>
          </a:ln>
        </p:spPr>
        <p:txBody>
          <a:bodyPr wrap="none" anchor="ctr"/>
          <a:lstStyle/>
          <a:p>
            <a:endParaRPr lang="en-US"/>
          </a:p>
        </p:txBody>
      </p:sp>
      <p:sp>
        <p:nvSpPr>
          <p:cNvPr id="55319" name="Text Box 21"/>
          <p:cNvSpPr txBox="1">
            <a:spLocks noChangeArrowheads="1"/>
          </p:cNvSpPr>
          <p:nvPr/>
        </p:nvSpPr>
        <p:spPr bwMode="auto">
          <a:xfrm>
            <a:off x="1447800" y="3048000"/>
            <a:ext cx="804863" cy="396875"/>
          </a:xfrm>
          <a:prstGeom prst="rect">
            <a:avLst/>
          </a:prstGeom>
          <a:noFill/>
          <a:ln w="12700">
            <a:noFill/>
            <a:miter lim="800000"/>
            <a:headEnd/>
            <a:tailEnd/>
          </a:ln>
        </p:spPr>
        <p:txBody>
          <a:bodyPr wrap="none">
            <a:spAutoFit/>
          </a:bodyPr>
          <a:lstStyle/>
          <a:p>
            <a:pPr algn="ctr"/>
            <a:r>
              <a:rPr lang="en-US" sz="2000" dirty="0"/>
              <a:t>RF In</a:t>
            </a:r>
          </a:p>
        </p:txBody>
      </p:sp>
      <p:sp>
        <p:nvSpPr>
          <p:cNvPr id="55320" name="Text Box 22"/>
          <p:cNvSpPr txBox="1">
            <a:spLocks noChangeArrowheads="1"/>
          </p:cNvSpPr>
          <p:nvPr/>
        </p:nvSpPr>
        <p:spPr bwMode="auto">
          <a:xfrm>
            <a:off x="6248400" y="2697162"/>
            <a:ext cx="1101725" cy="701675"/>
          </a:xfrm>
          <a:prstGeom prst="rect">
            <a:avLst/>
          </a:prstGeom>
          <a:noFill/>
          <a:ln w="12700">
            <a:solidFill>
              <a:schemeClr val="bg1"/>
            </a:solidFill>
            <a:miter lim="800000"/>
            <a:headEnd/>
            <a:tailEnd/>
          </a:ln>
        </p:spPr>
        <p:txBody>
          <a:bodyPr wrap="none">
            <a:spAutoFit/>
          </a:bodyPr>
          <a:lstStyle/>
          <a:p>
            <a:pPr algn="ctr"/>
            <a:r>
              <a:rPr lang="en-US" sz="2000" dirty="0"/>
              <a:t>Filtered </a:t>
            </a:r>
          </a:p>
          <a:p>
            <a:pPr algn="ctr"/>
            <a:r>
              <a:rPr lang="en-US" sz="2000" dirty="0"/>
              <a:t>IF Out</a:t>
            </a:r>
          </a:p>
        </p:txBody>
      </p:sp>
      <p:sp>
        <p:nvSpPr>
          <p:cNvPr id="55321" name="Text Box 23"/>
          <p:cNvSpPr txBox="1">
            <a:spLocks noChangeArrowheads="1"/>
          </p:cNvSpPr>
          <p:nvPr/>
        </p:nvSpPr>
        <p:spPr bwMode="auto">
          <a:xfrm>
            <a:off x="3733800" y="3001962"/>
            <a:ext cx="887413" cy="396875"/>
          </a:xfrm>
          <a:prstGeom prst="rect">
            <a:avLst/>
          </a:prstGeom>
          <a:noFill/>
          <a:ln w="12700">
            <a:noFill/>
            <a:miter lim="800000"/>
            <a:headEnd/>
            <a:tailEnd/>
          </a:ln>
        </p:spPr>
        <p:txBody>
          <a:bodyPr wrap="none">
            <a:spAutoFit/>
          </a:bodyPr>
          <a:lstStyle/>
          <a:p>
            <a:pPr algn="ctr"/>
            <a:r>
              <a:rPr lang="en-US" sz="2000" dirty="0"/>
              <a:t>IF Out</a:t>
            </a:r>
          </a:p>
        </p:txBody>
      </p:sp>
      <p:sp>
        <p:nvSpPr>
          <p:cNvPr id="55322" name="Line 24"/>
          <p:cNvSpPr>
            <a:spLocks noChangeShapeType="1"/>
          </p:cNvSpPr>
          <p:nvPr/>
        </p:nvSpPr>
        <p:spPr bwMode="auto">
          <a:xfrm>
            <a:off x="762000" y="2362200"/>
            <a:ext cx="0" cy="1143000"/>
          </a:xfrm>
          <a:prstGeom prst="line">
            <a:avLst/>
          </a:prstGeom>
          <a:noFill/>
          <a:ln w="25400">
            <a:solidFill>
              <a:srgbClr val="0070C0"/>
            </a:solidFill>
            <a:round/>
            <a:headEnd/>
            <a:tailEnd/>
          </a:ln>
        </p:spPr>
        <p:txBody>
          <a:bodyPr wrap="none" anchor="ctr"/>
          <a:lstStyle/>
          <a:p>
            <a:endParaRPr lang="en-US"/>
          </a:p>
        </p:txBody>
      </p:sp>
      <p:sp>
        <p:nvSpPr>
          <p:cNvPr id="55323" name="Text Box 26"/>
          <p:cNvSpPr txBox="1">
            <a:spLocks noChangeArrowheads="1"/>
          </p:cNvSpPr>
          <p:nvPr/>
        </p:nvSpPr>
        <p:spPr bwMode="auto">
          <a:xfrm>
            <a:off x="1219200" y="5029200"/>
            <a:ext cx="13716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Original Spectrum</a:t>
            </a:r>
          </a:p>
        </p:txBody>
      </p:sp>
      <p:sp>
        <p:nvSpPr>
          <p:cNvPr id="55324" name="Text Box 27"/>
          <p:cNvSpPr txBox="1">
            <a:spLocks noChangeArrowheads="1"/>
          </p:cNvSpPr>
          <p:nvPr/>
        </p:nvSpPr>
        <p:spPr bwMode="auto">
          <a:xfrm>
            <a:off x="3124200" y="5029200"/>
            <a:ext cx="22860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Lower and Upper Sidebands, plus LO</a:t>
            </a:r>
          </a:p>
        </p:txBody>
      </p:sp>
      <p:sp>
        <p:nvSpPr>
          <p:cNvPr id="55325" name="Text Box 28"/>
          <p:cNvSpPr txBox="1">
            <a:spLocks noChangeArrowheads="1"/>
          </p:cNvSpPr>
          <p:nvPr/>
        </p:nvSpPr>
        <p:spPr bwMode="auto">
          <a:xfrm>
            <a:off x="6019800" y="4953000"/>
            <a:ext cx="18288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Lower Sideband Only</a:t>
            </a:r>
          </a:p>
        </p:txBody>
      </p:sp>
      <p:sp>
        <p:nvSpPr>
          <p:cNvPr id="55326" name="Text Box 29"/>
          <p:cNvSpPr txBox="1">
            <a:spLocks noChangeArrowheads="1"/>
          </p:cNvSpPr>
          <p:nvPr/>
        </p:nvSpPr>
        <p:spPr bwMode="auto">
          <a:xfrm>
            <a:off x="457200" y="990600"/>
            <a:ext cx="7848600" cy="1006475"/>
          </a:xfrm>
          <a:prstGeom prst="rect">
            <a:avLst/>
          </a:prstGeom>
          <a:noFill/>
          <a:ln w="12700">
            <a:noFill/>
            <a:miter lim="800000"/>
            <a:headEnd/>
            <a:tailEnd/>
          </a:ln>
        </p:spPr>
        <p:txBody>
          <a:bodyPr>
            <a:spAutoFit/>
          </a:bodyPr>
          <a:lstStyle/>
          <a:p>
            <a:pPr>
              <a:spcBef>
                <a:spcPct val="50000"/>
              </a:spcBef>
            </a:pPr>
            <a:r>
              <a:rPr lang="en-US" sz="2000" dirty="0">
                <a:solidFill>
                  <a:srgbClr val="0070C0"/>
                </a:solidFill>
              </a:rPr>
              <a:t>At radio frequencies, the spectral content within a </a:t>
            </a:r>
            <a:r>
              <a:rPr lang="en-US" sz="2000" dirty="0" err="1">
                <a:solidFill>
                  <a:srgbClr val="0070C0"/>
                </a:solidFill>
              </a:rPr>
              <a:t>passband</a:t>
            </a:r>
            <a:r>
              <a:rPr lang="en-US" sz="2000" dirty="0">
                <a:solidFill>
                  <a:srgbClr val="0070C0"/>
                </a:solidFill>
              </a:rPr>
              <a:t> can be shifted – with almost no loss in information, to a lower frequency through multiplication by a ‘LO’ signal.  </a:t>
            </a:r>
          </a:p>
        </p:txBody>
      </p:sp>
      <p:sp>
        <p:nvSpPr>
          <p:cNvPr id="55327" name="Text Box 31"/>
          <p:cNvSpPr txBox="1">
            <a:spLocks noChangeArrowheads="1"/>
          </p:cNvSpPr>
          <p:nvPr/>
        </p:nvSpPr>
        <p:spPr bwMode="auto">
          <a:xfrm>
            <a:off x="1677988" y="4681538"/>
            <a:ext cx="303212" cy="366712"/>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28" name="Text Box 32"/>
          <p:cNvSpPr txBox="1">
            <a:spLocks noChangeArrowheads="1"/>
          </p:cNvSpPr>
          <p:nvPr/>
        </p:nvSpPr>
        <p:spPr bwMode="auto">
          <a:xfrm>
            <a:off x="4495800" y="4648200"/>
            <a:ext cx="3032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29" name="Text Box 33"/>
          <p:cNvSpPr txBox="1">
            <a:spLocks noChangeArrowheads="1"/>
          </p:cNvSpPr>
          <p:nvPr/>
        </p:nvSpPr>
        <p:spPr bwMode="auto">
          <a:xfrm>
            <a:off x="6629400" y="4572000"/>
            <a:ext cx="3032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30" name="Text Box 34"/>
          <p:cNvSpPr txBox="1">
            <a:spLocks noChangeArrowheads="1"/>
          </p:cNvSpPr>
          <p:nvPr/>
        </p:nvSpPr>
        <p:spPr bwMode="auto">
          <a:xfrm>
            <a:off x="6858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1" name="Text Box 35"/>
          <p:cNvSpPr txBox="1">
            <a:spLocks noChangeArrowheads="1"/>
          </p:cNvSpPr>
          <p:nvPr/>
        </p:nvSpPr>
        <p:spPr bwMode="auto">
          <a:xfrm>
            <a:off x="29718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2" name="Text Box 36"/>
          <p:cNvSpPr txBox="1">
            <a:spLocks noChangeArrowheads="1"/>
          </p:cNvSpPr>
          <p:nvPr/>
        </p:nvSpPr>
        <p:spPr bwMode="auto">
          <a:xfrm>
            <a:off x="54864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3" name="Oval 37"/>
          <p:cNvSpPr>
            <a:spLocks noChangeArrowheads="1"/>
          </p:cNvSpPr>
          <p:nvPr/>
        </p:nvSpPr>
        <p:spPr bwMode="auto">
          <a:xfrm>
            <a:off x="6096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55334" name="Text Box 38"/>
          <p:cNvSpPr txBox="1">
            <a:spLocks noChangeArrowheads="1"/>
          </p:cNvSpPr>
          <p:nvPr/>
        </p:nvSpPr>
        <p:spPr bwMode="auto">
          <a:xfrm>
            <a:off x="914400" y="2133600"/>
            <a:ext cx="908050" cy="366713"/>
          </a:xfrm>
          <a:prstGeom prst="rect">
            <a:avLst/>
          </a:prstGeom>
          <a:noFill/>
          <a:ln w="12700">
            <a:noFill/>
            <a:miter lim="800000"/>
            <a:headEnd/>
            <a:tailEnd/>
          </a:ln>
        </p:spPr>
        <p:txBody>
          <a:bodyPr wrap="none">
            <a:spAutoFit/>
          </a:bodyPr>
          <a:lstStyle/>
          <a:p>
            <a:pPr algn="ctr"/>
            <a:r>
              <a:rPr lang="en-US" sz="1800" dirty="0"/>
              <a:t>Sensor</a:t>
            </a:r>
          </a:p>
        </p:txBody>
      </p:sp>
      <p:sp>
        <p:nvSpPr>
          <p:cNvPr id="55335" name="Text Box 39"/>
          <p:cNvSpPr txBox="1">
            <a:spLocks noChangeArrowheads="1"/>
          </p:cNvSpPr>
          <p:nvPr/>
        </p:nvSpPr>
        <p:spPr bwMode="auto">
          <a:xfrm>
            <a:off x="3860800" y="4648200"/>
            <a:ext cx="5064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r>
              <a:rPr lang="en-US" sz="1800" baseline="-25000">
                <a:solidFill>
                  <a:srgbClr val="FF3300"/>
                </a:solidFill>
              </a:rPr>
              <a:t>LO</a:t>
            </a:r>
          </a:p>
        </p:txBody>
      </p:sp>
      <p:sp>
        <p:nvSpPr>
          <p:cNvPr id="55336" name="Text Box 40"/>
          <p:cNvSpPr txBox="1">
            <a:spLocks noChangeArrowheads="1"/>
          </p:cNvSpPr>
          <p:nvPr/>
        </p:nvSpPr>
        <p:spPr bwMode="auto">
          <a:xfrm>
            <a:off x="762000" y="6019800"/>
            <a:ext cx="7315200" cy="396875"/>
          </a:xfrm>
          <a:prstGeom prst="rect">
            <a:avLst/>
          </a:prstGeom>
          <a:noFill/>
          <a:ln w="12700">
            <a:noFill/>
            <a:miter lim="800000"/>
            <a:headEnd/>
            <a:tailEnd/>
          </a:ln>
        </p:spPr>
        <p:txBody>
          <a:bodyPr>
            <a:spAutoFit/>
          </a:bodyPr>
          <a:lstStyle/>
          <a:p>
            <a:pPr>
              <a:spcBef>
                <a:spcPct val="50000"/>
              </a:spcBef>
            </a:pPr>
            <a:r>
              <a:rPr lang="en-US" sz="2000">
                <a:solidFill>
                  <a:schemeClr val="bg1"/>
                </a:solidFill>
              </a:rPr>
              <a:t>This operation preserves the amplitude and phase relations.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a:noFill/>
        </p:spPr>
        <p:txBody>
          <a:bodyPr/>
          <a:lstStyle/>
          <a:p>
            <a:fld id="{A77EDA44-AC1D-4C64-B07F-AA6BA11F93A3}" type="slidenum">
              <a:rPr lang="en-US" smtClean="0"/>
              <a:pPr/>
              <a:t>17</a:t>
            </a:fld>
            <a:endParaRPr lang="en-US" smtClean="0"/>
          </a:p>
        </p:txBody>
      </p:sp>
      <p:sp>
        <p:nvSpPr>
          <p:cNvPr id="18437" name="Rectangle 2"/>
          <p:cNvSpPr>
            <a:spLocks noGrp="1" noChangeArrowheads="1"/>
          </p:cNvSpPr>
          <p:nvPr>
            <p:ph type="title"/>
          </p:nvPr>
        </p:nvSpPr>
        <p:spPr>
          <a:xfrm>
            <a:off x="457200" y="274638"/>
            <a:ext cx="8229600" cy="629823"/>
          </a:xfrm>
        </p:spPr>
        <p:txBody>
          <a:bodyPr/>
          <a:lstStyle/>
          <a:p>
            <a:pPr eaLnBrk="1" hangingPunct="1"/>
            <a:r>
              <a:rPr lang="en-US" sz="3200" dirty="0" smtClean="0"/>
              <a:t>Signal Relations, with LO </a:t>
            </a:r>
            <a:r>
              <a:rPr lang="en-US" sz="3200" dirty="0" err="1" smtClean="0"/>
              <a:t>Downconversion</a:t>
            </a:r>
            <a:endParaRPr lang="en-US" sz="3200" dirty="0" smtClean="0"/>
          </a:p>
        </p:txBody>
      </p:sp>
      <p:sp>
        <p:nvSpPr>
          <p:cNvPr id="18438" name="Rectangle 5"/>
          <p:cNvSpPr>
            <a:spLocks noChangeArrowheads="1"/>
          </p:cNvSpPr>
          <p:nvPr/>
        </p:nvSpPr>
        <p:spPr bwMode="auto">
          <a:xfrm>
            <a:off x="2667000" y="2667000"/>
            <a:ext cx="5334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w</a:t>
            </a:r>
            <a:r>
              <a:rPr lang="en-US" sz="2400" baseline="-25000"/>
              <a:t>LO</a:t>
            </a:r>
          </a:p>
        </p:txBody>
      </p:sp>
      <p:sp>
        <p:nvSpPr>
          <p:cNvPr id="18439" name="Rectangle 6"/>
          <p:cNvSpPr>
            <a:spLocks noChangeArrowheads="1"/>
          </p:cNvSpPr>
          <p:nvPr/>
        </p:nvSpPr>
        <p:spPr bwMode="auto">
          <a:xfrm>
            <a:off x="4230688" y="2632075"/>
            <a:ext cx="6096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f</a:t>
            </a:r>
            <a:r>
              <a:rPr lang="en-US" sz="2400" baseline="-25000"/>
              <a:t>LO</a:t>
            </a:r>
          </a:p>
        </p:txBody>
      </p:sp>
      <p:sp>
        <p:nvSpPr>
          <p:cNvPr id="18445" name="Rectangle 12"/>
          <p:cNvSpPr>
            <a:spLocks noChangeArrowheads="1"/>
          </p:cNvSpPr>
          <p:nvPr/>
        </p:nvSpPr>
        <p:spPr bwMode="auto">
          <a:xfrm>
            <a:off x="990600" y="2667000"/>
            <a:ext cx="457200" cy="4572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46" name="Rectangle 13"/>
          <p:cNvSpPr>
            <a:spLocks noChangeArrowheads="1"/>
          </p:cNvSpPr>
          <p:nvPr/>
        </p:nvSpPr>
        <p:spPr bwMode="auto">
          <a:xfrm>
            <a:off x="5867400" y="2590800"/>
            <a:ext cx="457200" cy="5334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47" name="Rectangle 14"/>
          <p:cNvSpPr>
            <a:spLocks noChangeArrowheads="1"/>
          </p:cNvSpPr>
          <p:nvPr/>
        </p:nvSpPr>
        <p:spPr bwMode="auto">
          <a:xfrm>
            <a:off x="5830888" y="3546475"/>
            <a:ext cx="5334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t</a:t>
            </a:r>
            <a:r>
              <a:rPr lang="en-US" sz="2400" baseline="-25000">
                <a:latin typeface="Symbol" pitchFamily="18" charset="2"/>
              </a:rPr>
              <a:t>0</a:t>
            </a:r>
          </a:p>
        </p:txBody>
      </p:sp>
      <p:sp>
        <p:nvSpPr>
          <p:cNvPr id="18449" name="Rectangle 16"/>
          <p:cNvSpPr>
            <a:spLocks noChangeArrowheads="1"/>
          </p:cNvSpPr>
          <p:nvPr/>
        </p:nvSpPr>
        <p:spPr bwMode="auto">
          <a:xfrm>
            <a:off x="3316288" y="4308475"/>
            <a:ext cx="609600" cy="6858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50" name="Line 17"/>
          <p:cNvSpPr>
            <a:spLocks noChangeShapeType="1"/>
          </p:cNvSpPr>
          <p:nvPr/>
        </p:nvSpPr>
        <p:spPr bwMode="auto">
          <a:xfrm flipH="1" flipV="1">
            <a:off x="1563688" y="1108075"/>
            <a:ext cx="4495800" cy="1219200"/>
          </a:xfrm>
          <a:prstGeom prst="line">
            <a:avLst/>
          </a:prstGeom>
          <a:noFill/>
          <a:ln w="9525">
            <a:solidFill>
              <a:schemeClr val="bg1"/>
            </a:solidFill>
            <a:round/>
            <a:headEnd/>
            <a:tailEnd/>
          </a:ln>
        </p:spPr>
        <p:txBody>
          <a:bodyPr/>
          <a:lstStyle/>
          <a:p>
            <a:endParaRPr lang="en-US"/>
          </a:p>
        </p:txBody>
      </p:sp>
      <p:sp>
        <p:nvSpPr>
          <p:cNvPr id="18451" name="Line 18"/>
          <p:cNvSpPr>
            <a:spLocks noChangeShapeType="1"/>
          </p:cNvSpPr>
          <p:nvPr/>
        </p:nvSpPr>
        <p:spPr bwMode="auto">
          <a:xfrm flipV="1">
            <a:off x="1258888" y="1031875"/>
            <a:ext cx="304800" cy="1295400"/>
          </a:xfrm>
          <a:prstGeom prst="line">
            <a:avLst/>
          </a:prstGeom>
          <a:noFill/>
          <a:ln w="28575">
            <a:solidFill>
              <a:schemeClr val="bg1"/>
            </a:solidFill>
            <a:round/>
            <a:headEnd/>
            <a:tailEnd type="triangle" w="med" len="med"/>
          </a:ln>
        </p:spPr>
        <p:txBody>
          <a:bodyPr/>
          <a:lstStyle/>
          <a:p>
            <a:endParaRPr lang="en-US"/>
          </a:p>
        </p:txBody>
      </p:sp>
      <p:sp>
        <p:nvSpPr>
          <p:cNvPr id="18452" name="Line 19"/>
          <p:cNvSpPr>
            <a:spLocks noChangeShapeType="1"/>
          </p:cNvSpPr>
          <p:nvPr/>
        </p:nvSpPr>
        <p:spPr bwMode="auto">
          <a:xfrm flipV="1">
            <a:off x="6059488" y="1184275"/>
            <a:ext cx="304800" cy="1143000"/>
          </a:xfrm>
          <a:prstGeom prst="line">
            <a:avLst/>
          </a:prstGeom>
          <a:noFill/>
          <a:ln w="28575">
            <a:solidFill>
              <a:schemeClr val="bg1"/>
            </a:solidFill>
            <a:round/>
            <a:headEnd/>
            <a:tailEnd type="triangle" w="med" len="med"/>
          </a:ln>
        </p:spPr>
        <p:txBody>
          <a:bodyPr/>
          <a:lstStyle/>
          <a:p>
            <a:endParaRPr lang="en-US"/>
          </a:p>
        </p:txBody>
      </p:sp>
      <p:sp>
        <p:nvSpPr>
          <p:cNvPr id="18453" name="Text Box 20"/>
          <p:cNvSpPr txBox="1">
            <a:spLocks noChangeArrowheads="1"/>
          </p:cNvSpPr>
          <p:nvPr/>
        </p:nvSpPr>
        <p:spPr bwMode="auto">
          <a:xfrm>
            <a:off x="938213" y="1371600"/>
            <a:ext cx="430212" cy="457200"/>
          </a:xfrm>
          <a:prstGeom prst="rect">
            <a:avLst/>
          </a:prstGeom>
          <a:noFill/>
          <a:ln w="9525">
            <a:noFill/>
            <a:miter lim="800000"/>
            <a:headEnd/>
            <a:tailEnd/>
          </a:ln>
        </p:spPr>
        <p:txBody>
          <a:bodyPr wrap="none">
            <a:spAutoFit/>
          </a:bodyPr>
          <a:lstStyle/>
          <a:p>
            <a:r>
              <a:rPr lang="en-US" sz="2400">
                <a:solidFill>
                  <a:schemeClr val="bg1"/>
                </a:solidFill>
                <a:latin typeface="Symbol" pitchFamily="18" charset="2"/>
              </a:rPr>
              <a:t>t</a:t>
            </a:r>
            <a:r>
              <a:rPr lang="en-US" sz="2400" baseline="-25000">
                <a:solidFill>
                  <a:schemeClr val="bg1"/>
                </a:solidFill>
              </a:rPr>
              <a:t>g</a:t>
            </a:r>
          </a:p>
        </p:txBody>
      </p:sp>
      <p:sp>
        <p:nvSpPr>
          <p:cNvPr id="18454" name="Line 21"/>
          <p:cNvSpPr>
            <a:spLocks noChangeShapeType="1"/>
          </p:cNvSpPr>
          <p:nvPr/>
        </p:nvSpPr>
        <p:spPr bwMode="auto">
          <a:xfrm>
            <a:off x="3621088" y="4994275"/>
            <a:ext cx="0" cy="457200"/>
          </a:xfrm>
          <a:prstGeom prst="line">
            <a:avLst/>
          </a:prstGeom>
          <a:noFill/>
          <a:ln w="9525">
            <a:solidFill>
              <a:srgbClr val="0070C0"/>
            </a:solidFill>
            <a:round/>
            <a:headEnd/>
            <a:tailEnd type="triangle" w="med" len="med"/>
          </a:ln>
        </p:spPr>
        <p:txBody>
          <a:bodyPr/>
          <a:lstStyle/>
          <a:p>
            <a:endParaRPr lang="en-US"/>
          </a:p>
        </p:txBody>
      </p:sp>
      <p:sp>
        <p:nvSpPr>
          <p:cNvPr id="18455" name="Text Box 22"/>
          <p:cNvSpPr txBox="1">
            <a:spLocks noChangeArrowheads="1"/>
          </p:cNvSpPr>
          <p:nvPr/>
        </p:nvSpPr>
        <p:spPr bwMode="auto">
          <a:xfrm>
            <a:off x="6745288" y="2300288"/>
            <a:ext cx="1462087" cy="406400"/>
          </a:xfrm>
          <a:prstGeom prst="rect">
            <a:avLst/>
          </a:prstGeom>
          <a:noFill/>
          <a:ln w="9525">
            <a:solidFill>
              <a:schemeClr val="tx1"/>
            </a:solid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err="1">
                <a:solidFill>
                  <a:srgbClr val="C00000"/>
                </a:solidFill>
              </a:rPr>
              <a:t>t</a:t>
            </a:r>
            <a:r>
              <a:rPr lang="en-US" sz="2000" dirty="0">
                <a:solidFill>
                  <a:srgbClr val="C00000"/>
                </a:solidFill>
              </a:rPr>
              <a:t>)</a:t>
            </a:r>
          </a:p>
        </p:txBody>
      </p:sp>
      <p:sp>
        <p:nvSpPr>
          <p:cNvPr id="18456" name="Line 23"/>
          <p:cNvSpPr>
            <a:spLocks noChangeShapeType="1"/>
          </p:cNvSpPr>
          <p:nvPr/>
        </p:nvSpPr>
        <p:spPr bwMode="auto">
          <a:xfrm>
            <a:off x="6288088" y="2479675"/>
            <a:ext cx="381000" cy="0"/>
          </a:xfrm>
          <a:prstGeom prst="line">
            <a:avLst/>
          </a:prstGeom>
          <a:noFill/>
          <a:ln w="9525">
            <a:solidFill>
              <a:schemeClr val="bg1"/>
            </a:solidFill>
            <a:round/>
            <a:headEnd type="arrow" w="med" len="med"/>
            <a:tailEnd/>
          </a:ln>
        </p:spPr>
        <p:txBody>
          <a:bodyPr/>
          <a:lstStyle/>
          <a:p>
            <a:endParaRPr lang="en-US"/>
          </a:p>
        </p:txBody>
      </p:sp>
      <p:sp>
        <p:nvSpPr>
          <p:cNvPr id="18457" name="Text Box 24"/>
          <p:cNvSpPr txBox="1">
            <a:spLocks noChangeArrowheads="1"/>
          </p:cNvSpPr>
          <p:nvPr/>
        </p:nvSpPr>
        <p:spPr bwMode="auto">
          <a:xfrm>
            <a:off x="6348413" y="3173413"/>
            <a:ext cx="1825625" cy="406400"/>
          </a:xfrm>
          <a:prstGeom prst="rect">
            <a:avLst/>
          </a:prstGeom>
          <a:noFill/>
          <a:ln w="9525">
            <a:solidFill>
              <a:schemeClr val="tx1"/>
            </a:solid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err="1">
                <a:solidFill>
                  <a:srgbClr val="C00000"/>
                </a:solidFill>
              </a:rPr>
              <a:t>t-</a:t>
            </a:r>
            <a:r>
              <a:rPr lang="en-US" sz="2000" dirty="0" err="1">
                <a:solidFill>
                  <a:srgbClr val="C00000"/>
                </a:solidFill>
                <a:latin typeface="Symbol" pitchFamily="18" charset="2"/>
              </a:rPr>
              <a:t>f</a:t>
            </a:r>
            <a:r>
              <a:rPr lang="en-US" sz="2000" baseline="-25000" dirty="0" err="1">
                <a:solidFill>
                  <a:srgbClr val="C00000"/>
                </a:solidFill>
              </a:rPr>
              <a:t>LO</a:t>
            </a:r>
            <a:r>
              <a:rPr lang="en-US" sz="2000" dirty="0">
                <a:solidFill>
                  <a:srgbClr val="C00000"/>
                </a:solidFill>
              </a:rPr>
              <a:t>)</a:t>
            </a:r>
          </a:p>
        </p:txBody>
      </p:sp>
      <p:sp>
        <p:nvSpPr>
          <p:cNvPr id="18458" name="Line 25"/>
          <p:cNvSpPr>
            <a:spLocks noChangeShapeType="1"/>
          </p:cNvSpPr>
          <p:nvPr/>
        </p:nvSpPr>
        <p:spPr bwMode="auto">
          <a:xfrm flipH="1">
            <a:off x="6135688" y="3394075"/>
            <a:ext cx="228600" cy="0"/>
          </a:xfrm>
          <a:prstGeom prst="line">
            <a:avLst/>
          </a:prstGeom>
          <a:noFill/>
          <a:ln w="9525">
            <a:solidFill>
              <a:schemeClr val="bg1"/>
            </a:solidFill>
            <a:round/>
            <a:headEnd/>
            <a:tailEnd type="triangle" w="med" len="med"/>
          </a:ln>
        </p:spPr>
        <p:txBody>
          <a:bodyPr/>
          <a:lstStyle/>
          <a:p>
            <a:endParaRPr lang="en-US"/>
          </a:p>
        </p:txBody>
      </p:sp>
      <p:sp>
        <p:nvSpPr>
          <p:cNvPr id="18459" name="Text Box 26"/>
          <p:cNvSpPr txBox="1">
            <a:spLocks noChangeArrowheads="1"/>
          </p:cNvSpPr>
          <p:nvPr/>
        </p:nvSpPr>
        <p:spPr bwMode="auto">
          <a:xfrm>
            <a:off x="2782728" y="3540065"/>
            <a:ext cx="1789272" cy="400110"/>
          </a:xfrm>
          <a:prstGeom prst="rect">
            <a:avLst/>
          </a:prstGeom>
          <a:noFill/>
          <a:ln w="9525">
            <a:noFill/>
            <a:miter lim="800000"/>
            <a:headEnd/>
            <a:tailEnd/>
          </a:ln>
        </p:spPr>
        <p:txBody>
          <a:bodyPr wrap="none">
            <a:spAutoFit/>
          </a:bodyPr>
          <a:lstStyle/>
          <a:p>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LO</a:t>
            </a:r>
            <a:r>
              <a:rPr lang="en-US" sz="2000" dirty="0" err="1">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a:solidFill>
                  <a:srgbClr val="C00000"/>
                </a:solidFill>
              </a:rPr>
              <a:t>)</a:t>
            </a:r>
          </a:p>
        </p:txBody>
      </p:sp>
      <p:sp>
        <p:nvSpPr>
          <p:cNvPr id="18460" name="Text Box 27"/>
          <p:cNvSpPr txBox="1">
            <a:spLocks noChangeArrowheads="1"/>
          </p:cNvSpPr>
          <p:nvPr/>
        </p:nvSpPr>
        <p:spPr bwMode="auto">
          <a:xfrm>
            <a:off x="4572000" y="4697413"/>
            <a:ext cx="2550698" cy="400110"/>
          </a:xfrm>
          <a:prstGeom prst="rect">
            <a:avLst/>
          </a:prstGeom>
          <a:noFill/>
          <a:ln w="9525">
            <a:noFill/>
            <a:miter lim="800000"/>
            <a:headEnd/>
            <a:tailEnd/>
          </a:ln>
        </p:spPr>
        <p:txBody>
          <a:bodyPr wrap="none">
            <a:spAutoFit/>
          </a:bodyPr>
          <a:lstStyle/>
          <a:p>
            <a:r>
              <a:rPr lang="en-US" sz="2000" dirty="0">
                <a:solidFill>
                  <a:srgbClr val="C00000"/>
                </a:solidFill>
              </a:rPr>
              <a:t>E </a:t>
            </a:r>
            <a:r>
              <a:rPr lang="en-US" sz="2000" dirty="0" err="1" smtClean="0">
                <a:solidFill>
                  <a:srgbClr val="C00000"/>
                </a:solidFill>
              </a:rPr>
              <a:t>cos</a:t>
            </a:r>
            <a:r>
              <a:rPr lang="en-US" sz="2000" dirty="0" smtClean="0">
                <a:solidFill>
                  <a:srgbClr val="C00000"/>
                </a:solidFill>
              </a:rPr>
              <a:t>(</a:t>
            </a:r>
            <a:r>
              <a:rPr lang="en-US" sz="2000" dirty="0" smtClean="0">
                <a:solidFill>
                  <a:srgbClr val="C00000"/>
                </a:solidFill>
                <a:latin typeface="Symbol" pitchFamily="18" charset="2"/>
              </a:rPr>
              <a:t>w</a:t>
            </a:r>
            <a:r>
              <a:rPr lang="en-US" sz="2000" baseline="-25000" dirty="0" smtClean="0">
                <a:solidFill>
                  <a:srgbClr val="C00000"/>
                </a:solidFill>
              </a:rPr>
              <a:t>IF</a:t>
            </a:r>
            <a:r>
              <a:rPr lang="en-US" sz="2000" dirty="0" smtClean="0">
                <a:solidFill>
                  <a:srgbClr val="C00000"/>
                </a:solidFill>
              </a:rPr>
              <a:t>t</a:t>
            </a:r>
            <a:r>
              <a:rPr lang="en-US" sz="2000" dirty="0" smtClean="0">
                <a:solidFill>
                  <a:srgbClr val="C00000"/>
                </a:solidFill>
                <a:latin typeface="Symbol" pitchFamily="18" charset="2"/>
              </a:rPr>
              <a:t>-w</a:t>
            </a:r>
            <a:r>
              <a:rPr lang="en-US" sz="2000" baseline="-25000" dirty="0" smtClean="0">
                <a:solidFill>
                  <a:srgbClr val="C00000"/>
                </a:solidFill>
              </a:rPr>
              <a:t>IF</a:t>
            </a:r>
            <a:r>
              <a:rPr lang="en-US" sz="2000" dirty="0" smtClean="0">
                <a:solidFill>
                  <a:srgbClr val="C00000"/>
                </a:solidFill>
                <a:latin typeface="Symbol" pitchFamily="18" charset="2"/>
              </a:rPr>
              <a:t>t</a:t>
            </a:r>
            <a:r>
              <a:rPr lang="en-US" sz="2000" baseline="-25000" dirty="0" smtClean="0">
                <a:solidFill>
                  <a:srgbClr val="C00000"/>
                </a:solidFill>
                <a:latin typeface="Symbol" pitchFamily="18" charset="2"/>
              </a:rPr>
              <a:t>0</a:t>
            </a:r>
            <a:r>
              <a:rPr lang="en-US" sz="2000" dirty="0" smtClean="0">
                <a:solidFill>
                  <a:srgbClr val="C00000"/>
                </a:solidFill>
              </a:rPr>
              <a:t>-</a:t>
            </a:r>
            <a:r>
              <a:rPr lang="en-US" sz="2000" dirty="0" smtClean="0">
                <a:solidFill>
                  <a:srgbClr val="C00000"/>
                </a:solidFill>
                <a:latin typeface="Symbol" pitchFamily="18" charset="2"/>
              </a:rPr>
              <a:t>f</a:t>
            </a:r>
            <a:r>
              <a:rPr lang="en-US" sz="2000" baseline="-25000" dirty="0" smtClean="0">
                <a:solidFill>
                  <a:srgbClr val="C00000"/>
                </a:solidFill>
                <a:latin typeface="Times New Roman" pitchFamily="18" charset="0"/>
              </a:rPr>
              <a:t>LO</a:t>
            </a:r>
            <a:r>
              <a:rPr lang="en-US" sz="2000" dirty="0">
                <a:solidFill>
                  <a:srgbClr val="C00000"/>
                </a:solidFill>
              </a:rPr>
              <a:t>)</a:t>
            </a:r>
          </a:p>
        </p:txBody>
      </p:sp>
      <p:sp>
        <p:nvSpPr>
          <p:cNvPr id="18461" name="Text Box 28"/>
          <p:cNvSpPr txBox="1">
            <a:spLocks noChangeArrowheads="1"/>
          </p:cNvSpPr>
          <p:nvPr/>
        </p:nvSpPr>
        <p:spPr bwMode="auto">
          <a:xfrm>
            <a:off x="817563" y="4703763"/>
            <a:ext cx="2146742" cy="400110"/>
          </a:xfrm>
          <a:prstGeom prst="rect">
            <a:avLst/>
          </a:prstGeom>
          <a:noFill/>
          <a:ln w="9525">
            <a:no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err="1">
                <a:solidFill>
                  <a:srgbClr val="C00000"/>
                </a:solidFill>
              </a:rPr>
              <a:t>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err="1">
                <a:solidFill>
                  <a:srgbClr val="C00000"/>
                </a:solidFill>
                <a:latin typeface="Symbol" pitchFamily="18" charset="2"/>
              </a:rPr>
              <a:t>t</a:t>
            </a:r>
            <a:r>
              <a:rPr lang="en-US" sz="2000" baseline="-25000" dirty="0" err="1">
                <a:solidFill>
                  <a:srgbClr val="C00000"/>
                </a:solidFill>
              </a:rPr>
              <a:t>g</a:t>
            </a:r>
            <a:r>
              <a:rPr lang="en-US" sz="2000" dirty="0">
                <a:solidFill>
                  <a:srgbClr val="C00000"/>
                </a:solidFill>
              </a:rPr>
              <a:t>)</a:t>
            </a:r>
          </a:p>
        </p:txBody>
      </p:sp>
      <p:graphicFrame>
        <p:nvGraphicFramePr>
          <p:cNvPr id="18434" name="Object 29"/>
          <p:cNvGraphicFramePr>
            <a:graphicFrameLocks noChangeAspect="1"/>
          </p:cNvGraphicFramePr>
          <p:nvPr/>
        </p:nvGraphicFramePr>
        <p:xfrm>
          <a:off x="1905000" y="5510213"/>
          <a:ext cx="4165600" cy="638175"/>
        </p:xfrm>
        <a:graphic>
          <a:graphicData uri="http://schemas.openxmlformats.org/presentationml/2006/ole">
            <p:oleObj spid="_x0000_s19458" name="Equation" r:id="rId3" imgW="1409400" imgH="215640" progId="Equation.3">
              <p:embed/>
            </p:oleObj>
          </a:graphicData>
        </a:graphic>
      </p:graphicFrame>
      <p:sp>
        <p:nvSpPr>
          <p:cNvPr id="18462" name="Text Box 30"/>
          <p:cNvSpPr txBox="1">
            <a:spLocks noChangeArrowheads="1"/>
          </p:cNvSpPr>
          <p:nvPr/>
        </p:nvSpPr>
        <p:spPr bwMode="auto">
          <a:xfrm>
            <a:off x="2478088" y="3087688"/>
            <a:ext cx="1136650" cy="641350"/>
          </a:xfrm>
          <a:prstGeom prst="rect">
            <a:avLst/>
          </a:prstGeom>
          <a:noFill/>
          <a:ln w="9525">
            <a:noFill/>
            <a:miter lim="800000"/>
            <a:headEnd/>
            <a:tailEnd/>
          </a:ln>
        </p:spPr>
        <p:txBody>
          <a:bodyPr wrap="none">
            <a:spAutoFit/>
          </a:bodyPr>
          <a:lstStyle/>
          <a:p>
            <a:r>
              <a:rPr lang="en-US" sz="1800">
                <a:solidFill>
                  <a:schemeClr val="bg1"/>
                </a:solidFill>
              </a:rPr>
              <a:t>Local</a:t>
            </a:r>
          </a:p>
          <a:p>
            <a:r>
              <a:rPr lang="en-US" sz="1800">
                <a:solidFill>
                  <a:schemeClr val="bg1"/>
                </a:solidFill>
              </a:rPr>
              <a:t>Oscillator</a:t>
            </a:r>
          </a:p>
        </p:txBody>
      </p:sp>
      <p:sp>
        <p:nvSpPr>
          <p:cNvPr id="18463" name="Text Box 31"/>
          <p:cNvSpPr txBox="1">
            <a:spLocks noChangeArrowheads="1"/>
          </p:cNvSpPr>
          <p:nvPr/>
        </p:nvSpPr>
        <p:spPr bwMode="auto">
          <a:xfrm>
            <a:off x="4062413" y="3125788"/>
            <a:ext cx="844550" cy="641350"/>
          </a:xfrm>
          <a:prstGeom prst="rect">
            <a:avLst/>
          </a:prstGeom>
          <a:noFill/>
          <a:ln w="9525">
            <a:noFill/>
            <a:miter lim="800000"/>
            <a:headEnd/>
            <a:tailEnd/>
          </a:ln>
        </p:spPr>
        <p:txBody>
          <a:bodyPr wrap="none">
            <a:spAutoFit/>
          </a:bodyPr>
          <a:lstStyle/>
          <a:p>
            <a:r>
              <a:rPr lang="en-US" sz="1800" dirty="0">
                <a:solidFill>
                  <a:schemeClr val="bg1"/>
                </a:solidFill>
              </a:rPr>
              <a:t>Phase</a:t>
            </a:r>
          </a:p>
          <a:p>
            <a:r>
              <a:rPr lang="en-US" sz="1800" dirty="0">
                <a:solidFill>
                  <a:schemeClr val="bg1"/>
                </a:solidFill>
              </a:rPr>
              <a:t>Shifter</a:t>
            </a:r>
          </a:p>
        </p:txBody>
      </p:sp>
      <p:sp>
        <p:nvSpPr>
          <p:cNvPr id="18464" name="Text Box 32"/>
          <p:cNvSpPr txBox="1">
            <a:spLocks noChangeArrowheads="1"/>
          </p:cNvSpPr>
          <p:nvPr/>
        </p:nvSpPr>
        <p:spPr bwMode="auto">
          <a:xfrm>
            <a:off x="6440488" y="2706688"/>
            <a:ext cx="1098550" cy="366712"/>
          </a:xfrm>
          <a:prstGeom prst="rect">
            <a:avLst/>
          </a:prstGeom>
          <a:noFill/>
          <a:ln w="9525">
            <a:noFill/>
            <a:miter lim="800000"/>
            <a:headEnd/>
            <a:tailEnd/>
          </a:ln>
        </p:spPr>
        <p:txBody>
          <a:bodyPr wrap="none">
            <a:spAutoFit/>
          </a:bodyPr>
          <a:lstStyle/>
          <a:p>
            <a:r>
              <a:rPr lang="en-US" sz="1800">
                <a:solidFill>
                  <a:schemeClr val="bg1"/>
                </a:solidFill>
              </a:rPr>
              <a:t>Multiplier</a:t>
            </a:r>
          </a:p>
        </p:txBody>
      </p:sp>
      <p:sp>
        <p:nvSpPr>
          <p:cNvPr id="18465" name="Text Box 33"/>
          <p:cNvSpPr txBox="1">
            <a:spLocks noChangeArrowheads="1"/>
          </p:cNvSpPr>
          <p:nvPr/>
        </p:nvSpPr>
        <p:spPr bwMode="auto">
          <a:xfrm>
            <a:off x="2630488" y="3940175"/>
            <a:ext cx="2165350" cy="366713"/>
          </a:xfrm>
          <a:prstGeom prst="rect">
            <a:avLst/>
          </a:prstGeom>
          <a:noFill/>
          <a:ln w="9525">
            <a:noFill/>
            <a:miter lim="800000"/>
            <a:headEnd/>
            <a:tailEnd/>
          </a:ln>
        </p:spPr>
        <p:txBody>
          <a:bodyPr wrap="none">
            <a:spAutoFit/>
          </a:bodyPr>
          <a:lstStyle/>
          <a:p>
            <a:r>
              <a:rPr lang="en-US" sz="1800">
                <a:solidFill>
                  <a:schemeClr val="bg1"/>
                </a:solidFill>
              </a:rPr>
              <a:t>Complex Correlator</a:t>
            </a:r>
          </a:p>
        </p:txBody>
      </p:sp>
      <p:sp>
        <p:nvSpPr>
          <p:cNvPr id="18466" name="Oval 34"/>
          <p:cNvSpPr>
            <a:spLocks noChangeArrowheads="1"/>
          </p:cNvSpPr>
          <p:nvPr/>
        </p:nvSpPr>
        <p:spPr bwMode="auto">
          <a:xfrm>
            <a:off x="10668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8467" name="Oval 35"/>
          <p:cNvSpPr>
            <a:spLocks noChangeArrowheads="1"/>
          </p:cNvSpPr>
          <p:nvPr/>
        </p:nvSpPr>
        <p:spPr bwMode="auto">
          <a:xfrm>
            <a:off x="59436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8468" name="Text Box 36"/>
          <p:cNvSpPr txBox="1">
            <a:spLocks noChangeArrowheads="1"/>
          </p:cNvSpPr>
          <p:nvPr/>
        </p:nvSpPr>
        <p:spPr bwMode="auto">
          <a:xfrm>
            <a:off x="6781800" y="5486400"/>
            <a:ext cx="2111375" cy="825500"/>
          </a:xfrm>
          <a:prstGeom prst="rect">
            <a:avLst/>
          </a:prstGeom>
          <a:noFill/>
          <a:ln w="12700">
            <a:noFill/>
            <a:miter lim="800000"/>
            <a:headEnd/>
            <a:tailEnd/>
          </a:ln>
        </p:spPr>
        <p:txBody>
          <a:bodyPr>
            <a:spAutoFit/>
          </a:bodyPr>
          <a:lstStyle/>
          <a:p>
            <a:pPr>
              <a:spcBef>
                <a:spcPct val="50000"/>
              </a:spcBef>
            </a:pPr>
            <a:r>
              <a:rPr lang="en-US" sz="1600" dirty="0">
                <a:solidFill>
                  <a:schemeClr val="bg1"/>
                </a:solidFill>
              </a:rPr>
              <a:t>Not the same phase as the RF interferometer!</a:t>
            </a:r>
          </a:p>
        </p:txBody>
      </p:sp>
      <p:sp>
        <p:nvSpPr>
          <p:cNvPr id="18469" name="Line 37"/>
          <p:cNvSpPr>
            <a:spLocks noChangeShapeType="1"/>
          </p:cNvSpPr>
          <p:nvPr/>
        </p:nvSpPr>
        <p:spPr bwMode="auto">
          <a:xfrm flipH="1">
            <a:off x="6400800" y="5791200"/>
            <a:ext cx="381000" cy="0"/>
          </a:xfrm>
          <a:prstGeom prst="line">
            <a:avLst/>
          </a:prstGeom>
          <a:noFill/>
          <a:ln w="19050">
            <a:solidFill>
              <a:schemeClr val="bg1"/>
            </a:solidFill>
            <a:round/>
            <a:headEnd/>
            <a:tailEnd type="triangle" w="med" len="med"/>
          </a:ln>
        </p:spPr>
        <p:txBody>
          <a:bodyPr wrap="none" anchor="ctr"/>
          <a:lstStyle/>
          <a:p>
            <a:endParaRPr lang="en-US"/>
          </a:p>
        </p:txBody>
      </p:sp>
      <p:sp>
        <p:nvSpPr>
          <p:cNvPr id="37" name="TextBox 36"/>
          <p:cNvSpPr txBox="1"/>
          <p:nvPr/>
        </p:nvSpPr>
        <p:spPr>
          <a:xfrm>
            <a:off x="657145" y="984220"/>
            <a:ext cx="7829709" cy="837152"/>
          </a:xfrm>
          <a:prstGeom prst="rect">
            <a:avLst/>
          </a:prstGeom>
          <a:noFill/>
        </p:spPr>
        <p:txBody>
          <a:bodyPr wrap="square" rtlCol="0">
            <a:spAutoFit/>
          </a:bodyPr>
          <a:lstStyle/>
          <a:p>
            <a:pPr marL="228600" indent="-228600" eaLnBrk="0" hangingPunct="0">
              <a:spcBef>
                <a:spcPct val="20000"/>
              </a:spcBef>
              <a:buFont typeface="Arial" charset="0"/>
              <a:buChar char="•"/>
            </a:pPr>
            <a:r>
              <a:rPr lang="en-US" sz="2200" dirty="0" smtClean="0">
                <a:solidFill>
                  <a:srgbClr val="000099"/>
                </a:solidFill>
                <a:latin typeface="Gill Sans MT" pitchFamily="34" charset="0"/>
                <a:cs typeface="Gill Sans" pitchFamily="17" charset="0"/>
              </a:rPr>
              <a:t>The RF signals are multiplied by a pure sinusoid, at frequency </a:t>
            </a:r>
            <a:r>
              <a:rPr lang="en-US" sz="2200" dirty="0" err="1" smtClean="0">
                <a:solidFill>
                  <a:srgbClr val="000099"/>
                </a:solidFill>
                <a:latin typeface="Symbol" pitchFamily="18" charset="2"/>
                <a:cs typeface="Gill Sans" pitchFamily="17" charset="0"/>
              </a:rPr>
              <a:t>n</a:t>
            </a:r>
            <a:r>
              <a:rPr lang="en-US" sz="2200" baseline="-25000" dirty="0" err="1" smtClean="0">
                <a:solidFill>
                  <a:srgbClr val="000099"/>
                </a:solidFill>
                <a:latin typeface="Gill Sans MT" pitchFamily="34" charset="0"/>
                <a:cs typeface="Gill Sans" pitchFamily="17" charset="0"/>
              </a:rPr>
              <a:t>LO</a:t>
            </a:r>
            <a:endParaRPr lang="en-US" sz="2200" baseline="-25000" dirty="0" smtClean="0">
              <a:solidFill>
                <a:srgbClr val="000099"/>
              </a:solidFill>
              <a:latin typeface="Gill Sans MT" pitchFamily="34" charset="0"/>
              <a:cs typeface="Gill Sans" pitchFamily="17" charset="0"/>
            </a:endParaRPr>
          </a:p>
          <a:p>
            <a:pPr marL="228600" indent="-228600" eaLnBrk="0" hangingPunct="0">
              <a:spcBef>
                <a:spcPct val="20000"/>
              </a:spcBef>
              <a:buFont typeface="Arial" charset="0"/>
              <a:buChar char="•"/>
            </a:pPr>
            <a:r>
              <a:rPr lang="en-US" sz="2200" dirty="0" smtClean="0">
                <a:solidFill>
                  <a:srgbClr val="000099"/>
                </a:solidFill>
                <a:latin typeface="Gill Sans MT" pitchFamily="34" charset="0"/>
                <a:cs typeface="Gill Sans" pitchFamily="17" charset="0"/>
              </a:rPr>
              <a:t>We can add </a:t>
            </a:r>
            <a:r>
              <a:rPr lang="en-US" sz="2200" dirty="0" err="1" smtClean="0">
                <a:solidFill>
                  <a:srgbClr val="000099"/>
                </a:solidFill>
                <a:latin typeface="Gill Sans MT" pitchFamily="34" charset="0"/>
                <a:cs typeface="Gill Sans" pitchFamily="17" charset="0"/>
              </a:rPr>
              <a:t>aritrary</a:t>
            </a:r>
            <a:r>
              <a:rPr lang="en-US" sz="2200" dirty="0" smtClean="0">
                <a:solidFill>
                  <a:srgbClr val="000099"/>
                </a:solidFill>
                <a:latin typeface="Gill Sans MT" pitchFamily="34" charset="0"/>
                <a:cs typeface="Gill Sans" pitchFamily="17" charset="0"/>
              </a:rPr>
              <a:t> phase </a:t>
            </a:r>
            <a:r>
              <a:rPr lang="en-US" sz="2200" dirty="0" err="1" smtClean="0">
                <a:solidFill>
                  <a:srgbClr val="000099"/>
                </a:solidFill>
                <a:latin typeface="Symbol" pitchFamily="18" charset="2"/>
                <a:cs typeface="Gill Sans" pitchFamily="17" charset="0"/>
              </a:rPr>
              <a:t>f</a:t>
            </a:r>
            <a:r>
              <a:rPr lang="en-US" sz="2200" baseline="-25000" dirty="0" err="1" smtClean="0">
                <a:solidFill>
                  <a:srgbClr val="000099"/>
                </a:solidFill>
                <a:latin typeface="Gill Sans MT" pitchFamily="34" charset="0"/>
                <a:cs typeface="Gill Sans" pitchFamily="17" charset="0"/>
              </a:rPr>
              <a:t>LO</a:t>
            </a:r>
            <a:r>
              <a:rPr lang="en-US" sz="2200" dirty="0" smtClean="0">
                <a:solidFill>
                  <a:srgbClr val="000099"/>
                </a:solidFill>
                <a:latin typeface="Gill Sans MT" pitchFamily="34" charset="0"/>
                <a:cs typeface="Gill Sans" pitchFamily="17" charset="0"/>
              </a:rPr>
              <a:t> on one side.</a:t>
            </a:r>
          </a:p>
        </p:txBody>
      </p:sp>
      <p:cxnSp>
        <p:nvCxnSpPr>
          <p:cNvPr id="39" name="Straight Arrow Connector 38"/>
          <p:cNvCxnSpPr/>
          <p:nvPr/>
        </p:nvCxnSpPr>
        <p:spPr>
          <a:xfrm rot="5400000" flipH="1" flipV="1">
            <a:off x="3733006" y="2361406"/>
            <a:ext cx="1588"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8438" idx="1"/>
            <a:endCxn id="18445" idx="3"/>
          </p:cNvCxnSpPr>
          <p:nvPr/>
        </p:nvCxnSpPr>
        <p:spPr>
          <a:xfrm rot="10800000">
            <a:off x="1447800" y="2895600"/>
            <a:ext cx="1219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439" idx="3"/>
            <a:endCxn id="18446" idx="1"/>
          </p:cNvCxnSpPr>
          <p:nvPr/>
        </p:nvCxnSpPr>
        <p:spPr>
          <a:xfrm flipV="1">
            <a:off x="4840288" y="2857500"/>
            <a:ext cx="1027112"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8446" idx="2"/>
            <a:endCxn id="18447" idx="0"/>
          </p:cNvCxnSpPr>
          <p:nvPr/>
        </p:nvCxnSpPr>
        <p:spPr>
          <a:xfrm rot="16200000" flipH="1">
            <a:off x="5885657" y="3334543"/>
            <a:ext cx="4222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18447" idx="2"/>
          </p:cNvCxnSpPr>
          <p:nvPr/>
        </p:nvCxnSpPr>
        <p:spPr>
          <a:xfrm rot="5400000">
            <a:off x="5772150" y="4327525"/>
            <a:ext cx="64928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18449" idx="3"/>
          </p:cNvCxnSpPr>
          <p:nvPr/>
        </p:nvCxnSpPr>
        <p:spPr>
          <a:xfrm rot="10800000">
            <a:off x="3925889" y="4651376"/>
            <a:ext cx="2171701"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18449" idx="1"/>
          </p:cNvCxnSpPr>
          <p:nvPr/>
        </p:nvCxnSpPr>
        <p:spPr>
          <a:xfrm flipV="1">
            <a:off x="1219202" y="4651375"/>
            <a:ext cx="2097086"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18445" idx="2"/>
          </p:cNvCxnSpPr>
          <p:nvPr/>
        </p:nvCxnSpPr>
        <p:spPr>
          <a:xfrm rot="16200000" flipH="1">
            <a:off x="455614" y="3887786"/>
            <a:ext cx="1527175"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8466" idx="4"/>
            <a:endCxn id="18445" idx="0"/>
          </p:cNvCxnSpPr>
          <p:nvPr/>
        </p:nvCxnSpPr>
        <p:spPr>
          <a:xfrm rot="5400000">
            <a:off x="1104900" y="25527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18467" idx="4"/>
            <a:endCxn id="18446" idx="0"/>
          </p:cNvCxnSpPr>
          <p:nvPr/>
        </p:nvCxnSpPr>
        <p:spPr>
          <a:xfrm rot="5400000">
            <a:off x="6019800" y="2514600"/>
            <a:ext cx="152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0"/>
          </p:nvPr>
        </p:nvSpPr>
        <p:spPr>
          <a:noFill/>
        </p:spPr>
        <p:txBody>
          <a:bodyPr/>
          <a:lstStyle/>
          <a:p>
            <a:fld id="{7C064F25-B9BF-4CE3-A845-6F28D8E04795}" type="slidenum">
              <a:rPr lang="en-US" smtClean="0"/>
              <a:pPr/>
              <a:t>18</a:t>
            </a:fld>
            <a:endParaRPr lang="en-US" smtClean="0"/>
          </a:p>
        </p:txBody>
      </p:sp>
      <p:sp>
        <p:nvSpPr>
          <p:cNvPr id="19460" name="Footer Placeholder 5"/>
          <p:cNvSpPr>
            <a:spLocks noGrp="1"/>
          </p:cNvSpPr>
          <p:nvPr>
            <p:ph type="ftr" sz="quarter" idx="11"/>
          </p:nvPr>
        </p:nvSpPr>
        <p:spPr>
          <a:noFill/>
        </p:spPr>
        <p:txBody>
          <a:bodyPr/>
          <a:lstStyle/>
          <a:p>
            <a:r>
              <a:rPr lang="en-US" smtClean="0"/>
              <a:t>2008 ATNF Synthesis Imaging School</a:t>
            </a:r>
          </a:p>
        </p:txBody>
      </p:sp>
      <p:sp>
        <p:nvSpPr>
          <p:cNvPr id="19461" name="Rectangle 2"/>
          <p:cNvSpPr>
            <a:spLocks noGrp="1" noChangeArrowheads="1"/>
          </p:cNvSpPr>
          <p:nvPr>
            <p:ph type="title"/>
          </p:nvPr>
        </p:nvSpPr>
        <p:spPr/>
        <p:txBody>
          <a:bodyPr/>
          <a:lstStyle/>
          <a:p>
            <a:pPr eaLnBrk="1" hangingPunct="1"/>
            <a:r>
              <a:rPr lang="en-US" sz="3200" dirty="0" smtClean="0"/>
              <a:t>Recovering the Correct Visibility Phase</a:t>
            </a:r>
          </a:p>
        </p:txBody>
      </p:sp>
      <p:sp>
        <p:nvSpPr>
          <p:cNvPr id="19462" name="Rectangle 3"/>
          <p:cNvSpPr>
            <a:spLocks noGrp="1" noChangeArrowheads="1"/>
          </p:cNvSpPr>
          <p:nvPr>
            <p:ph type="body" sz="half" idx="1"/>
          </p:nvPr>
        </p:nvSpPr>
        <p:spPr>
          <a:xfrm>
            <a:off x="609600" y="1066800"/>
            <a:ext cx="8077200" cy="5105400"/>
          </a:xfrm>
        </p:spPr>
        <p:txBody>
          <a:bodyPr/>
          <a:lstStyle/>
          <a:p>
            <a:pPr eaLnBrk="1" hangingPunct="1">
              <a:spcBef>
                <a:spcPct val="0"/>
              </a:spcBef>
            </a:pPr>
            <a:r>
              <a:rPr lang="en-US" sz="2000" dirty="0" smtClean="0"/>
              <a:t>The correct phase (RF interferometer) is</a:t>
            </a:r>
            <a:r>
              <a:rPr lang="en-US" sz="2400" dirty="0" smtClean="0">
                <a:solidFill>
                  <a:srgbClr val="0070C0"/>
                </a:solidFill>
              </a:rPr>
              <a:t>:</a:t>
            </a:r>
            <a:r>
              <a:rPr lang="en-US" sz="2400" dirty="0" smtClean="0">
                <a:solidFill>
                  <a:srgbClr val="C00000"/>
                </a:solidFill>
              </a:rPr>
              <a:t>     </a:t>
            </a:r>
          </a:p>
          <a:p>
            <a:pPr eaLnBrk="1" hangingPunct="1">
              <a:spcBef>
                <a:spcPct val="0"/>
              </a:spcBef>
            </a:pPr>
            <a:endParaRPr lang="en-US" dirty="0" smtClean="0"/>
          </a:p>
          <a:p>
            <a:pPr eaLnBrk="1" hangingPunct="1">
              <a:spcBef>
                <a:spcPct val="0"/>
              </a:spcBef>
            </a:pPr>
            <a:r>
              <a:rPr lang="en-US" sz="2000" dirty="0" smtClean="0"/>
              <a:t>The observed phase (</a:t>
            </a:r>
            <a:r>
              <a:rPr lang="en-US" dirty="0" smtClean="0"/>
              <a:t>with frequency </a:t>
            </a:r>
            <a:r>
              <a:rPr lang="en-US" dirty="0" err="1" smtClean="0"/>
              <a:t>downconversion</a:t>
            </a:r>
            <a:r>
              <a:rPr lang="en-US" dirty="0" smtClean="0"/>
              <a:t>) </a:t>
            </a:r>
            <a:r>
              <a:rPr lang="en-US" sz="2000" dirty="0" smtClean="0"/>
              <a:t>is: </a:t>
            </a:r>
          </a:p>
          <a:p>
            <a:pPr eaLnBrk="1" hangingPunct="1">
              <a:spcBef>
                <a:spcPct val="0"/>
              </a:spcBef>
              <a:buNone/>
            </a:pPr>
            <a:r>
              <a:rPr lang="en-US" dirty="0" smtClean="0"/>
              <a:t>                                                       </a:t>
            </a:r>
            <a:r>
              <a:rPr lang="en-US" sz="2400" dirty="0" smtClean="0">
                <a:solidFill>
                  <a:srgbClr val="C00000"/>
                </a:solidFill>
              </a:rPr>
              <a:t> </a:t>
            </a:r>
          </a:p>
          <a:p>
            <a:pPr eaLnBrk="1" hangingPunct="1">
              <a:spcBef>
                <a:spcPct val="0"/>
              </a:spcBef>
            </a:pPr>
            <a:endParaRPr lang="en-US" sz="2000" dirty="0" smtClean="0">
              <a:solidFill>
                <a:srgbClr val="FFFF00"/>
              </a:solidFill>
            </a:endParaRPr>
          </a:p>
          <a:p>
            <a:pPr eaLnBrk="1" hangingPunct="1">
              <a:spcBef>
                <a:spcPct val="0"/>
              </a:spcBef>
            </a:pPr>
            <a:r>
              <a:rPr lang="en-US" sz="2000" dirty="0" smtClean="0"/>
              <a:t>These will be the same when the LO phase is set to:</a:t>
            </a:r>
          </a:p>
          <a:p>
            <a:pPr eaLnBrk="1" hangingPunct="1">
              <a:spcBef>
                <a:spcPct val="0"/>
              </a:spcBef>
            </a:pPr>
            <a:endParaRPr lang="en-US" sz="2000" dirty="0" smtClean="0"/>
          </a:p>
          <a:p>
            <a:pPr eaLnBrk="1" hangingPunct="1">
              <a:spcBef>
                <a:spcPct val="0"/>
              </a:spcBef>
              <a:buFontTx/>
              <a:buNone/>
            </a:pPr>
            <a:endParaRPr lang="en-US" sz="2000" dirty="0" smtClean="0"/>
          </a:p>
          <a:p>
            <a:pPr eaLnBrk="1" hangingPunct="1">
              <a:spcBef>
                <a:spcPct val="0"/>
              </a:spcBef>
            </a:pPr>
            <a:r>
              <a:rPr lang="en-US" sz="2000" dirty="0" smtClean="0"/>
              <a:t>This is necessary because the delay,</a:t>
            </a:r>
            <a:r>
              <a:rPr lang="en-US" sz="2000" dirty="0" smtClean="0">
                <a:latin typeface="Times New Roman" pitchFamily="18" charset="0"/>
              </a:rPr>
              <a:t> </a:t>
            </a:r>
            <a:r>
              <a:rPr lang="en-US" sz="2000" dirty="0" smtClean="0">
                <a:latin typeface="Symbol" pitchFamily="18" charset="2"/>
              </a:rPr>
              <a:t>t</a:t>
            </a:r>
            <a:r>
              <a:rPr lang="en-US" sz="2000" baseline="-25000" dirty="0" smtClean="0"/>
              <a:t>0</a:t>
            </a:r>
            <a:r>
              <a:rPr lang="en-US" sz="2000" dirty="0" smtClean="0"/>
              <a:t>, has been added in the IF portion of the signal path, rather than at the frequency at which the delay actually occurs. </a:t>
            </a:r>
          </a:p>
          <a:p>
            <a:pPr eaLnBrk="1" hangingPunct="1">
              <a:spcBef>
                <a:spcPct val="0"/>
              </a:spcBef>
            </a:pPr>
            <a:endParaRPr lang="en-US" sz="2000" dirty="0" smtClean="0"/>
          </a:p>
          <a:p>
            <a:pPr eaLnBrk="1" hangingPunct="1">
              <a:spcBef>
                <a:spcPct val="0"/>
              </a:spcBef>
            </a:pPr>
            <a:r>
              <a:rPr lang="en-US" sz="2000" dirty="0" smtClean="0"/>
              <a:t>The phase adjustment of the LO compensates for the delay having been inserted at the IF , rather than at the RF.  </a:t>
            </a:r>
          </a:p>
        </p:txBody>
      </p:sp>
      <p:graphicFrame>
        <p:nvGraphicFramePr>
          <p:cNvPr id="19458" name="Object 4"/>
          <p:cNvGraphicFramePr>
            <a:graphicFrameLocks noChangeAspect="1"/>
          </p:cNvGraphicFramePr>
          <p:nvPr/>
        </p:nvGraphicFramePr>
        <p:xfrm>
          <a:off x="4084120" y="3084267"/>
          <a:ext cx="1619450" cy="503483"/>
        </p:xfrm>
        <a:graphic>
          <a:graphicData uri="http://schemas.openxmlformats.org/presentationml/2006/ole">
            <p:oleObj spid="_x0000_s20482" name="Equation" r:id="rId3" imgW="901440" imgH="291960" progId="Equation.3">
              <p:embed/>
            </p:oleObj>
          </a:graphicData>
        </a:graphic>
      </p:graphicFrame>
      <p:graphicFrame>
        <p:nvGraphicFramePr>
          <p:cNvPr id="7" name="Object 6"/>
          <p:cNvGraphicFramePr>
            <a:graphicFrameLocks noChangeAspect="1"/>
          </p:cNvGraphicFramePr>
          <p:nvPr/>
        </p:nvGraphicFramePr>
        <p:xfrm>
          <a:off x="5554980" y="1066800"/>
          <a:ext cx="1839316" cy="567690"/>
        </p:xfrm>
        <a:graphic>
          <a:graphicData uri="http://schemas.openxmlformats.org/presentationml/2006/ole">
            <p:oleObj spid="_x0000_s20483" name="Equation" r:id="rId4" imgW="1028520" imgH="317160" progId="Equation.3">
              <p:embed/>
            </p:oleObj>
          </a:graphicData>
        </a:graphic>
      </p:graphicFrame>
      <p:graphicFrame>
        <p:nvGraphicFramePr>
          <p:cNvPr id="8" name="Object 7"/>
          <p:cNvGraphicFramePr>
            <a:graphicFrameLocks noChangeAspect="1"/>
          </p:cNvGraphicFramePr>
          <p:nvPr/>
        </p:nvGraphicFramePr>
        <p:xfrm>
          <a:off x="3784600" y="2160270"/>
          <a:ext cx="2948026" cy="594360"/>
        </p:xfrm>
        <a:graphic>
          <a:graphicData uri="http://schemas.openxmlformats.org/presentationml/2006/ole">
            <p:oleObj spid="_x0000_s20484" name="Equation" r:id="rId5" imgW="1574640" imgH="31716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A0F47E65-42D0-4CA5-A00F-0CCEDEAEA174}" type="slidenum">
              <a:rPr lang="en-US" smtClean="0"/>
              <a:pPr/>
              <a:t>19</a:t>
            </a:fld>
            <a:endParaRPr lang="en-US" smtClean="0"/>
          </a:p>
        </p:txBody>
      </p:sp>
      <p:sp>
        <p:nvSpPr>
          <p:cNvPr id="56324" name="Rectangle 2"/>
          <p:cNvSpPr>
            <a:spLocks noGrp="1" noChangeArrowheads="1"/>
          </p:cNvSpPr>
          <p:nvPr>
            <p:ph type="title"/>
          </p:nvPr>
        </p:nvSpPr>
        <p:spPr/>
        <p:txBody>
          <a:bodyPr/>
          <a:lstStyle/>
          <a:p>
            <a:pPr eaLnBrk="1" hangingPunct="1"/>
            <a:r>
              <a:rPr lang="en-US" smtClean="0"/>
              <a:t>A Side Benefit of Downconversion</a:t>
            </a:r>
          </a:p>
        </p:txBody>
      </p:sp>
      <p:sp>
        <p:nvSpPr>
          <p:cNvPr id="56325" name="Rectangle 3"/>
          <p:cNvSpPr>
            <a:spLocks noGrp="1" noChangeArrowheads="1"/>
          </p:cNvSpPr>
          <p:nvPr>
            <p:ph type="body" idx="1"/>
          </p:nvPr>
        </p:nvSpPr>
        <p:spPr>
          <a:xfrm>
            <a:off x="457200" y="1268730"/>
            <a:ext cx="8229600" cy="4525963"/>
          </a:xfrm>
        </p:spPr>
        <p:txBody>
          <a:bodyPr/>
          <a:lstStyle/>
          <a:p>
            <a:pPr eaLnBrk="1" hangingPunct="1"/>
            <a:r>
              <a:rPr lang="en-US" sz="2400" dirty="0" smtClean="0"/>
              <a:t>The </a:t>
            </a:r>
            <a:r>
              <a:rPr lang="en-US" sz="2400" dirty="0" err="1" smtClean="0"/>
              <a:t>downconversion</a:t>
            </a:r>
            <a:r>
              <a:rPr lang="en-US" sz="2400" dirty="0" smtClean="0"/>
              <a:t> interferometer allows us to independently track the interferometer phase, separate from the delay compensation. </a:t>
            </a:r>
          </a:p>
          <a:p>
            <a:pPr eaLnBrk="1" hangingPunct="1"/>
            <a:endParaRPr lang="en-US" sz="2400" dirty="0" smtClean="0"/>
          </a:p>
          <a:p>
            <a:pPr eaLnBrk="1" hangingPunct="1"/>
            <a:r>
              <a:rPr lang="en-US" sz="2400" dirty="0" smtClean="0"/>
              <a:t>Note there are now three ‘centers’ in </a:t>
            </a:r>
            <a:r>
              <a:rPr lang="en-US" sz="2400" dirty="0" err="1" smtClean="0"/>
              <a:t>interferometry</a:t>
            </a:r>
            <a:r>
              <a:rPr lang="en-US" sz="2400" dirty="0" smtClean="0"/>
              <a:t>:</a:t>
            </a:r>
          </a:p>
          <a:p>
            <a:pPr lvl="1" eaLnBrk="1" hangingPunct="1"/>
            <a:r>
              <a:rPr lang="en-US" sz="2400" dirty="0" smtClean="0"/>
              <a:t>Sensor (antenna) pointing center</a:t>
            </a:r>
          </a:p>
          <a:p>
            <a:pPr lvl="1" eaLnBrk="1" hangingPunct="1"/>
            <a:r>
              <a:rPr lang="en-US" sz="2400" dirty="0" smtClean="0"/>
              <a:t>Delay (coherence) center</a:t>
            </a:r>
          </a:p>
          <a:p>
            <a:pPr lvl="1" eaLnBrk="1" hangingPunct="1"/>
            <a:r>
              <a:rPr lang="en-US" sz="2400" dirty="0" smtClean="0"/>
              <a:t>Phase tracking center.  </a:t>
            </a:r>
          </a:p>
          <a:p>
            <a:pPr eaLnBrk="1" hangingPunct="1">
              <a:buFontTx/>
              <a:buNone/>
            </a:pPr>
            <a:endParaRPr lang="en-US" sz="2400" dirty="0" smtClean="0"/>
          </a:p>
          <a:p>
            <a:pPr eaLnBrk="1" hangingPunct="1"/>
            <a:r>
              <a:rPr lang="en-US" sz="2400" dirty="0" smtClean="0"/>
              <a:t>All of these which are normally at the same place – but are not necessarily so.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1192"/>
          </a:xfrm>
        </p:spPr>
        <p:txBody>
          <a:bodyPr/>
          <a:lstStyle/>
          <a:p>
            <a:pPr algn="ctr"/>
            <a:r>
              <a:rPr lang="en-US" dirty="0" smtClean="0"/>
              <a:t>Topics</a:t>
            </a:r>
            <a:endParaRPr lang="en-US" dirty="0"/>
          </a:p>
        </p:txBody>
      </p:sp>
      <p:sp>
        <p:nvSpPr>
          <p:cNvPr id="3" name="Content Placeholder 2"/>
          <p:cNvSpPr>
            <a:spLocks noGrp="1"/>
          </p:cNvSpPr>
          <p:nvPr>
            <p:ph sz="half" idx="1"/>
          </p:nvPr>
        </p:nvSpPr>
        <p:spPr>
          <a:xfrm>
            <a:off x="914400" y="925830"/>
            <a:ext cx="7463790" cy="5029200"/>
          </a:xfrm>
        </p:spPr>
        <p:txBody>
          <a:bodyPr/>
          <a:lstStyle/>
          <a:p>
            <a:pPr marL="228600" indent="-228600"/>
            <a:r>
              <a:rPr lang="en-US" sz="2400" dirty="0" smtClean="0"/>
              <a:t>Topics:</a:t>
            </a:r>
          </a:p>
          <a:p>
            <a:pPr marL="228600" indent="-228600"/>
            <a:r>
              <a:rPr lang="en-US" sz="2400" dirty="0" smtClean="0"/>
              <a:t>Practical Extensions to the Theory:</a:t>
            </a:r>
          </a:p>
          <a:p>
            <a:pPr marL="628650" lvl="1" indent="-228600"/>
            <a:r>
              <a:rPr lang="en-US" sz="2400" dirty="0" smtClean="0"/>
              <a:t>Finite bandwidth</a:t>
            </a:r>
          </a:p>
          <a:p>
            <a:pPr marL="628650" lvl="1" indent="-228600"/>
            <a:r>
              <a:rPr lang="en-US" sz="2400" dirty="0" smtClean="0"/>
              <a:t>Rotating reference frames (source motion)</a:t>
            </a:r>
          </a:p>
          <a:p>
            <a:pPr marL="628650" lvl="1" indent="-228600"/>
            <a:r>
              <a:rPr lang="en-US" sz="2400" dirty="0" smtClean="0"/>
              <a:t>Finite time averaging</a:t>
            </a:r>
          </a:p>
          <a:p>
            <a:pPr marL="628650" lvl="1" indent="-228600"/>
            <a:r>
              <a:rPr lang="en-US" sz="2400" dirty="0" smtClean="0"/>
              <a:t>Local Oscillators and Frequency </a:t>
            </a:r>
            <a:r>
              <a:rPr lang="en-US" sz="2400" dirty="0" err="1" smtClean="0"/>
              <a:t>Downconversion</a:t>
            </a:r>
            <a:endParaRPr lang="en-US" sz="2400" dirty="0" smtClean="0"/>
          </a:p>
          <a:p>
            <a:pPr marL="228600" indent="-228600"/>
            <a:r>
              <a:rPr lang="en-US" sz="2400" dirty="0" smtClean="0"/>
              <a:t>Coordinate systems</a:t>
            </a:r>
          </a:p>
          <a:p>
            <a:pPr marL="628650" lvl="1" indent="-228600"/>
            <a:r>
              <a:rPr lang="en-US" sz="2400" dirty="0" smtClean="0"/>
              <a:t>Direction cosines</a:t>
            </a:r>
          </a:p>
          <a:p>
            <a:pPr marL="628650" lvl="1" indent="-228600"/>
            <a:r>
              <a:rPr lang="en-US" sz="2400" dirty="0" smtClean="0"/>
              <a:t>2-D (‘planar’) interferometers</a:t>
            </a:r>
          </a:p>
          <a:p>
            <a:pPr marL="628650" lvl="1" indent="-228600"/>
            <a:r>
              <a:rPr lang="en-US" sz="2400" dirty="0" smtClean="0"/>
              <a:t>3-D (‘volume’) interferometers</a:t>
            </a:r>
          </a:p>
          <a:p>
            <a:pPr marL="228600" indent="-228600"/>
            <a:r>
              <a:rPr lang="en-US" sz="2400" dirty="0" smtClean="0"/>
              <a:t>U-V Coverage and synthesized beams.</a:t>
            </a:r>
            <a:endParaRPr lang="en-US" sz="2400"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0"/>
          </p:nvPr>
        </p:nvSpPr>
        <p:spPr>
          <a:noFill/>
        </p:spPr>
        <p:txBody>
          <a:bodyPr/>
          <a:lstStyle/>
          <a:p>
            <a:fld id="{0D758EDA-8E5F-48EE-BB4A-1B9362943FE9}" type="slidenum">
              <a:rPr lang="en-US" smtClean="0"/>
              <a:pPr/>
              <a:t>20</a:t>
            </a:fld>
            <a:endParaRPr lang="en-US" smtClean="0"/>
          </a:p>
        </p:txBody>
      </p:sp>
      <p:sp>
        <p:nvSpPr>
          <p:cNvPr id="20486" name="Rectangle 2"/>
          <p:cNvSpPr>
            <a:spLocks noGrp="1" noChangeArrowheads="1"/>
          </p:cNvSpPr>
          <p:nvPr>
            <p:ph type="title"/>
          </p:nvPr>
        </p:nvSpPr>
        <p:spPr>
          <a:xfrm>
            <a:off x="457200" y="274638"/>
            <a:ext cx="8229600" cy="668638"/>
          </a:xfrm>
        </p:spPr>
        <p:txBody>
          <a:bodyPr/>
          <a:lstStyle/>
          <a:p>
            <a:pPr eaLnBrk="1" hangingPunct="1"/>
            <a:r>
              <a:rPr lang="en-US" sz="2400" dirty="0" smtClean="0"/>
              <a:t>Geometry –   2-D and 3-D Representations</a:t>
            </a:r>
          </a:p>
        </p:txBody>
      </p:sp>
      <p:sp>
        <p:nvSpPr>
          <p:cNvPr id="20487" name="Rectangle 3"/>
          <p:cNvSpPr>
            <a:spLocks noGrp="1" noChangeArrowheads="1"/>
          </p:cNvSpPr>
          <p:nvPr>
            <p:ph type="body" idx="1"/>
          </p:nvPr>
        </p:nvSpPr>
        <p:spPr>
          <a:xfrm>
            <a:off x="685800" y="1066800"/>
            <a:ext cx="8001000" cy="4876800"/>
          </a:xfrm>
        </p:spPr>
        <p:txBody>
          <a:bodyPr/>
          <a:lstStyle/>
          <a:p>
            <a:pPr eaLnBrk="1" hangingPunct="1">
              <a:spcBef>
                <a:spcPct val="0"/>
              </a:spcBef>
              <a:buFontTx/>
              <a:buNone/>
            </a:pPr>
            <a:r>
              <a:rPr lang="en-US" sz="2000" dirty="0" smtClean="0"/>
              <a:t>To give better understanding, we now specify the geometry.</a:t>
            </a:r>
          </a:p>
          <a:p>
            <a:pPr eaLnBrk="1" hangingPunct="1">
              <a:spcBef>
                <a:spcPct val="0"/>
              </a:spcBef>
              <a:buFontTx/>
              <a:buNone/>
            </a:pPr>
            <a:endParaRPr lang="en-US" sz="2000" b="1" dirty="0" smtClean="0"/>
          </a:p>
          <a:p>
            <a:pPr eaLnBrk="1" hangingPunct="1">
              <a:spcBef>
                <a:spcPct val="0"/>
              </a:spcBef>
              <a:buFontTx/>
              <a:buNone/>
            </a:pPr>
            <a:r>
              <a:rPr lang="en-US" sz="2000" b="1" dirty="0" smtClean="0"/>
              <a:t>Case A:    A 2-dimensional measurement plane.</a:t>
            </a:r>
            <a:r>
              <a:rPr lang="en-US" sz="1800" b="1" dirty="0" smtClean="0"/>
              <a:t> </a:t>
            </a:r>
            <a:r>
              <a:rPr lang="en-US" sz="1800" b="1" dirty="0" smtClean="0">
                <a:solidFill>
                  <a:srgbClr val="00B0F0"/>
                </a:solidFill>
              </a:rPr>
              <a:t> </a:t>
            </a:r>
          </a:p>
          <a:p>
            <a:pPr eaLnBrk="1" hangingPunct="1">
              <a:spcBef>
                <a:spcPct val="0"/>
              </a:spcBef>
              <a:buFontTx/>
              <a:buNone/>
            </a:pPr>
            <a:endParaRPr lang="en-US" sz="1800" b="1" dirty="0" smtClean="0"/>
          </a:p>
          <a:p>
            <a:pPr eaLnBrk="1" hangingPunct="1">
              <a:spcBef>
                <a:spcPct val="0"/>
              </a:spcBef>
            </a:pPr>
            <a:r>
              <a:rPr lang="en-US" sz="2000" dirty="0" smtClean="0"/>
              <a:t>Let us imagine the measurements of </a:t>
            </a:r>
            <a:r>
              <a:rPr lang="en-US" sz="2000" dirty="0" err="1" smtClean="0">
                <a:solidFill>
                  <a:srgbClr val="FF0000"/>
                </a:solidFill>
              </a:rPr>
              <a:t>V</a:t>
            </a:r>
            <a:r>
              <a:rPr lang="en-US" sz="2000" baseline="-25000" dirty="0" err="1" smtClean="0">
                <a:solidFill>
                  <a:srgbClr val="FF0000"/>
                </a:solidFill>
                <a:latin typeface="Symbol" pitchFamily="18" charset="2"/>
              </a:rPr>
              <a:t>n</a:t>
            </a:r>
            <a:r>
              <a:rPr lang="en-US" sz="2000" dirty="0" smtClean="0">
                <a:solidFill>
                  <a:srgbClr val="FF0000"/>
                </a:solidFill>
              </a:rPr>
              <a:t>(</a:t>
            </a:r>
            <a:r>
              <a:rPr lang="en-US" sz="2000" b="1" dirty="0" smtClean="0">
                <a:solidFill>
                  <a:srgbClr val="FF0000"/>
                </a:solidFill>
              </a:rPr>
              <a:t>b</a:t>
            </a:r>
            <a:r>
              <a:rPr lang="en-US" sz="2000" dirty="0" smtClean="0">
                <a:solidFill>
                  <a:srgbClr val="FF0000"/>
                </a:solidFill>
              </a:rPr>
              <a:t>) </a:t>
            </a:r>
            <a:r>
              <a:rPr lang="en-US" sz="2000" dirty="0" smtClean="0"/>
              <a:t>to be taken entirely on a plane.</a:t>
            </a:r>
          </a:p>
          <a:p>
            <a:pPr eaLnBrk="1" hangingPunct="1">
              <a:spcBef>
                <a:spcPct val="0"/>
              </a:spcBef>
            </a:pPr>
            <a:r>
              <a:rPr lang="en-US" sz="2000" dirty="0" smtClean="0"/>
              <a:t>Then a considerable simplification occurs if we arrange the coordinate system so one axis is normal to this plane.  </a:t>
            </a:r>
          </a:p>
          <a:p>
            <a:pPr eaLnBrk="1" hangingPunct="1">
              <a:spcBef>
                <a:spcPct val="0"/>
              </a:spcBef>
            </a:pPr>
            <a:r>
              <a:rPr lang="en-US" sz="2000" dirty="0" smtClean="0"/>
              <a:t>Let (</a:t>
            </a:r>
            <a:r>
              <a:rPr lang="en-US" sz="2000" dirty="0" err="1" smtClean="0"/>
              <a:t>u,v,w</a:t>
            </a:r>
            <a:r>
              <a:rPr lang="en-US" sz="2000" dirty="0" smtClean="0"/>
              <a:t>) be the coordinate axes, with w normal to this plane.  Then:</a:t>
            </a:r>
          </a:p>
          <a:p>
            <a:pPr eaLnBrk="1" hangingPunct="1">
              <a:spcBef>
                <a:spcPct val="0"/>
              </a:spcBef>
            </a:pPr>
            <a:endParaRPr lang="en-US" sz="2000" dirty="0" smtClean="0"/>
          </a:p>
          <a:p>
            <a:pPr eaLnBrk="1" hangingPunct="1">
              <a:spcBef>
                <a:spcPct val="0"/>
              </a:spcBef>
            </a:pPr>
            <a:endParaRPr lang="en-US" dirty="0" smtClean="0"/>
          </a:p>
          <a:p>
            <a:pPr eaLnBrk="1" hangingPunct="1">
              <a:spcBef>
                <a:spcPct val="0"/>
              </a:spcBef>
              <a:buNone/>
            </a:pPr>
            <a:r>
              <a:rPr lang="en-US" sz="2000" dirty="0" smtClean="0"/>
              <a:t>          u, v, and w are always measured in wavelengths.</a:t>
            </a:r>
            <a:endParaRPr lang="en-US" dirty="0" smtClean="0"/>
          </a:p>
          <a:p>
            <a:pPr eaLnBrk="1" hangingPunct="1">
              <a:spcBef>
                <a:spcPct val="0"/>
              </a:spcBef>
            </a:pPr>
            <a:r>
              <a:rPr lang="en-US" sz="2000" dirty="0" smtClean="0"/>
              <a:t>The components of the unit direction vector, </a:t>
            </a:r>
            <a:r>
              <a:rPr lang="en-US" sz="2000" b="1" dirty="0" smtClean="0">
                <a:solidFill>
                  <a:srgbClr val="FF0000"/>
                </a:solidFill>
              </a:rPr>
              <a:t>s</a:t>
            </a:r>
            <a:r>
              <a:rPr lang="en-US" sz="2000" dirty="0" smtClean="0"/>
              <a:t>, are:</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dirty="0" smtClean="0"/>
              <a:t>	</a:t>
            </a:r>
            <a:endParaRPr lang="en-US" sz="2000" dirty="0" smtClean="0"/>
          </a:p>
          <a:p>
            <a:pPr eaLnBrk="1" hangingPunct="1"/>
            <a:endParaRPr lang="en-US" sz="1800" dirty="0" smtClean="0"/>
          </a:p>
        </p:txBody>
      </p:sp>
      <p:graphicFrame>
        <p:nvGraphicFramePr>
          <p:cNvPr id="20482" name="Object 4"/>
          <p:cNvGraphicFramePr>
            <a:graphicFrameLocks noChangeAspect="1"/>
          </p:cNvGraphicFramePr>
          <p:nvPr/>
        </p:nvGraphicFramePr>
        <p:xfrm>
          <a:off x="2037046" y="5145882"/>
          <a:ext cx="3811588" cy="531812"/>
        </p:xfrm>
        <a:graphic>
          <a:graphicData uri="http://schemas.openxmlformats.org/presentationml/2006/ole">
            <p:oleObj spid="_x0000_s65538" name="Equation" r:id="rId3" imgW="1904760" imgH="266400" progId="Equation.3">
              <p:embed/>
            </p:oleObj>
          </a:graphicData>
        </a:graphic>
      </p:graphicFrame>
      <p:graphicFrame>
        <p:nvGraphicFramePr>
          <p:cNvPr id="21508" name="Object 6"/>
          <p:cNvGraphicFramePr>
            <a:graphicFrameLocks noChangeAspect="1"/>
          </p:cNvGraphicFramePr>
          <p:nvPr/>
        </p:nvGraphicFramePr>
        <p:xfrm>
          <a:off x="2084672" y="4023059"/>
          <a:ext cx="3315102" cy="378909"/>
        </p:xfrm>
        <a:graphic>
          <a:graphicData uri="http://schemas.openxmlformats.org/presentationml/2006/ole">
            <p:oleObj spid="_x0000_s65539" name="Equation" r:id="rId4" imgW="1777680" imgH="20304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0"/>
          </p:nvPr>
        </p:nvSpPr>
        <p:spPr>
          <a:noFill/>
        </p:spPr>
        <p:txBody>
          <a:bodyPr/>
          <a:lstStyle/>
          <a:p>
            <a:fld id="{A24A71B1-75E5-467B-8051-80E0638DB1F1}" type="slidenum">
              <a:rPr lang="en-US" smtClean="0"/>
              <a:pPr/>
              <a:t>21</a:t>
            </a:fld>
            <a:endParaRPr lang="en-US" smtClean="0"/>
          </a:p>
        </p:txBody>
      </p:sp>
      <p:sp>
        <p:nvSpPr>
          <p:cNvPr id="21510" name="Rectangle 2"/>
          <p:cNvSpPr>
            <a:spLocks noGrp="1" noChangeArrowheads="1"/>
          </p:cNvSpPr>
          <p:nvPr>
            <p:ph type="title"/>
          </p:nvPr>
        </p:nvSpPr>
        <p:spPr/>
        <p:txBody>
          <a:bodyPr/>
          <a:lstStyle/>
          <a:p>
            <a:pPr eaLnBrk="1" hangingPunct="1"/>
            <a:r>
              <a:rPr lang="en-US" smtClean="0"/>
              <a:t>Direction Cosines</a:t>
            </a:r>
          </a:p>
        </p:txBody>
      </p:sp>
      <p:sp>
        <p:nvSpPr>
          <p:cNvPr id="21511" name="Rectangle 3"/>
          <p:cNvSpPr>
            <a:spLocks noGrp="1" noChangeArrowheads="1"/>
          </p:cNvSpPr>
          <p:nvPr>
            <p:ph type="body" idx="1"/>
          </p:nvPr>
        </p:nvSpPr>
        <p:spPr>
          <a:xfrm>
            <a:off x="304800" y="1000125"/>
            <a:ext cx="3810000" cy="1352550"/>
          </a:xfrm>
        </p:spPr>
        <p:txBody>
          <a:bodyPr/>
          <a:lstStyle/>
          <a:p>
            <a:pPr marL="0" indent="0" eaLnBrk="1" hangingPunct="1">
              <a:spcBef>
                <a:spcPct val="0"/>
              </a:spcBef>
              <a:buFontTx/>
              <a:buNone/>
            </a:pPr>
            <a:r>
              <a:rPr lang="en-US" sz="1800" dirty="0" smtClean="0"/>
              <a:t>The unit direction vector</a:t>
            </a:r>
            <a:r>
              <a:rPr lang="en-US" sz="1800" dirty="0" smtClean="0">
                <a:solidFill>
                  <a:schemeClr val="tx1"/>
                </a:solidFill>
              </a:rPr>
              <a:t> </a:t>
            </a:r>
            <a:r>
              <a:rPr lang="en-US" sz="1800" b="1" dirty="0" smtClean="0">
                <a:solidFill>
                  <a:srgbClr val="0070C0"/>
                </a:solidFill>
              </a:rPr>
              <a:t>s</a:t>
            </a:r>
            <a:r>
              <a:rPr lang="en-US" sz="1800" b="1" dirty="0" smtClean="0">
                <a:solidFill>
                  <a:srgbClr val="FFFF00"/>
                </a:solidFill>
              </a:rPr>
              <a:t> </a:t>
            </a:r>
            <a:r>
              <a:rPr lang="en-US" sz="1800" dirty="0" smtClean="0"/>
              <a:t>is defined by its projections </a:t>
            </a:r>
            <a:r>
              <a:rPr lang="en-US" sz="1800" dirty="0" smtClean="0">
                <a:solidFill>
                  <a:srgbClr val="0070C0"/>
                </a:solidFill>
              </a:rPr>
              <a:t>(</a:t>
            </a:r>
            <a:r>
              <a:rPr lang="en-US" sz="1800" dirty="0" err="1" smtClean="0">
                <a:solidFill>
                  <a:srgbClr val="0070C0"/>
                </a:solidFill>
              </a:rPr>
              <a:t>l,m,n</a:t>
            </a:r>
            <a:r>
              <a:rPr lang="en-US" sz="1800" dirty="0" smtClean="0">
                <a:solidFill>
                  <a:srgbClr val="0070C0"/>
                </a:solidFill>
              </a:rPr>
              <a:t>) </a:t>
            </a:r>
            <a:r>
              <a:rPr lang="en-US" sz="1800" dirty="0" smtClean="0"/>
              <a:t>on the (</a:t>
            </a:r>
            <a:r>
              <a:rPr lang="en-US" sz="1800" dirty="0" err="1" smtClean="0"/>
              <a:t>u,v,w</a:t>
            </a:r>
            <a:r>
              <a:rPr lang="en-US" sz="1800" dirty="0" smtClean="0"/>
              <a:t>) axes.  These components are called the </a:t>
            </a:r>
            <a:r>
              <a:rPr lang="en-US" sz="1800" b="1" dirty="0" smtClean="0"/>
              <a:t>Direction Cosines</a:t>
            </a:r>
            <a:r>
              <a:rPr lang="en-US" sz="1800" dirty="0" smtClean="0"/>
              <a:t>.</a:t>
            </a:r>
          </a:p>
          <a:p>
            <a:pPr marL="0" indent="0" eaLnBrk="1" hangingPunct="1"/>
            <a:endParaRPr lang="en-US" sz="1800" dirty="0" smtClean="0"/>
          </a:p>
        </p:txBody>
      </p:sp>
      <p:graphicFrame>
        <p:nvGraphicFramePr>
          <p:cNvPr id="21506" name="Object 4"/>
          <p:cNvGraphicFramePr>
            <a:graphicFrameLocks noChangeAspect="1"/>
          </p:cNvGraphicFramePr>
          <p:nvPr/>
        </p:nvGraphicFramePr>
        <p:xfrm>
          <a:off x="838200" y="2254250"/>
          <a:ext cx="3124200" cy="1384300"/>
        </p:xfrm>
        <a:graphic>
          <a:graphicData uri="http://schemas.openxmlformats.org/presentationml/2006/ole">
            <p:oleObj spid="_x0000_s66562" name="Equation" r:id="rId3" imgW="2234880" imgH="990360" progId="Equation.3">
              <p:embed/>
            </p:oleObj>
          </a:graphicData>
        </a:graphic>
      </p:graphicFrame>
      <p:sp>
        <p:nvSpPr>
          <p:cNvPr id="21512" name="Text Box 5"/>
          <p:cNvSpPr txBox="1">
            <a:spLocks noChangeArrowheads="1"/>
          </p:cNvSpPr>
          <p:nvPr/>
        </p:nvSpPr>
        <p:spPr bwMode="auto">
          <a:xfrm>
            <a:off x="304800" y="3889375"/>
            <a:ext cx="3657600" cy="1190625"/>
          </a:xfrm>
          <a:prstGeom prst="rect">
            <a:avLst/>
          </a:prstGeom>
          <a:noFill/>
          <a:ln w="9525">
            <a:solidFill>
              <a:schemeClr val="bg1"/>
            </a:solidFill>
            <a:miter lim="800000"/>
            <a:headEnd/>
            <a:tailEnd/>
          </a:ln>
        </p:spPr>
        <p:txBody>
          <a:bodyPr>
            <a:spAutoFit/>
          </a:bodyPr>
          <a:lstStyle/>
          <a:p>
            <a:r>
              <a:rPr lang="en-US" sz="1800" dirty="0">
                <a:solidFill>
                  <a:srgbClr val="0070C0"/>
                </a:solidFill>
              </a:rPr>
              <a:t>The baseline vector</a:t>
            </a:r>
            <a:r>
              <a:rPr lang="en-US" sz="1800" dirty="0">
                <a:solidFill>
                  <a:srgbClr val="FF0000"/>
                </a:solidFill>
              </a:rPr>
              <a:t> </a:t>
            </a:r>
            <a:r>
              <a:rPr lang="en-US" sz="1800" b="1" dirty="0">
                <a:solidFill>
                  <a:srgbClr val="FF0000"/>
                </a:solidFill>
              </a:rPr>
              <a:t>b </a:t>
            </a:r>
            <a:r>
              <a:rPr lang="en-US" sz="1800" dirty="0">
                <a:solidFill>
                  <a:srgbClr val="0070C0"/>
                </a:solidFill>
              </a:rPr>
              <a:t>is specified by its coordinates (</a:t>
            </a:r>
            <a:r>
              <a:rPr lang="en-US" sz="1800" dirty="0" err="1">
                <a:solidFill>
                  <a:srgbClr val="0070C0"/>
                </a:solidFill>
              </a:rPr>
              <a:t>u,v,w</a:t>
            </a:r>
            <a:r>
              <a:rPr lang="en-US" sz="1800" dirty="0">
                <a:solidFill>
                  <a:srgbClr val="0070C0"/>
                </a:solidFill>
              </a:rPr>
              <a:t>) (measured in wavelengths).  In this special case</a:t>
            </a:r>
            <a:r>
              <a:rPr lang="en-US" sz="1800" dirty="0" smtClean="0">
                <a:solidFill>
                  <a:srgbClr val="0070C0"/>
                </a:solidFill>
              </a:rPr>
              <a:t>, w = 0, and</a:t>
            </a:r>
            <a:endParaRPr lang="en-US" sz="1800" dirty="0">
              <a:solidFill>
                <a:srgbClr val="0070C0"/>
              </a:solidFill>
            </a:endParaRPr>
          </a:p>
        </p:txBody>
      </p:sp>
      <p:graphicFrame>
        <p:nvGraphicFramePr>
          <p:cNvPr id="21507" name="Object 6"/>
          <p:cNvGraphicFramePr>
            <a:graphicFrameLocks noChangeAspect="1"/>
          </p:cNvGraphicFramePr>
          <p:nvPr/>
        </p:nvGraphicFramePr>
        <p:xfrm>
          <a:off x="1320800" y="5197475"/>
          <a:ext cx="1882775" cy="430213"/>
        </p:xfrm>
        <a:graphic>
          <a:graphicData uri="http://schemas.openxmlformats.org/presentationml/2006/ole">
            <p:oleObj spid="_x0000_s66563" name="Equation" r:id="rId4" imgW="888840" imgH="203040" progId="Equation.3">
              <p:embed/>
            </p:oleObj>
          </a:graphicData>
        </a:graphic>
      </p:graphicFrame>
      <p:sp>
        <p:nvSpPr>
          <p:cNvPr id="21513" name="Line 7"/>
          <p:cNvSpPr>
            <a:spLocks noChangeShapeType="1"/>
          </p:cNvSpPr>
          <p:nvPr/>
        </p:nvSpPr>
        <p:spPr bwMode="auto">
          <a:xfrm flipV="1">
            <a:off x="5654675" y="1222375"/>
            <a:ext cx="0" cy="2362200"/>
          </a:xfrm>
          <a:prstGeom prst="line">
            <a:avLst/>
          </a:prstGeom>
          <a:noFill/>
          <a:ln w="19050">
            <a:solidFill>
              <a:schemeClr val="tx1"/>
            </a:solidFill>
            <a:round/>
            <a:headEnd/>
            <a:tailEnd type="triangle" w="med" len="med"/>
          </a:ln>
        </p:spPr>
        <p:txBody>
          <a:bodyPr/>
          <a:lstStyle/>
          <a:p>
            <a:endParaRPr lang="en-US"/>
          </a:p>
        </p:txBody>
      </p:sp>
      <p:sp>
        <p:nvSpPr>
          <p:cNvPr id="21514" name="Line 8"/>
          <p:cNvSpPr>
            <a:spLocks noChangeShapeType="1"/>
          </p:cNvSpPr>
          <p:nvPr/>
        </p:nvSpPr>
        <p:spPr bwMode="auto">
          <a:xfrm flipH="1">
            <a:off x="4283075" y="3584575"/>
            <a:ext cx="1371600" cy="1295400"/>
          </a:xfrm>
          <a:prstGeom prst="line">
            <a:avLst/>
          </a:prstGeom>
          <a:noFill/>
          <a:ln w="19050">
            <a:solidFill>
              <a:srgbClr val="002060"/>
            </a:solidFill>
            <a:round/>
            <a:headEnd/>
            <a:tailEnd type="triangle" w="med" len="med"/>
          </a:ln>
        </p:spPr>
        <p:txBody>
          <a:bodyPr/>
          <a:lstStyle/>
          <a:p>
            <a:endParaRPr lang="en-US"/>
          </a:p>
        </p:txBody>
      </p:sp>
      <p:sp>
        <p:nvSpPr>
          <p:cNvPr id="21515" name="Line 9"/>
          <p:cNvSpPr>
            <a:spLocks noChangeShapeType="1"/>
          </p:cNvSpPr>
          <p:nvPr/>
        </p:nvSpPr>
        <p:spPr bwMode="auto">
          <a:xfrm>
            <a:off x="5654675" y="3584575"/>
            <a:ext cx="2819400" cy="0"/>
          </a:xfrm>
          <a:prstGeom prst="line">
            <a:avLst/>
          </a:prstGeom>
          <a:noFill/>
          <a:ln w="19050">
            <a:solidFill>
              <a:schemeClr val="tx1"/>
            </a:solidFill>
            <a:round/>
            <a:headEnd/>
            <a:tailEnd type="triangle" w="med" len="med"/>
          </a:ln>
        </p:spPr>
        <p:txBody>
          <a:bodyPr/>
          <a:lstStyle/>
          <a:p>
            <a:endParaRPr lang="en-US"/>
          </a:p>
        </p:txBody>
      </p:sp>
      <p:sp>
        <p:nvSpPr>
          <p:cNvPr id="21516" name="Line 10"/>
          <p:cNvSpPr>
            <a:spLocks noChangeShapeType="1"/>
          </p:cNvSpPr>
          <p:nvPr/>
        </p:nvSpPr>
        <p:spPr bwMode="auto">
          <a:xfrm flipV="1">
            <a:off x="5654675" y="1831975"/>
            <a:ext cx="609600" cy="1752600"/>
          </a:xfrm>
          <a:prstGeom prst="line">
            <a:avLst/>
          </a:prstGeom>
          <a:noFill/>
          <a:ln w="28575">
            <a:solidFill>
              <a:srgbClr val="00B0F0"/>
            </a:solidFill>
            <a:round/>
            <a:headEnd/>
            <a:tailEnd type="triangle" w="med" len="med"/>
          </a:ln>
        </p:spPr>
        <p:txBody>
          <a:bodyPr/>
          <a:lstStyle/>
          <a:p>
            <a:endParaRPr lang="en-US"/>
          </a:p>
        </p:txBody>
      </p:sp>
      <p:sp>
        <p:nvSpPr>
          <p:cNvPr id="21517" name="Arc 11"/>
          <p:cNvSpPr>
            <a:spLocks/>
          </p:cNvSpPr>
          <p:nvPr/>
        </p:nvSpPr>
        <p:spPr bwMode="auto">
          <a:xfrm>
            <a:off x="5654675" y="3206750"/>
            <a:ext cx="450850" cy="457200"/>
          </a:xfrm>
          <a:custGeom>
            <a:avLst/>
            <a:gdLst>
              <a:gd name="T0" fmla="*/ 2691994 w 21260"/>
              <a:gd name="T1" fmla="*/ 0 h 20754"/>
              <a:gd name="T2" fmla="*/ 9560946 w 21260"/>
              <a:gd name="T3" fmla="*/ 8219003 h 20754"/>
              <a:gd name="T4" fmla="*/ 0 w 21260"/>
              <a:gd name="T5" fmla="*/ 10071881 h 20754"/>
              <a:gd name="T6" fmla="*/ 0 60000 65536"/>
              <a:gd name="T7" fmla="*/ 0 60000 65536"/>
              <a:gd name="T8" fmla="*/ 0 60000 65536"/>
              <a:gd name="T9" fmla="*/ 0 w 21260"/>
              <a:gd name="T10" fmla="*/ 0 h 20754"/>
              <a:gd name="T11" fmla="*/ 21260 w 21260"/>
              <a:gd name="T12" fmla="*/ 20754 h 20754"/>
            </a:gdLst>
            <a:ahLst/>
            <a:cxnLst>
              <a:cxn ang="T6">
                <a:pos x="T0" y="T1"/>
              </a:cxn>
              <a:cxn ang="T7">
                <a:pos x="T2" y="T3"/>
              </a:cxn>
              <a:cxn ang="T8">
                <a:pos x="T4" y="T5"/>
              </a:cxn>
            </a:cxnLst>
            <a:rect l="T9" t="T10" r="T11" b="T12"/>
            <a:pathLst>
              <a:path w="21260" h="20754" fill="none" extrusionOk="0">
                <a:moveTo>
                  <a:pt x="5985" y="0"/>
                </a:moveTo>
                <a:cubicBezTo>
                  <a:pt x="13885" y="2278"/>
                  <a:pt x="19806" y="8843"/>
                  <a:pt x="21259" y="16936"/>
                </a:cubicBezTo>
              </a:path>
              <a:path w="21260" h="20754" stroke="0" extrusionOk="0">
                <a:moveTo>
                  <a:pt x="5985" y="0"/>
                </a:moveTo>
                <a:cubicBezTo>
                  <a:pt x="13885" y="2278"/>
                  <a:pt x="19806" y="8843"/>
                  <a:pt x="21259" y="16936"/>
                </a:cubicBezTo>
                <a:lnTo>
                  <a:pt x="0" y="20754"/>
                </a:lnTo>
                <a:close/>
              </a:path>
            </a:pathLst>
          </a:custGeom>
          <a:noFill/>
          <a:ln w="9525">
            <a:solidFill>
              <a:schemeClr val="bg1"/>
            </a:solidFill>
            <a:round/>
            <a:headEnd/>
            <a:tailEnd/>
          </a:ln>
        </p:spPr>
        <p:txBody>
          <a:bodyPr wrap="none" anchor="ctr"/>
          <a:lstStyle/>
          <a:p>
            <a:endParaRPr lang="en-US"/>
          </a:p>
        </p:txBody>
      </p:sp>
      <p:sp>
        <p:nvSpPr>
          <p:cNvPr id="21518" name="Arc 12"/>
          <p:cNvSpPr>
            <a:spLocks/>
          </p:cNvSpPr>
          <p:nvPr/>
        </p:nvSpPr>
        <p:spPr bwMode="auto">
          <a:xfrm flipV="1">
            <a:off x="5426075" y="3203575"/>
            <a:ext cx="360363" cy="600075"/>
          </a:xfrm>
          <a:custGeom>
            <a:avLst/>
            <a:gdLst>
              <a:gd name="T0" fmla="*/ 5987160 w 21690"/>
              <a:gd name="T1" fmla="*/ 15380576 h 23412"/>
              <a:gd name="T2" fmla="*/ 20984 w 21690"/>
              <a:gd name="T3" fmla="*/ 0 h 23412"/>
              <a:gd name="T4" fmla="*/ 5962321 w 21690"/>
              <a:gd name="T5" fmla="*/ 1190410 h 23412"/>
              <a:gd name="T6" fmla="*/ 0 60000 65536"/>
              <a:gd name="T7" fmla="*/ 0 60000 65536"/>
              <a:gd name="T8" fmla="*/ 0 60000 65536"/>
              <a:gd name="T9" fmla="*/ 0 w 21690"/>
              <a:gd name="T10" fmla="*/ 0 h 23412"/>
              <a:gd name="T11" fmla="*/ 21690 w 21690"/>
              <a:gd name="T12" fmla="*/ 23412 h 23412"/>
            </a:gdLst>
            <a:ahLst/>
            <a:cxnLst>
              <a:cxn ang="T6">
                <a:pos x="T0" y="T1"/>
              </a:cxn>
              <a:cxn ang="T7">
                <a:pos x="T2" y="T3"/>
              </a:cxn>
              <a:cxn ang="T8">
                <a:pos x="T4" y="T5"/>
              </a:cxn>
            </a:cxnLst>
            <a:rect l="T9" t="T10" r="T11" b="T12"/>
            <a:pathLst>
              <a:path w="21690" h="23412" fill="none" extrusionOk="0">
                <a:moveTo>
                  <a:pt x="21689" y="23411"/>
                </a:moveTo>
                <a:cubicBezTo>
                  <a:pt x="21659" y="23411"/>
                  <a:pt x="21629" y="23411"/>
                  <a:pt x="21600" y="23412"/>
                </a:cubicBezTo>
                <a:cubicBezTo>
                  <a:pt x="9670" y="23412"/>
                  <a:pt x="0" y="13741"/>
                  <a:pt x="0" y="1812"/>
                </a:cubicBezTo>
                <a:cubicBezTo>
                  <a:pt x="-1" y="1207"/>
                  <a:pt x="25" y="602"/>
                  <a:pt x="76" y="0"/>
                </a:cubicBezTo>
              </a:path>
              <a:path w="21690" h="23412" stroke="0" extrusionOk="0">
                <a:moveTo>
                  <a:pt x="21689" y="23411"/>
                </a:moveTo>
                <a:cubicBezTo>
                  <a:pt x="21659" y="23411"/>
                  <a:pt x="21629" y="23411"/>
                  <a:pt x="21600" y="23412"/>
                </a:cubicBezTo>
                <a:cubicBezTo>
                  <a:pt x="9670" y="23412"/>
                  <a:pt x="0" y="13741"/>
                  <a:pt x="0" y="1812"/>
                </a:cubicBezTo>
                <a:cubicBezTo>
                  <a:pt x="-1" y="1207"/>
                  <a:pt x="25" y="602"/>
                  <a:pt x="76" y="0"/>
                </a:cubicBezTo>
                <a:lnTo>
                  <a:pt x="21600" y="1812"/>
                </a:lnTo>
                <a:close/>
              </a:path>
            </a:pathLst>
          </a:custGeom>
          <a:noFill/>
          <a:ln w="9525">
            <a:solidFill>
              <a:schemeClr val="bg1"/>
            </a:solidFill>
            <a:round/>
            <a:headEnd/>
            <a:tailEnd/>
          </a:ln>
        </p:spPr>
        <p:txBody>
          <a:bodyPr wrap="none" anchor="ctr"/>
          <a:lstStyle/>
          <a:p>
            <a:endParaRPr lang="en-US"/>
          </a:p>
        </p:txBody>
      </p:sp>
      <p:sp>
        <p:nvSpPr>
          <p:cNvPr id="21519" name="Arc 13"/>
          <p:cNvSpPr>
            <a:spLocks/>
          </p:cNvSpPr>
          <p:nvPr/>
        </p:nvSpPr>
        <p:spPr bwMode="auto">
          <a:xfrm>
            <a:off x="5654675" y="3132138"/>
            <a:ext cx="152400" cy="76200"/>
          </a:xfrm>
          <a:custGeom>
            <a:avLst/>
            <a:gdLst>
              <a:gd name="T0" fmla="*/ 0 w 21284"/>
              <a:gd name="T1" fmla="*/ 0 h 21600"/>
              <a:gd name="T2" fmla="*/ 1091231 w 21284"/>
              <a:gd name="T3" fmla="*/ 223019 h 21600"/>
              <a:gd name="T4" fmla="*/ 0 w 21284"/>
              <a:gd name="T5" fmla="*/ 268817 h 21600"/>
              <a:gd name="T6" fmla="*/ 0 60000 65536"/>
              <a:gd name="T7" fmla="*/ 0 60000 65536"/>
              <a:gd name="T8" fmla="*/ 0 60000 65536"/>
              <a:gd name="T9" fmla="*/ 0 w 21284"/>
              <a:gd name="T10" fmla="*/ 0 h 21600"/>
              <a:gd name="T11" fmla="*/ 21284 w 21284"/>
              <a:gd name="T12" fmla="*/ 21600 h 21600"/>
            </a:gdLst>
            <a:ahLst/>
            <a:cxnLst>
              <a:cxn ang="T6">
                <a:pos x="T0" y="T1"/>
              </a:cxn>
              <a:cxn ang="T7">
                <a:pos x="T2" y="T3"/>
              </a:cxn>
              <a:cxn ang="T8">
                <a:pos x="T4" y="T5"/>
              </a:cxn>
            </a:cxnLst>
            <a:rect l="T9" t="T10" r="T11" b="T12"/>
            <a:pathLst>
              <a:path w="21284" h="21600" fill="none" extrusionOk="0">
                <a:moveTo>
                  <a:pt x="-1" y="0"/>
                </a:moveTo>
                <a:cubicBezTo>
                  <a:pt x="10509" y="0"/>
                  <a:pt x="19493" y="7564"/>
                  <a:pt x="21284" y="17919"/>
                </a:cubicBezTo>
              </a:path>
              <a:path w="21284" h="21600" stroke="0" extrusionOk="0">
                <a:moveTo>
                  <a:pt x="-1" y="0"/>
                </a:moveTo>
                <a:cubicBezTo>
                  <a:pt x="10509" y="0"/>
                  <a:pt x="19493" y="7564"/>
                  <a:pt x="21284" y="17919"/>
                </a:cubicBezTo>
                <a:lnTo>
                  <a:pt x="0" y="21600"/>
                </a:lnTo>
                <a:close/>
              </a:path>
            </a:pathLst>
          </a:custGeom>
          <a:noFill/>
          <a:ln w="9525">
            <a:solidFill>
              <a:schemeClr val="bg1"/>
            </a:solidFill>
            <a:round/>
            <a:headEnd/>
            <a:tailEnd/>
          </a:ln>
        </p:spPr>
        <p:txBody>
          <a:bodyPr wrap="none" anchor="ctr"/>
          <a:lstStyle/>
          <a:p>
            <a:endParaRPr lang="en-US"/>
          </a:p>
        </p:txBody>
      </p:sp>
      <p:sp>
        <p:nvSpPr>
          <p:cNvPr id="21520" name="Text Box 14"/>
          <p:cNvSpPr txBox="1">
            <a:spLocks noChangeArrowheads="1"/>
          </p:cNvSpPr>
          <p:nvPr/>
        </p:nvSpPr>
        <p:spPr bwMode="auto">
          <a:xfrm>
            <a:off x="3962400" y="4800600"/>
            <a:ext cx="325438" cy="396875"/>
          </a:xfrm>
          <a:prstGeom prst="rect">
            <a:avLst/>
          </a:prstGeom>
          <a:noFill/>
          <a:ln w="9525">
            <a:noFill/>
            <a:miter lim="800000"/>
            <a:headEnd/>
            <a:tailEnd/>
          </a:ln>
        </p:spPr>
        <p:txBody>
          <a:bodyPr wrap="none">
            <a:spAutoFit/>
          </a:bodyPr>
          <a:lstStyle/>
          <a:p>
            <a:r>
              <a:rPr lang="en-US" sz="2000" dirty="0"/>
              <a:t>u</a:t>
            </a:r>
          </a:p>
        </p:txBody>
      </p:sp>
      <p:sp>
        <p:nvSpPr>
          <p:cNvPr id="21521" name="Text Box 15"/>
          <p:cNvSpPr txBox="1">
            <a:spLocks noChangeArrowheads="1"/>
          </p:cNvSpPr>
          <p:nvPr/>
        </p:nvSpPr>
        <p:spPr bwMode="auto">
          <a:xfrm>
            <a:off x="8531225" y="3340100"/>
            <a:ext cx="311150" cy="396875"/>
          </a:xfrm>
          <a:prstGeom prst="rect">
            <a:avLst/>
          </a:prstGeom>
          <a:noFill/>
          <a:ln w="9525">
            <a:noFill/>
            <a:miter lim="800000"/>
            <a:headEnd/>
            <a:tailEnd/>
          </a:ln>
        </p:spPr>
        <p:txBody>
          <a:bodyPr wrap="none">
            <a:spAutoFit/>
          </a:bodyPr>
          <a:lstStyle/>
          <a:p>
            <a:r>
              <a:rPr lang="en-US" sz="2000" dirty="0"/>
              <a:t>v</a:t>
            </a:r>
          </a:p>
        </p:txBody>
      </p:sp>
      <p:sp>
        <p:nvSpPr>
          <p:cNvPr id="21522" name="Text Box 16"/>
          <p:cNvSpPr txBox="1">
            <a:spLocks noChangeArrowheads="1"/>
          </p:cNvSpPr>
          <p:nvPr/>
        </p:nvSpPr>
        <p:spPr bwMode="auto">
          <a:xfrm>
            <a:off x="5486400" y="838200"/>
            <a:ext cx="368300" cy="396875"/>
          </a:xfrm>
          <a:prstGeom prst="rect">
            <a:avLst/>
          </a:prstGeom>
          <a:noFill/>
          <a:ln w="9525">
            <a:noFill/>
            <a:miter lim="800000"/>
            <a:headEnd/>
            <a:tailEnd/>
          </a:ln>
        </p:spPr>
        <p:txBody>
          <a:bodyPr wrap="none">
            <a:spAutoFit/>
          </a:bodyPr>
          <a:lstStyle/>
          <a:p>
            <a:r>
              <a:rPr lang="en-US" sz="2000" dirty="0"/>
              <a:t>w</a:t>
            </a:r>
          </a:p>
        </p:txBody>
      </p:sp>
      <p:sp>
        <p:nvSpPr>
          <p:cNvPr id="21523" name="Text Box 17"/>
          <p:cNvSpPr txBox="1">
            <a:spLocks noChangeArrowheads="1"/>
          </p:cNvSpPr>
          <p:nvPr/>
        </p:nvSpPr>
        <p:spPr bwMode="auto">
          <a:xfrm>
            <a:off x="6172200" y="1447800"/>
            <a:ext cx="311150" cy="396875"/>
          </a:xfrm>
          <a:prstGeom prst="rect">
            <a:avLst/>
          </a:prstGeom>
          <a:noFill/>
          <a:ln w="9525">
            <a:noFill/>
            <a:miter lim="800000"/>
            <a:headEnd/>
            <a:tailEnd/>
          </a:ln>
        </p:spPr>
        <p:txBody>
          <a:bodyPr wrap="none">
            <a:spAutoFit/>
          </a:bodyPr>
          <a:lstStyle/>
          <a:p>
            <a:r>
              <a:rPr lang="en-US" sz="2000" b="1" dirty="0">
                <a:solidFill>
                  <a:srgbClr val="0070C0"/>
                </a:solidFill>
                <a:latin typeface="SimSun" pitchFamily="2" charset="-122"/>
              </a:rPr>
              <a:t>s</a:t>
            </a:r>
          </a:p>
        </p:txBody>
      </p:sp>
      <p:sp>
        <p:nvSpPr>
          <p:cNvPr id="21524" name="Text Box 18"/>
          <p:cNvSpPr txBox="1">
            <a:spLocks noChangeArrowheads="1"/>
          </p:cNvSpPr>
          <p:nvPr/>
        </p:nvSpPr>
        <p:spPr bwMode="auto">
          <a:xfrm>
            <a:off x="5257800" y="3135313"/>
            <a:ext cx="344488"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a</a:t>
            </a:r>
          </a:p>
        </p:txBody>
      </p:sp>
      <p:sp>
        <p:nvSpPr>
          <p:cNvPr id="21525" name="Text Box 19"/>
          <p:cNvSpPr txBox="1">
            <a:spLocks noChangeArrowheads="1"/>
          </p:cNvSpPr>
          <p:nvPr/>
        </p:nvSpPr>
        <p:spPr bwMode="auto">
          <a:xfrm>
            <a:off x="5943600" y="2982913"/>
            <a:ext cx="323850"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b</a:t>
            </a:r>
          </a:p>
        </p:txBody>
      </p:sp>
      <p:sp>
        <p:nvSpPr>
          <p:cNvPr id="21526" name="Text Box 20"/>
          <p:cNvSpPr txBox="1">
            <a:spLocks noChangeArrowheads="1"/>
          </p:cNvSpPr>
          <p:nvPr/>
        </p:nvSpPr>
        <p:spPr bwMode="auto">
          <a:xfrm>
            <a:off x="5562600" y="2754313"/>
            <a:ext cx="315913"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q</a:t>
            </a:r>
          </a:p>
        </p:txBody>
      </p:sp>
      <p:sp>
        <p:nvSpPr>
          <p:cNvPr id="21527" name="Line 21"/>
          <p:cNvSpPr>
            <a:spLocks noChangeShapeType="1"/>
          </p:cNvSpPr>
          <p:nvPr/>
        </p:nvSpPr>
        <p:spPr bwMode="auto">
          <a:xfrm>
            <a:off x="5654675" y="1755775"/>
            <a:ext cx="609600" cy="76200"/>
          </a:xfrm>
          <a:prstGeom prst="line">
            <a:avLst/>
          </a:prstGeom>
          <a:noFill/>
          <a:ln w="9525">
            <a:solidFill>
              <a:srgbClr val="990033"/>
            </a:solidFill>
            <a:prstDash val="dash"/>
            <a:round/>
            <a:headEnd/>
            <a:tailEnd/>
          </a:ln>
        </p:spPr>
        <p:txBody>
          <a:bodyPr/>
          <a:lstStyle/>
          <a:p>
            <a:endParaRPr lang="en-US"/>
          </a:p>
        </p:txBody>
      </p:sp>
      <p:sp>
        <p:nvSpPr>
          <p:cNvPr id="21528" name="Line 22"/>
          <p:cNvSpPr>
            <a:spLocks noChangeShapeType="1"/>
          </p:cNvSpPr>
          <p:nvPr/>
        </p:nvSpPr>
        <p:spPr bwMode="auto">
          <a:xfrm>
            <a:off x="6264275" y="1831975"/>
            <a:ext cx="76200" cy="1752600"/>
          </a:xfrm>
          <a:prstGeom prst="line">
            <a:avLst/>
          </a:prstGeom>
          <a:noFill/>
          <a:ln w="9525">
            <a:solidFill>
              <a:srgbClr val="C00000"/>
            </a:solidFill>
            <a:prstDash val="dash"/>
            <a:round/>
            <a:headEnd/>
            <a:tailEnd/>
          </a:ln>
        </p:spPr>
        <p:txBody>
          <a:bodyPr/>
          <a:lstStyle/>
          <a:p>
            <a:endParaRPr lang="en-US"/>
          </a:p>
        </p:txBody>
      </p:sp>
      <p:sp>
        <p:nvSpPr>
          <p:cNvPr id="21529" name="Line 23"/>
          <p:cNvSpPr>
            <a:spLocks noChangeShapeType="1"/>
          </p:cNvSpPr>
          <p:nvPr/>
        </p:nvSpPr>
        <p:spPr bwMode="auto">
          <a:xfrm flipH="1">
            <a:off x="5502275" y="1831975"/>
            <a:ext cx="762000" cy="1905000"/>
          </a:xfrm>
          <a:prstGeom prst="line">
            <a:avLst/>
          </a:prstGeom>
          <a:noFill/>
          <a:ln w="9525">
            <a:solidFill>
              <a:schemeClr val="accent2"/>
            </a:solidFill>
            <a:prstDash val="dash"/>
            <a:round/>
            <a:headEnd/>
            <a:tailEnd/>
          </a:ln>
        </p:spPr>
        <p:txBody>
          <a:bodyPr/>
          <a:lstStyle/>
          <a:p>
            <a:endParaRPr lang="en-US"/>
          </a:p>
        </p:txBody>
      </p:sp>
      <p:sp>
        <p:nvSpPr>
          <p:cNvPr id="21530" name="Line 24"/>
          <p:cNvSpPr>
            <a:spLocks noChangeShapeType="1"/>
          </p:cNvSpPr>
          <p:nvPr/>
        </p:nvSpPr>
        <p:spPr bwMode="auto">
          <a:xfrm>
            <a:off x="5654675" y="3584575"/>
            <a:ext cx="685800" cy="0"/>
          </a:xfrm>
          <a:prstGeom prst="line">
            <a:avLst/>
          </a:prstGeom>
          <a:noFill/>
          <a:ln w="28575">
            <a:solidFill>
              <a:srgbClr val="00B0F0"/>
            </a:solidFill>
            <a:round/>
            <a:headEnd/>
            <a:tailEnd type="triangle" w="med" len="med"/>
          </a:ln>
        </p:spPr>
        <p:txBody>
          <a:bodyPr/>
          <a:lstStyle/>
          <a:p>
            <a:endParaRPr lang="en-US"/>
          </a:p>
        </p:txBody>
      </p:sp>
      <p:sp>
        <p:nvSpPr>
          <p:cNvPr id="21531" name="Line 25"/>
          <p:cNvSpPr>
            <a:spLocks noChangeShapeType="1"/>
          </p:cNvSpPr>
          <p:nvPr/>
        </p:nvSpPr>
        <p:spPr bwMode="auto">
          <a:xfrm flipH="1">
            <a:off x="5502275" y="3584575"/>
            <a:ext cx="152400" cy="152400"/>
          </a:xfrm>
          <a:prstGeom prst="line">
            <a:avLst/>
          </a:prstGeom>
          <a:noFill/>
          <a:ln w="28575">
            <a:solidFill>
              <a:srgbClr val="66CCFF"/>
            </a:solidFill>
            <a:round/>
            <a:headEnd/>
            <a:tailEnd type="triangle" w="med" len="med"/>
          </a:ln>
        </p:spPr>
        <p:txBody>
          <a:bodyPr/>
          <a:lstStyle/>
          <a:p>
            <a:endParaRPr lang="en-US"/>
          </a:p>
        </p:txBody>
      </p:sp>
      <p:sp>
        <p:nvSpPr>
          <p:cNvPr id="21532" name="Line 26"/>
          <p:cNvSpPr>
            <a:spLocks noChangeShapeType="1"/>
          </p:cNvSpPr>
          <p:nvPr/>
        </p:nvSpPr>
        <p:spPr bwMode="auto">
          <a:xfrm flipV="1">
            <a:off x="5654675" y="1755775"/>
            <a:ext cx="0" cy="1828800"/>
          </a:xfrm>
          <a:prstGeom prst="line">
            <a:avLst/>
          </a:prstGeom>
          <a:noFill/>
          <a:ln w="28575">
            <a:solidFill>
              <a:schemeClr val="tx2">
                <a:lumMod val="60000"/>
                <a:lumOff val="40000"/>
              </a:schemeClr>
            </a:solidFill>
            <a:round/>
            <a:headEnd/>
            <a:tailEnd type="triangle" w="med" len="med"/>
          </a:ln>
        </p:spPr>
        <p:txBody>
          <a:bodyPr/>
          <a:lstStyle/>
          <a:p>
            <a:endParaRPr lang="en-US"/>
          </a:p>
        </p:txBody>
      </p:sp>
      <p:sp>
        <p:nvSpPr>
          <p:cNvPr id="21533" name="Text Box 27"/>
          <p:cNvSpPr txBox="1">
            <a:spLocks noChangeArrowheads="1"/>
          </p:cNvSpPr>
          <p:nvPr/>
        </p:nvSpPr>
        <p:spPr bwMode="auto">
          <a:xfrm>
            <a:off x="5157787" y="3279775"/>
            <a:ext cx="268288" cy="457200"/>
          </a:xfrm>
          <a:prstGeom prst="rect">
            <a:avLst/>
          </a:prstGeom>
          <a:noFill/>
          <a:ln w="9525">
            <a:noFill/>
            <a:miter lim="800000"/>
            <a:headEnd/>
            <a:tailEnd/>
          </a:ln>
        </p:spPr>
        <p:txBody>
          <a:bodyPr wrap="none">
            <a:spAutoFit/>
          </a:bodyPr>
          <a:lstStyle/>
          <a:p>
            <a:r>
              <a:rPr lang="en-US" sz="2400" i="1" dirty="0">
                <a:solidFill>
                  <a:schemeClr val="tx2">
                    <a:lumMod val="60000"/>
                    <a:lumOff val="40000"/>
                  </a:schemeClr>
                </a:solidFill>
                <a:latin typeface="Times New Roman" pitchFamily="18" charset="0"/>
              </a:rPr>
              <a:t>l</a:t>
            </a:r>
          </a:p>
        </p:txBody>
      </p:sp>
      <p:sp>
        <p:nvSpPr>
          <p:cNvPr id="21534" name="Text Box 28"/>
          <p:cNvSpPr txBox="1">
            <a:spLocks noChangeArrowheads="1"/>
          </p:cNvSpPr>
          <p:nvPr/>
        </p:nvSpPr>
        <p:spPr bwMode="auto">
          <a:xfrm>
            <a:off x="5807075" y="3432175"/>
            <a:ext cx="420688" cy="457200"/>
          </a:xfrm>
          <a:prstGeom prst="rect">
            <a:avLst/>
          </a:prstGeom>
          <a:noFill/>
          <a:ln w="9525">
            <a:noFill/>
            <a:miter lim="800000"/>
            <a:headEnd/>
            <a:tailEnd/>
          </a:ln>
        </p:spPr>
        <p:txBody>
          <a:bodyPr wrap="none">
            <a:spAutoFit/>
          </a:bodyPr>
          <a:lstStyle/>
          <a:p>
            <a:r>
              <a:rPr lang="en-US" sz="2400" dirty="0">
                <a:solidFill>
                  <a:schemeClr val="tx2">
                    <a:lumMod val="60000"/>
                    <a:lumOff val="40000"/>
                  </a:schemeClr>
                </a:solidFill>
                <a:latin typeface="Times New Roman" pitchFamily="18" charset="0"/>
              </a:rPr>
              <a:t>m</a:t>
            </a:r>
          </a:p>
        </p:txBody>
      </p:sp>
      <p:sp>
        <p:nvSpPr>
          <p:cNvPr id="21535" name="Line 29"/>
          <p:cNvSpPr>
            <a:spLocks noChangeShapeType="1"/>
          </p:cNvSpPr>
          <p:nvPr/>
        </p:nvSpPr>
        <p:spPr bwMode="auto">
          <a:xfrm>
            <a:off x="5654675" y="3584575"/>
            <a:ext cx="517525" cy="1139825"/>
          </a:xfrm>
          <a:prstGeom prst="line">
            <a:avLst/>
          </a:prstGeom>
          <a:noFill/>
          <a:ln w="28575">
            <a:solidFill>
              <a:srgbClr val="FF3300"/>
            </a:solidFill>
            <a:round/>
            <a:headEnd/>
            <a:tailEnd type="triangle" w="med" len="med"/>
          </a:ln>
        </p:spPr>
        <p:txBody>
          <a:bodyPr/>
          <a:lstStyle/>
          <a:p>
            <a:endParaRPr lang="en-US"/>
          </a:p>
        </p:txBody>
      </p:sp>
      <p:sp>
        <p:nvSpPr>
          <p:cNvPr id="21536" name="Text Box 30"/>
          <p:cNvSpPr txBox="1">
            <a:spLocks noChangeArrowheads="1"/>
          </p:cNvSpPr>
          <p:nvPr/>
        </p:nvSpPr>
        <p:spPr bwMode="auto">
          <a:xfrm>
            <a:off x="5638800" y="4114800"/>
            <a:ext cx="336550"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b</a:t>
            </a:r>
          </a:p>
        </p:txBody>
      </p:sp>
      <p:sp>
        <p:nvSpPr>
          <p:cNvPr id="21537" name="Text Box 31"/>
          <p:cNvSpPr txBox="1">
            <a:spLocks noChangeArrowheads="1"/>
          </p:cNvSpPr>
          <p:nvPr/>
        </p:nvSpPr>
        <p:spPr bwMode="auto">
          <a:xfrm>
            <a:off x="5334000" y="2254250"/>
            <a:ext cx="336550" cy="457200"/>
          </a:xfrm>
          <a:prstGeom prst="rect">
            <a:avLst/>
          </a:prstGeom>
          <a:noFill/>
          <a:ln w="9525">
            <a:noFill/>
            <a:miter lim="800000"/>
            <a:headEnd/>
            <a:tailEnd/>
          </a:ln>
        </p:spPr>
        <p:txBody>
          <a:bodyPr wrap="none">
            <a:spAutoFit/>
          </a:bodyPr>
          <a:lstStyle/>
          <a:p>
            <a:r>
              <a:rPr lang="en-US" sz="2400" dirty="0">
                <a:solidFill>
                  <a:schemeClr val="tx2">
                    <a:lumMod val="60000"/>
                    <a:lumOff val="40000"/>
                  </a:schemeClr>
                </a:solidFill>
                <a:latin typeface="Times New Roman" pitchFamily="18" charset="0"/>
              </a:rPr>
              <a:t>n</a:t>
            </a:r>
          </a:p>
        </p:txBody>
      </p:sp>
      <p:sp>
        <p:nvSpPr>
          <p:cNvPr id="21538" name="Line 33"/>
          <p:cNvSpPr>
            <a:spLocks noChangeShapeType="1"/>
          </p:cNvSpPr>
          <p:nvPr/>
        </p:nvSpPr>
        <p:spPr bwMode="auto">
          <a:xfrm flipV="1">
            <a:off x="6172200" y="3581400"/>
            <a:ext cx="914400" cy="1143000"/>
          </a:xfrm>
          <a:prstGeom prst="line">
            <a:avLst/>
          </a:prstGeom>
          <a:noFill/>
          <a:ln w="12700">
            <a:solidFill>
              <a:srgbClr val="FF3300"/>
            </a:solidFill>
            <a:prstDash val="dash"/>
            <a:round/>
            <a:headEnd/>
            <a:tailEnd/>
          </a:ln>
        </p:spPr>
        <p:txBody>
          <a:bodyPr wrap="none" anchor="ctr"/>
          <a:lstStyle/>
          <a:p>
            <a:endParaRPr lang="en-US"/>
          </a:p>
        </p:txBody>
      </p:sp>
      <p:sp>
        <p:nvSpPr>
          <p:cNvPr id="21539" name="Line 35"/>
          <p:cNvSpPr>
            <a:spLocks noChangeShapeType="1"/>
          </p:cNvSpPr>
          <p:nvPr/>
        </p:nvSpPr>
        <p:spPr bwMode="auto">
          <a:xfrm flipH="1">
            <a:off x="4419600" y="4724400"/>
            <a:ext cx="1752600" cy="0"/>
          </a:xfrm>
          <a:prstGeom prst="line">
            <a:avLst/>
          </a:prstGeom>
          <a:noFill/>
          <a:ln w="12700">
            <a:solidFill>
              <a:srgbClr val="FF3300"/>
            </a:solidFill>
            <a:prstDash val="dash"/>
            <a:round/>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
          <p:cNvSpPr>
            <a:spLocks noGrp="1"/>
          </p:cNvSpPr>
          <p:nvPr>
            <p:ph type="sldNum" sz="quarter" idx="10"/>
          </p:nvPr>
        </p:nvSpPr>
        <p:spPr>
          <a:noFill/>
        </p:spPr>
        <p:txBody>
          <a:bodyPr/>
          <a:lstStyle/>
          <a:p>
            <a:fld id="{F383B690-D0A4-41B1-916B-2FA45E1B7541}" type="slidenum">
              <a:rPr lang="en-US" smtClean="0"/>
              <a:pPr/>
              <a:t>22</a:t>
            </a:fld>
            <a:endParaRPr lang="en-US" smtClean="0"/>
          </a:p>
        </p:txBody>
      </p:sp>
      <p:sp>
        <p:nvSpPr>
          <p:cNvPr id="22535" name="Rectangle 2"/>
          <p:cNvSpPr>
            <a:spLocks noGrp="1" noChangeArrowheads="1"/>
          </p:cNvSpPr>
          <p:nvPr>
            <p:ph type="title"/>
          </p:nvPr>
        </p:nvSpPr>
        <p:spPr>
          <a:xfrm>
            <a:off x="457200" y="274638"/>
            <a:ext cx="8229600" cy="685482"/>
          </a:xfrm>
        </p:spPr>
        <p:txBody>
          <a:bodyPr/>
          <a:lstStyle/>
          <a:p>
            <a:pPr eaLnBrk="1" hangingPunct="1"/>
            <a:r>
              <a:rPr lang="en-US" dirty="0" smtClean="0"/>
              <a:t>The 2-d Fourier Transform Relation</a:t>
            </a:r>
          </a:p>
        </p:txBody>
      </p:sp>
      <p:sp>
        <p:nvSpPr>
          <p:cNvPr id="22536" name="Rectangle 3"/>
          <p:cNvSpPr>
            <a:spLocks noGrp="1" noChangeArrowheads="1"/>
          </p:cNvSpPr>
          <p:nvPr>
            <p:ph type="body" idx="1"/>
          </p:nvPr>
        </p:nvSpPr>
        <p:spPr>
          <a:xfrm>
            <a:off x="533400" y="1143000"/>
            <a:ext cx="8001000" cy="5029200"/>
          </a:xfrm>
        </p:spPr>
        <p:txBody>
          <a:bodyPr/>
          <a:lstStyle/>
          <a:p>
            <a:pPr eaLnBrk="1" hangingPunct="1">
              <a:spcBef>
                <a:spcPct val="0"/>
              </a:spcBef>
              <a:buFontTx/>
              <a:buNone/>
            </a:pPr>
            <a:r>
              <a:rPr lang="en-US" sz="2000" dirty="0" smtClean="0"/>
              <a:t>Then</a:t>
            </a:r>
            <a:r>
              <a:rPr lang="en-US" sz="2000" dirty="0" smtClean="0">
                <a:solidFill>
                  <a:schemeClr val="accent1"/>
                </a:solidFill>
              </a:rPr>
              <a:t>,</a:t>
            </a:r>
            <a:r>
              <a:rPr lang="en-US" sz="2000" dirty="0" smtClean="0">
                <a:solidFill>
                  <a:schemeClr val="accent1"/>
                </a:solidFill>
                <a:latin typeface="Times New Roman" pitchFamily="18" charset="0"/>
              </a:rPr>
              <a:t> </a:t>
            </a:r>
            <a:r>
              <a:rPr lang="en-US" sz="2000" dirty="0" err="1" smtClean="0">
                <a:solidFill>
                  <a:schemeClr val="accent1"/>
                </a:solidFill>
                <a:latin typeface="Symbol" pitchFamily="18" charset="2"/>
              </a:rPr>
              <a:t>n</a:t>
            </a:r>
            <a:r>
              <a:rPr lang="en-US" sz="2000" b="1" dirty="0" err="1" smtClean="0">
                <a:solidFill>
                  <a:schemeClr val="accent1"/>
                </a:solidFill>
              </a:rPr>
              <a:t>b.s</a:t>
            </a:r>
            <a:r>
              <a:rPr lang="en-US" sz="2000" dirty="0" smtClean="0">
                <a:solidFill>
                  <a:schemeClr val="accent1"/>
                </a:solidFill>
              </a:rPr>
              <a:t>/c = </a:t>
            </a:r>
            <a:r>
              <a:rPr lang="en-US" sz="2000" dirty="0" err="1" smtClean="0">
                <a:solidFill>
                  <a:schemeClr val="accent1"/>
                </a:solidFill>
              </a:rPr>
              <a:t>u</a:t>
            </a:r>
            <a:r>
              <a:rPr lang="en-US" sz="2000" i="1" dirty="0" err="1" smtClean="0">
                <a:solidFill>
                  <a:schemeClr val="accent1"/>
                </a:solidFill>
              </a:rPr>
              <a:t>l</a:t>
            </a:r>
            <a:r>
              <a:rPr lang="en-US" sz="2000" dirty="0" smtClean="0">
                <a:solidFill>
                  <a:schemeClr val="accent1"/>
                </a:solidFill>
              </a:rPr>
              <a:t> + </a:t>
            </a:r>
            <a:r>
              <a:rPr lang="en-US" sz="2000" dirty="0" err="1" smtClean="0">
                <a:solidFill>
                  <a:schemeClr val="accent1"/>
                </a:solidFill>
              </a:rPr>
              <a:t>vm</a:t>
            </a:r>
            <a:r>
              <a:rPr lang="en-US" sz="2000" dirty="0" smtClean="0">
                <a:solidFill>
                  <a:schemeClr val="accent1"/>
                </a:solidFill>
              </a:rPr>
              <a:t> + </a:t>
            </a:r>
            <a:r>
              <a:rPr lang="en-US" sz="2000" dirty="0" err="1" smtClean="0">
                <a:solidFill>
                  <a:schemeClr val="accent1"/>
                </a:solidFill>
              </a:rPr>
              <a:t>wn</a:t>
            </a:r>
            <a:r>
              <a:rPr lang="en-US" sz="2000" dirty="0" smtClean="0">
                <a:solidFill>
                  <a:schemeClr val="accent1"/>
                </a:solidFill>
              </a:rPr>
              <a:t> = </a:t>
            </a:r>
            <a:r>
              <a:rPr lang="en-US" sz="2000" dirty="0" err="1" smtClean="0">
                <a:solidFill>
                  <a:schemeClr val="accent1"/>
                </a:solidFill>
              </a:rPr>
              <a:t>u</a:t>
            </a:r>
            <a:r>
              <a:rPr lang="en-US" sz="2000" i="1" dirty="0" err="1" smtClean="0">
                <a:solidFill>
                  <a:schemeClr val="accent1"/>
                </a:solidFill>
              </a:rPr>
              <a:t>l</a:t>
            </a:r>
            <a:r>
              <a:rPr lang="en-US" sz="2000" dirty="0" smtClean="0">
                <a:solidFill>
                  <a:schemeClr val="accent1"/>
                </a:solidFill>
              </a:rPr>
              <a:t> + </a:t>
            </a:r>
            <a:r>
              <a:rPr lang="en-US" sz="2000" dirty="0" err="1" smtClean="0">
                <a:solidFill>
                  <a:schemeClr val="accent1"/>
                </a:solidFill>
              </a:rPr>
              <a:t>vm</a:t>
            </a:r>
            <a:r>
              <a:rPr lang="en-US" sz="2000" dirty="0" smtClean="0"/>
              <a:t>,   from which we find,</a:t>
            </a:r>
            <a:r>
              <a:rPr lang="en-US" sz="2000" dirty="0" smtClean="0">
                <a:latin typeface="Times New Roman" pitchFamily="18" charset="0"/>
              </a:rPr>
              <a:t> </a:t>
            </a: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r>
              <a:rPr lang="en-US" sz="2000" dirty="0" smtClean="0">
                <a:solidFill>
                  <a:schemeClr val="tx1"/>
                </a:solidFill>
                <a:latin typeface="Times New Roman" pitchFamily="18" charset="0"/>
              </a:rPr>
              <a:t>	</a:t>
            </a:r>
          </a:p>
          <a:p>
            <a:pPr eaLnBrk="1" hangingPunct="1">
              <a:spcBef>
                <a:spcPct val="0"/>
              </a:spcBef>
              <a:buFontTx/>
              <a:buNone/>
            </a:pPr>
            <a:r>
              <a:rPr lang="en-US" sz="2000" dirty="0" smtClean="0"/>
              <a:t>which is </a:t>
            </a:r>
            <a:r>
              <a:rPr lang="en-US" sz="2000" dirty="0" smtClean="0">
                <a:solidFill>
                  <a:schemeClr val="accent1"/>
                </a:solidFill>
              </a:rPr>
              <a:t>a </a:t>
            </a:r>
            <a:r>
              <a:rPr lang="en-US" sz="2000" b="1" dirty="0" smtClean="0">
                <a:solidFill>
                  <a:schemeClr val="accent1"/>
                </a:solidFill>
              </a:rPr>
              <a:t>2-dimensional Fourier transform</a:t>
            </a:r>
            <a:r>
              <a:rPr lang="en-US" sz="2000" dirty="0" smtClean="0">
                <a:solidFill>
                  <a:schemeClr val="accent1"/>
                </a:solidFill>
              </a:rPr>
              <a:t> </a:t>
            </a:r>
            <a:r>
              <a:rPr lang="en-US" sz="2000" dirty="0" smtClean="0"/>
              <a:t>between the projected brightness and the spatial coherence function (visibility):</a:t>
            </a:r>
            <a:endParaRPr lang="en-US" sz="2000" dirty="0" smtClean="0">
              <a:solidFill>
                <a:schemeClr val="tx1"/>
              </a:solidFill>
            </a:endParaRPr>
          </a:p>
          <a:p>
            <a:pPr eaLnBrk="1" hangingPunct="1">
              <a:spcBef>
                <a:spcPct val="0"/>
              </a:spcBef>
              <a:buFontTx/>
              <a:buNone/>
            </a:pPr>
            <a:endParaRPr lang="en-US" sz="2000" dirty="0" smtClean="0">
              <a:solidFill>
                <a:schemeClr val="tx1"/>
              </a:solidFill>
              <a:latin typeface="Times New Roman" pitchFamily="18" charset="0"/>
            </a:endParaRPr>
          </a:p>
          <a:p>
            <a:pPr eaLnBrk="1" hangingPunct="1">
              <a:spcBef>
                <a:spcPct val="0"/>
              </a:spcBef>
              <a:buFontTx/>
              <a:buNone/>
            </a:pPr>
            <a:endParaRPr lang="en-US" sz="2000" dirty="0" smtClean="0"/>
          </a:p>
          <a:p>
            <a:pPr eaLnBrk="1" hangingPunct="1">
              <a:spcBef>
                <a:spcPct val="0"/>
              </a:spcBef>
              <a:buFontTx/>
              <a:buNone/>
            </a:pPr>
            <a:r>
              <a:rPr lang="en-US" sz="2000" dirty="0" smtClean="0"/>
              <a:t>And we can now rely on a century of effort by mathematicians on how to invert this equation, and how much information we need to obtain an image of sufficient quality.  Formally,</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With enough measures of</a:t>
            </a:r>
            <a:r>
              <a:rPr lang="en-US" sz="2000" dirty="0" smtClean="0">
                <a:latin typeface="Times New Roman" pitchFamily="18" charset="0"/>
              </a:rPr>
              <a:t> V</a:t>
            </a:r>
            <a:r>
              <a:rPr lang="en-US" sz="2000" dirty="0" smtClean="0"/>
              <a:t>, we can derive an estimate of </a:t>
            </a:r>
            <a:r>
              <a:rPr lang="en-US" sz="2000" i="1" dirty="0" smtClean="0">
                <a:latin typeface="Times New Roman" pitchFamily="18" charset="0"/>
              </a:rPr>
              <a:t>I</a:t>
            </a:r>
            <a:r>
              <a:rPr lang="en-US" sz="2000" dirty="0" smtClean="0"/>
              <a:t>.  </a:t>
            </a:r>
          </a:p>
        </p:txBody>
      </p:sp>
      <p:graphicFrame>
        <p:nvGraphicFramePr>
          <p:cNvPr id="22530" name="Object 4"/>
          <p:cNvGraphicFramePr>
            <a:graphicFrameLocks noChangeAspect="1"/>
          </p:cNvGraphicFramePr>
          <p:nvPr/>
        </p:nvGraphicFramePr>
        <p:xfrm>
          <a:off x="1676400" y="1662113"/>
          <a:ext cx="5257800" cy="906462"/>
        </p:xfrm>
        <a:graphic>
          <a:graphicData uri="http://schemas.openxmlformats.org/presentationml/2006/ole">
            <p:oleObj spid="_x0000_s67586" name="Equation" r:id="rId3" imgW="3314520" imgH="571320" progId="Equation.3">
              <p:embed/>
            </p:oleObj>
          </a:graphicData>
        </a:graphic>
      </p:graphicFrame>
      <p:graphicFrame>
        <p:nvGraphicFramePr>
          <p:cNvPr id="22531" name="Object 5"/>
          <p:cNvGraphicFramePr>
            <a:graphicFrameLocks noChangeAspect="1"/>
          </p:cNvGraphicFramePr>
          <p:nvPr/>
        </p:nvGraphicFramePr>
        <p:xfrm>
          <a:off x="2590800" y="3416300"/>
          <a:ext cx="3581400" cy="444500"/>
        </p:xfrm>
        <a:graphic>
          <a:graphicData uri="http://schemas.openxmlformats.org/presentationml/2006/ole">
            <p:oleObj spid="_x0000_s67587" name="Equation" r:id="rId4" imgW="2361960" imgH="291960" progId="Equation.3">
              <p:embed/>
            </p:oleObj>
          </a:graphicData>
        </a:graphic>
      </p:graphicFrame>
      <p:graphicFrame>
        <p:nvGraphicFramePr>
          <p:cNvPr id="22532" name="Object 6"/>
          <p:cNvGraphicFramePr>
            <a:graphicFrameLocks noChangeAspect="1"/>
          </p:cNvGraphicFramePr>
          <p:nvPr/>
        </p:nvGraphicFramePr>
        <p:xfrm>
          <a:off x="1692275" y="5118100"/>
          <a:ext cx="5394325" cy="485775"/>
        </p:xfrm>
        <a:graphic>
          <a:graphicData uri="http://schemas.openxmlformats.org/presentationml/2006/ole">
            <p:oleObj spid="_x0000_s67588" name="Equation" r:id="rId5" imgW="3543120" imgH="31716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B68C90FF-0445-40F3-ACDB-C541EB12A54A}" type="slidenum">
              <a:rPr lang="en-US" smtClean="0"/>
              <a:pPr/>
              <a:t>23</a:t>
            </a:fld>
            <a:endParaRPr lang="en-US" smtClean="0"/>
          </a:p>
        </p:txBody>
      </p:sp>
      <p:sp>
        <p:nvSpPr>
          <p:cNvPr id="57348" name="Rectangle 1027"/>
          <p:cNvSpPr>
            <a:spLocks noGrp="1" noChangeArrowheads="1"/>
          </p:cNvSpPr>
          <p:nvPr>
            <p:ph type="body" idx="1"/>
          </p:nvPr>
        </p:nvSpPr>
        <p:spPr>
          <a:xfrm>
            <a:off x="304800" y="1066800"/>
            <a:ext cx="8610600" cy="5181600"/>
          </a:xfrm>
        </p:spPr>
        <p:txBody>
          <a:bodyPr/>
          <a:lstStyle/>
          <a:p>
            <a:pPr eaLnBrk="1" hangingPunct="1"/>
            <a:r>
              <a:rPr lang="en-US" sz="1800" b="1" dirty="0" smtClean="0"/>
              <a:t>Which interferometers can use this special geometry?</a:t>
            </a:r>
          </a:p>
          <a:p>
            <a:pPr lvl="1" eaLnBrk="1" hangingPunct="1">
              <a:buFontTx/>
              <a:buNone/>
            </a:pPr>
            <a:r>
              <a:rPr lang="en-US" sz="1800" dirty="0" smtClean="0">
                <a:solidFill>
                  <a:schemeClr val="accent1"/>
                </a:solidFill>
              </a:rPr>
              <a:t>a) Those whose baselines, over time, lie on a plane (any plane).  </a:t>
            </a:r>
          </a:p>
          <a:p>
            <a:pPr lvl="2" eaLnBrk="1" hangingPunct="1">
              <a:buFontTx/>
              <a:buNone/>
            </a:pPr>
            <a:r>
              <a:rPr lang="en-US" sz="1800" dirty="0" smtClean="0"/>
              <a:t>All E-W interferometers are in this group.  For these, the w-coordinate points to the NCP.  </a:t>
            </a:r>
          </a:p>
          <a:p>
            <a:pPr lvl="3" eaLnBrk="1" hangingPunct="1"/>
            <a:r>
              <a:rPr lang="en-US" sz="1800" dirty="0" smtClean="0"/>
              <a:t>WSRT (</a:t>
            </a:r>
            <a:r>
              <a:rPr lang="en-US" sz="1800" dirty="0" err="1" smtClean="0"/>
              <a:t>Westerbork</a:t>
            </a:r>
            <a:r>
              <a:rPr lang="en-US" sz="1800" dirty="0" smtClean="0"/>
              <a:t> Synthesis Radio Telescope)</a:t>
            </a:r>
          </a:p>
          <a:p>
            <a:pPr lvl="3" eaLnBrk="1" hangingPunct="1"/>
            <a:r>
              <a:rPr lang="en-US" sz="1800" dirty="0" smtClean="0"/>
              <a:t>ATCA</a:t>
            </a:r>
            <a:r>
              <a:rPr lang="en-US" sz="1800" b="1" dirty="0" smtClean="0"/>
              <a:t> </a:t>
            </a:r>
            <a:r>
              <a:rPr lang="en-US" sz="1800" dirty="0" smtClean="0"/>
              <a:t>(Australia Telescope Compact Array)</a:t>
            </a:r>
          </a:p>
          <a:p>
            <a:pPr lvl="3" eaLnBrk="1" hangingPunct="1"/>
            <a:r>
              <a:rPr lang="en-US" sz="1800" dirty="0" smtClean="0"/>
              <a:t>Cambridge 5km telescope (almost).  </a:t>
            </a:r>
          </a:p>
          <a:p>
            <a:pPr lvl="1" eaLnBrk="1" hangingPunct="1">
              <a:buFontTx/>
              <a:buNone/>
            </a:pPr>
            <a:r>
              <a:rPr lang="en-US" sz="1800" dirty="0" smtClean="0">
                <a:solidFill>
                  <a:schemeClr val="accent1"/>
                </a:solidFill>
              </a:rPr>
              <a:t>b) Any coplanar 2-dimensional array, at a single instance of time.  </a:t>
            </a:r>
          </a:p>
          <a:p>
            <a:pPr lvl="3" eaLnBrk="1" hangingPunct="1"/>
            <a:r>
              <a:rPr lang="en-US" sz="1800" dirty="0" smtClean="0"/>
              <a:t>VLA or GMRT</a:t>
            </a:r>
            <a:r>
              <a:rPr lang="en-US" sz="1800" b="1" dirty="0" smtClean="0"/>
              <a:t> </a:t>
            </a:r>
            <a:r>
              <a:rPr lang="en-US" sz="1800" dirty="0" smtClean="0"/>
              <a:t>in snapshot (single short observation) mode.    </a:t>
            </a:r>
          </a:p>
          <a:p>
            <a:pPr eaLnBrk="1" hangingPunct="1"/>
            <a:r>
              <a:rPr lang="en-US" sz="1800" b="1" dirty="0" smtClean="0"/>
              <a:t>What's the ‘downside’ of 2-d arrays?</a:t>
            </a:r>
          </a:p>
          <a:p>
            <a:pPr lvl="1" eaLnBrk="1" hangingPunct="1"/>
            <a:r>
              <a:rPr lang="en-US" sz="1800" dirty="0" smtClean="0"/>
              <a:t>Full resolution is obtained only for observations that are in the w-direction. </a:t>
            </a:r>
          </a:p>
          <a:p>
            <a:pPr lvl="2" eaLnBrk="1" hangingPunct="1"/>
            <a:r>
              <a:rPr lang="en-US" sz="1800" dirty="0" smtClean="0"/>
              <a:t>E-W interferometers have no N-S resolution for observations at the celestial equator.</a:t>
            </a:r>
          </a:p>
          <a:p>
            <a:pPr lvl="2" eaLnBrk="1" hangingPunct="1"/>
            <a:r>
              <a:rPr lang="en-US" sz="1800" dirty="0" smtClean="0"/>
              <a:t>A VLA snapshot of a source will have no ‘vertical’ resolution for objects on the horizon.</a:t>
            </a:r>
          </a:p>
        </p:txBody>
      </p:sp>
      <p:sp>
        <p:nvSpPr>
          <p:cNvPr id="57349" name="Text Box 1028"/>
          <p:cNvSpPr txBox="1">
            <a:spLocks noChangeArrowheads="1"/>
          </p:cNvSpPr>
          <p:nvPr/>
        </p:nvSpPr>
        <p:spPr bwMode="auto">
          <a:xfrm>
            <a:off x="1571625" y="152400"/>
            <a:ext cx="6880410" cy="584775"/>
          </a:xfrm>
          <a:prstGeom prst="rect">
            <a:avLst/>
          </a:prstGeom>
          <a:noFill/>
          <a:ln w="12700">
            <a:noFill/>
            <a:miter lim="800000"/>
            <a:headEnd/>
            <a:tailEnd/>
          </a:ln>
        </p:spPr>
        <p:txBody>
          <a:bodyPr wrap="none">
            <a:spAutoFit/>
          </a:bodyPr>
          <a:lstStyle/>
          <a:p>
            <a:r>
              <a:rPr lang="en-US" sz="3200" b="1" dirty="0">
                <a:solidFill>
                  <a:srgbClr val="C00000"/>
                </a:solidFill>
              </a:rPr>
              <a:t>Interferometers with 2-d Geometry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0"/>
          </p:nvPr>
        </p:nvSpPr>
        <p:spPr>
          <a:noFill/>
        </p:spPr>
        <p:txBody>
          <a:bodyPr/>
          <a:lstStyle/>
          <a:p>
            <a:fld id="{B3A1FD2E-3CF7-4EA9-9DEE-6AA2F3CB0471}" type="slidenum">
              <a:rPr lang="en-US" smtClean="0"/>
              <a:pPr/>
              <a:t>24</a:t>
            </a:fld>
            <a:endParaRPr lang="en-US" smtClean="0"/>
          </a:p>
        </p:txBody>
      </p:sp>
      <p:sp>
        <p:nvSpPr>
          <p:cNvPr id="23558" name="Rectangle 2"/>
          <p:cNvSpPr>
            <a:spLocks noGrp="1" noChangeArrowheads="1"/>
          </p:cNvSpPr>
          <p:nvPr>
            <p:ph type="title"/>
          </p:nvPr>
        </p:nvSpPr>
        <p:spPr/>
        <p:txBody>
          <a:bodyPr/>
          <a:lstStyle/>
          <a:p>
            <a:pPr eaLnBrk="1" hangingPunct="1"/>
            <a:r>
              <a:rPr lang="en-US" dirty="0" smtClean="0"/>
              <a:t>3-d Interferometers </a:t>
            </a:r>
          </a:p>
        </p:txBody>
      </p:sp>
      <p:sp>
        <p:nvSpPr>
          <p:cNvPr id="23559" name="Rectangle 3"/>
          <p:cNvSpPr>
            <a:spLocks noGrp="1" noChangeArrowheads="1"/>
          </p:cNvSpPr>
          <p:nvPr>
            <p:ph type="body" idx="1"/>
          </p:nvPr>
        </p:nvSpPr>
        <p:spPr>
          <a:xfrm>
            <a:off x="609600" y="869950"/>
            <a:ext cx="8001000" cy="5486400"/>
          </a:xfrm>
        </p:spPr>
        <p:txBody>
          <a:bodyPr/>
          <a:lstStyle/>
          <a:p>
            <a:pPr eaLnBrk="1" hangingPunct="1">
              <a:lnSpc>
                <a:spcPct val="90000"/>
              </a:lnSpc>
              <a:spcBef>
                <a:spcPct val="0"/>
              </a:spcBef>
              <a:buFontTx/>
              <a:buNone/>
            </a:pPr>
            <a:r>
              <a:rPr lang="en-US" sz="2000" b="1" dirty="0" smtClean="0">
                <a:solidFill>
                  <a:schemeClr val="accent1"/>
                </a:solidFill>
              </a:rPr>
              <a:t>Case B:  A 3-dimensional measurement volume:</a:t>
            </a:r>
          </a:p>
          <a:p>
            <a:pPr eaLnBrk="1" hangingPunct="1">
              <a:lnSpc>
                <a:spcPct val="90000"/>
              </a:lnSpc>
              <a:spcBef>
                <a:spcPct val="0"/>
              </a:spcBef>
              <a:buFontTx/>
              <a:buNone/>
            </a:pPr>
            <a:endParaRPr lang="en-US" sz="2000" b="1" dirty="0" smtClean="0">
              <a:solidFill>
                <a:srgbClr val="FFFF00"/>
              </a:solidFill>
            </a:endParaRPr>
          </a:p>
          <a:p>
            <a:pPr eaLnBrk="1" hangingPunct="1">
              <a:lnSpc>
                <a:spcPct val="90000"/>
              </a:lnSpc>
              <a:spcBef>
                <a:spcPct val="0"/>
              </a:spcBef>
            </a:pPr>
            <a:r>
              <a:rPr lang="en-US" sz="2000" dirty="0" smtClean="0"/>
              <a:t>What if the interferometer does not measure the coherence function on a plane, but rather does it through a volume?  In this case, we adopt a different coordinate system.  First we write out the full expression:  </a:t>
            </a:r>
          </a:p>
          <a:p>
            <a:pPr eaLnBrk="1" hangingPunct="1">
              <a:lnSpc>
                <a:spcPct val="90000"/>
              </a:lnSpc>
              <a:spcBef>
                <a:spcPct val="0"/>
              </a:spcBef>
              <a:buFontTx/>
              <a:buNone/>
            </a:pPr>
            <a:endParaRPr lang="en-US" sz="2000" dirty="0" smtClean="0"/>
          </a:p>
          <a:p>
            <a:pPr eaLnBrk="1" hangingPunct="1">
              <a:lnSpc>
                <a:spcPct val="90000"/>
              </a:lnSpc>
              <a:spcBef>
                <a:spcPct val="0"/>
              </a:spcBef>
              <a:buFontTx/>
              <a:buNone/>
            </a:pPr>
            <a:endParaRPr lang="en-US" sz="1800" dirty="0" smtClean="0"/>
          </a:p>
          <a:p>
            <a:pPr eaLnBrk="1" hangingPunct="1">
              <a:lnSpc>
                <a:spcPct val="90000"/>
              </a:lnSpc>
              <a:spcBef>
                <a:spcPct val="0"/>
              </a:spcBef>
              <a:buFontTx/>
              <a:buNone/>
            </a:pPr>
            <a:endParaRPr lang="en-US" sz="1800" dirty="0" smtClean="0"/>
          </a:p>
          <a:p>
            <a:pPr eaLnBrk="1" hangingPunct="1">
              <a:lnSpc>
                <a:spcPct val="90000"/>
              </a:lnSpc>
              <a:spcBef>
                <a:spcPct val="0"/>
              </a:spcBef>
              <a:buFontTx/>
              <a:buNone/>
            </a:pPr>
            <a:r>
              <a:rPr lang="en-US" sz="1800" dirty="0" smtClean="0"/>
              <a:t>     </a:t>
            </a:r>
          </a:p>
          <a:p>
            <a:pPr eaLnBrk="1" hangingPunct="1">
              <a:lnSpc>
                <a:spcPct val="90000"/>
              </a:lnSpc>
              <a:spcBef>
                <a:spcPct val="0"/>
              </a:spcBef>
              <a:buFontTx/>
              <a:buNone/>
            </a:pPr>
            <a:r>
              <a:rPr lang="en-US" sz="1800" dirty="0" smtClean="0"/>
              <a:t>		(Note that this is not a 3-D Fourier Transform).</a:t>
            </a:r>
          </a:p>
          <a:p>
            <a:pPr eaLnBrk="1" hangingPunct="1">
              <a:lnSpc>
                <a:spcPct val="90000"/>
              </a:lnSpc>
              <a:spcBef>
                <a:spcPct val="0"/>
              </a:spcBef>
              <a:buFontTx/>
              <a:buNone/>
            </a:pPr>
            <a:endParaRPr lang="en-US" sz="1800" dirty="0" smtClean="0"/>
          </a:p>
          <a:p>
            <a:pPr eaLnBrk="1" hangingPunct="1">
              <a:lnSpc>
                <a:spcPct val="90000"/>
              </a:lnSpc>
              <a:spcBef>
                <a:spcPct val="0"/>
              </a:spcBef>
            </a:pPr>
            <a:r>
              <a:rPr lang="en-US" dirty="0" smtClean="0"/>
              <a:t>We orient the w-axis of the coordinate system to point to the region of interest.  The u-axis point east, and the v-axis to the north.  </a:t>
            </a:r>
          </a:p>
          <a:p>
            <a:pPr eaLnBrk="1" hangingPunct="1">
              <a:lnSpc>
                <a:spcPct val="90000"/>
              </a:lnSpc>
              <a:spcBef>
                <a:spcPct val="0"/>
              </a:spcBef>
            </a:pPr>
            <a:r>
              <a:rPr lang="en-US" sz="2000" dirty="0" smtClean="0"/>
              <a:t>We introduce phase tracking, so the fringes are ‘stopped’ for the direction l=n=0.  </a:t>
            </a:r>
          </a:p>
          <a:p>
            <a:pPr eaLnBrk="1" hangingPunct="1">
              <a:lnSpc>
                <a:spcPct val="90000"/>
              </a:lnSpc>
              <a:spcBef>
                <a:spcPct val="0"/>
              </a:spcBef>
            </a:pPr>
            <a:r>
              <a:rPr lang="en-US" dirty="0" smtClean="0"/>
              <a:t>Then, remembering that </a:t>
            </a:r>
            <a:endParaRPr lang="en-US" sz="2000" dirty="0" smtClean="0"/>
          </a:p>
        </p:txBody>
      </p:sp>
      <p:graphicFrame>
        <p:nvGraphicFramePr>
          <p:cNvPr id="23554" name="Object 4"/>
          <p:cNvGraphicFramePr>
            <a:graphicFrameLocks noChangeAspect="1"/>
          </p:cNvGraphicFramePr>
          <p:nvPr/>
        </p:nvGraphicFramePr>
        <p:xfrm>
          <a:off x="1550470" y="2308225"/>
          <a:ext cx="5667375" cy="869950"/>
        </p:xfrm>
        <a:graphic>
          <a:graphicData uri="http://schemas.openxmlformats.org/presentationml/2006/ole">
            <p:oleObj spid="_x0000_s68610" name="Equation" r:id="rId3" imgW="2806560" imgH="431640" progId="Equation.3">
              <p:embed/>
            </p:oleObj>
          </a:graphicData>
        </a:graphic>
      </p:graphicFrame>
      <p:graphicFrame>
        <p:nvGraphicFramePr>
          <p:cNvPr id="68612" name="Object 4"/>
          <p:cNvGraphicFramePr>
            <a:graphicFrameLocks noChangeAspect="1"/>
          </p:cNvGraphicFramePr>
          <p:nvPr/>
        </p:nvGraphicFramePr>
        <p:xfrm>
          <a:off x="1275515" y="5246370"/>
          <a:ext cx="6102350" cy="839787"/>
        </p:xfrm>
        <a:graphic>
          <a:graphicData uri="http://schemas.openxmlformats.org/presentationml/2006/ole">
            <p:oleObj spid="_x0000_s68612" name="Equation" r:id="rId4" imgW="3136680" imgH="431640" progId="Equation.3">
              <p:embed/>
            </p:oleObj>
          </a:graphicData>
        </a:graphic>
      </p:graphicFrame>
      <p:graphicFrame>
        <p:nvGraphicFramePr>
          <p:cNvPr id="8" name="Object 7"/>
          <p:cNvGraphicFramePr>
            <a:graphicFrameLocks noChangeAspect="1"/>
          </p:cNvGraphicFramePr>
          <p:nvPr/>
        </p:nvGraphicFramePr>
        <p:xfrm>
          <a:off x="3879850" y="4846638"/>
          <a:ext cx="1868488" cy="334962"/>
        </p:xfrm>
        <a:graphic>
          <a:graphicData uri="http://schemas.openxmlformats.org/presentationml/2006/ole">
            <p:oleObj spid="_x0000_s68613" name="Equation" r:id="rId5" imgW="1346040" imgH="2412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a:noFill/>
        </p:spPr>
        <p:txBody>
          <a:bodyPr/>
          <a:lstStyle/>
          <a:p>
            <a:fld id="{E09E00E7-E2EC-4ABF-AB47-75C7CA32BF0B}" type="slidenum">
              <a:rPr lang="en-US" smtClean="0"/>
              <a:pPr/>
              <a:t>25</a:t>
            </a:fld>
            <a:endParaRPr lang="en-US" smtClean="0"/>
          </a:p>
        </p:txBody>
      </p:sp>
      <p:sp>
        <p:nvSpPr>
          <p:cNvPr id="24581" name="Rectangle 2"/>
          <p:cNvSpPr>
            <a:spLocks noGrp="1" noChangeArrowheads="1"/>
          </p:cNvSpPr>
          <p:nvPr>
            <p:ph type="title"/>
          </p:nvPr>
        </p:nvSpPr>
        <p:spPr/>
        <p:txBody>
          <a:bodyPr/>
          <a:lstStyle/>
          <a:p>
            <a:pPr eaLnBrk="1" hangingPunct="1"/>
            <a:r>
              <a:rPr lang="en-US" smtClean="0"/>
              <a:t>General Coordinate System</a:t>
            </a:r>
          </a:p>
        </p:txBody>
      </p:sp>
      <p:sp>
        <p:nvSpPr>
          <p:cNvPr id="24582" name="Rectangle 3"/>
          <p:cNvSpPr>
            <a:spLocks noGrp="1" noChangeArrowheads="1"/>
          </p:cNvSpPr>
          <p:nvPr>
            <p:ph type="body" idx="1"/>
          </p:nvPr>
        </p:nvSpPr>
        <p:spPr>
          <a:xfrm>
            <a:off x="457200" y="922338"/>
            <a:ext cx="7894320" cy="990600"/>
          </a:xfrm>
        </p:spPr>
        <p:txBody>
          <a:bodyPr/>
          <a:lstStyle/>
          <a:p>
            <a:pPr marL="174625" indent="-174625" eaLnBrk="1" hangingPunct="1"/>
            <a:r>
              <a:rPr lang="en-US" dirty="0" smtClean="0"/>
              <a:t>This is the coordinate system in most general use for synthesis imaging.</a:t>
            </a:r>
            <a:r>
              <a:rPr lang="en-US" sz="2000" b="1" dirty="0" smtClean="0"/>
              <a:t> </a:t>
            </a:r>
          </a:p>
          <a:p>
            <a:pPr marL="174625" indent="-174625" eaLnBrk="1" hangingPunct="1"/>
            <a:r>
              <a:rPr lang="en-US" sz="2000" b="1" dirty="0" smtClean="0"/>
              <a:t>w</a:t>
            </a:r>
            <a:r>
              <a:rPr lang="en-US" sz="2000" dirty="0" smtClean="0"/>
              <a:t> points to the source, </a:t>
            </a:r>
            <a:r>
              <a:rPr lang="en-US" sz="2000" b="1" dirty="0" smtClean="0"/>
              <a:t>u</a:t>
            </a:r>
            <a:r>
              <a:rPr lang="en-US" sz="2000" dirty="0" smtClean="0"/>
              <a:t> towards the east, and </a:t>
            </a:r>
            <a:r>
              <a:rPr lang="en-US" sz="2000" b="1" dirty="0" smtClean="0"/>
              <a:t>v</a:t>
            </a:r>
            <a:r>
              <a:rPr lang="en-US" sz="2000" dirty="0" smtClean="0"/>
              <a:t> towards the </a:t>
            </a:r>
            <a:r>
              <a:rPr lang="en-US" dirty="0" smtClean="0"/>
              <a:t>north</a:t>
            </a:r>
            <a:r>
              <a:rPr lang="en-US" sz="2000" dirty="0" smtClean="0"/>
              <a:t>.  The direction cosines </a:t>
            </a:r>
            <a:r>
              <a:rPr lang="en-US" sz="2000" i="1" dirty="0" smtClean="0">
                <a:latin typeface="Times New Roman" pitchFamily="18" charset="0"/>
              </a:rPr>
              <a:t>l</a:t>
            </a:r>
            <a:r>
              <a:rPr lang="en-US" sz="2000" dirty="0" smtClean="0"/>
              <a:t> and m then increase to the east and north, respectively.</a:t>
            </a:r>
          </a:p>
        </p:txBody>
      </p:sp>
      <p:sp>
        <p:nvSpPr>
          <p:cNvPr id="24583" name="Line 4"/>
          <p:cNvSpPr>
            <a:spLocks noChangeShapeType="1"/>
          </p:cNvSpPr>
          <p:nvPr/>
        </p:nvSpPr>
        <p:spPr bwMode="auto">
          <a:xfrm>
            <a:off x="1828800" y="5486400"/>
            <a:ext cx="5029200" cy="0"/>
          </a:xfrm>
          <a:prstGeom prst="line">
            <a:avLst/>
          </a:prstGeom>
          <a:noFill/>
          <a:ln w="9525">
            <a:solidFill>
              <a:schemeClr val="bg1"/>
            </a:solidFill>
            <a:round/>
            <a:headEnd/>
            <a:tailEnd/>
          </a:ln>
        </p:spPr>
        <p:txBody>
          <a:bodyPr/>
          <a:lstStyle/>
          <a:p>
            <a:endParaRPr lang="en-US"/>
          </a:p>
        </p:txBody>
      </p:sp>
      <p:sp>
        <p:nvSpPr>
          <p:cNvPr id="24584" name="Arc 5"/>
          <p:cNvSpPr>
            <a:spLocks/>
          </p:cNvSpPr>
          <p:nvPr/>
        </p:nvSpPr>
        <p:spPr bwMode="auto">
          <a:xfrm rot="10800000">
            <a:off x="2209800" y="34290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wrap="none" anchor="ctr"/>
          <a:lstStyle/>
          <a:p>
            <a:endParaRPr lang="en-US"/>
          </a:p>
        </p:txBody>
      </p:sp>
      <p:sp>
        <p:nvSpPr>
          <p:cNvPr id="24585" name="Line 6"/>
          <p:cNvSpPr>
            <a:spLocks noChangeShapeType="1"/>
          </p:cNvSpPr>
          <p:nvPr/>
        </p:nvSpPr>
        <p:spPr bwMode="auto">
          <a:xfrm flipH="1">
            <a:off x="1927225" y="4002088"/>
            <a:ext cx="533400" cy="1371600"/>
          </a:xfrm>
          <a:prstGeom prst="line">
            <a:avLst/>
          </a:prstGeom>
          <a:noFill/>
          <a:ln w="9525">
            <a:solidFill>
              <a:schemeClr val="tx1"/>
            </a:solidFill>
            <a:round/>
            <a:headEnd/>
            <a:tailEnd/>
          </a:ln>
        </p:spPr>
        <p:txBody>
          <a:bodyPr/>
          <a:lstStyle/>
          <a:p>
            <a:endParaRPr lang="en-US"/>
          </a:p>
        </p:txBody>
      </p:sp>
      <p:sp>
        <p:nvSpPr>
          <p:cNvPr id="24586" name="Line 7"/>
          <p:cNvSpPr>
            <a:spLocks noChangeShapeType="1"/>
          </p:cNvSpPr>
          <p:nvPr/>
        </p:nvSpPr>
        <p:spPr bwMode="auto">
          <a:xfrm>
            <a:off x="2460625" y="4038600"/>
            <a:ext cx="533400" cy="1371600"/>
          </a:xfrm>
          <a:prstGeom prst="line">
            <a:avLst/>
          </a:prstGeom>
          <a:noFill/>
          <a:ln w="9525">
            <a:solidFill>
              <a:schemeClr val="tx1"/>
            </a:solidFill>
            <a:round/>
            <a:headEnd/>
            <a:tailEnd/>
          </a:ln>
        </p:spPr>
        <p:txBody>
          <a:bodyPr/>
          <a:lstStyle/>
          <a:p>
            <a:endParaRPr lang="en-US"/>
          </a:p>
        </p:txBody>
      </p:sp>
      <p:sp>
        <p:nvSpPr>
          <p:cNvPr id="24587" name="Arc 8"/>
          <p:cNvSpPr>
            <a:spLocks/>
          </p:cNvSpPr>
          <p:nvPr/>
        </p:nvSpPr>
        <p:spPr bwMode="auto">
          <a:xfrm rot="10800000">
            <a:off x="5562600" y="48006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round/>
            <a:headEnd/>
            <a:tailEnd/>
          </a:ln>
        </p:spPr>
        <p:txBody>
          <a:bodyPr wrap="none" anchor="ctr"/>
          <a:lstStyle/>
          <a:p>
            <a:endParaRPr lang="en-US"/>
          </a:p>
        </p:txBody>
      </p:sp>
      <p:sp>
        <p:nvSpPr>
          <p:cNvPr id="24588" name="Line 9"/>
          <p:cNvSpPr>
            <a:spLocks noChangeShapeType="1"/>
          </p:cNvSpPr>
          <p:nvPr/>
        </p:nvSpPr>
        <p:spPr bwMode="auto">
          <a:xfrm flipH="1">
            <a:off x="5632449" y="4038600"/>
            <a:ext cx="457200" cy="1371600"/>
          </a:xfrm>
          <a:prstGeom prst="line">
            <a:avLst/>
          </a:prstGeom>
          <a:noFill/>
          <a:ln w="9525">
            <a:solidFill>
              <a:schemeClr val="tx1"/>
            </a:solidFill>
            <a:round/>
            <a:headEnd/>
            <a:tailEnd/>
          </a:ln>
        </p:spPr>
        <p:txBody>
          <a:bodyPr/>
          <a:lstStyle/>
          <a:p>
            <a:endParaRPr lang="en-US"/>
          </a:p>
        </p:txBody>
      </p:sp>
      <p:sp>
        <p:nvSpPr>
          <p:cNvPr id="24589" name="Line 10"/>
          <p:cNvSpPr>
            <a:spLocks noChangeShapeType="1"/>
          </p:cNvSpPr>
          <p:nvPr/>
        </p:nvSpPr>
        <p:spPr bwMode="auto">
          <a:xfrm>
            <a:off x="6089650" y="4038600"/>
            <a:ext cx="457200" cy="1371600"/>
          </a:xfrm>
          <a:prstGeom prst="line">
            <a:avLst/>
          </a:prstGeom>
          <a:noFill/>
          <a:ln w="9525">
            <a:solidFill>
              <a:schemeClr val="tx1"/>
            </a:solidFill>
            <a:round/>
            <a:headEnd/>
            <a:tailEnd/>
          </a:ln>
        </p:spPr>
        <p:txBody>
          <a:bodyPr/>
          <a:lstStyle/>
          <a:p>
            <a:endParaRPr lang="en-US"/>
          </a:p>
        </p:txBody>
      </p:sp>
      <p:sp>
        <p:nvSpPr>
          <p:cNvPr id="24590" name="Line 11"/>
          <p:cNvSpPr>
            <a:spLocks noChangeShapeType="1"/>
          </p:cNvSpPr>
          <p:nvPr/>
        </p:nvSpPr>
        <p:spPr bwMode="auto">
          <a:xfrm>
            <a:off x="2438400" y="4038600"/>
            <a:ext cx="3733800" cy="0"/>
          </a:xfrm>
          <a:prstGeom prst="line">
            <a:avLst/>
          </a:prstGeom>
          <a:noFill/>
          <a:ln w="38100">
            <a:solidFill>
              <a:schemeClr val="tx1"/>
            </a:solidFill>
            <a:round/>
            <a:headEnd/>
            <a:tailEnd type="triangle" w="med" len="med"/>
          </a:ln>
        </p:spPr>
        <p:txBody>
          <a:bodyPr/>
          <a:lstStyle/>
          <a:p>
            <a:endParaRPr lang="en-US"/>
          </a:p>
        </p:txBody>
      </p:sp>
      <p:sp>
        <p:nvSpPr>
          <p:cNvPr id="24591" name="Text Box 12"/>
          <p:cNvSpPr txBox="1">
            <a:spLocks noChangeArrowheads="1"/>
          </p:cNvSpPr>
          <p:nvPr/>
        </p:nvSpPr>
        <p:spPr bwMode="auto">
          <a:xfrm>
            <a:off x="3870325" y="3621088"/>
            <a:ext cx="369888"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b</a:t>
            </a:r>
          </a:p>
        </p:txBody>
      </p:sp>
      <p:sp>
        <p:nvSpPr>
          <p:cNvPr id="24592" name="Line 13"/>
          <p:cNvSpPr>
            <a:spLocks noChangeShapeType="1"/>
          </p:cNvSpPr>
          <p:nvPr/>
        </p:nvSpPr>
        <p:spPr bwMode="auto">
          <a:xfrm flipV="1">
            <a:off x="6172200" y="3355975"/>
            <a:ext cx="533400" cy="685800"/>
          </a:xfrm>
          <a:prstGeom prst="line">
            <a:avLst/>
          </a:prstGeom>
          <a:noFill/>
          <a:ln w="38100">
            <a:solidFill>
              <a:schemeClr val="tx1"/>
            </a:solidFill>
            <a:round/>
            <a:headEnd/>
            <a:tailEnd type="triangle" w="med" len="med"/>
          </a:ln>
        </p:spPr>
        <p:txBody>
          <a:bodyPr/>
          <a:lstStyle/>
          <a:p>
            <a:endParaRPr lang="en-US"/>
          </a:p>
        </p:txBody>
      </p:sp>
      <p:sp>
        <p:nvSpPr>
          <p:cNvPr id="24593" name="Line 14"/>
          <p:cNvSpPr>
            <a:spLocks noChangeShapeType="1"/>
          </p:cNvSpPr>
          <p:nvPr/>
        </p:nvSpPr>
        <p:spPr bwMode="auto">
          <a:xfrm flipV="1">
            <a:off x="2438400" y="3429000"/>
            <a:ext cx="533400" cy="609600"/>
          </a:xfrm>
          <a:prstGeom prst="line">
            <a:avLst/>
          </a:prstGeom>
          <a:noFill/>
          <a:ln w="38100">
            <a:solidFill>
              <a:schemeClr val="tx1"/>
            </a:solidFill>
            <a:round/>
            <a:headEnd/>
            <a:tailEnd type="triangle" w="med" len="med"/>
          </a:ln>
        </p:spPr>
        <p:txBody>
          <a:bodyPr/>
          <a:lstStyle/>
          <a:p>
            <a:endParaRPr lang="en-US"/>
          </a:p>
        </p:txBody>
      </p:sp>
      <p:sp>
        <p:nvSpPr>
          <p:cNvPr id="24594" name="Text Box 15"/>
          <p:cNvSpPr txBox="1">
            <a:spLocks noChangeArrowheads="1"/>
          </p:cNvSpPr>
          <p:nvPr/>
        </p:nvSpPr>
        <p:spPr bwMode="auto">
          <a:xfrm>
            <a:off x="6705600" y="3316288"/>
            <a:ext cx="466725" cy="457200"/>
          </a:xfrm>
          <a:prstGeom prst="rect">
            <a:avLst/>
          </a:prstGeom>
          <a:noFill/>
          <a:ln w="9525">
            <a:noFill/>
            <a:miter lim="800000"/>
            <a:headEnd/>
            <a:tailEnd/>
          </a:ln>
        </p:spPr>
        <p:txBody>
          <a:bodyPr wrap="none">
            <a:spAutoFit/>
          </a:bodyPr>
          <a:lstStyle/>
          <a:p>
            <a:r>
              <a:rPr lang="en-US" sz="2400" b="1" dirty="0">
                <a:solidFill>
                  <a:schemeClr val="accent1"/>
                </a:solidFill>
              </a:rPr>
              <a:t>s</a:t>
            </a:r>
            <a:r>
              <a:rPr lang="en-US" sz="2400" b="1" baseline="-25000" dirty="0">
                <a:solidFill>
                  <a:schemeClr val="bg1"/>
                </a:solidFill>
              </a:rPr>
              <a:t>0</a:t>
            </a:r>
          </a:p>
        </p:txBody>
      </p:sp>
      <p:sp>
        <p:nvSpPr>
          <p:cNvPr id="24595" name="Line 16"/>
          <p:cNvSpPr>
            <a:spLocks noChangeShapeType="1"/>
          </p:cNvSpPr>
          <p:nvPr/>
        </p:nvSpPr>
        <p:spPr bwMode="auto">
          <a:xfrm flipV="1">
            <a:off x="2438400" y="2136775"/>
            <a:ext cx="1676400" cy="1905000"/>
          </a:xfrm>
          <a:prstGeom prst="line">
            <a:avLst/>
          </a:prstGeom>
          <a:noFill/>
          <a:ln w="38100">
            <a:solidFill>
              <a:schemeClr val="tx1"/>
            </a:solidFill>
            <a:prstDash val="sysDot"/>
            <a:round/>
            <a:headEnd/>
            <a:tailEnd type="triangle" w="med" len="med"/>
          </a:ln>
        </p:spPr>
        <p:txBody>
          <a:bodyPr/>
          <a:lstStyle/>
          <a:p>
            <a:endParaRPr lang="en-US"/>
          </a:p>
        </p:txBody>
      </p:sp>
      <p:sp>
        <p:nvSpPr>
          <p:cNvPr id="24596" name="Line 17"/>
          <p:cNvSpPr>
            <a:spLocks noChangeShapeType="1"/>
          </p:cNvSpPr>
          <p:nvPr/>
        </p:nvSpPr>
        <p:spPr bwMode="auto">
          <a:xfrm flipH="1" flipV="1">
            <a:off x="4114800" y="2209800"/>
            <a:ext cx="2057400" cy="1905000"/>
          </a:xfrm>
          <a:prstGeom prst="line">
            <a:avLst/>
          </a:prstGeom>
          <a:noFill/>
          <a:ln w="38100">
            <a:solidFill>
              <a:schemeClr val="tx1"/>
            </a:solidFill>
            <a:prstDash val="sysDot"/>
            <a:round/>
            <a:headEnd/>
            <a:tailEnd type="triangle" w="med" len="med"/>
          </a:ln>
        </p:spPr>
        <p:txBody>
          <a:bodyPr/>
          <a:lstStyle/>
          <a:p>
            <a:endParaRPr lang="en-US"/>
          </a:p>
        </p:txBody>
      </p:sp>
      <p:sp>
        <p:nvSpPr>
          <p:cNvPr id="24597" name="Text Box 18"/>
          <p:cNvSpPr txBox="1">
            <a:spLocks noChangeArrowheads="1"/>
          </p:cNvSpPr>
          <p:nvPr/>
        </p:nvSpPr>
        <p:spPr bwMode="auto">
          <a:xfrm>
            <a:off x="2727325" y="3544888"/>
            <a:ext cx="466725"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s</a:t>
            </a:r>
            <a:r>
              <a:rPr lang="en-US" sz="2400" b="1" baseline="-25000" dirty="0">
                <a:solidFill>
                  <a:schemeClr val="tx2">
                    <a:lumMod val="60000"/>
                    <a:lumOff val="40000"/>
                  </a:schemeClr>
                </a:solidFill>
              </a:rPr>
              <a:t>0</a:t>
            </a:r>
          </a:p>
        </p:txBody>
      </p:sp>
      <p:graphicFrame>
        <p:nvGraphicFramePr>
          <p:cNvPr id="24578" name="Object 19"/>
          <p:cNvGraphicFramePr>
            <a:graphicFrameLocks noChangeAspect="1"/>
          </p:cNvGraphicFramePr>
          <p:nvPr/>
        </p:nvGraphicFramePr>
        <p:xfrm>
          <a:off x="4883150" y="2449016"/>
          <a:ext cx="1289050" cy="454025"/>
        </p:xfrm>
        <a:graphic>
          <a:graphicData uri="http://schemas.openxmlformats.org/presentationml/2006/ole">
            <p:oleObj spid="_x0000_s69634" name="Equation" r:id="rId3" imgW="596880" imgH="253800" progId="Equation.3">
              <p:embed/>
            </p:oleObj>
          </a:graphicData>
        </a:graphic>
      </p:graphicFrame>
      <p:sp>
        <p:nvSpPr>
          <p:cNvPr id="24598" name="Text Box 20"/>
          <p:cNvSpPr txBox="1">
            <a:spLocks noChangeArrowheads="1"/>
          </p:cNvSpPr>
          <p:nvPr/>
        </p:nvSpPr>
        <p:spPr bwMode="auto">
          <a:xfrm>
            <a:off x="2921793" y="2632075"/>
            <a:ext cx="404813" cy="457200"/>
          </a:xfrm>
          <a:prstGeom prst="rect">
            <a:avLst/>
          </a:prstGeom>
          <a:noFill/>
          <a:ln w="9525">
            <a:noFill/>
            <a:miter lim="800000"/>
            <a:headEnd/>
            <a:tailEnd/>
          </a:ln>
        </p:spPr>
        <p:txBody>
          <a:bodyPr wrap="none">
            <a:spAutoFit/>
          </a:bodyPr>
          <a:lstStyle/>
          <a:p>
            <a:r>
              <a:rPr lang="en-US" sz="2400" dirty="0">
                <a:solidFill>
                  <a:schemeClr val="tx1">
                    <a:lumMod val="95000"/>
                    <a:lumOff val="5000"/>
                  </a:schemeClr>
                </a:solidFill>
              </a:rPr>
              <a:t>w</a:t>
            </a:r>
          </a:p>
        </p:txBody>
      </p:sp>
      <p:sp>
        <p:nvSpPr>
          <p:cNvPr id="24599" name="Line 21"/>
          <p:cNvSpPr>
            <a:spLocks noChangeShapeType="1"/>
          </p:cNvSpPr>
          <p:nvPr/>
        </p:nvSpPr>
        <p:spPr bwMode="auto">
          <a:xfrm flipH="1" flipV="1">
            <a:off x="1828800" y="3429000"/>
            <a:ext cx="609600" cy="609600"/>
          </a:xfrm>
          <a:prstGeom prst="line">
            <a:avLst/>
          </a:prstGeom>
          <a:noFill/>
          <a:ln w="38100">
            <a:solidFill>
              <a:schemeClr val="accent1"/>
            </a:solidFill>
            <a:round/>
            <a:headEnd/>
            <a:tailEnd type="triangle" w="med" len="med"/>
          </a:ln>
        </p:spPr>
        <p:txBody>
          <a:bodyPr/>
          <a:lstStyle/>
          <a:p>
            <a:endParaRPr lang="en-US"/>
          </a:p>
        </p:txBody>
      </p:sp>
      <p:sp>
        <p:nvSpPr>
          <p:cNvPr id="24600" name="Text Box 22"/>
          <p:cNvSpPr txBox="1">
            <a:spLocks noChangeArrowheads="1"/>
          </p:cNvSpPr>
          <p:nvPr/>
        </p:nvSpPr>
        <p:spPr bwMode="auto">
          <a:xfrm>
            <a:off x="1889125" y="3698875"/>
            <a:ext cx="336550" cy="457200"/>
          </a:xfrm>
          <a:prstGeom prst="rect">
            <a:avLst/>
          </a:prstGeom>
          <a:noFill/>
          <a:ln w="9525">
            <a:noFill/>
            <a:miter lim="800000"/>
            <a:headEnd/>
            <a:tailEnd/>
          </a:ln>
        </p:spPr>
        <p:txBody>
          <a:bodyPr wrap="none">
            <a:spAutoFit/>
          </a:bodyPr>
          <a:lstStyle/>
          <a:p>
            <a:r>
              <a:rPr lang="en-US" sz="2400" dirty="0">
                <a:solidFill>
                  <a:schemeClr val="accent1"/>
                </a:solidFill>
              </a:rPr>
              <a:t>v</a:t>
            </a:r>
          </a:p>
        </p:txBody>
      </p:sp>
      <p:sp>
        <p:nvSpPr>
          <p:cNvPr id="26" name="Arc 5"/>
          <p:cNvSpPr>
            <a:spLocks/>
          </p:cNvSpPr>
          <p:nvPr/>
        </p:nvSpPr>
        <p:spPr bwMode="auto">
          <a:xfrm rot="10800000">
            <a:off x="5861050" y="34290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wrap="none" anchor="ctr"/>
          <a:lstStyle/>
          <a:p>
            <a:endParaRPr lang="en-US"/>
          </a:p>
        </p:txBody>
      </p:sp>
      <p:sp>
        <p:nvSpPr>
          <p:cNvPr id="27" name="TextBox 26"/>
          <p:cNvSpPr txBox="1"/>
          <p:nvPr/>
        </p:nvSpPr>
        <p:spPr>
          <a:xfrm>
            <a:off x="6290181" y="2319834"/>
            <a:ext cx="1503938" cy="769441"/>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‘Projected </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Baseline’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Slide Number Placeholder 3"/>
          <p:cNvSpPr>
            <a:spLocks noGrp="1"/>
          </p:cNvSpPr>
          <p:nvPr>
            <p:ph type="sldNum" sz="quarter" idx="10"/>
          </p:nvPr>
        </p:nvSpPr>
        <p:spPr>
          <a:noFill/>
        </p:spPr>
        <p:txBody>
          <a:bodyPr/>
          <a:lstStyle/>
          <a:p>
            <a:fld id="{104C42F8-0783-4E6D-95AA-E59153E8E23A}" type="slidenum">
              <a:rPr lang="en-US" smtClean="0"/>
              <a:pPr/>
              <a:t>26</a:t>
            </a:fld>
            <a:endParaRPr lang="en-US" smtClean="0"/>
          </a:p>
        </p:txBody>
      </p:sp>
      <p:sp>
        <p:nvSpPr>
          <p:cNvPr id="25608" name="Rectangle 2"/>
          <p:cNvSpPr>
            <a:spLocks noGrp="1" noChangeArrowheads="1"/>
          </p:cNvSpPr>
          <p:nvPr>
            <p:ph type="title"/>
          </p:nvPr>
        </p:nvSpPr>
        <p:spPr>
          <a:xfrm>
            <a:off x="457200" y="274638"/>
            <a:ext cx="8229600" cy="822642"/>
          </a:xfrm>
        </p:spPr>
        <p:txBody>
          <a:bodyPr/>
          <a:lstStyle/>
          <a:p>
            <a:pPr algn="ctr" eaLnBrk="1" hangingPunct="1"/>
            <a:r>
              <a:rPr lang="en-US" dirty="0" smtClean="0"/>
              <a:t>3-d to 2-d</a:t>
            </a:r>
          </a:p>
        </p:txBody>
      </p:sp>
      <p:sp>
        <p:nvSpPr>
          <p:cNvPr id="25609" name="Rectangle 3"/>
          <p:cNvSpPr>
            <a:spLocks noGrp="1" noChangeArrowheads="1"/>
          </p:cNvSpPr>
          <p:nvPr>
            <p:ph type="body" idx="1"/>
          </p:nvPr>
        </p:nvSpPr>
        <p:spPr>
          <a:xfrm>
            <a:off x="457200" y="1097280"/>
            <a:ext cx="8229600" cy="4419600"/>
          </a:xfrm>
        </p:spPr>
        <p:txBody>
          <a:bodyPr/>
          <a:lstStyle/>
          <a:p>
            <a:pPr marL="228600" indent="-228600" eaLnBrk="1" hangingPunct="1">
              <a:spcBef>
                <a:spcPct val="0"/>
              </a:spcBef>
            </a:pPr>
            <a:r>
              <a:rPr lang="en-US" sz="2000" dirty="0" smtClean="0"/>
              <a:t>The expression is still not a proper Fourier transform.   We can get a 2-d FT if the third term in the phase factor is sufficient small.  </a:t>
            </a:r>
          </a:p>
          <a:p>
            <a:pPr marL="228600" indent="-228600" eaLnBrk="1" hangingPunct="1">
              <a:spcBef>
                <a:spcPct val="0"/>
              </a:spcBef>
            </a:pPr>
            <a:endParaRPr lang="en-US" sz="2000" dirty="0" smtClean="0"/>
          </a:p>
          <a:p>
            <a:pPr eaLnBrk="1" hangingPunct="1">
              <a:spcBef>
                <a:spcPct val="0"/>
              </a:spcBef>
            </a:pPr>
            <a:r>
              <a:rPr lang="en-US" sz="2000" dirty="0" smtClean="0"/>
              <a:t>The </a:t>
            </a:r>
            <a:r>
              <a:rPr lang="en-US" dirty="0" smtClean="0"/>
              <a:t>third </a:t>
            </a:r>
            <a:r>
              <a:rPr lang="en-US" sz="2000" dirty="0" smtClean="0"/>
              <a:t>term in the phase can be neglected if it is much less than unity:  </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pPr>
            <a:endParaRPr lang="en-US" dirty="0" smtClean="0"/>
          </a:p>
          <a:p>
            <a:pPr eaLnBrk="1" hangingPunct="1">
              <a:spcBef>
                <a:spcPct val="0"/>
              </a:spcBef>
            </a:pPr>
            <a:r>
              <a:rPr lang="en-US" sz="2000" dirty="0" smtClean="0"/>
              <a:t>This condition holds when:                                                                          (angles in radians!)</a:t>
            </a:r>
          </a:p>
          <a:p>
            <a:pPr eaLnBrk="1" hangingPunct="1">
              <a:spcBef>
                <a:spcPct val="0"/>
              </a:spcBef>
            </a:pPr>
            <a:endParaRPr lang="en-US" sz="2000" dirty="0" smtClean="0"/>
          </a:p>
          <a:p>
            <a:pPr eaLnBrk="1" hangingPunct="1">
              <a:spcBef>
                <a:spcPct val="0"/>
              </a:spcBef>
            </a:pPr>
            <a:endParaRPr lang="en-US" dirty="0" smtClean="0"/>
          </a:p>
          <a:p>
            <a:pPr eaLnBrk="1" hangingPunct="1">
              <a:spcBef>
                <a:spcPct val="0"/>
              </a:spcBef>
            </a:pPr>
            <a:r>
              <a:rPr lang="en-US" sz="2000" dirty="0" smtClean="0"/>
              <a:t>If this condition is met, then the relation between the Intensity and the Visibility again becomes a 2-dimensional Fourier transform:</a:t>
            </a:r>
          </a:p>
          <a:p>
            <a:pPr eaLnBrk="1" hangingPunct="1"/>
            <a:endParaRPr lang="en-US" sz="2000" dirty="0" smtClean="0"/>
          </a:p>
        </p:txBody>
      </p:sp>
      <p:graphicFrame>
        <p:nvGraphicFramePr>
          <p:cNvPr id="25603" name="Object 5"/>
          <p:cNvGraphicFramePr>
            <a:graphicFrameLocks noChangeAspect="1"/>
          </p:cNvGraphicFramePr>
          <p:nvPr/>
        </p:nvGraphicFramePr>
        <p:xfrm>
          <a:off x="1589088" y="2417762"/>
          <a:ext cx="5170487" cy="479425"/>
        </p:xfrm>
        <a:graphic>
          <a:graphicData uri="http://schemas.openxmlformats.org/presentationml/2006/ole">
            <p:oleObj spid="_x0000_s70658" name="Equation" r:id="rId3" imgW="2869920" imgH="266400" progId="Equation.3">
              <p:embed/>
            </p:oleObj>
          </a:graphicData>
        </a:graphic>
      </p:graphicFrame>
      <p:graphicFrame>
        <p:nvGraphicFramePr>
          <p:cNvPr id="25604" name="Object 6"/>
          <p:cNvGraphicFramePr>
            <a:graphicFrameLocks noChangeAspect="1"/>
          </p:cNvGraphicFramePr>
          <p:nvPr/>
        </p:nvGraphicFramePr>
        <p:xfrm>
          <a:off x="3911600" y="3097530"/>
          <a:ext cx="2847975" cy="760413"/>
        </p:xfrm>
        <a:graphic>
          <a:graphicData uri="http://schemas.openxmlformats.org/presentationml/2006/ole">
            <p:oleObj spid="_x0000_s70659" name="Equation" r:id="rId4" imgW="1663560" imgH="444240" progId="Equation.3">
              <p:embed/>
            </p:oleObj>
          </a:graphicData>
        </a:graphic>
      </p:graphicFrame>
      <p:graphicFrame>
        <p:nvGraphicFramePr>
          <p:cNvPr id="25605" name="Object 7"/>
          <p:cNvGraphicFramePr>
            <a:graphicFrameLocks noChangeAspect="1"/>
          </p:cNvGraphicFramePr>
          <p:nvPr/>
        </p:nvGraphicFramePr>
        <p:xfrm>
          <a:off x="1994501" y="5364090"/>
          <a:ext cx="4635233" cy="829800"/>
        </p:xfrm>
        <a:graphic>
          <a:graphicData uri="http://schemas.openxmlformats.org/presentationml/2006/ole">
            <p:oleObj spid="_x0000_s70660" name="Equation" r:id="rId5" imgW="2412720" imgH="43164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764"/>
          </a:xfrm>
        </p:spPr>
        <p:txBody>
          <a:bodyPr/>
          <a:lstStyle/>
          <a:p>
            <a:r>
              <a:rPr lang="en-US" sz="2800" dirty="0" smtClean="0"/>
              <a:t>The Problem with Non-coplanar Baselines</a:t>
            </a:r>
            <a:endParaRPr lang="en-US" sz="2800" dirty="0"/>
          </a:p>
        </p:txBody>
      </p:sp>
      <p:sp>
        <p:nvSpPr>
          <p:cNvPr id="3" name="Content Placeholder 2"/>
          <p:cNvSpPr>
            <a:spLocks noGrp="1"/>
          </p:cNvSpPr>
          <p:nvPr>
            <p:ph sz="half" idx="1"/>
          </p:nvPr>
        </p:nvSpPr>
        <p:spPr>
          <a:xfrm>
            <a:off x="457199" y="991402"/>
            <a:ext cx="8070783" cy="5023835"/>
          </a:xfrm>
        </p:spPr>
        <p:txBody>
          <a:bodyPr/>
          <a:lstStyle/>
          <a:p>
            <a:r>
              <a:rPr lang="en-US" sz="2400" dirty="0" smtClean="0"/>
              <a:t>Use of the 2-D transform for non-coplanar interferometer arrays (like the VLA) always result in an error in the images.  </a:t>
            </a:r>
          </a:p>
          <a:p>
            <a:r>
              <a:rPr lang="en-US" sz="2400" dirty="0" smtClean="0"/>
              <a:t>Formally, a 3-D transform can be constructed to handle this problem – see the textbook for the details.  </a:t>
            </a:r>
          </a:p>
          <a:p>
            <a:r>
              <a:rPr lang="en-US" sz="2400" dirty="0" smtClean="0"/>
              <a:t>The errors increase inversely with array resolution, and </a:t>
            </a:r>
            <a:r>
              <a:rPr lang="en-US" sz="2400" dirty="0" err="1" smtClean="0"/>
              <a:t>quadratically</a:t>
            </a:r>
            <a:r>
              <a:rPr lang="en-US" sz="2400" dirty="0" smtClean="0"/>
              <a:t> with image field of view.  </a:t>
            </a:r>
          </a:p>
          <a:p>
            <a:r>
              <a:rPr lang="en-US" sz="2400" dirty="0" smtClean="0"/>
              <a:t>For interferometers whose field-of-view is limited by the primary beam, low-frequencies are the most affected.  </a:t>
            </a:r>
          </a:p>
          <a:p>
            <a:r>
              <a:rPr lang="en-US" sz="2400" dirty="0" smtClean="0"/>
              <a:t>Then, </a:t>
            </a:r>
          </a:p>
          <a:p>
            <a:endParaRPr lang="en-US" sz="2400" dirty="0" smtClean="0"/>
          </a:p>
          <a:p>
            <a:r>
              <a:rPr lang="en-US" sz="2400" dirty="0" smtClean="0"/>
              <a:t>Or,  if              you’ve got trouble!</a:t>
            </a:r>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27</a:t>
            </a:fld>
            <a:endParaRPr lang="en-US" dirty="0"/>
          </a:p>
        </p:txBody>
      </p:sp>
      <p:graphicFrame>
        <p:nvGraphicFramePr>
          <p:cNvPr id="7" name="Object 6"/>
          <p:cNvGraphicFramePr>
            <a:graphicFrameLocks noChangeAspect="1"/>
          </p:cNvGraphicFramePr>
          <p:nvPr/>
        </p:nvGraphicFramePr>
        <p:xfrm>
          <a:off x="1828800" y="4286250"/>
          <a:ext cx="2125980" cy="748784"/>
        </p:xfrm>
        <a:graphic>
          <a:graphicData uri="http://schemas.openxmlformats.org/presentationml/2006/ole">
            <p:oleObj spid="_x0000_s71682" name="Equation" r:id="rId3" imgW="1346040" imgH="596880" progId="Equation.3">
              <p:embed/>
            </p:oleObj>
          </a:graphicData>
        </a:graphic>
      </p:graphicFrame>
      <p:graphicFrame>
        <p:nvGraphicFramePr>
          <p:cNvPr id="8" name="Object 7"/>
          <p:cNvGraphicFramePr>
            <a:graphicFrameLocks noChangeAspect="1"/>
          </p:cNvGraphicFramePr>
          <p:nvPr/>
        </p:nvGraphicFramePr>
        <p:xfrm>
          <a:off x="1623060" y="5035034"/>
          <a:ext cx="902970" cy="776554"/>
        </p:xfrm>
        <a:graphic>
          <a:graphicData uri="http://schemas.openxmlformats.org/presentationml/2006/ole">
            <p:oleObj spid="_x0000_s71683" name="Equation" r:id="rId4" imgW="634680" imgH="54576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687A20E5-758A-4F6F-AA4C-BF9C6CB3ECC2}" type="slidenum">
              <a:rPr lang="en-US" smtClean="0"/>
              <a:pPr/>
              <a:t>28</a:t>
            </a:fld>
            <a:endParaRPr lang="en-US" smtClean="0"/>
          </a:p>
        </p:txBody>
      </p:sp>
      <p:sp>
        <p:nvSpPr>
          <p:cNvPr id="58372" name="Rectangle 2"/>
          <p:cNvSpPr>
            <a:spLocks noGrp="1" noChangeArrowheads="1"/>
          </p:cNvSpPr>
          <p:nvPr>
            <p:ph type="title"/>
          </p:nvPr>
        </p:nvSpPr>
        <p:spPr/>
        <p:txBody>
          <a:bodyPr/>
          <a:lstStyle/>
          <a:p>
            <a:pPr eaLnBrk="1" hangingPunct="1"/>
            <a:r>
              <a:rPr lang="en-US" smtClean="0"/>
              <a:t>Coverage of the U-V Plane</a:t>
            </a:r>
          </a:p>
        </p:txBody>
      </p:sp>
      <p:sp>
        <p:nvSpPr>
          <p:cNvPr id="58373" name="Rectangle 3"/>
          <p:cNvSpPr>
            <a:spLocks noGrp="1" noChangeArrowheads="1"/>
          </p:cNvSpPr>
          <p:nvPr>
            <p:ph type="body" idx="1"/>
          </p:nvPr>
        </p:nvSpPr>
        <p:spPr>
          <a:xfrm>
            <a:off x="647700" y="1066800"/>
            <a:ext cx="7772400" cy="5562600"/>
          </a:xfrm>
        </p:spPr>
        <p:txBody>
          <a:bodyPr/>
          <a:lstStyle/>
          <a:p>
            <a:pPr eaLnBrk="1" hangingPunct="1">
              <a:lnSpc>
                <a:spcPct val="90000"/>
              </a:lnSpc>
            </a:pPr>
            <a:r>
              <a:rPr lang="en-US" sz="2000" dirty="0" smtClean="0"/>
              <a:t>Obtaining a good image of a source requires adequate ‘coverage’ of the (</a:t>
            </a:r>
            <a:r>
              <a:rPr lang="en-US" sz="2000" dirty="0" err="1" smtClean="0"/>
              <a:t>u,v</a:t>
            </a:r>
            <a:r>
              <a:rPr lang="en-US" sz="2000" dirty="0" smtClean="0"/>
              <a:t>) plane.</a:t>
            </a:r>
          </a:p>
          <a:p>
            <a:pPr eaLnBrk="1" hangingPunct="1">
              <a:lnSpc>
                <a:spcPct val="90000"/>
              </a:lnSpc>
            </a:pPr>
            <a:r>
              <a:rPr lang="en-US" sz="2000" dirty="0" smtClean="0"/>
              <a:t>To describe the (</a:t>
            </a:r>
            <a:r>
              <a:rPr lang="en-US" sz="2000" dirty="0" err="1" smtClean="0"/>
              <a:t>u,v</a:t>
            </a:r>
            <a:r>
              <a:rPr lang="en-US" sz="2000" dirty="0" smtClean="0"/>
              <a:t>) coverage, adopt an earth-based coordinate grid to describe the antenna positions:</a:t>
            </a:r>
          </a:p>
          <a:p>
            <a:pPr lvl="1" eaLnBrk="1" hangingPunct="1">
              <a:lnSpc>
                <a:spcPct val="90000"/>
              </a:lnSpc>
            </a:pPr>
            <a:r>
              <a:rPr lang="en-US" sz="1800" dirty="0" smtClean="0">
                <a:solidFill>
                  <a:srgbClr val="FF0000"/>
                </a:solidFill>
              </a:rPr>
              <a:t>X points to H=0, </a:t>
            </a:r>
            <a:r>
              <a:rPr lang="en-US" sz="1800" dirty="0" smtClean="0">
                <a:solidFill>
                  <a:srgbClr val="FF0000"/>
                </a:solidFill>
                <a:latin typeface="Symbol" pitchFamily="18" charset="2"/>
              </a:rPr>
              <a:t>d</a:t>
            </a:r>
            <a:r>
              <a:rPr lang="en-US" sz="1800" dirty="0" smtClean="0">
                <a:solidFill>
                  <a:srgbClr val="FF0000"/>
                </a:solidFill>
              </a:rPr>
              <a:t>=0 (intersection of meridian and celestial equator)</a:t>
            </a:r>
          </a:p>
          <a:p>
            <a:pPr lvl="1" eaLnBrk="1" hangingPunct="1">
              <a:lnSpc>
                <a:spcPct val="90000"/>
              </a:lnSpc>
            </a:pPr>
            <a:r>
              <a:rPr lang="en-US" sz="1800" dirty="0" smtClean="0">
                <a:solidFill>
                  <a:srgbClr val="FF0000"/>
                </a:solidFill>
              </a:rPr>
              <a:t>Y points to H = -6, </a:t>
            </a:r>
            <a:r>
              <a:rPr lang="en-US" sz="1800" dirty="0" smtClean="0">
                <a:solidFill>
                  <a:srgbClr val="FF0000"/>
                </a:solidFill>
                <a:latin typeface="Symbol" pitchFamily="18" charset="2"/>
              </a:rPr>
              <a:t>d</a:t>
            </a:r>
            <a:r>
              <a:rPr lang="en-US" sz="1800" dirty="0" smtClean="0">
                <a:solidFill>
                  <a:srgbClr val="FF0000"/>
                </a:solidFill>
              </a:rPr>
              <a:t> = 0 (to east, on celestial equator)</a:t>
            </a:r>
          </a:p>
          <a:p>
            <a:pPr lvl="1" eaLnBrk="1" hangingPunct="1">
              <a:lnSpc>
                <a:spcPct val="90000"/>
              </a:lnSpc>
            </a:pPr>
            <a:r>
              <a:rPr lang="en-US" sz="1800" dirty="0" smtClean="0">
                <a:solidFill>
                  <a:srgbClr val="FF0000"/>
                </a:solidFill>
              </a:rPr>
              <a:t>Z points to </a:t>
            </a:r>
            <a:r>
              <a:rPr lang="en-US" sz="1800" dirty="0" smtClean="0">
                <a:solidFill>
                  <a:srgbClr val="FF0000"/>
                </a:solidFill>
                <a:latin typeface="Symbol" pitchFamily="18" charset="2"/>
              </a:rPr>
              <a:t>d</a:t>
            </a:r>
            <a:r>
              <a:rPr lang="en-US" sz="1800" dirty="0" smtClean="0">
                <a:solidFill>
                  <a:srgbClr val="FF0000"/>
                </a:solidFill>
              </a:rPr>
              <a:t> = 90 (to NCP). </a:t>
            </a:r>
          </a:p>
          <a:p>
            <a:pPr eaLnBrk="1" hangingPunct="1">
              <a:lnSpc>
                <a:spcPct val="90000"/>
              </a:lnSpc>
            </a:pPr>
            <a:r>
              <a:rPr lang="en-US" sz="2000" dirty="0" smtClean="0"/>
              <a:t>Then denote by (</a:t>
            </a:r>
            <a:r>
              <a:rPr lang="en-US" sz="2000" dirty="0" err="1" smtClean="0"/>
              <a:t>Bx</a:t>
            </a:r>
            <a:r>
              <a:rPr lang="en-US" sz="2000" dirty="0" smtClean="0"/>
              <a:t>, By, </a:t>
            </a:r>
            <a:r>
              <a:rPr lang="en-US" sz="2000" dirty="0" err="1" smtClean="0"/>
              <a:t>Bz</a:t>
            </a:r>
            <a:r>
              <a:rPr lang="en-US" sz="2000" dirty="0" smtClean="0"/>
              <a:t>) the coordinates, measured in wavelengths, of a baseline in this earth-based frame.  </a:t>
            </a:r>
          </a:p>
          <a:p>
            <a:pPr eaLnBrk="1" hangingPunct="1">
              <a:lnSpc>
                <a:spcPct val="90000"/>
              </a:lnSpc>
            </a:pPr>
            <a:endParaRPr lang="en-US" sz="2000" dirty="0" smtClean="0"/>
          </a:p>
          <a:p>
            <a:pPr eaLnBrk="1" hangingPunct="1">
              <a:lnSpc>
                <a:spcPct val="90000"/>
              </a:lnSpc>
            </a:pPr>
            <a:r>
              <a:rPr lang="en-US" sz="2000" dirty="0" smtClean="0"/>
              <a:t>(</a:t>
            </a:r>
            <a:r>
              <a:rPr lang="en-US" sz="2000" dirty="0" err="1" smtClean="0"/>
              <a:t>Bx</a:t>
            </a:r>
            <a:r>
              <a:rPr lang="en-US" sz="2000" dirty="0" smtClean="0"/>
              <a:t>, By) are the projected coordinates of the baseline (in wavelengths) on the equatorial plane of the earth.</a:t>
            </a:r>
          </a:p>
          <a:p>
            <a:pPr eaLnBrk="1" hangingPunct="1">
              <a:lnSpc>
                <a:spcPct val="90000"/>
              </a:lnSpc>
            </a:pPr>
            <a:r>
              <a:rPr lang="en-US" sz="2000" dirty="0" smtClean="0"/>
              <a:t>By is the East-West component</a:t>
            </a:r>
          </a:p>
          <a:p>
            <a:pPr eaLnBrk="1" hangingPunct="1">
              <a:lnSpc>
                <a:spcPct val="90000"/>
              </a:lnSpc>
            </a:pPr>
            <a:r>
              <a:rPr lang="en-US" sz="2000" dirty="0" err="1" smtClean="0"/>
              <a:t>Bz</a:t>
            </a:r>
            <a:r>
              <a:rPr lang="en-US" sz="2000" dirty="0" smtClean="0"/>
              <a:t> is the baseline component up the Earth’s rotational axis.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0"/>
          </p:nvPr>
        </p:nvSpPr>
        <p:spPr>
          <a:noFill/>
        </p:spPr>
        <p:txBody>
          <a:bodyPr/>
          <a:lstStyle/>
          <a:p>
            <a:fld id="{5F021E71-A1CB-42A0-B1A5-A0911FA09427}" type="slidenum">
              <a:rPr lang="en-US" smtClean="0"/>
              <a:pPr/>
              <a:t>29</a:t>
            </a:fld>
            <a:endParaRPr lang="en-US" smtClean="0"/>
          </a:p>
        </p:txBody>
      </p:sp>
      <p:sp>
        <p:nvSpPr>
          <p:cNvPr id="29702" name="Footer Placeholder 6"/>
          <p:cNvSpPr>
            <a:spLocks noGrp="1"/>
          </p:cNvSpPr>
          <p:nvPr>
            <p:ph type="ftr" sz="quarter" idx="11"/>
          </p:nvPr>
        </p:nvSpPr>
        <p:spPr>
          <a:noFill/>
        </p:spPr>
        <p:txBody>
          <a:bodyPr/>
          <a:lstStyle/>
          <a:p>
            <a:r>
              <a:rPr lang="en-US" smtClean="0"/>
              <a:t>2008 ATNF Synthesis Imaging School</a:t>
            </a:r>
          </a:p>
        </p:txBody>
      </p:sp>
      <p:sp>
        <p:nvSpPr>
          <p:cNvPr id="29703" name="Rectangle 2"/>
          <p:cNvSpPr>
            <a:spLocks noGrp="1" noChangeArrowheads="1"/>
          </p:cNvSpPr>
          <p:nvPr>
            <p:ph type="title"/>
          </p:nvPr>
        </p:nvSpPr>
        <p:spPr/>
        <p:txBody>
          <a:bodyPr/>
          <a:lstStyle/>
          <a:p>
            <a:pPr eaLnBrk="1" hangingPunct="1"/>
            <a:r>
              <a:rPr lang="en-US" smtClean="0"/>
              <a:t>(U,V) Coordinates</a:t>
            </a:r>
          </a:p>
        </p:txBody>
      </p:sp>
      <p:sp>
        <p:nvSpPr>
          <p:cNvPr id="29704" name="Rectangle 3"/>
          <p:cNvSpPr>
            <a:spLocks noGrp="1" noChangeArrowheads="1"/>
          </p:cNvSpPr>
          <p:nvPr>
            <p:ph type="body" sz="half" idx="1"/>
          </p:nvPr>
        </p:nvSpPr>
        <p:spPr>
          <a:xfrm>
            <a:off x="609600" y="1066800"/>
            <a:ext cx="7505700" cy="5334000"/>
          </a:xfrm>
        </p:spPr>
        <p:txBody>
          <a:bodyPr/>
          <a:lstStyle/>
          <a:p>
            <a:pPr eaLnBrk="1" hangingPunct="1"/>
            <a:r>
              <a:rPr lang="en-US" sz="2000" dirty="0" smtClean="0"/>
              <a:t>Then, it can be shown that </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The u and v coordinates describe E-W and N-S components of the projected interferometer baseline.  </a:t>
            </a:r>
          </a:p>
          <a:p>
            <a:pPr eaLnBrk="1" hangingPunct="1"/>
            <a:r>
              <a:rPr lang="en-US" sz="2000" dirty="0" smtClean="0"/>
              <a:t>The w coordinate is the delay distance in wavelengths between the two antennas.    The geometric delay</a:t>
            </a:r>
            <a:r>
              <a:rPr lang="en-US" sz="2000" dirty="0" smtClean="0">
                <a:solidFill>
                  <a:schemeClr val="tx1"/>
                </a:solidFill>
              </a:rPr>
              <a:t>, </a:t>
            </a:r>
            <a:r>
              <a:rPr lang="en-US" sz="2000" dirty="0" err="1" smtClean="0">
                <a:solidFill>
                  <a:schemeClr val="tx1"/>
                </a:solidFill>
                <a:latin typeface="Symbol" pitchFamily="18" charset="2"/>
              </a:rPr>
              <a:t>t</a:t>
            </a:r>
            <a:r>
              <a:rPr lang="en-US" sz="2000" baseline="-25000" dirty="0" err="1" smtClean="0">
                <a:solidFill>
                  <a:schemeClr val="tx1"/>
                </a:solidFill>
              </a:rPr>
              <a:t>g</a:t>
            </a:r>
            <a:r>
              <a:rPr lang="en-US" sz="2000" dirty="0" smtClean="0">
                <a:solidFill>
                  <a:schemeClr val="tx1"/>
                </a:solidFill>
              </a:rPr>
              <a:t> </a:t>
            </a:r>
            <a:r>
              <a:rPr lang="en-US" sz="2000" dirty="0" smtClean="0"/>
              <a:t>is given by </a:t>
            </a:r>
          </a:p>
          <a:p>
            <a:pPr eaLnBrk="1" hangingPunct="1">
              <a:buFontTx/>
              <a:buNone/>
            </a:pPr>
            <a:endParaRPr lang="en-US" sz="2000" dirty="0" smtClean="0"/>
          </a:p>
          <a:p>
            <a:pPr eaLnBrk="1" hangingPunct="1">
              <a:buFontTx/>
              <a:buNone/>
            </a:pPr>
            <a:endParaRPr lang="en-US" sz="2000" dirty="0" smtClean="0"/>
          </a:p>
          <a:p>
            <a:pPr eaLnBrk="1" hangingPunct="1"/>
            <a:r>
              <a:rPr lang="en-US" sz="2000" dirty="0" smtClean="0"/>
              <a:t>Its derivative, called the fringe frequency</a:t>
            </a:r>
            <a:r>
              <a:rPr lang="en-US" sz="2000" dirty="0" smtClean="0">
                <a:solidFill>
                  <a:schemeClr val="tx1"/>
                </a:solidFill>
              </a:rPr>
              <a:t> </a:t>
            </a:r>
            <a:r>
              <a:rPr lang="en-US" sz="2000" dirty="0" err="1" smtClean="0">
                <a:solidFill>
                  <a:schemeClr val="tx1"/>
                </a:solidFill>
                <a:latin typeface="Symbol" pitchFamily="18" charset="2"/>
              </a:rPr>
              <a:t>n</a:t>
            </a:r>
            <a:r>
              <a:rPr lang="en-US" sz="2000" baseline="-25000" dirty="0" err="1" smtClean="0">
                <a:solidFill>
                  <a:schemeClr val="tx1"/>
                </a:solidFill>
              </a:rPr>
              <a:t>F</a:t>
            </a:r>
            <a:r>
              <a:rPr lang="en-US" sz="2000" dirty="0" smtClean="0">
                <a:solidFill>
                  <a:schemeClr val="tx1"/>
                </a:solidFill>
              </a:rPr>
              <a:t> </a:t>
            </a:r>
            <a:r>
              <a:rPr lang="en-US" sz="2000" dirty="0" smtClean="0"/>
              <a:t>is</a:t>
            </a:r>
          </a:p>
        </p:txBody>
      </p:sp>
      <p:graphicFrame>
        <p:nvGraphicFramePr>
          <p:cNvPr id="29698" name="Object 4"/>
          <p:cNvGraphicFramePr>
            <a:graphicFrameLocks noChangeAspect="1"/>
          </p:cNvGraphicFramePr>
          <p:nvPr>
            <p:ph sz="quarter" idx="2"/>
          </p:nvPr>
        </p:nvGraphicFramePr>
        <p:xfrm>
          <a:off x="1111250" y="1525588"/>
          <a:ext cx="6007100" cy="1258887"/>
        </p:xfrm>
        <a:graphic>
          <a:graphicData uri="http://schemas.openxmlformats.org/presentationml/2006/ole">
            <p:oleObj spid="_x0000_s30722" name="Equation" r:id="rId3" imgW="4787640" imgH="1002960" progId="Equation.3">
              <p:embed/>
            </p:oleObj>
          </a:graphicData>
        </a:graphic>
      </p:graphicFrame>
      <p:graphicFrame>
        <p:nvGraphicFramePr>
          <p:cNvPr id="29699" name="Object 6"/>
          <p:cNvGraphicFramePr>
            <a:graphicFrameLocks noChangeAspect="1"/>
          </p:cNvGraphicFramePr>
          <p:nvPr>
            <p:ph sz="quarter" idx="3"/>
          </p:nvPr>
        </p:nvGraphicFramePr>
        <p:xfrm>
          <a:off x="2816994" y="5332412"/>
          <a:ext cx="2667000" cy="746125"/>
        </p:xfrm>
        <a:graphic>
          <a:graphicData uri="http://schemas.openxmlformats.org/presentationml/2006/ole">
            <p:oleObj spid="_x0000_s30723" name="Equation" r:id="rId4" imgW="1409400" imgH="393480" progId="Equation.3">
              <p:embed/>
            </p:oleObj>
          </a:graphicData>
        </a:graphic>
      </p:graphicFrame>
      <p:graphicFrame>
        <p:nvGraphicFramePr>
          <p:cNvPr id="29700" name="Object 9"/>
          <p:cNvGraphicFramePr>
            <a:graphicFrameLocks noChangeAspect="1"/>
          </p:cNvGraphicFramePr>
          <p:nvPr/>
        </p:nvGraphicFramePr>
        <p:xfrm>
          <a:off x="3276600" y="4267201"/>
          <a:ext cx="1516781" cy="690510"/>
        </p:xfrm>
        <a:graphic>
          <a:graphicData uri="http://schemas.openxmlformats.org/presentationml/2006/ole">
            <p:oleObj spid="_x0000_s30724" name="Equation" r:id="rId5" imgW="863280" imgH="39348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3D7B985A-82F5-47E6-B46E-D11A9134D91E}" type="slidenum">
              <a:rPr lang="en-US" smtClean="0"/>
              <a:pPr/>
              <a:t>3</a:t>
            </a:fld>
            <a:endParaRPr lang="en-US" smtClean="0"/>
          </a:p>
        </p:txBody>
      </p:sp>
      <p:sp>
        <p:nvSpPr>
          <p:cNvPr id="34820" name="Rectangle 2"/>
          <p:cNvSpPr>
            <a:spLocks noGrp="1" noChangeArrowheads="1"/>
          </p:cNvSpPr>
          <p:nvPr>
            <p:ph type="title"/>
          </p:nvPr>
        </p:nvSpPr>
        <p:spPr/>
        <p:txBody>
          <a:bodyPr/>
          <a:lstStyle/>
          <a:p>
            <a:pPr algn="ctr" eaLnBrk="1" hangingPunct="1"/>
            <a:r>
              <a:rPr lang="en-US" sz="3200" dirty="0" smtClean="0"/>
              <a:t>Introduction</a:t>
            </a:r>
          </a:p>
        </p:txBody>
      </p:sp>
      <p:sp>
        <p:nvSpPr>
          <p:cNvPr id="34821" name="Rectangle 5"/>
          <p:cNvSpPr>
            <a:spLocks noGrp="1" noChangeArrowheads="1"/>
          </p:cNvSpPr>
          <p:nvPr>
            <p:ph type="body" idx="1"/>
          </p:nvPr>
        </p:nvSpPr>
        <p:spPr>
          <a:xfrm>
            <a:off x="609600" y="990600"/>
            <a:ext cx="8153400" cy="4943475"/>
          </a:xfrm>
          <a:noFill/>
        </p:spPr>
        <p:txBody>
          <a:bodyPr/>
          <a:lstStyle/>
          <a:p>
            <a:pPr eaLnBrk="1" hangingPunct="1"/>
            <a:r>
              <a:rPr lang="en-US" sz="2800" dirty="0" smtClean="0"/>
              <a:t>In the previous lecture, I set down the principles of Fourier synthesis imaging.  </a:t>
            </a:r>
          </a:p>
          <a:p>
            <a:pPr eaLnBrk="1" hangingPunct="1"/>
            <a:r>
              <a:rPr lang="en-US" sz="2800" dirty="0" smtClean="0"/>
              <a:t>The model used for that was idealistic – not met in practice:</a:t>
            </a:r>
          </a:p>
          <a:p>
            <a:pPr lvl="1" eaLnBrk="1" hangingPunct="1"/>
            <a:r>
              <a:rPr lang="en-US" sz="2400" dirty="0" smtClean="0"/>
              <a:t> Monochromatic</a:t>
            </a:r>
          </a:p>
          <a:p>
            <a:pPr lvl="1" eaLnBrk="1" hangingPunct="1"/>
            <a:r>
              <a:rPr lang="en-US" sz="2400" dirty="0" smtClean="0"/>
              <a:t>‘RF’ signal throughout</a:t>
            </a:r>
          </a:p>
          <a:p>
            <a:pPr lvl="1" eaLnBrk="1" hangingPunct="1"/>
            <a:r>
              <a:rPr lang="en-US" sz="2400" dirty="0" smtClean="0"/>
              <a:t>Stationary source and reference frame.  </a:t>
            </a:r>
          </a:p>
          <a:p>
            <a:pPr eaLnBrk="1" hangingPunct="1"/>
            <a:r>
              <a:rPr lang="en-US" sz="2800" dirty="0" smtClean="0"/>
              <a:t>We now relax, in turn, these restrictions.</a:t>
            </a:r>
            <a:endParaRPr lang="en-US" sz="2800" b="1" dirty="0" smtClean="0"/>
          </a:p>
          <a:p>
            <a:pPr eaLnBrk="1" hangingPunct="1"/>
            <a:endParaRPr lang="en-US" sz="28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Fringe Frequencies, etc.</a:t>
            </a:r>
            <a:endParaRPr lang="en-US" dirty="0"/>
          </a:p>
        </p:txBody>
      </p:sp>
      <p:sp>
        <p:nvSpPr>
          <p:cNvPr id="3" name="Text Placeholder 2"/>
          <p:cNvSpPr>
            <a:spLocks noGrp="1"/>
          </p:cNvSpPr>
          <p:nvPr>
            <p:ph type="body" sz="half" idx="1"/>
          </p:nvPr>
        </p:nvSpPr>
        <p:spPr>
          <a:xfrm>
            <a:off x="647700" y="1003852"/>
            <a:ext cx="8039100" cy="5105400"/>
          </a:xfrm>
        </p:spPr>
        <p:txBody>
          <a:bodyPr/>
          <a:lstStyle/>
          <a:p>
            <a:r>
              <a:rPr lang="en-US" dirty="0" smtClean="0"/>
              <a:t>The </a:t>
            </a:r>
            <a:r>
              <a:rPr lang="en-US" dirty="0" err="1" smtClean="0"/>
              <a:t>quantitity</a:t>
            </a:r>
            <a:r>
              <a:rPr lang="en-US" dirty="0" smtClean="0"/>
              <a:t>                                           is critical in </a:t>
            </a:r>
            <a:r>
              <a:rPr lang="en-US" dirty="0" err="1" smtClean="0"/>
              <a:t>interferometry</a:t>
            </a:r>
            <a:r>
              <a:rPr lang="en-US" dirty="0" smtClean="0"/>
              <a:t>.</a:t>
            </a:r>
          </a:p>
          <a:p>
            <a:endParaRPr lang="en-US" dirty="0" smtClean="0"/>
          </a:p>
          <a:p>
            <a:r>
              <a:rPr lang="en-US" dirty="0" smtClean="0"/>
              <a:t>It is a measure of the rate at which a celestial source crosses the interferometer coherence pattern.  </a:t>
            </a:r>
          </a:p>
          <a:p>
            <a:r>
              <a:rPr lang="en-US" dirty="0" smtClean="0"/>
              <a:t>At either pole, the fringe frequency is zero.   (no surprise!)</a:t>
            </a:r>
          </a:p>
          <a:p>
            <a:r>
              <a:rPr lang="en-US" dirty="0" smtClean="0"/>
              <a:t>Its maximum rate is on the celestial equator:                        Hz</a:t>
            </a:r>
          </a:p>
          <a:p>
            <a:pPr lvl="1">
              <a:buNone/>
            </a:pPr>
            <a:r>
              <a:rPr lang="en-US" dirty="0" smtClean="0"/>
              <a:t>(Remember that u = baseline in wavelengths, </a:t>
            </a:r>
            <a:r>
              <a:rPr lang="en-US" dirty="0" err="1" smtClean="0">
                <a:latin typeface="Symbol" pitchFamily="18" charset="2"/>
              </a:rPr>
              <a:t>w</a:t>
            </a:r>
            <a:r>
              <a:rPr lang="en-US" baseline="-25000" dirty="0" err="1" smtClean="0"/>
              <a:t>E</a:t>
            </a:r>
            <a:r>
              <a:rPr lang="en-US" dirty="0" smtClean="0"/>
              <a:t> = 7.27x10</a:t>
            </a:r>
            <a:r>
              <a:rPr lang="en-US" baseline="30000" dirty="0" smtClean="0"/>
              <a:t>-5</a:t>
            </a:r>
            <a:r>
              <a:rPr lang="en-US" dirty="0" smtClean="0"/>
              <a:t> </a:t>
            </a:r>
            <a:r>
              <a:rPr lang="en-US" dirty="0" err="1" smtClean="0"/>
              <a:t>rad</a:t>
            </a:r>
            <a:r>
              <a:rPr lang="en-US" dirty="0" smtClean="0"/>
              <a:t> sec</a:t>
            </a:r>
            <a:r>
              <a:rPr lang="en-US" baseline="30000" dirty="0" smtClean="0"/>
              <a:t>-1</a:t>
            </a:r>
            <a:r>
              <a:rPr lang="en-US" dirty="0" smtClean="0"/>
              <a:t>)</a:t>
            </a:r>
          </a:p>
          <a:p>
            <a:r>
              <a:rPr lang="en-US" dirty="0" smtClean="0"/>
              <a:t>A 1-million wavelength baseline then has a maximum fringe frequency of 72.7 Hz.  </a:t>
            </a:r>
          </a:p>
          <a:p>
            <a:r>
              <a:rPr lang="en-US" dirty="0" smtClean="0"/>
              <a:t>An important related quantity is the Delay Rate – the rate at which delay must be added to compensate for this motion (‘stop the fringes’):</a:t>
            </a:r>
            <a:endParaRPr lang="en-US"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en-US" smtClean="0"/>
              <a:t>2010 NRAO Synthesis Imaging School</a:t>
            </a:r>
          </a:p>
          <a:p>
            <a:pPr>
              <a:defRPr/>
            </a:pPr>
            <a:endParaRPr lang="en-US" dirty="0"/>
          </a:p>
        </p:txBody>
      </p:sp>
      <p:graphicFrame>
        <p:nvGraphicFramePr>
          <p:cNvPr id="61442" name="Object 6"/>
          <p:cNvGraphicFramePr>
            <a:graphicFrameLocks noChangeAspect="1"/>
          </p:cNvGraphicFramePr>
          <p:nvPr/>
        </p:nvGraphicFramePr>
        <p:xfrm>
          <a:off x="2727325" y="865188"/>
          <a:ext cx="2667000" cy="746125"/>
        </p:xfrm>
        <a:graphic>
          <a:graphicData uri="http://schemas.openxmlformats.org/presentationml/2006/ole">
            <p:oleObj spid="_x0000_s61442" name="Equation" r:id="rId3" imgW="1409400" imgH="393480" progId="Equation.3">
              <p:embed/>
            </p:oleObj>
          </a:graphicData>
        </a:graphic>
      </p:graphicFrame>
      <p:graphicFrame>
        <p:nvGraphicFramePr>
          <p:cNvPr id="61443" name="Object 6"/>
          <p:cNvGraphicFramePr>
            <a:graphicFrameLocks noChangeAspect="1"/>
          </p:cNvGraphicFramePr>
          <p:nvPr/>
        </p:nvGraphicFramePr>
        <p:xfrm>
          <a:off x="5857081" y="2792896"/>
          <a:ext cx="1296988" cy="407987"/>
        </p:xfrm>
        <a:graphic>
          <a:graphicData uri="http://schemas.openxmlformats.org/presentationml/2006/ole">
            <p:oleObj spid="_x0000_s61443" name="Equation" r:id="rId4" imgW="685800" imgH="215640" progId="Equation.3">
              <p:embed/>
            </p:oleObj>
          </a:graphicData>
        </a:graphic>
      </p:graphicFrame>
      <p:graphicFrame>
        <p:nvGraphicFramePr>
          <p:cNvPr id="61444" name="Object 6"/>
          <p:cNvGraphicFramePr>
            <a:graphicFrameLocks noChangeAspect="1"/>
          </p:cNvGraphicFramePr>
          <p:nvPr/>
        </p:nvGraphicFramePr>
        <p:xfrm>
          <a:off x="2727325" y="4922838"/>
          <a:ext cx="3627438" cy="769937"/>
        </p:xfrm>
        <a:graphic>
          <a:graphicData uri="http://schemas.openxmlformats.org/presentationml/2006/ole">
            <p:oleObj spid="_x0000_s61444" name="Equation" r:id="rId5" imgW="1917360" imgH="406080" progId="Equation.3">
              <p:embed/>
            </p:oleObj>
          </a:graphicData>
        </a:graphic>
      </p:graphicFrame>
      <p:sp>
        <p:nvSpPr>
          <p:cNvPr id="12" name="TextBox 11"/>
          <p:cNvSpPr txBox="1"/>
          <p:nvPr/>
        </p:nvSpPr>
        <p:spPr>
          <a:xfrm>
            <a:off x="1232452" y="5692775"/>
            <a:ext cx="5784574" cy="400110"/>
          </a:xfrm>
          <a:prstGeom prst="rect">
            <a:avLst/>
          </a:prstGeom>
          <a:noFill/>
        </p:spPr>
        <p:txBody>
          <a:bodyPr wrap="square" rtlCol="0">
            <a:spAutoFit/>
          </a:bodyPr>
          <a:lstStyle/>
          <a:p>
            <a:pPr marL="228600" indent="-2286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This rate is 0.24 B</a:t>
            </a:r>
            <a:r>
              <a:rPr lang="en-US" sz="2000" baseline="-25000" dirty="0" smtClean="0">
                <a:solidFill>
                  <a:srgbClr val="000099"/>
                </a:solidFill>
                <a:latin typeface="Gill Sans MT" pitchFamily="34" charset="0"/>
                <a:cs typeface="Gill Sans" pitchFamily="17" charset="0"/>
              </a:rPr>
              <a:t>X</a:t>
            </a:r>
            <a:r>
              <a:rPr lang="en-US" sz="2000" dirty="0" smtClean="0">
                <a:solidFill>
                  <a:srgbClr val="000099"/>
                </a:solidFill>
                <a:latin typeface="Gill Sans MT" pitchFamily="34" charset="0"/>
                <a:cs typeface="Gill Sans" pitchFamily="17" charset="0"/>
              </a:rPr>
              <a:t> </a:t>
            </a:r>
            <a:r>
              <a:rPr lang="en-US" sz="2000" dirty="0" err="1" smtClean="0">
                <a:solidFill>
                  <a:srgbClr val="000099"/>
                </a:solidFill>
                <a:latin typeface="Gill Sans MT" pitchFamily="34" charset="0"/>
                <a:cs typeface="Gill Sans" pitchFamily="17" charset="0"/>
              </a:rPr>
              <a:t>cos</a:t>
            </a:r>
            <a:r>
              <a:rPr lang="en-US" sz="2000" dirty="0" err="1" smtClean="0">
                <a:solidFill>
                  <a:srgbClr val="000099"/>
                </a:solidFill>
                <a:latin typeface="Symbol" pitchFamily="18" charset="2"/>
                <a:cs typeface="Gill Sans" pitchFamily="17" charset="0"/>
              </a:rPr>
              <a:t>d</a:t>
            </a:r>
            <a:r>
              <a:rPr lang="en-US" sz="2000" dirty="0" smtClean="0">
                <a:solidFill>
                  <a:srgbClr val="000099"/>
                </a:solidFill>
                <a:latin typeface="Symbol" pitchFamily="18" charset="2"/>
                <a:cs typeface="Gill Sans" pitchFamily="17" charset="0"/>
              </a:rPr>
              <a:t> </a:t>
            </a:r>
            <a:r>
              <a:rPr lang="en-US" sz="2000" dirty="0" err="1" smtClean="0">
                <a:solidFill>
                  <a:srgbClr val="000099"/>
                </a:solidFill>
                <a:latin typeface="Gill Sans MT" pitchFamily="34" charset="0"/>
                <a:cs typeface="Gill Sans" pitchFamily="17" charset="0"/>
              </a:rPr>
              <a:t>nsec</a:t>
            </a:r>
            <a:r>
              <a:rPr lang="en-US" sz="2000" dirty="0" smtClean="0">
                <a:solidFill>
                  <a:srgbClr val="000099"/>
                </a:solidFill>
                <a:latin typeface="Gill Sans MT" pitchFamily="34" charset="0"/>
                <a:cs typeface="Gill Sans" pitchFamily="17" charset="0"/>
              </a:rPr>
              <a:t>/sec, with B</a:t>
            </a:r>
            <a:r>
              <a:rPr lang="en-US" sz="2000" baseline="-25000" dirty="0" smtClean="0">
                <a:solidFill>
                  <a:srgbClr val="000099"/>
                </a:solidFill>
                <a:latin typeface="+mn-lt"/>
                <a:cs typeface="Gill Sans" pitchFamily="17" charset="0"/>
              </a:rPr>
              <a:t>X </a:t>
            </a:r>
            <a:r>
              <a:rPr lang="en-US" sz="2000" dirty="0" smtClean="0">
                <a:solidFill>
                  <a:srgbClr val="000099"/>
                </a:solidFill>
                <a:latin typeface="Gill Sans MT" pitchFamily="34" charset="0"/>
                <a:cs typeface="Gill Sans" pitchFamily="17" charset="0"/>
              </a:rPr>
              <a:t>in Km.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Array Coverage and Beams</a:t>
            </a:r>
            <a:endParaRPr lang="en-US"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31</a:t>
            </a:fld>
            <a:endParaRPr lang="en-US"/>
          </a:p>
        </p:txBody>
      </p:sp>
      <p:sp>
        <p:nvSpPr>
          <p:cNvPr id="7" name="Footer Placeholder 6"/>
          <p:cNvSpPr>
            <a:spLocks noGrp="1"/>
          </p:cNvSpPr>
          <p:nvPr>
            <p:ph type="ftr" sz="quarter" idx="11"/>
          </p:nvPr>
        </p:nvSpPr>
        <p:spPr/>
        <p:txBody>
          <a:bodyPr/>
          <a:lstStyle/>
          <a:p>
            <a:pPr>
              <a:defRPr/>
            </a:pPr>
            <a:r>
              <a:rPr lang="en-US" smtClean="0"/>
              <a:t>2010 NRAO Synthesis Imaging School</a:t>
            </a:r>
          </a:p>
          <a:p>
            <a:pPr>
              <a:defRPr/>
            </a:pPr>
            <a:endParaRPr lang="en-US" dirty="0"/>
          </a:p>
        </p:txBody>
      </p:sp>
      <p:pic>
        <p:nvPicPr>
          <p:cNvPr id="8" name="Picture 7" descr="MINRUNDEC90.jpg"/>
          <p:cNvPicPr>
            <a:picLocks noChangeAspect="1"/>
          </p:cNvPicPr>
          <p:nvPr/>
        </p:nvPicPr>
        <p:blipFill>
          <a:blip r:embed="rId2"/>
          <a:srcRect l="7479" t="20476" r="7068" b="14921"/>
          <a:stretch>
            <a:fillRect/>
          </a:stretch>
        </p:blipFill>
        <p:spPr>
          <a:xfrm>
            <a:off x="1355242" y="3388936"/>
            <a:ext cx="2914754" cy="2851694"/>
          </a:xfrm>
          <a:prstGeom prst="rect">
            <a:avLst/>
          </a:prstGeom>
        </p:spPr>
      </p:pic>
      <p:sp>
        <p:nvSpPr>
          <p:cNvPr id="9" name="TextBox 8"/>
          <p:cNvSpPr txBox="1"/>
          <p:nvPr/>
        </p:nvSpPr>
        <p:spPr>
          <a:xfrm>
            <a:off x="457200" y="834390"/>
            <a:ext cx="7848600" cy="2554545"/>
          </a:xfrm>
          <a:prstGeom prst="rect">
            <a:avLst/>
          </a:prstGeom>
          <a:noFill/>
        </p:spPr>
        <p:txBody>
          <a:bodyPr wrap="square" rtlCol="0">
            <a:spAutoFit/>
          </a:bodyPr>
          <a:lstStyle/>
          <a:p>
            <a:pPr marL="228600" indent="-2286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The simplest case is for E-W arrays, which give coplanar coverage.  </a:t>
            </a:r>
          </a:p>
          <a:p>
            <a:pPr marL="228600" indent="-2286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Consider a ‘minimum redundancy array’, with eight antennas located at</a:t>
            </a:r>
          </a:p>
          <a:p>
            <a:pPr marL="228600" indent="-228600" eaLnBrk="0" hangingPunct="0">
              <a:spcBef>
                <a:spcPct val="20000"/>
              </a:spcBef>
            </a:pPr>
            <a:r>
              <a:rPr lang="en-US" sz="2000" dirty="0" smtClean="0">
                <a:solidFill>
                  <a:srgbClr val="000099"/>
                </a:solidFill>
                <a:latin typeface="Gill Sans MT" pitchFamily="34" charset="0"/>
                <a:cs typeface="Gill Sans" pitchFamily="17" charset="0"/>
              </a:rPr>
              <a:t>                   0, 1, 2, 11, 15, 18, 21 and 23 km along an E-W arm.  </a:t>
            </a:r>
            <a:endParaRPr lang="en-US" sz="2000" dirty="0" smtClean="0">
              <a:solidFill>
                <a:srgbClr val="000099"/>
              </a:solidFill>
              <a:latin typeface="Gill Sans MT" pitchFamily="34" charset="0"/>
              <a:cs typeface="Gill Sans" pitchFamily="17" charset="0"/>
            </a:endParaRPr>
          </a:p>
          <a:p>
            <a:pPr marL="228600" indent="-228600" eaLnBrk="0" hangingPunct="0">
              <a:spcBef>
                <a:spcPct val="20000"/>
              </a:spcBef>
            </a:pPr>
            <a:r>
              <a:rPr lang="en-US" sz="2000" dirty="0" smtClean="0">
                <a:solidFill>
                  <a:srgbClr val="000099"/>
                </a:solidFill>
                <a:latin typeface="Gill Sans MT" pitchFamily="34" charset="0"/>
                <a:cs typeface="Gill Sans" pitchFamily="17" charset="0"/>
              </a:rPr>
              <a:t> </a:t>
            </a:r>
            <a:r>
              <a:rPr lang="en-US" sz="2000" dirty="0" smtClean="0">
                <a:solidFill>
                  <a:srgbClr val="000099"/>
                </a:solidFill>
                <a:latin typeface="Gill Sans MT" pitchFamily="34" charset="0"/>
                <a:cs typeface="Gill Sans" pitchFamily="17" charset="0"/>
              </a:rPr>
              <a:t>                        </a:t>
            </a:r>
            <a:r>
              <a:rPr lang="en-US" sz="2000" dirty="0" smtClean="0">
                <a:solidFill>
                  <a:srgbClr val="FF0000"/>
                </a:solidFill>
                <a:latin typeface="Gill Sans MT" pitchFamily="34" charset="0"/>
                <a:cs typeface="Gill Sans" pitchFamily="17" charset="0"/>
              </a:rPr>
              <a:t>o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r>
              <a:rPr lang="en-US" sz="2000" dirty="0" smtClean="0">
                <a:solidFill>
                  <a:srgbClr val="FF0000"/>
                </a:solidFill>
                <a:latin typeface="Gill Sans MT" pitchFamily="34" charset="0"/>
                <a:cs typeface="Gill Sans" pitchFamily="17" charset="0"/>
              </a:rPr>
              <a:t>   </a:t>
            </a:r>
            <a:r>
              <a:rPr lang="en-US" sz="2000" dirty="0" err="1" smtClean="0">
                <a:solidFill>
                  <a:srgbClr val="FF0000"/>
                </a:solidFill>
                <a:latin typeface="Gill Sans MT" pitchFamily="34" charset="0"/>
                <a:cs typeface="Gill Sans" pitchFamily="17" charset="0"/>
              </a:rPr>
              <a:t>o</a:t>
            </a:r>
            <a:endParaRPr lang="en-US" sz="2000" dirty="0" smtClean="0">
              <a:solidFill>
                <a:srgbClr val="FF0000"/>
              </a:solidFill>
              <a:latin typeface="Gill Sans MT" pitchFamily="34" charset="0"/>
              <a:cs typeface="Gill Sans" pitchFamily="17" charset="0"/>
            </a:endParaRPr>
          </a:p>
          <a:p>
            <a:pPr marL="228600" indent="-228600" eaLnBrk="0" hangingPunct="0">
              <a:spcBef>
                <a:spcPct val="20000"/>
              </a:spcBef>
              <a:buFont typeface="Arial" pitchFamily="34" charset="0"/>
              <a:buChar char="•"/>
            </a:pPr>
            <a:r>
              <a:rPr lang="en-US" sz="2000" dirty="0" smtClean="0">
                <a:solidFill>
                  <a:srgbClr val="000099"/>
                </a:solidFill>
                <a:latin typeface="Gill Sans MT" pitchFamily="34" charset="0"/>
                <a:cs typeface="Gill Sans" pitchFamily="17" charset="0"/>
              </a:rPr>
              <a:t>Of the 28 simultaneous </a:t>
            </a:r>
            <a:r>
              <a:rPr lang="en-US" sz="2000" dirty="0" err="1" smtClean="0">
                <a:solidFill>
                  <a:srgbClr val="000099"/>
                </a:solidFill>
                <a:latin typeface="Gill Sans MT" pitchFamily="34" charset="0"/>
                <a:cs typeface="Gill Sans" pitchFamily="17" charset="0"/>
              </a:rPr>
              <a:t>spacings</a:t>
            </a:r>
            <a:r>
              <a:rPr lang="en-US" sz="2000" dirty="0" smtClean="0">
                <a:solidFill>
                  <a:srgbClr val="000099"/>
                </a:solidFill>
                <a:latin typeface="Gill Sans MT" pitchFamily="34" charset="0"/>
                <a:cs typeface="Gill Sans" pitchFamily="17" charset="0"/>
              </a:rPr>
              <a:t>, 23 are of a unique separation.  </a:t>
            </a:r>
          </a:p>
          <a:p>
            <a:pPr marL="228600" indent="-228600" eaLnBrk="0" hangingPunct="0">
              <a:spcBef>
                <a:spcPct val="20000"/>
              </a:spcBef>
              <a:buFont typeface="Arial" pitchFamily="34" charset="0"/>
              <a:buChar char="•"/>
            </a:pPr>
            <a:r>
              <a:rPr lang="en-US" sz="2000" dirty="0" smtClean="0">
                <a:solidFill>
                  <a:srgbClr val="000099"/>
                </a:solidFill>
                <a:latin typeface="Gill Sans MT" pitchFamily="34" charset="0"/>
                <a:cs typeface="Gill Sans" pitchFamily="17" charset="0"/>
              </a:rPr>
              <a:t>The U-V coverage (over 12 hours</a:t>
            </a:r>
            <a:r>
              <a:rPr lang="en-US" sz="2000" dirty="0" smtClean="0">
                <a:solidFill>
                  <a:srgbClr val="000099"/>
                </a:solidFill>
                <a:latin typeface="Gill Sans MT" pitchFamily="34" charset="0"/>
                <a:cs typeface="Gill Sans" pitchFamily="17" charset="0"/>
              </a:rPr>
              <a:t>) at </a:t>
            </a:r>
            <a:r>
              <a:rPr lang="en-US" sz="2000" dirty="0" smtClean="0">
                <a:solidFill>
                  <a:srgbClr val="000099"/>
                </a:solidFill>
                <a:latin typeface="Symbol" pitchFamily="18" charset="2"/>
                <a:cs typeface="Gill Sans" pitchFamily="17" charset="0"/>
              </a:rPr>
              <a:t>d</a:t>
            </a:r>
            <a:r>
              <a:rPr lang="en-US" sz="2000" dirty="0" smtClean="0">
                <a:solidFill>
                  <a:srgbClr val="000099"/>
                </a:solidFill>
                <a:latin typeface="Gill Sans MT" pitchFamily="34" charset="0"/>
                <a:cs typeface="Gill Sans" pitchFamily="17" charset="0"/>
              </a:rPr>
              <a:t> = 90, </a:t>
            </a:r>
            <a:r>
              <a:rPr lang="en-US" sz="2000" dirty="0" smtClean="0">
                <a:solidFill>
                  <a:srgbClr val="000099"/>
                </a:solidFill>
                <a:latin typeface="Gill Sans MT" pitchFamily="34" charset="0"/>
                <a:cs typeface="Gill Sans" pitchFamily="17" charset="0"/>
              </a:rPr>
              <a:t>and the synthesized beam are shown below, for a wavelength of 1m.</a:t>
            </a:r>
          </a:p>
        </p:txBody>
      </p:sp>
      <p:pic>
        <p:nvPicPr>
          <p:cNvPr id="10" name="Picture 9" descr="BEAM90.jpg"/>
          <p:cNvPicPr>
            <a:picLocks noChangeAspect="1"/>
          </p:cNvPicPr>
          <p:nvPr/>
        </p:nvPicPr>
        <p:blipFill>
          <a:blip r:embed="rId3"/>
          <a:srcRect l="7479" t="21270" r="14874" b="19048"/>
          <a:stretch>
            <a:fillRect/>
          </a:stretch>
        </p:blipFill>
        <p:spPr>
          <a:xfrm>
            <a:off x="4994910" y="3388936"/>
            <a:ext cx="2866863" cy="28516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Arrays and Low-Dec sources.  </a:t>
            </a:r>
            <a:endParaRPr lang="en-US" dirty="0"/>
          </a:p>
        </p:txBody>
      </p:sp>
      <p:sp>
        <p:nvSpPr>
          <p:cNvPr id="3" name="Text Placeholder 2"/>
          <p:cNvSpPr>
            <a:spLocks noGrp="1"/>
          </p:cNvSpPr>
          <p:nvPr>
            <p:ph type="body" sz="half" idx="1"/>
          </p:nvPr>
        </p:nvSpPr>
        <p:spPr>
          <a:xfrm>
            <a:off x="609600" y="778664"/>
            <a:ext cx="7658100" cy="1164771"/>
          </a:xfrm>
        </p:spPr>
        <p:txBody>
          <a:bodyPr/>
          <a:lstStyle/>
          <a:p>
            <a:pPr marL="228600" indent="-228600"/>
            <a:r>
              <a:rPr lang="en-US" sz="2200" dirty="0" smtClean="0"/>
              <a:t>But the trouble with E-W arrays is that they are not suited for low-declination observing.  </a:t>
            </a:r>
            <a:endParaRPr lang="en-US" sz="2200" dirty="0" smtClean="0"/>
          </a:p>
          <a:p>
            <a:pPr marL="228600" indent="-228600"/>
            <a:r>
              <a:rPr lang="en-US" sz="2200" dirty="0" smtClean="0"/>
              <a:t>At </a:t>
            </a:r>
            <a:r>
              <a:rPr lang="en-US" sz="2200" dirty="0" smtClean="0">
                <a:latin typeface="Symbol" pitchFamily="18" charset="2"/>
              </a:rPr>
              <a:t>d</a:t>
            </a:r>
            <a:r>
              <a:rPr lang="en-US" sz="2200" dirty="0" smtClean="0"/>
              <a:t>=0, coverage degenerates to a line.  </a:t>
            </a:r>
            <a:endParaRPr lang="en-US" sz="2200"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t>2010 NRAO Synthesis Imaging School</a:t>
            </a:r>
          </a:p>
          <a:p>
            <a:pPr>
              <a:defRPr/>
            </a:pPr>
            <a:endParaRPr lang="en-US" dirty="0"/>
          </a:p>
        </p:txBody>
      </p:sp>
      <p:pic>
        <p:nvPicPr>
          <p:cNvPr id="11" name="Picture 10" descr="MINRUNDEC60.jpg"/>
          <p:cNvPicPr>
            <a:picLocks noChangeAspect="1"/>
          </p:cNvPicPr>
          <p:nvPr/>
        </p:nvPicPr>
        <p:blipFill>
          <a:blip r:embed="rId2"/>
          <a:srcRect l="7479" t="20317" r="7274" b="15556"/>
          <a:stretch>
            <a:fillRect/>
          </a:stretch>
        </p:blipFill>
        <p:spPr>
          <a:xfrm>
            <a:off x="1077685" y="2369545"/>
            <a:ext cx="1926772" cy="1875702"/>
          </a:xfrm>
          <a:prstGeom prst="rect">
            <a:avLst/>
          </a:prstGeom>
        </p:spPr>
      </p:pic>
      <p:pic>
        <p:nvPicPr>
          <p:cNvPr id="12" name="Picture 11" descr="MINRUNDEC30.jpg"/>
          <p:cNvPicPr>
            <a:picLocks noChangeAspect="1"/>
          </p:cNvPicPr>
          <p:nvPr/>
        </p:nvPicPr>
        <p:blipFill>
          <a:blip r:embed="rId3"/>
          <a:srcRect l="7274" t="20476" r="7274" b="15079"/>
          <a:stretch>
            <a:fillRect/>
          </a:stretch>
        </p:blipFill>
        <p:spPr>
          <a:xfrm>
            <a:off x="3341914" y="2343545"/>
            <a:ext cx="1948543" cy="1901702"/>
          </a:xfrm>
          <a:prstGeom prst="rect">
            <a:avLst/>
          </a:prstGeom>
        </p:spPr>
      </p:pic>
      <p:pic>
        <p:nvPicPr>
          <p:cNvPr id="13" name="Picture 12" descr="MINRUNDEC10.jpg"/>
          <p:cNvPicPr>
            <a:picLocks noChangeAspect="1"/>
          </p:cNvPicPr>
          <p:nvPr/>
        </p:nvPicPr>
        <p:blipFill>
          <a:blip r:embed="rId4"/>
          <a:srcRect l="7684" t="20317" r="7479" b="15397"/>
          <a:stretch>
            <a:fillRect/>
          </a:stretch>
        </p:blipFill>
        <p:spPr>
          <a:xfrm>
            <a:off x="5551714" y="2291749"/>
            <a:ext cx="1992085" cy="1953498"/>
          </a:xfrm>
          <a:prstGeom prst="rect">
            <a:avLst/>
          </a:prstGeom>
        </p:spPr>
      </p:pic>
      <p:pic>
        <p:nvPicPr>
          <p:cNvPr id="14" name="Picture 13" descr="BEAM60.jpg"/>
          <p:cNvPicPr>
            <a:picLocks noChangeAspect="1"/>
          </p:cNvPicPr>
          <p:nvPr/>
        </p:nvPicPr>
        <p:blipFill>
          <a:blip r:embed="rId5"/>
          <a:srcRect l="7479" t="21270" r="14463" b="19048"/>
          <a:stretch>
            <a:fillRect/>
          </a:stretch>
        </p:blipFill>
        <p:spPr>
          <a:xfrm>
            <a:off x="1077684" y="4245246"/>
            <a:ext cx="1926772" cy="1906490"/>
          </a:xfrm>
          <a:prstGeom prst="rect">
            <a:avLst/>
          </a:prstGeom>
        </p:spPr>
      </p:pic>
      <p:pic>
        <p:nvPicPr>
          <p:cNvPr id="15" name="Picture 14" descr="BEAM30.jpg"/>
          <p:cNvPicPr>
            <a:picLocks noChangeAspect="1"/>
          </p:cNvPicPr>
          <p:nvPr/>
        </p:nvPicPr>
        <p:blipFill>
          <a:blip r:embed="rId6"/>
          <a:srcRect l="7479" t="21111" r="14669" b="18730"/>
          <a:stretch>
            <a:fillRect/>
          </a:stretch>
        </p:blipFill>
        <p:spPr>
          <a:xfrm>
            <a:off x="3450771" y="4245246"/>
            <a:ext cx="1906490" cy="1906490"/>
          </a:xfrm>
          <a:prstGeom prst="rect">
            <a:avLst/>
          </a:prstGeom>
        </p:spPr>
      </p:pic>
      <p:pic>
        <p:nvPicPr>
          <p:cNvPr id="16" name="Picture 15" descr="BEAM10.jpg"/>
          <p:cNvPicPr>
            <a:picLocks noChangeAspect="1"/>
          </p:cNvPicPr>
          <p:nvPr/>
        </p:nvPicPr>
        <p:blipFill>
          <a:blip r:embed="rId7"/>
          <a:srcRect l="7684" t="21429" r="14463" b="19048"/>
          <a:stretch>
            <a:fillRect/>
          </a:stretch>
        </p:blipFill>
        <p:spPr>
          <a:xfrm>
            <a:off x="5616975" y="4245246"/>
            <a:ext cx="1926824" cy="1906489"/>
          </a:xfrm>
          <a:prstGeom prst="rect">
            <a:avLst/>
          </a:prstGeom>
        </p:spPr>
      </p:pic>
      <p:sp>
        <p:nvSpPr>
          <p:cNvPr id="17" name="TextBox 16"/>
          <p:cNvSpPr txBox="1"/>
          <p:nvPr/>
        </p:nvSpPr>
        <p:spPr>
          <a:xfrm>
            <a:off x="1600200" y="1969435"/>
            <a:ext cx="1005840"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Symbol" pitchFamily="18" charset="2"/>
                <a:cs typeface="Gill Sans" pitchFamily="17" charset="0"/>
              </a:rPr>
              <a:t>d=60</a:t>
            </a:r>
          </a:p>
        </p:txBody>
      </p:sp>
      <p:sp>
        <p:nvSpPr>
          <p:cNvPr id="18" name="TextBox 17"/>
          <p:cNvSpPr txBox="1"/>
          <p:nvPr/>
        </p:nvSpPr>
        <p:spPr>
          <a:xfrm>
            <a:off x="4004310" y="1943435"/>
            <a:ext cx="1005840"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Symbol" pitchFamily="18" charset="2"/>
                <a:cs typeface="Gill Sans" pitchFamily="17" charset="0"/>
              </a:rPr>
              <a:t>d=30</a:t>
            </a:r>
          </a:p>
        </p:txBody>
      </p:sp>
      <p:sp>
        <p:nvSpPr>
          <p:cNvPr id="19" name="TextBox 18"/>
          <p:cNvSpPr txBox="1"/>
          <p:nvPr/>
        </p:nvSpPr>
        <p:spPr>
          <a:xfrm>
            <a:off x="6065520" y="1874125"/>
            <a:ext cx="1005840"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Symbol" pitchFamily="18" charset="2"/>
                <a:cs typeface="Gill Sans" pitchFamily="17" charset="0"/>
              </a:rPr>
              <a:t>d=10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5"/>
          <p:cNvSpPr>
            <a:spLocks noGrp="1"/>
          </p:cNvSpPr>
          <p:nvPr>
            <p:ph type="sldNum" sz="quarter" idx="10"/>
          </p:nvPr>
        </p:nvSpPr>
        <p:spPr>
          <a:noFill/>
        </p:spPr>
        <p:txBody>
          <a:bodyPr/>
          <a:lstStyle/>
          <a:p>
            <a:fld id="{0DF826BB-10FB-4FA3-9D13-DD8D61DE34A1}" type="slidenum">
              <a:rPr lang="en-US" smtClean="0"/>
              <a:pPr/>
              <a:t>33</a:t>
            </a:fld>
            <a:endParaRPr lang="en-US" smtClean="0"/>
          </a:p>
        </p:txBody>
      </p:sp>
      <p:sp>
        <p:nvSpPr>
          <p:cNvPr id="30727" name="Footer Placeholder 6"/>
          <p:cNvSpPr>
            <a:spLocks noGrp="1"/>
          </p:cNvSpPr>
          <p:nvPr>
            <p:ph type="ftr" sz="quarter" idx="11"/>
          </p:nvPr>
        </p:nvSpPr>
        <p:spPr>
          <a:noFill/>
        </p:spPr>
        <p:txBody>
          <a:bodyPr/>
          <a:lstStyle/>
          <a:p>
            <a:r>
              <a:rPr lang="en-US" smtClean="0"/>
              <a:t>2008 ATNF Synthesis Imaging School</a:t>
            </a:r>
          </a:p>
        </p:txBody>
      </p:sp>
      <p:sp>
        <p:nvSpPr>
          <p:cNvPr id="30728" name="Rectangle 2"/>
          <p:cNvSpPr>
            <a:spLocks noGrp="1" noChangeArrowheads="1"/>
          </p:cNvSpPr>
          <p:nvPr>
            <p:ph type="title"/>
          </p:nvPr>
        </p:nvSpPr>
        <p:spPr/>
        <p:txBody>
          <a:bodyPr/>
          <a:lstStyle/>
          <a:p>
            <a:pPr eaLnBrk="1" hangingPunct="1"/>
            <a:r>
              <a:rPr lang="en-US" smtClean="0"/>
              <a:t>Baseline Locus</a:t>
            </a:r>
          </a:p>
        </p:txBody>
      </p:sp>
      <p:sp>
        <p:nvSpPr>
          <p:cNvPr id="30729" name="Rectangle 3"/>
          <p:cNvSpPr>
            <a:spLocks noGrp="1" noChangeArrowheads="1"/>
          </p:cNvSpPr>
          <p:nvPr>
            <p:ph type="body" sz="half" idx="1"/>
          </p:nvPr>
        </p:nvSpPr>
        <p:spPr>
          <a:xfrm>
            <a:off x="685800" y="892629"/>
            <a:ext cx="7886700" cy="2133600"/>
          </a:xfrm>
        </p:spPr>
        <p:txBody>
          <a:bodyPr/>
          <a:lstStyle/>
          <a:p>
            <a:pPr eaLnBrk="1" hangingPunct="1"/>
            <a:r>
              <a:rPr lang="en-US" sz="2000" dirty="0" smtClean="0"/>
              <a:t>Each baseline, over 24 hours, traces out an ellipse in the (</a:t>
            </a:r>
            <a:r>
              <a:rPr lang="en-US" sz="2000" dirty="0" err="1" smtClean="0"/>
              <a:t>u,v</a:t>
            </a:r>
            <a:r>
              <a:rPr lang="en-US" sz="2000" dirty="0" smtClean="0"/>
              <a:t>) plane:</a:t>
            </a:r>
          </a:p>
          <a:p>
            <a:pPr eaLnBrk="1" hangingPunct="1"/>
            <a:endParaRPr lang="en-US" sz="2000" dirty="0" smtClean="0"/>
          </a:p>
          <a:p>
            <a:pPr eaLnBrk="1" hangingPunct="1"/>
            <a:endParaRPr lang="en-US" sz="2000" dirty="0" smtClean="0"/>
          </a:p>
          <a:p>
            <a:pPr eaLnBrk="1" hangingPunct="1"/>
            <a:r>
              <a:rPr lang="en-US" sz="2000" dirty="0" smtClean="0"/>
              <a:t>Because brightness is real, each observation provides us a second point, where:  </a:t>
            </a:r>
            <a:r>
              <a:rPr lang="en-US" sz="2000" dirty="0" smtClean="0"/>
              <a:t>V(-</a:t>
            </a:r>
            <a:r>
              <a:rPr lang="en-US" sz="2000" dirty="0" smtClean="0"/>
              <a:t>u,-v) = </a:t>
            </a:r>
            <a:r>
              <a:rPr lang="en-US" sz="2000" dirty="0" smtClean="0"/>
              <a:t>V*(</a:t>
            </a:r>
            <a:r>
              <a:rPr lang="en-US" sz="2000" dirty="0" err="1" smtClean="0"/>
              <a:t>u,v</a:t>
            </a:r>
            <a:r>
              <a:rPr lang="en-US" sz="2000" dirty="0" smtClean="0"/>
              <a:t>)</a:t>
            </a:r>
          </a:p>
          <a:p>
            <a:pPr eaLnBrk="1" hangingPunct="1"/>
            <a:r>
              <a:rPr lang="en-US" dirty="0" smtClean="0"/>
              <a:t>E-W baselines of no ‘v’ offset in the ellipses.</a:t>
            </a:r>
            <a:endParaRPr lang="en-US" sz="2000" dirty="0" smtClean="0"/>
          </a:p>
        </p:txBody>
      </p:sp>
      <p:graphicFrame>
        <p:nvGraphicFramePr>
          <p:cNvPr id="30722" name="Object 4"/>
          <p:cNvGraphicFramePr>
            <a:graphicFrameLocks noChangeAspect="1"/>
          </p:cNvGraphicFramePr>
          <p:nvPr>
            <p:ph sz="quarter" idx="2"/>
          </p:nvPr>
        </p:nvGraphicFramePr>
        <p:xfrm>
          <a:off x="2897188" y="1252538"/>
          <a:ext cx="1947862" cy="784225"/>
        </p:xfrm>
        <a:graphic>
          <a:graphicData uri="http://schemas.openxmlformats.org/presentationml/2006/ole">
            <p:oleObj spid="_x0000_s31746" name="Equation" r:id="rId3" imgW="1892160" imgH="761760" progId="Equation.3">
              <p:embed/>
            </p:oleObj>
          </a:graphicData>
        </a:graphic>
      </p:graphicFrame>
      <p:sp>
        <p:nvSpPr>
          <p:cNvPr id="30730" name="Line 6"/>
          <p:cNvSpPr>
            <a:spLocks noChangeShapeType="1"/>
          </p:cNvSpPr>
          <p:nvPr/>
        </p:nvSpPr>
        <p:spPr bwMode="auto">
          <a:xfrm flipV="1">
            <a:off x="3962400" y="3276600"/>
            <a:ext cx="0" cy="3124200"/>
          </a:xfrm>
          <a:prstGeom prst="line">
            <a:avLst/>
          </a:prstGeom>
          <a:noFill/>
          <a:ln w="25400">
            <a:solidFill>
              <a:srgbClr val="002060"/>
            </a:solidFill>
            <a:round/>
            <a:headEnd/>
            <a:tailEnd type="triangle" w="med" len="med"/>
          </a:ln>
        </p:spPr>
        <p:txBody>
          <a:bodyPr wrap="none" anchor="ctr"/>
          <a:lstStyle/>
          <a:p>
            <a:endParaRPr lang="en-US"/>
          </a:p>
        </p:txBody>
      </p:sp>
      <p:sp>
        <p:nvSpPr>
          <p:cNvPr id="30731" name="Line 7"/>
          <p:cNvSpPr>
            <a:spLocks noChangeShapeType="1"/>
          </p:cNvSpPr>
          <p:nvPr/>
        </p:nvSpPr>
        <p:spPr bwMode="auto">
          <a:xfrm flipV="1">
            <a:off x="2286000" y="4876800"/>
            <a:ext cx="3886200" cy="0"/>
          </a:xfrm>
          <a:prstGeom prst="line">
            <a:avLst/>
          </a:prstGeom>
          <a:noFill/>
          <a:ln w="25400">
            <a:solidFill>
              <a:srgbClr val="002060"/>
            </a:solidFill>
            <a:round/>
            <a:headEnd/>
            <a:tailEnd type="triangle" w="med" len="med"/>
          </a:ln>
        </p:spPr>
        <p:txBody>
          <a:bodyPr wrap="none" anchor="ctr"/>
          <a:lstStyle/>
          <a:p>
            <a:endParaRPr lang="en-US"/>
          </a:p>
        </p:txBody>
      </p:sp>
      <p:sp>
        <p:nvSpPr>
          <p:cNvPr id="30732" name="Oval 8"/>
          <p:cNvSpPr>
            <a:spLocks noChangeArrowheads="1"/>
          </p:cNvSpPr>
          <p:nvPr/>
        </p:nvSpPr>
        <p:spPr bwMode="auto">
          <a:xfrm>
            <a:off x="2971800" y="3505200"/>
            <a:ext cx="1905000" cy="1066800"/>
          </a:xfrm>
          <a:prstGeom prst="ellipse">
            <a:avLst/>
          </a:prstGeom>
          <a:noFill/>
          <a:ln w="25400">
            <a:solidFill>
              <a:schemeClr val="folHlink"/>
            </a:solidFill>
            <a:round/>
            <a:headEnd/>
            <a:tailEnd/>
          </a:ln>
        </p:spPr>
        <p:txBody>
          <a:bodyPr wrap="none" anchor="ctr"/>
          <a:lstStyle/>
          <a:p>
            <a:endParaRPr lang="en-US"/>
          </a:p>
        </p:txBody>
      </p:sp>
      <p:sp>
        <p:nvSpPr>
          <p:cNvPr id="30733" name="Text Box 10"/>
          <p:cNvSpPr txBox="1">
            <a:spLocks noChangeArrowheads="1"/>
          </p:cNvSpPr>
          <p:nvPr/>
        </p:nvSpPr>
        <p:spPr bwMode="auto">
          <a:xfrm>
            <a:off x="5867400" y="4876800"/>
            <a:ext cx="330200" cy="336550"/>
          </a:xfrm>
          <a:prstGeom prst="rect">
            <a:avLst/>
          </a:prstGeom>
          <a:noFill/>
          <a:ln w="12700">
            <a:noFill/>
            <a:miter lim="800000"/>
            <a:headEnd/>
            <a:tailEnd/>
          </a:ln>
        </p:spPr>
        <p:txBody>
          <a:bodyPr wrap="none">
            <a:spAutoFit/>
          </a:bodyPr>
          <a:lstStyle/>
          <a:p>
            <a:pPr algn="ctr"/>
            <a:r>
              <a:rPr lang="en-US" sz="1600" b="1" dirty="0"/>
              <a:t>U</a:t>
            </a:r>
          </a:p>
        </p:txBody>
      </p:sp>
      <p:sp>
        <p:nvSpPr>
          <p:cNvPr id="30734" name="Text Box 11"/>
          <p:cNvSpPr txBox="1">
            <a:spLocks noChangeArrowheads="1"/>
          </p:cNvSpPr>
          <p:nvPr/>
        </p:nvSpPr>
        <p:spPr bwMode="auto">
          <a:xfrm>
            <a:off x="3937000" y="3201988"/>
            <a:ext cx="319088" cy="336550"/>
          </a:xfrm>
          <a:prstGeom prst="rect">
            <a:avLst/>
          </a:prstGeom>
          <a:noFill/>
          <a:ln w="12700">
            <a:noFill/>
            <a:miter lim="800000"/>
            <a:headEnd/>
            <a:tailEnd/>
          </a:ln>
        </p:spPr>
        <p:txBody>
          <a:bodyPr wrap="none">
            <a:spAutoFit/>
          </a:bodyPr>
          <a:lstStyle/>
          <a:p>
            <a:pPr algn="ctr"/>
            <a:r>
              <a:rPr lang="en-US" sz="1600" b="1" dirty="0"/>
              <a:t>V</a:t>
            </a:r>
          </a:p>
        </p:txBody>
      </p:sp>
      <p:sp>
        <p:nvSpPr>
          <p:cNvPr id="30735" name="Line 12"/>
          <p:cNvSpPr>
            <a:spLocks noChangeShapeType="1"/>
          </p:cNvSpPr>
          <p:nvPr/>
        </p:nvSpPr>
        <p:spPr bwMode="auto">
          <a:xfrm>
            <a:off x="4876800" y="4038600"/>
            <a:ext cx="0" cy="838200"/>
          </a:xfrm>
          <a:prstGeom prst="line">
            <a:avLst/>
          </a:prstGeom>
          <a:noFill/>
          <a:ln w="31750">
            <a:solidFill>
              <a:srgbClr val="33CCFF"/>
            </a:solidFill>
            <a:round/>
            <a:headEnd type="triangle" w="med" len="med"/>
            <a:tailEnd type="triangle" w="med" len="med"/>
          </a:ln>
        </p:spPr>
        <p:txBody>
          <a:bodyPr wrap="none" anchor="ctr"/>
          <a:lstStyle/>
          <a:p>
            <a:endParaRPr lang="en-US"/>
          </a:p>
        </p:txBody>
      </p:sp>
      <p:graphicFrame>
        <p:nvGraphicFramePr>
          <p:cNvPr id="30723" name="Object 13"/>
          <p:cNvGraphicFramePr>
            <a:graphicFrameLocks noChangeAspect="1"/>
          </p:cNvGraphicFramePr>
          <p:nvPr>
            <p:ph sz="quarter" idx="3"/>
          </p:nvPr>
        </p:nvGraphicFramePr>
        <p:xfrm>
          <a:off x="5029200" y="4191000"/>
          <a:ext cx="1066800" cy="395288"/>
        </p:xfrm>
        <a:graphic>
          <a:graphicData uri="http://schemas.openxmlformats.org/presentationml/2006/ole">
            <p:oleObj spid="_x0000_s31747" name="Equation" r:id="rId4" imgW="787320" imgH="291960" progId="Equation.3">
              <p:embed/>
            </p:oleObj>
          </a:graphicData>
        </a:graphic>
      </p:graphicFrame>
      <p:sp>
        <p:nvSpPr>
          <p:cNvPr id="30736" name="Oval 16"/>
          <p:cNvSpPr>
            <a:spLocks noChangeArrowheads="1"/>
          </p:cNvSpPr>
          <p:nvPr/>
        </p:nvSpPr>
        <p:spPr bwMode="auto">
          <a:xfrm flipV="1">
            <a:off x="4495800" y="3597271"/>
            <a:ext cx="45719" cy="45719"/>
          </a:xfrm>
          <a:prstGeom prst="ellipse">
            <a:avLst/>
          </a:prstGeom>
          <a:solidFill>
            <a:srgbClr val="FF0000"/>
          </a:solidFill>
          <a:ln w="12700">
            <a:solidFill>
              <a:srgbClr val="FFFF00"/>
            </a:solidFill>
            <a:round/>
            <a:headEnd/>
            <a:tailEnd/>
          </a:ln>
        </p:spPr>
        <p:txBody>
          <a:bodyPr wrap="none" anchor="ctr"/>
          <a:lstStyle/>
          <a:p>
            <a:endParaRPr lang="en-US"/>
          </a:p>
        </p:txBody>
      </p:sp>
      <p:sp>
        <p:nvSpPr>
          <p:cNvPr id="30737" name="Line 18"/>
          <p:cNvSpPr>
            <a:spLocks noChangeShapeType="1"/>
          </p:cNvSpPr>
          <p:nvPr/>
        </p:nvSpPr>
        <p:spPr bwMode="auto">
          <a:xfrm flipV="1">
            <a:off x="2787650" y="3567113"/>
            <a:ext cx="0" cy="533400"/>
          </a:xfrm>
          <a:prstGeom prst="line">
            <a:avLst/>
          </a:prstGeom>
          <a:noFill/>
          <a:ln w="31750">
            <a:solidFill>
              <a:schemeClr val="tx1"/>
            </a:solidFill>
            <a:round/>
            <a:headEnd type="triangle" w="med" len="med"/>
            <a:tailEnd type="triangle" w="med" len="med"/>
          </a:ln>
        </p:spPr>
        <p:txBody>
          <a:bodyPr wrap="none" anchor="ctr"/>
          <a:lstStyle/>
          <a:p>
            <a:endParaRPr lang="en-US"/>
          </a:p>
        </p:txBody>
      </p:sp>
      <p:graphicFrame>
        <p:nvGraphicFramePr>
          <p:cNvPr id="30724" name="Object 19"/>
          <p:cNvGraphicFramePr>
            <a:graphicFrameLocks noChangeAspect="1"/>
          </p:cNvGraphicFramePr>
          <p:nvPr/>
        </p:nvGraphicFramePr>
        <p:xfrm>
          <a:off x="1143000" y="3642990"/>
          <a:ext cx="1524000" cy="371475"/>
        </p:xfrm>
        <a:graphic>
          <a:graphicData uri="http://schemas.openxmlformats.org/presentationml/2006/ole">
            <p:oleObj spid="_x0000_s31748" name="Equation" r:id="rId5" imgW="1409400" imgH="342720" progId="Equation.3">
              <p:embed/>
            </p:oleObj>
          </a:graphicData>
        </a:graphic>
      </p:graphicFrame>
      <p:sp>
        <p:nvSpPr>
          <p:cNvPr id="30738" name="Line 20"/>
          <p:cNvSpPr>
            <a:spLocks noChangeShapeType="1"/>
          </p:cNvSpPr>
          <p:nvPr/>
        </p:nvSpPr>
        <p:spPr bwMode="auto">
          <a:xfrm>
            <a:off x="2971800" y="4038600"/>
            <a:ext cx="990600" cy="0"/>
          </a:xfrm>
          <a:prstGeom prst="line">
            <a:avLst/>
          </a:prstGeom>
          <a:noFill/>
          <a:ln w="31750">
            <a:solidFill>
              <a:srgbClr val="993366"/>
            </a:solidFill>
            <a:round/>
            <a:headEnd type="triangle" w="med" len="med"/>
            <a:tailEnd type="triangle" w="med" len="med"/>
          </a:ln>
        </p:spPr>
        <p:txBody>
          <a:bodyPr wrap="none" anchor="ctr"/>
          <a:lstStyle/>
          <a:p>
            <a:endParaRPr lang="en-US"/>
          </a:p>
        </p:txBody>
      </p:sp>
      <p:graphicFrame>
        <p:nvGraphicFramePr>
          <p:cNvPr id="30725" name="Object 21"/>
          <p:cNvGraphicFramePr>
            <a:graphicFrameLocks noChangeAspect="1"/>
          </p:cNvGraphicFramePr>
          <p:nvPr/>
        </p:nvGraphicFramePr>
        <p:xfrm>
          <a:off x="3200400" y="4100513"/>
          <a:ext cx="762000" cy="294298"/>
        </p:xfrm>
        <a:graphic>
          <a:graphicData uri="http://schemas.openxmlformats.org/presentationml/2006/ole">
            <p:oleObj spid="_x0000_s31749" name="Equation" r:id="rId6" imgW="888840" imgH="342720" progId="Equation.3">
              <p:embed/>
            </p:oleObj>
          </a:graphicData>
        </a:graphic>
      </p:graphicFrame>
      <p:sp>
        <p:nvSpPr>
          <p:cNvPr id="30739" name="Oval 22"/>
          <p:cNvSpPr>
            <a:spLocks noChangeArrowheads="1"/>
          </p:cNvSpPr>
          <p:nvPr/>
        </p:nvSpPr>
        <p:spPr bwMode="auto">
          <a:xfrm>
            <a:off x="2971800" y="5181600"/>
            <a:ext cx="1905000" cy="1066800"/>
          </a:xfrm>
          <a:prstGeom prst="ellipse">
            <a:avLst/>
          </a:prstGeom>
          <a:noFill/>
          <a:ln w="25400">
            <a:solidFill>
              <a:schemeClr val="folHlink"/>
            </a:solidFill>
            <a:round/>
            <a:headEnd/>
            <a:tailEnd/>
          </a:ln>
        </p:spPr>
        <p:txBody>
          <a:bodyPr wrap="none" anchor="ctr"/>
          <a:lstStyle/>
          <a:p>
            <a:endParaRPr lang="en-US"/>
          </a:p>
        </p:txBody>
      </p:sp>
      <p:sp>
        <p:nvSpPr>
          <p:cNvPr id="30740" name="Text Box 25"/>
          <p:cNvSpPr txBox="1">
            <a:spLocks noChangeArrowheads="1"/>
          </p:cNvSpPr>
          <p:nvPr/>
        </p:nvSpPr>
        <p:spPr bwMode="auto">
          <a:xfrm>
            <a:off x="6477000" y="3786069"/>
            <a:ext cx="2209800" cy="1600438"/>
          </a:xfrm>
          <a:prstGeom prst="rect">
            <a:avLst/>
          </a:prstGeom>
          <a:noFill/>
          <a:ln w="12700">
            <a:noFill/>
            <a:miter lim="800000"/>
            <a:headEnd/>
            <a:tailEnd/>
          </a:ln>
        </p:spPr>
        <p:txBody>
          <a:bodyPr>
            <a:spAutoFit/>
          </a:bodyPr>
          <a:lstStyle/>
          <a:p>
            <a:pPr>
              <a:spcBef>
                <a:spcPct val="50000"/>
              </a:spcBef>
            </a:pPr>
            <a:r>
              <a:rPr lang="en-US" sz="1400" dirty="0">
                <a:solidFill>
                  <a:schemeClr val="tx2"/>
                </a:solidFill>
              </a:rPr>
              <a:t>Good UV Coverage requires many simultaneous baselines amongst many antennas, or many sequential baselines from a few antennas.</a:t>
            </a:r>
          </a:p>
        </p:txBody>
      </p:sp>
      <p:sp>
        <p:nvSpPr>
          <p:cNvPr id="30741" name="Text Box 26"/>
          <p:cNvSpPr txBox="1">
            <a:spLocks noChangeArrowheads="1"/>
          </p:cNvSpPr>
          <p:nvPr/>
        </p:nvSpPr>
        <p:spPr bwMode="auto">
          <a:xfrm>
            <a:off x="152400" y="6096000"/>
            <a:ext cx="1752600" cy="244475"/>
          </a:xfrm>
          <a:prstGeom prst="rect">
            <a:avLst/>
          </a:prstGeom>
          <a:noFill/>
          <a:ln w="12700">
            <a:noFill/>
            <a:miter lim="800000"/>
            <a:headEnd/>
            <a:tailEnd/>
          </a:ln>
        </p:spPr>
        <p:txBody>
          <a:bodyPr>
            <a:spAutoFit/>
          </a:bodyPr>
          <a:lstStyle/>
          <a:p>
            <a:pPr>
              <a:spcBef>
                <a:spcPct val="50000"/>
              </a:spcBef>
            </a:pPr>
            <a:endParaRPr lang="en-US"/>
          </a:p>
        </p:txBody>
      </p:sp>
      <p:sp>
        <p:nvSpPr>
          <p:cNvPr id="30742" name="Text Box 27"/>
          <p:cNvSpPr txBox="1">
            <a:spLocks noChangeArrowheads="1"/>
          </p:cNvSpPr>
          <p:nvPr/>
        </p:nvSpPr>
        <p:spPr bwMode="auto">
          <a:xfrm>
            <a:off x="6400800" y="3352800"/>
            <a:ext cx="914400" cy="244475"/>
          </a:xfrm>
          <a:prstGeom prst="rect">
            <a:avLst/>
          </a:prstGeom>
          <a:noFill/>
          <a:ln w="12700">
            <a:noFill/>
            <a:miter lim="800000"/>
            <a:headEnd/>
            <a:tailEnd/>
          </a:ln>
        </p:spPr>
        <p:txBody>
          <a:bodyPr>
            <a:spAutoFit/>
          </a:bodyPr>
          <a:lstStyle/>
          <a:p>
            <a:pPr>
              <a:spcBef>
                <a:spcPct val="50000"/>
              </a:spcBef>
            </a:pPr>
            <a:endParaRPr lang="en-US"/>
          </a:p>
        </p:txBody>
      </p:sp>
      <p:sp>
        <p:nvSpPr>
          <p:cNvPr id="30743" name="Line 28"/>
          <p:cNvSpPr>
            <a:spLocks noChangeShapeType="1"/>
          </p:cNvSpPr>
          <p:nvPr/>
        </p:nvSpPr>
        <p:spPr bwMode="auto">
          <a:xfrm flipH="1">
            <a:off x="4724400" y="3429000"/>
            <a:ext cx="1600200" cy="152400"/>
          </a:xfrm>
          <a:prstGeom prst="line">
            <a:avLst/>
          </a:prstGeom>
          <a:noFill/>
          <a:ln w="19050">
            <a:solidFill>
              <a:schemeClr val="tx1"/>
            </a:solidFill>
            <a:prstDash val="sysDot"/>
            <a:round/>
            <a:headEnd/>
            <a:tailEnd type="triangle" w="med" len="med"/>
          </a:ln>
        </p:spPr>
        <p:txBody>
          <a:bodyPr wrap="none" anchor="ctr"/>
          <a:lstStyle/>
          <a:p>
            <a:endParaRPr lang="en-US"/>
          </a:p>
        </p:txBody>
      </p:sp>
      <p:sp>
        <p:nvSpPr>
          <p:cNvPr id="30744" name="Text Box 29"/>
          <p:cNvSpPr txBox="1">
            <a:spLocks noChangeArrowheads="1"/>
          </p:cNvSpPr>
          <p:nvPr/>
        </p:nvSpPr>
        <p:spPr bwMode="auto">
          <a:xfrm>
            <a:off x="6324600" y="3200400"/>
            <a:ext cx="2686050" cy="366713"/>
          </a:xfrm>
          <a:prstGeom prst="rect">
            <a:avLst/>
          </a:prstGeom>
          <a:noFill/>
          <a:ln w="12700">
            <a:noFill/>
            <a:miter lim="800000"/>
            <a:headEnd/>
            <a:tailEnd/>
          </a:ln>
        </p:spPr>
        <p:txBody>
          <a:bodyPr wrap="none">
            <a:spAutoFit/>
          </a:bodyPr>
          <a:lstStyle/>
          <a:p>
            <a:r>
              <a:rPr lang="en-US" sz="1800" dirty="0"/>
              <a:t>A single Visibility:  V(</a:t>
            </a:r>
            <a:r>
              <a:rPr lang="en-US" sz="1800" dirty="0" err="1"/>
              <a:t>u,v</a:t>
            </a:r>
            <a:r>
              <a:rPr lang="en-US" sz="1800" dirty="0"/>
              <a:t>)</a:t>
            </a:r>
          </a:p>
        </p:txBody>
      </p:sp>
      <p:sp>
        <p:nvSpPr>
          <p:cNvPr id="30745" name="Oval 30"/>
          <p:cNvSpPr>
            <a:spLocks noChangeArrowheads="1"/>
          </p:cNvSpPr>
          <p:nvPr/>
        </p:nvSpPr>
        <p:spPr bwMode="auto">
          <a:xfrm>
            <a:off x="3276600" y="6096000"/>
            <a:ext cx="76200" cy="762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30746" name="Line 31"/>
          <p:cNvSpPr>
            <a:spLocks noChangeShapeType="1"/>
          </p:cNvSpPr>
          <p:nvPr/>
        </p:nvSpPr>
        <p:spPr bwMode="auto">
          <a:xfrm flipV="1">
            <a:off x="2743200" y="6172200"/>
            <a:ext cx="457200" cy="0"/>
          </a:xfrm>
          <a:prstGeom prst="line">
            <a:avLst/>
          </a:prstGeom>
          <a:noFill/>
          <a:ln w="19050">
            <a:solidFill>
              <a:srgbClr val="FFFFFF"/>
            </a:solidFill>
            <a:prstDash val="sysDot"/>
            <a:round/>
            <a:headEnd/>
            <a:tailEnd type="triangle" w="med" len="med"/>
          </a:ln>
        </p:spPr>
        <p:txBody>
          <a:bodyPr wrap="none" anchor="ctr"/>
          <a:lstStyle/>
          <a:p>
            <a:endParaRPr lang="en-US"/>
          </a:p>
        </p:txBody>
      </p:sp>
      <p:sp>
        <p:nvSpPr>
          <p:cNvPr id="30747" name="Rectangle 32"/>
          <p:cNvSpPr>
            <a:spLocks noChangeArrowheads="1"/>
          </p:cNvSpPr>
          <p:nvPr/>
        </p:nvSpPr>
        <p:spPr bwMode="auto">
          <a:xfrm>
            <a:off x="228600" y="5213350"/>
            <a:ext cx="2559050" cy="641350"/>
          </a:xfrm>
          <a:prstGeom prst="rect">
            <a:avLst/>
          </a:prstGeom>
          <a:noFill/>
          <a:ln w="12700">
            <a:noFill/>
            <a:miter lim="800000"/>
            <a:headEnd/>
            <a:tailEnd/>
          </a:ln>
        </p:spPr>
        <p:txBody>
          <a:bodyPr wrap="none">
            <a:spAutoFit/>
          </a:bodyPr>
          <a:lstStyle/>
          <a:p>
            <a:pPr algn="ctr"/>
            <a:r>
              <a:rPr lang="en-US" sz="1800" dirty="0">
                <a:solidFill>
                  <a:schemeClr val="tx2"/>
                </a:solidFill>
              </a:rPr>
              <a:t>Its Complex Conjugate </a:t>
            </a:r>
          </a:p>
          <a:p>
            <a:pPr algn="ctr"/>
            <a:r>
              <a:rPr lang="en-US" sz="1800" dirty="0" smtClean="0">
                <a:solidFill>
                  <a:schemeClr val="tx2"/>
                </a:solidFill>
              </a:rPr>
              <a:t>V(-</a:t>
            </a:r>
            <a:r>
              <a:rPr lang="en-US" sz="1800" dirty="0">
                <a:solidFill>
                  <a:schemeClr val="tx2"/>
                </a:solidFill>
              </a:rPr>
              <a:t>u,-v)</a:t>
            </a:r>
          </a:p>
        </p:txBody>
      </p:sp>
      <p:sp>
        <p:nvSpPr>
          <p:cNvPr id="28" name="Line 28"/>
          <p:cNvSpPr>
            <a:spLocks noChangeShapeType="1"/>
          </p:cNvSpPr>
          <p:nvPr/>
        </p:nvSpPr>
        <p:spPr bwMode="auto">
          <a:xfrm>
            <a:off x="2088682" y="5688529"/>
            <a:ext cx="1111718" cy="407470"/>
          </a:xfrm>
          <a:prstGeom prst="line">
            <a:avLst/>
          </a:prstGeom>
          <a:noFill/>
          <a:ln w="19050">
            <a:solidFill>
              <a:schemeClr val="tx1"/>
            </a:solidFill>
            <a:prstDash val="sysDot"/>
            <a:round/>
            <a:headEnd/>
            <a:tailEnd type="triangle" w="med" len="me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Good Coverage near </a:t>
            </a:r>
            <a:r>
              <a:rPr lang="en-US" dirty="0" smtClean="0">
                <a:latin typeface="Symbol" pitchFamily="18" charset="2"/>
              </a:rPr>
              <a:t>d</a:t>
            </a:r>
            <a:r>
              <a:rPr lang="en-US" dirty="0" smtClean="0"/>
              <a:t> = 0</a:t>
            </a:r>
            <a:endParaRPr lang="en-US" dirty="0"/>
          </a:p>
        </p:txBody>
      </p:sp>
      <p:sp>
        <p:nvSpPr>
          <p:cNvPr id="3" name="Text Placeholder 2"/>
          <p:cNvSpPr>
            <a:spLocks noGrp="1"/>
          </p:cNvSpPr>
          <p:nvPr>
            <p:ph type="body" sz="half" idx="1"/>
          </p:nvPr>
        </p:nvSpPr>
        <p:spPr>
          <a:xfrm>
            <a:off x="647700" y="1012371"/>
            <a:ext cx="7658100" cy="5105400"/>
          </a:xfrm>
        </p:spPr>
        <p:txBody>
          <a:bodyPr/>
          <a:lstStyle/>
          <a:p>
            <a:r>
              <a:rPr lang="en-US" sz="2400" dirty="0" smtClean="0"/>
              <a:t>The only means of getting good 2-d angular resolution at all declinations is to build an array with N-S spacings.  </a:t>
            </a:r>
          </a:p>
          <a:p>
            <a:r>
              <a:rPr lang="en-US" sz="2400" dirty="0" smtClean="0"/>
              <a:t>Many more antennas are needed to provide good coverage for such geometries.</a:t>
            </a:r>
          </a:p>
          <a:p>
            <a:r>
              <a:rPr lang="en-US" sz="2400" dirty="0" smtClean="0"/>
              <a:t>The VLA was designed to do this, using 9 antennas on each of three equiangular arms.  </a:t>
            </a:r>
          </a:p>
          <a:p>
            <a:r>
              <a:rPr lang="en-US" sz="2400" dirty="0" smtClean="0"/>
              <a:t>Built in the 1970s, commissioned in 1980, and undergoing a major upgrade now, the VLA vastly improved radio synthesis imaging at all declinations. </a:t>
            </a:r>
          </a:p>
          <a:p>
            <a:r>
              <a:rPr lang="en-US" sz="2400" dirty="0" smtClean="0"/>
              <a:t>Each of the 351 </a:t>
            </a:r>
            <a:r>
              <a:rPr lang="en-US" sz="2400" dirty="0" err="1" smtClean="0"/>
              <a:t>spacings</a:t>
            </a:r>
            <a:r>
              <a:rPr lang="en-US" sz="2400" dirty="0" smtClean="0"/>
              <a:t> traces an elliptical locus on the (</a:t>
            </a:r>
            <a:r>
              <a:rPr lang="en-US" sz="2400" dirty="0" err="1" smtClean="0"/>
              <a:t>u,v</a:t>
            </a:r>
            <a:r>
              <a:rPr lang="en-US" sz="2400" dirty="0" smtClean="0"/>
              <a:t>) plane.  </a:t>
            </a:r>
          </a:p>
          <a:p>
            <a:r>
              <a:rPr lang="en-US" sz="2400" dirty="0" smtClean="0"/>
              <a:t>Every baseline has some (N-S) component, so none of the ellipses is centered on the origin.  </a:t>
            </a:r>
            <a:endParaRPr lang="en-US" sz="2400" dirty="0"/>
          </a:p>
        </p:txBody>
      </p:sp>
      <p:sp>
        <p:nvSpPr>
          <p:cNvPr id="6" name="Slide Number Placeholder 5"/>
          <p:cNvSpPr>
            <a:spLocks noGrp="1"/>
          </p:cNvSpPr>
          <p:nvPr>
            <p:ph type="sldNum" sz="quarter" idx="10"/>
          </p:nvPr>
        </p:nvSpPr>
        <p:spPr/>
        <p:txBody>
          <a:bodyPr/>
          <a:lstStyle/>
          <a:p>
            <a:pPr>
              <a:defRPr/>
            </a:pPr>
            <a:fld id="{B9A5B1B4-3B3A-4772-A1A3-267DE63EE0FA}" type="slidenum">
              <a:rPr lang="en-US" smtClean="0"/>
              <a:pPr>
                <a:defRPr/>
              </a:pPr>
              <a:t>34</a:t>
            </a:fld>
            <a:endParaRPr lang="en-US"/>
          </a:p>
        </p:txBody>
      </p:sp>
      <p:sp>
        <p:nvSpPr>
          <p:cNvPr id="7" name="Footer Placeholder 6"/>
          <p:cNvSpPr>
            <a:spLocks noGrp="1"/>
          </p:cNvSpPr>
          <p:nvPr>
            <p:ph type="ftr" sz="quarter" idx="11"/>
          </p:nvPr>
        </p:nvSpPr>
        <p:spPr/>
        <p:txBody>
          <a:bodyPr/>
          <a:lstStyle/>
          <a:p>
            <a:pPr>
              <a:defRPr/>
            </a:pPr>
            <a:r>
              <a:rPr lang="en-US" smtClean="0"/>
              <a:t>2010 NRAO Synthesis Imaging School</a:t>
            </a:r>
          </a:p>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3EC3463A-1704-4DF1-9A31-6E9342186CD6}" type="slidenum">
              <a:rPr lang="en-US" smtClean="0"/>
              <a:pPr/>
              <a:t>35</a:t>
            </a:fld>
            <a:endParaRPr lang="en-US" smtClean="0"/>
          </a:p>
        </p:txBody>
      </p:sp>
      <p:sp>
        <p:nvSpPr>
          <p:cNvPr id="59396" name="Rectangle 2"/>
          <p:cNvSpPr>
            <a:spLocks noGrp="1" noChangeArrowheads="1"/>
          </p:cNvSpPr>
          <p:nvPr>
            <p:ph type="title"/>
          </p:nvPr>
        </p:nvSpPr>
        <p:spPr/>
        <p:txBody>
          <a:bodyPr/>
          <a:lstStyle/>
          <a:p>
            <a:pPr eaLnBrk="1" hangingPunct="1"/>
            <a:r>
              <a:rPr lang="en-US" sz="3200" dirty="0" smtClean="0"/>
              <a:t>Sample VLA (U,V) plots for 3C147 (</a:t>
            </a:r>
            <a:r>
              <a:rPr lang="en-US" sz="3200" dirty="0" smtClean="0">
                <a:latin typeface="Symbol" pitchFamily="18" charset="2"/>
              </a:rPr>
              <a:t>d</a:t>
            </a:r>
            <a:r>
              <a:rPr lang="en-US" sz="3200" dirty="0" smtClean="0"/>
              <a:t> = 50)</a:t>
            </a:r>
          </a:p>
        </p:txBody>
      </p:sp>
      <p:sp>
        <p:nvSpPr>
          <p:cNvPr id="59397" name="Rectangle 3"/>
          <p:cNvSpPr>
            <a:spLocks noGrp="1" noChangeArrowheads="1"/>
          </p:cNvSpPr>
          <p:nvPr>
            <p:ph type="body" idx="1"/>
          </p:nvPr>
        </p:nvSpPr>
        <p:spPr>
          <a:xfrm>
            <a:off x="647700" y="884238"/>
            <a:ext cx="7772400" cy="533400"/>
          </a:xfrm>
        </p:spPr>
        <p:txBody>
          <a:bodyPr/>
          <a:lstStyle/>
          <a:p>
            <a:pPr eaLnBrk="1" hangingPunct="1"/>
            <a:r>
              <a:rPr lang="en-US" dirty="0" smtClean="0"/>
              <a:t>Snapshot (</a:t>
            </a:r>
            <a:r>
              <a:rPr lang="en-US" dirty="0" err="1" smtClean="0"/>
              <a:t>u,v</a:t>
            </a:r>
            <a:r>
              <a:rPr lang="en-US" dirty="0" smtClean="0"/>
              <a:t>) coverage for HA = -2, 0, +2  (with 26 antennas).  </a:t>
            </a:r>
          </a:p>
        </p:txBody>
      </p:sp>
      <p:pic>
        <p:nvPicPr>
          <p:cNvPr id="59398" name="Picture 4" descr="HA-2"/>
          <p:cNvPicPr>
            <a:picLocks noChangeAspect="1" noChangeArrowheads="1"/>
          </p:cNvPicPr>
          <p:nvPr/>
        </p:nvPicPr>
        <p:blipFill>
          <a:blip r:embed="rId2" cstate="print"/>
          <a:srcRect t="7895" b="2632"/>
          <a:stretch>
            <a:fillRect/>
          </a:stretch>
        </p:blipFill>
        <p:spPr bwMode="auto">
          <a:xfrm>
            <a:off x="647700" y="1524000"/>
            <a:ext cx="2300288" cy="2192173"/>
          </a:xfrm>
          <a:prstGeom prst="rect">
            <a:avLst/>
          </a:prstGeom>
          <a:noFill/>
          <a:ln w="9525">
            <a:noFill/>
            <a:miter lim="800000"/>
            <a:headEnd/>
            <a:tailEnd/>
          </a:ln>
        </p:spPr>
      </p:pic>
      <p:pic>
        <p:nvPicPr>
          <p:cNvPr id="59399" name="Picture 5" descr="HA-0"/>
          <p:cNvPicPr>
            <a:picLocks noChangeAspect="1" noChangeArrowheads="1"/>
          </p:cNvPicPr>
          <p:nvPr/>
        </p:nvPicPr>
        <p:blipFill>
          <a:blip r:embed="rId3" cstate="print"/>
          <a:srcRect t="7895" b="2632"/>
          <a:stretch>
            <a:fillRect/>
          </a:stretch>
        </p:blipFill>
        <p:spPr bwMode="auto">
          <a:xfrm>
            <a:off x="3467100" y="1524000"/>
            <a:ext cx="2300288" cy="2192173"/>
          </a:xfrm>
          <a:prstGeom prst="rect">
            <a:avLst/>
          </a:prstGeom>
          <a:noFill/>
          <a:ln w="9525">
            <a:noFill/>
            <a:miter lim="800000"/>
            <a:headEnd/>
            <a:tailEnd/>
          </a:ln>
        </p:spPr>
      </p:pic>
      <p:pic>
        <p:nvPicPr>
          <p:cNvPr id="59400" name="Picture 6" descr="HA+2"/>
          <p:cNvPicPr>
            <a:picLocks noChangeAspect="1" noChangeArrowheads="1"/>
          </p:cNvPicPr>
          <p:nvPr/>
        </p:nvPicPr>
        <p:blipFill>
          <a:blip r:embed="rId4" cstate="print"/>
          <a:srcRect t="8586"/>
          <a:stretch>
            <a:fillRect/>
          </a:stretch>
        </p:blipFill>
        <p:spPr bwMode="auto">
          <a:xfrm>
            <a:off x="6096000" y="1516062"/>
            <a:ext cx="2362200" cy="2298075"/>
          </a:xfrm>
          <a:prstGeom prst="rect">
            <a:avLst/>
          </a:prstGeom>
          <a:noFill/>
          <a:ln w="9525">
            <a:noFill/>
            <a:miter lim="800000"/>
            <a:headEnd/>
            <a:tailEnd/>
          </a:ln>
        </p:spPr>
      </p:pic>
      <p:pic>
        <p:nvPicPr>
          <p:cNvPr id="59401" name="Picture 7" descr="ALLFOUR"/>
          <p:cNvPicPr>
            <a:picLocks noChangeAspect="1" noChangeArrowheads="1"/>
          </p:cNvPicPr>
          <p:nvPr/>
        </p:nvPicPr>
        <p:blipFill>
          <a:blip r:embed="rId5" cstate="print"/>
          <a:srcRect t="8081"/>
          <a:stretch>
            <a:fillRect/>
          </a:stretch>
        </p:blipFill>
        <p:spPr bwMode="auto">
          <a:xfrm>
            <a:off x="3044825" y="4145757"/>
            <a:ext cx="2199807" cy="2101040"/>
          </a:xfrm>
          <a:prstGeom prst="rect">
            <a:avLst/>
          </a:prstGeom>
          <a:noFill/>
          <a:ln w="9525">
            <a:noFill/>
            <a:miter lim="800000"/>
            <a:headEnd/>
            <a:tailEnd/>
          </a:ln>
        </p:spPr>
      </p:pic>
      <p:sp>
        <p:nvSpPr>
          <p:cNvPr id="59402" name="Text Box 8"/>
          <p:cNvSpPr txBox="1">
            <a:spLocks noChangeArrowheads="1"/>
          </p:cNvSpPr>
          <p:nvPr/>
        </p:nvSpPr>
        <p:spPr bwMode="auto">
          <a:xfrm>
            <a:off x="5267158" y="4803006"/>
            <a:ext cx="1965325" cy="701675"/>
          </a:xfrm>
          <a:prstGeom prst="rect">
            <a:avLst/>
          </a:prstGeom>
          <a:noFill/>
          <a:ln w="12700">
            <a:noFill/>
            <a:miter lim="800000"/>
            <a:headEnd/>
            <a:tailEnd/>
          </a:ln>
        </p:spPr>
        <p:txBody>
          <a:bodyPr>
            <a:spAutoFit/>
          </a:bodyPr>
          <a:lstStyle/>
          <a:p>
            <a:r>
              <a:rPr lang="en-US" sz="2000" dirty="0"/>
              <a:t>Coverage over all four hours.  </a:t>
            </a:r>
          </a:p>
        </p:txBody>
      </p:sp>
      <p:sp>
        <p:nvSpPr>
          <p:cNvPr id="59403" name="Text Box 9"/>
          <p:cNvSpPr txBox="1">
            <a:spLocks noChangeArrowheads="1"/>
          </p:cNvSpPr>
          <p:nvPr/>
        </p:nvSpPr>
        <p:spPr bwMode="auto">
          <a:xfrm>
            <a:off x="1293161" y="3779044"/>
            <a:ext cx="1092200" cy="366712"/>
          </a:xfrm>
          <a:prstGeom prst="rect">
            <a:avLst/>
          </a:prstGeom>
          <a:noFill/>
          <a:ln w="12700">
            <a:noFill/>
            <a:miter lim="800000"/>
            <a:headEnd/>
            <a:tailEnd/>
          </a:ln>
        </p:spPr>
        <p:txBody>
          <a:bodyPr wrap="none">
            <a:spAutoFit/>
          </a:bodyPr>
          <a:lstStyle/>
          <a:p>
            <a:r>
              <a:rPr lang="en-US" sz="1800" dirty="0"/>
              <a:t>HA = -2h</a:t>
            </a:r>
          </a:p>
        </p:txBody>
      </p:sp>
      <p:sp>
        <p:nvSpPr>
          <p:cNvPr id="59404" name="Text Box 10"/>
          <p:cNvSpPr txBox="1">
            <a:spLocks noChangeArrowheads="1"/>
          </p:cNvSpPr>
          <p:nvPr/>
        </p:nvSpPr>
        <p:spPr bwMode="auto">
          <a:xfrm>
            <a:off x="6898907" y="3814137"/>
            <a:ext cx="1016000" cy="366713"/>
          </a:xfrm>
          <a:prstGeom prst="rect">
            <a:avLst/>
          </a:prstGeom>
          <a:noFill/>
          <a:ln w="12700">
            <a:noFill/>
            <a:miter lim="800000"/>
            <a:headEnd/>
            <a:tailEnd/>
          </a:ln>
        </p:spPr>
        <p:txBody>
          <a:bodyPr wrap="none">
            <a:spAutoFit/>
          </a:bodyPr>
          <a:lstStyle/>
          <a:p>
            <a:r>
              <a:rPr lang="en-US" sz="1800" dirty="0"/>
              <a:t>HA = 2h</a:t>
            </a:r>
          </a:p>
        </p:txBody>
      </p:sp>
      <p:sp>
        <p:nvSpPr>
          <p:cNvPr id="59405" name="Text Box 11"/>
          <p:cNvSpPr txBox="1">
            <a:spLocks noChangeArrowheads="1"/>
          </p:cNvSpPr>
          <p:nvPr/>
        </p:nvSpPr>
        <p:spPr bwMode="auto">
          <a:xfrm>
            <a:off x="4251158" y="3779043"/>
            <a:ext cx="1016000" cy="366713"/>
          </a:xfrm>
          <a:prstGeom prst="rect">
            <a:avLst/>
          </a:prstGeom>
          <a:noFill/>
          <a:ln w="12700">
            <a:noFill/>
            <a:miter lim="800000"/>
            <a:headEnd/>
            <a:tailEnd/>
          </a:ln>
        </p:spPr>
        <p:txBody>
          <a:bodyPr wrap="none">
            <a:spAutoFit/>
          </a:bodyPr>
          <a:lstStyle/>
          <a:p>
            <a:r>
              <a:rPr lang="en-US" sz="1800" dirty="0"/>
              <a:t>HA = 0h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3305"/>
          </a:xfrm>
        </p:spPr>
        <p:txBody>
          <a:bodyPr/>
          <a:lstStyle/>
          <a:p>
            <a:r>
              <a:rPr lang="en-US" dirty="0" smtClean="0"/>
              <a:t>VLA Coverage and Beams</a:t>
            </a:r>
            <a:endParaRPr lang="en-US" dirty="0"/>
          </a:p>
        </p:txBody>
      </p:sp>
      <p:pic>
        <p:nvPicPr>
          <p:cNvPr id="7" name="Content Placeholder 6" descr="VLA90.jpeg"/>
          <p:cNvPicPr>
            <a:picLocks noGrp="1" noChangeAspect="1"/>
          </p:cNvPicPr>
          <p:nvPr>
            <p:ph sz="half" idx="1"/>
          </p:nvPr>
        </p:nvPicPr>
        <p:blipFill>
          <a:blip r:embed="rId2"/>
          <a:srcRect l="6003" t="17473" r="6651" b="15032"/>
          <a:stretch>
            <a:fillRect/>
          </a:stretch>
        </p:blipFill>
        <p:spPr>
          <a:xfrm>
            <a:off x="304801" y="1251858"/>
            <a:ext cx="1513113" cy="1513113"/>
          </a:xfrm>
        </p:spPr>
      </p:pic>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36</a:t>
            </a:fld>
            <a:endParaRPr lang="en-US" dirty="0"/>
          </a:p>
        </p:txBody>
      </p:sp>
      <p:pic>
        <p:nvPicPr>
          <p:cNvPr id="9" name="Picture 8" descr="VLA30.jpeg"/>
          <p:cNvPicPr>
            <a:picLocks noChangeAspect="1"/>
          </p:cNvPicPr>
          <p:nvPr/>
        </p:nvPicPr>
        <p:blipFill>
          <a:blip r:embed="rId3"/>
          <a:srcRect l="8095" t="18254" r="5836" b="15238"/>
          <a:stretch>
            <a:fillRect/>
          </a:stretch>
        </p:blipFill>
        <p:spPr>
          <a:xfrm>
            <a:off x="3694107" y="1251858"/>
            <a:ext cx="1513114" cy="1513113"/>
          </a:xfrm>
          <a:prstGeom prst="rect">
            <a:avLst/>
          </a:prstGeom>
        </p:spPr>
      </p:pic>
      <p:pic>
        <p:nvPicPr>
          <p:cNvPr id="10" name="Picture 9" descr="VLA0.jpg"/>
          <p:cNvPicPr>
            <a:picLocks noChangeAspect="1"/>
          </p:cNvPicPr>
          <p:nvPr/>
        </p:nvPicPr>
        <p:blipFill>
          <a:blip r:embed="rId4"/>
          <a:srcRect l="8095" t="18254" r="6246" b="16984"/>
          <a:stretch>
            <a:fillRect/>
          </a:stretch>
        </p:blipFill>
        <p:spPr>
          <a:xfrm>
            <a:off x="5406882" y="1251858"/>
            <a:ext cx="1538203" cy="1505005"/>
          </a:xfrm>
          <a:prstGeom prst="rect">
            <a:avLst/>
          </a:prstGeom>
        </p:spPr>
      </p:pic>
      <p:pic>
        <p:nvPicPr>
          <p:cNvPr id="11" name="Picture 10" descr="VLA-30.jpeg"/>
          <p:cNvPicPr>
            <a:picLocks noChangeAspect="1"/>
          </p:cNvPicPr>
          <p:nvPr/>
        </p:nvPicPr>
        <p:blipFill>
          <a:blip r:embed="rId5"/>
          <a:srcRect l="8095" t="18254" r="6041" b="15079"/>
          <a:stretch>
            <a:fillRect/>
          </a:stretch>
        </p:blipFill>
        <p:spPr>
          <a:xfrm>
            <a:off x="7130144" y="1261184"/>
            <a:ext cx="1488557" cy="1495679"/>
          </a:xfrm>
          <a:prstGeom prst="rect">
            <a:avLst/>
          </a:prstGeom>
        </p:spPr>
      </p:pic>
      <p:pic>
        <p:nvPicPr>
          <p:cNvPr id="12" name="Picture 11" descr="VLABEAM90.jpg"/>
          <p:cNvPicPr>
            <a:picLocks noChangeAspect="1"/>
          </p:cNvPicPr>
          <p:nvPr/>
        </p:nvPicPr>
        <p:blipFill>
          <a:blip r:embed="rId6"/>
          <a:srcRect l="6368" t="20476" r="13520" b="19524"/>
          <a:stretch>
            <a:fillRect/>
          </a:stretch>
        </p:blipFill>
        <p:spPr>
          <a:xfrm>
            <a:off x="240901" y="3203781"/>
            <a:ext cx="1538203" cy="1490874"/>
          </a:xfrm>
          <a:prstGeom prst="rect">
            <a:avLst/>
          </a:prstGeom>
        </p:spPr>
      </p:pic>
      <p:pic>
        <p:nvPicPr>
          <p:cNvPr id="13" name="Picture 12" descr="VLABEAM60.jpg"/>
          <p:cNvPicPr>
            <a:picLocks noChangeAspect="1"/>
          </p:cNvPicPr>
          <p:nvPr/>
        </p:nvPicPr>
        <p:blipFill>
          <a:blip r:embed="rId7"/>
          <a:srcRect l="6162" t="20476" r="12082" b="19206"/>
          <a:stretch>
            <a:fillRect/>
          </a:stretch>
        </p:blipFill>
        <p:spPr>
          <a:xfrm>
            <a:off x="1894562" y="3203781"/>
            <a:ext cx="1561494" cy="1490874"/>
          </a:xfrm>
          <a:prstGeom prst="rect">
            <a:avLst/>
          </a:prstGeom>
        </p:spPr>
      </p:pic>
      <p:pic>
        <p:nvPicPr>
          <p:cNvPr id="14" name="Picture 13" descr="VLABEAM30.jpg"/>
          <p:cNvPicPr>
            <a:picLocks noChangeAspect="1"/>
          </p:cNvPicPr>
          <p:nvPr/>
        </p:nvPicPr>
        <p:blipFill>
          <a:blip r:embed="rId8"/>
          <a:srcRect l="6246" t="20952" r="13436" b="19524"/>
          <a:stretch>
            <a:fillRect/>
          </a:stretch>
        </p:blipFill>
        <p:spPr>
          <a:xfrm>
            <a:off x="3652736" y="3203781"/>
            <a:ext cx="1554485" cy="1490874"/>
          </a:xfrm>
          <a:prstGeom prst="rect">
            <a:avLst/>
          </a:prstGeom>
        </p:spPr>
      </p:pic>
      <p:pic>
        <p:nvPicPr>
          <p:cNvPr id="15" name="Picture 14" descr="VLABEAM0.jpg"/>
          <p:cNvPicPr>
            <a:picLocks noChangeAspect="1"/>
          </p:cNvPicPr>
          <p:nvPr/>
        </p:nvPicPr>
        <p:blipFill>
          <a:blip r:embed="rId9"/>
          <a:srcRect l="6452" t="20635" r="13436" b="19365"/>
          <a:stretch>
            <a:fillRect/>
          </a:stretch>
        </p:blipFill>
        <p:spPr>
          <a:xfrm>
            <a:off x="5406881" y="3203781"/>
            <a:ext cx="1538203" cy="1490874"/>
          </a:xfrm>
          <a:prstGeom prst="rect">
            <a:avLst/>
          </a:prstGeom>
        </p:spPr>
      </p:pic>
      <p:pic>
        <p:nvPicPr>
          <p:cNvPr id="16" name="Picture 15" descr="VLABEAM-30.jpg"/>
          <p:cNvPicPr>
            <a:picLocks noChangeAspect="1"/>
          </p:cNvPicPr>
          <p:nvPr/>
        </p:nvPicPr>
        <p:blipFill>
          <a:blip r:embed="rId10"/>
          <a:srcRect l="6246" t="20952" r="13436" b="19206"/>
          <a:stretch>
            <a:fillRect/>
          </a:stretch>
        </p:blipFill>
        <p:spPr>
          <a:xfrm>
            <a:off x="7130144" y="3259396"/>
            <a:ext cx="1488557" cy="1435259"/>
          </a:xfrm>
          <a:prstGeom prst="rect">
            <a:avLst/>
          </a:prstGeom>
        </p:spPr>
      </p:pic>
      <p:pic>
        <p:nvPicPr>
          <p:cNvPr id="17" name="Picture 16" descr="VLA60.jpg"/>
          <p:cNvPicPr>
            <a:picLocks noChangeAspect="1"/>
          </p:cNvPicPr>
          <p:nvPr/>
        </p:nvPicPr>
        <p:blipFill>
          <a:blip r:embed="rId11"/>
          <a:srcRect l="6247" t="18390" r="5219" b="14921"/>
          <a:stretch>
            <a:fillRect/>
          </a:stretch>
        </p:blipFill>
        <p:spPr>
          <a:xfrm>
            <a:off x="1894562" y="1251858"/>
            <a:ext cx="1542645" cy="1503787"/>
          </a:xfrm>
          <a:prstGeom prst="rect">
            <a:avLst/>
          </a:prstGeom>
        </p:spPr>
      </p:pic>
      <p:sp>
        <p:nvSpPr>
          <p:cNvPr id="18" name="TextBox 17"/>
          <p:cNvSpPr txBox="1"/>
          <p:nvPr/>
        </p:nvSpPr>
        <p:spPr>
          <a:xfrm>
            <a:off x="240901" y="4937760"/>
            <a:ext cx="8377800"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=90                 </a:t>
            </a:r>
            <a:r>
              <a:rPr lang="en-US" sz="2000" dirty="0" smtClean="0">
                <a:solidFill>
                  <a:srgbClr val="000099"/>
                </a:solidFill>
                <a:latin typeface="Symbol" pitchFamily="18" charset="2"/>
                <a:cs typeface="Gill Sans" pitchFamily="17" charset="0"/>
              </a:rPr>
              <a:t>d</a:t>
            </a:r>
            <a:r>
              <a:rPr lang="en-US" sz="2000" dirty="0" smtClean="0">
                <a:solidFill>
                  <a:srgbClr val="000099"/>
                </a:solidFill>
                <a:latin typeface="Gill Sans MT" pitchFamily="34" charset="0"/>
                <a:cs typeface="Gill Sans" pitchFamily="17" charset="0"/>
              </a:rPr>
              <a:t>=60</a:t>
            </a: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=30</a:t>
            </a: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=0                  </a:t>
            </a:r>
            <a:r>
              <a:rPr lang="en-US" sz="2000" dirty="0" smtClean="0">
                <a:solidFill>
                  <a:srgbClr val="000099"/>
                </a:solidFill>
                <a:latin typeface="Symbol" pitchFamily="18" charset="2"/>
                <a:cs typeface="Gill Sans" pitchFamily="17" charset="0"/>
              </a:rPr>
              <a:t> d</a:t>
            </a:r>
            <a:r>
              <a:rPr lang="en-US" sz="2000" dirty="0" smtClean="0">
                <a:solidFill>
                  <a:srgbClr val="000099"/>
                </a:solidFill>
                <a:latin typeface="Gill Sans MT" pitchFamily="34" charset="0"/>
                <a:cs typeface="Gill Sans" pitchFamily="17" charset="0"/>
              </a:rPr>
              <a:t>=-30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1192"/>
          </a:xfrm>
        </p:spPr>
        <p:txBody>
          <a:bodyPr/>
          <a:lstStyle/>
          <a:p>
            <a:r>
              <a:rPr lang="en-US" dirty="0" smtClean="0"/>
              <a:t>UV Coverage and Imaging Fidelity</a:t>
            </a:r>
            <a:endParaRPr lang="en-US" dirty="0"/>
          </a:p>
        </p:txBody>
      </p:sp>
      <p:sp>
        <p:nvSpPr>
          <p:cNvPr id="3" name="Content Placeholder 2"/>
          <p:cNvSpPr>
            <a:spLocks noGrp="1"/>
          </p:cNvSpPr>
          <p:nvPr>
            <p:ph sz="half" idx="1"/>
          </p:nvPr>
        </p:nvSpPr>
        <p:spPr>
          <a:xfrm>
            <a:off x="457200" y="1280160"/>
            <a:ext cx="7978140" cy="4525963"/>
          </a:xfrm>
        </p:spPr>
        <p:txBody>
          <a:bodyPr/>
          <a:lstStyle/>
          <a:p>
            <a:r>
              <a:rPr lang="en-US" dirty="0" smtClean="0"/>
              <a:t>Although the VLA represented a huge advance over what came before, its UV coverage (and imaging fidelity) is far from optimal.</a:t>
            </a:r>
          </a:p>
          <a:p>
            <a:r>
              <a:rPr lang="en-US" dirty="0" smtClean="0"/>
              <a:t>The high density of samplings along the arms (the 6-armed star in snapshot coverage) results in ‘rays’ in the images due to small errors.</a:t>
            </a:r>
          </a:p>
          <a:p>
            <a:r>
              <a:rPr lang="en-US" dirty="0" smtClean="0"/>
              <a:t>A better design is to ‘randomize’ the location of antennas within the span of the array, to better distribute the errors.</a:t>
            </a:r>
          </a:p>
          <a:p>
            <a:r>
              <a:rPr lang="en-US" dirty="0" smtClean="0"/>
              <a:t>Of course, more antennas are a good idea.  </a:t>
            </a:r>
          </a:p>
          <a:p>
            <a:r>
              <a:rPr lang="en-US" dirty="0" smtClean="0"/>
              <a:t>The VLA’s </a:t>
            </a:r>
            <a:r>
              <a:rPr lang="en-US" dirty="0" err="1" smtClean="0"/>
              <a:t>wye</a:t>
            </a:r>
            <a:r>
              <a:rPr lang="en-US" dirty="0" smtClean="0"/>
              <a:t> design was dictated by its 220 ton antennas, and the need to move them.  Railway tracks are the only answer.</a:t>
            </a:r>
          </a:p>
          <a:p>
            <a:r>
              <a:rPr lang="en-US" dirty="0" smtClean="0"/>
              <a:t>Future major arrays (should we get to build them) will utilize smaller, lighter elements which must not be positioned with any regularity.  </a:t>
            </a:r>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37</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876D163E-D1F7-4BC3-AC3E-9C23F92E9E46}" type="slidenum">
              <a:rPr lang="en-US" smtClean="0"/>
              <a:pPr/>
              <a:t>4</a:t>
            </a:fld>
            <a:endParaRPr lang="en-US" smtClean="0"/>
          </a:p>
        </p:txBody>
      </p:sp>
      <p:sp>
        <p:nvSpPr>
          <p:cNvPr id="48132" name="Rectangle 2"/>
          <p:cNvSpPr>
            <a:spLocks noGrp="1" noChangeArrowheads="1"/>
          </p:cNvSpPr>
          <p:nvPr>
            <p:ph type="body" idx="1"/>
          </p:nvPr>
        </p:nvSpPr>
        <p:spPr>
          <a:xfrm>
            <a:off x="533400" y="990600"/>
            <a:ext cx="7621588" cy="4553552"/>
          </a:xfrm>
        </p:spPr>
        <p:txBody>
          <a:bodyPr/>
          <a:lstStyle/>
          <a:p>
            <a:pPr eaLnBrk="1" hangingPunct="1">
              <a:lnSpc>
                <a:spcPct val="90000"/>
              </a:lnSpc>
              <a:spcBef>
                <a:spcPct val="0"/>
              </a:spcBef>
            </a:pPr>
            <a:r>
              <a:rPr lang="en-US" sz="2200" dirty="0" smtClean="0"/>
              <a:t>Real interferometers must accept a range of frequencies.  So we now consider the response of our interferometer over frequency. </a:t>
            </a:r>
          </a:p>
          <a:p>
            <a:pPr eaLnBrk="1" hangingPunct="1">
              <a:lnSpc>
                <a:spcPct val="90000"/>
              </a:lnSpc>
              <a:spcBef>
                <a:spcPct val="0"/>
              </a:spcBef>
            </a:pPr>
            <a:r>
              <a:rPr lang="en-US" sz="2200" dirty="0" smtClean="0"/>
              <a:t>Define the frequency response functions</a:t>
            </a:r>
            <a:r>
              <a:rPr lang="en-US" sz="2200" dirty="0" smtClean="0">
                <a:solidFill>
                  <a:schemeClr val="tx1"/>
                </a:solidFill>
              </a:rPr>
              <a:t>, G(</a:t>
            </a:r>
            <a:r>
              <a:rPr lang="en-US" sz="2200" dirty="0" smtClean="0">
                <a:solidFill>
                  <a:schemeClr val="tx1"/>
                </a:solidFill>
                <a:latin typeface="Symbol" pitchFamily="18" charset="2"/>
              </a:rPr>
              <a:t>n</a:t>
            </a:r>
            <a:r>
              <a:rPr lang="en-US" sz="2200" dirty="0" smtClean="0">
                <a:solidFill>
                  <a:schemeClr val="tx1"/>
                </a:solidFill>
              </a:rPr>
              <a:t>), </a:t>
            </a:r>
            <a:r>
              <a:rPr lang="en-US" sz="2200" dirty="0" smtClean="0"/>
              <a:t>as the amplitude and phase variation of the signal over frequency.</a:t>
            </a:r>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r>
              <a:rPr lang="en-US" sz="2200" dirty="0" smtClean="0"/>
              <a:t>The function </a:t>
            </a:r>
            <a:r>
              <a:rPr lang="en-US" sz="2200" dirty="0" smtClean="0">
                <a:solidFill>
                  <a:schemeClr val="tx1"/>
                </a:solidFill>
              </a:rPr>
              <a:t>G(</a:t>
            </a:r>
            <a:r>
              <a:rPr lang="en-US" sz="2200" dirty="0" smtClean="0">
                <a:solidFill>
                  <a:schemeClr val="tx1"/>
                </a:solidFill>
                <a:latin typeface="Symbol" pitchFamily="18" charset="2"/>
              </a:rPr>
              <a:t>n</a:t>
            </a:r>
            <a:r>
              <a:rPr lang="en-US" sz="2200" dirty="0" smtClean="0">
                <a:solidFill>
                  <a:schemeClr val="tx1"/>
                </a:solidFill>
              </a:rPr>
              <a:t>) </a:t>
            </a:r>
            <a:r>
              <a:rPr lang="en-US" sz="2200" dirty="0" smtClean="0"/>
              <a:t>is primarily due to the gain and phase characteristics of the electronics, but can also contain propagation path effects.  </a:t>
            </a:r>
          </a:p>
          <a:p>
            <a:pPr eaLnBrk="1" hangingPunct="1">
              <a:lnSpc>
                <a:spcPct val="90000"/>
              </a:lnSpc>
              <a:spcBef>
                <a:spcPct val="0"/>
              </a:spcBef>
            </a:pPr>
            <a:endParaRPr lang="en-US" dirty="0" smtClean="0"/>
          </a:p>
        </p:txBody>
      </p:sp>
      <p:sp>
        <p:nvSpPr>
          <p:cNvPr id="48133" name="Rectangle 3"/>
          <p:cNvSpPr>
            <a:spLocks noGrp="1" noChangeArrowheads="1"/>
          </p:cNvSpPr>
          <p:nvPr>
            <p:ph type="title"/>
          </p:nvPr>
        </p:nvSpPr>
        <p:spPr>
          <a:xfrm>
            <a:off x="457200" y="274638"/>
            <a:ext cx="8229600" cy="715962"/>
          </a:xfrm>
        </p:spPr>
        <p:txBody>
          <a:bodyPr/>
          <a:lstStyle/>
          <a:p>
            <a:pPr eaLnBrk="1" hangingPunct="1"/>
            <a:r>
              <a:rPr lang="en-US" dirty="0" smtClean="0"/>
              <a:t>The Effect of Bandwidth.</a:t>
            </a:r>
          </a:p>
        </p:txBody>
      </p:sp>
      <p:sp>
        <p:nvSpPr>
          <p:cNvPr id="48134" name="Line 4"/>
          <p:cNvSpPr>
            <a:spLocks noChangeShapeType="1"/>
          </p:cNvSpPr>
          <p:nvPr/>
        </p:nvSpPr>
        <p:spPr bwMode="auto">
          <a:xfrm>
            <a:off x="1703271" y="2782888"/>
            <a:ext cx="0" cy="1219200"/>
          </a:xfrm>
          <a:prstGeom prst="line">
            <a:avLst/>
          </a:prstGeom>
          <a:noFill/>
          <a:ln w="28575">
            <a:solidFill>
              <a:schemeClr val="tx1"/>
            </a:solidFill>
            <a:round/>
            <a:headEnd type="triangle" w="med" len="med"/>
            <a:tailEnd/>
          </a:ln>
        </p:spPr>
        <p:txBody>
          <a:bodyPr/>
          <a:lstStyle/>
          <a:p>
            <a:endParaRPr lang="en-US"/>
          </a:p>
        </p:txBody>
      </p:sp>
      <p:sp>
        <p:nvSpPr>
          <p:cNvPr id="48135" name="Line 5"/>
          <p:cNvSpPr>
            <a:spLocks noChangeShapeType="1"/>
          </p:cNvSpPr>
          <p:nvPr/>
        </p:nvSpPr>
        <p:spPr bwMode="auto">
          <a:xfrm>
            <a:off x="1703271" y="4002088"/>
            <a:ext cx="3962400" cy="0"/>
          </a:xfrm>
          <a:prstGeom prst="line">
            <a:avLst/>
          </a:prstGeom>
          <a:noFill/>
          <a:ln w="28575">
            <a:solidFill>
              <a:schemeClr val="tx1"/>
            </a:solidFill>
            <a:round/>
            <a:headEnd/>
            <a:tailEnd type="triangle" w="med" len="med"/>
          </a:ln>
        </p:spPr>
        <p:txBody>
          <a:bodyPr/>
          <a:lstStyle/>
          <a:p>
            <a:endParaRPr lang="en-US"/>
          </a:p>
        </p:txBody>
      </p:sp>
      <p:sp>
        <p:nvSpPr>
          <p:cNvPr id="48136" name="Text Box 6"/>
          <p:cNvSpPr txBox="1">
            <a:spLocks noChangeArrowheads="1"/>
          </p:cNvSpPr>
          <p:nvPr/>
        </p:nvSpPr>
        <p:spPr bwMode="auto">
          <a:xfrm>
            <a:off x="1282583" y="3087688"/>
            <a:ext cx="420688" cy="457200"/>
          </a:xfrm>
          <a:prstGeom prst="rect">
            <a:avLst/>
          </a:prstGeom>
          <a:noFill/>
          <a:ln w="9525">
            <a:noFill/>
            <a:miter lim="800000"/>
            <a:headEnd/>
            <a:tailEnd/>
          </a:ln>
        </p:spPr>
        <p:txBody>
          <a:bodyPr wrap="none">
            <a:spAutoFit/>
          </a:bodyPr>
          <a:lstStyle/>
          <a:p>
            <a:r>
              <a:rPr lang="en-US" sz="2400" dirty="0"/>
              <a:t>G</a:t>
            </a:r>
          </a:p>
        </p:txBody>
      </p:sp>
      <p:sp>
        <p:nvSpPr>
          <p:cNvPr id="48137" name="Text Box 7"/>
          <p:cNvSpPr txBox="1">
            <a:spLocks noChangeArrowheads="1"/>
          </p:cNvSpPr>
          <p:nvPr/>
        </p:nvSpPr>
        <p:spPr bwMode="auto">
          <a:xfrm>
            <a:off x="5322771" y="3544888"/>
            <a:ext cx="342900" cy="457200"/>
          </a:xfrm>
          <a:prstGeom prst="rect">
            <a:avLst/>
          </a:prstGeom>
          <a:noFill/>
          <a:ln w="9525">
            <a:noFill/>
            <a:miter lim="800000"/>
            <a:headEnd/>
            <a:tailEnd/>
          </a:ln>
        </p:spPr>
        <p:txBody>
          <a:bodyPr wrap="none">
            <a:spAutoFit/>
          </a:bodyPr>
          <a:lstStyle/>
          <a:p>
            <a:r>
              <a:rPr lang="en-US" sz="2400" dirty="0">
                <a:latin typeface="Symbol" pitchFamily="18" charset="2"/>
              </a:rPr>
              <a:t>n</a:t>
            </a:r>
          </a:p>
        </p:txBody>
      </p:sp>
      <p:sp>
        <p:nvSpPr>
          <p:cNvPr id="48138" name="Line 8"/>
          <p:cNvSpPr>
            <a:spLocks noChangeShapeType="1"/>
          </p:cNvSpPr>
          <p:nvPr/>
        </p:nvSpPr>
        <p:spPr bwMode="auto">
          <a:xfrm flipV="1">
            <a:off x="3955983" y="3240088"/>
            <a:ext cx="0" cy="762000"/>
          </a:xfrm>
          <a:prstGeom prst="line">
            <a:avLst/>
          </a:prstGeom>
          <a:noFill/>
          <a:ln w="19050">
            <a:solidFill>
              <a:schemeClr val="tx1"/>
            </a:solidFill>
            <a:round/>
            <a:headEnd/>
            <a:tailEnd/>
          </a:ln>
        </p:spPr>
        <p:txBody>
          <a:bodyPr/>
          <a:lstStyle/>
          <a:p>
            <a:endParaRPr lang="en-US"/>
          </a:p>
        </p:txBody>
      </p:sp>
      <p:sp>
        <p:nvSpPr>
          <p:cNvPr id="48139" name="Line 9"/>
          <p:cNvSpPr>
            <a:spLocks noChangeShapeType="1"/>
          </p:cNvSpPr>
          <p:nvPr/>
        </p:nvSpPr>
        <p:spPr bwMode="auto">
          <a:xfrm>
            <a:off x="3955983" y="3240088"/>
            <a:ext cx="914400" cy="0"/>
          </a:xfrm>
          <a:prstGeom prst="line">
            <a:avLst/>
          </a:prstGeom>
          <a:noFill/>
          <a:ln w="19050">
            <a:solidFill>
              <a:schemeClr val="tx1"/>
            </a:solidFill>
            <a:round/>
            <a:headEnd/>
            <a:tailEnd/>
          </a:ln>
        </p:spPr>
        <p:txBody>
          <a:bodyPr/>
          <a:lstStyle/>
          <a:p>
            <a:endParaRPr lang="en-US"/>
          </a:p>
        </p:txBody>
      </p:sp>
      <p:sp>
        <p:nvSpPr>
          <p:cNvPr id="48140" name="Line 10"/>
          <p:cNvSpPr>
            <a:spLocks noChangeShapeType="1"/>
          </p:cNvSpPr>
          <p:nvPr/>
        </p:nvSpPr>
        <p:spPr bwMode="auto">
          <a:xfrm>
            <a:off x="4870383" y="3240088"/>
            <a:ext cx="0" cy="762000"/>
          </a:xfrm>
          <a:prstGeom prst="line">
            <a:avLst/>
          </a:prstGeom>
          <a:noFill/>
          <a:ln w="19050">
            <a:solidFill>
              <a:schemeClr val="tx1"/>
            </a:solidFill>
            <a:round/>
            <a:headEnd/>
            <a:tailEnd/>
          </a:ln>
        </p:spPr>
        <p:txBody>
          <a:bodyPr/>
          <a:lstStyle/>
          <a:p>
            <a:endParaRPr lang="en-US"/>
          </a:p>
        </p:txBody>
      </p:sp>
      <p:sp>
        <p:nvSpPr>
          <p:cNvPr id="48141" name="Line 11"/>
          <p:cNvSpPr>
            <a:spLocks noChangeShapeType="1"/>
          </p:cNvSpPr>
          <p:nvPr/>
        </p:nvSpPr>
        <p:spPr bwMode="auto">
          <a:xfrm flipV="1">
            <a:off x="5791200" y="4267200"/>
            <a:ext cx="0" cy="76200"/>
          </a:xfrm>
          <a:prstGeom prst="line">
            <a:avLst/>
          </a:prstGeom>
          <a:noFill/>
          <a:ln w="9525">
            <a:solidFill>
              <a:schemeClr val="bg1"/>
            </a:solidFill>
            <a:round/>
            <a:headEnd/>
            <a:tailEnd/>
          </a:ln>
        </p:spPr>
        <p:txBody>
          <a:bodyPr/>
          <a:lstStyle/>
          <a:p>
            <a:endParaRPr lang="en-US"/>
          </a:p>
        </p:txBody>
      </p:sp>
      <p:sp>
        <p:nvSpPr>
          <p:cNvPr id="48142" name="Text Box 12"/>
          <p:cNvSpPr txBox="1">
            <a:spLocks noChangeArrowheads="1"/>
          </p:cNvSpPr>
          <p:nvPr/>
        </p:nvSpPr>
        <p:spPr bwMode="auto">
          <a:xfrm>
            <a:off x="4279900" y="3886200"/>
            <a:ext cx="444500" cy="457200"/>
          </a:xfrm>
          <a:prstGeom prst="rect">
            <a:avLst/>
          </a:prstGeom>
          <a:noFill/>
          <a:ln w="9525">
            <a:noFill/>
            <a:miter lim="800000"/>
            <a:headEnd/>
            <a:tailEnd/>
          </a:ln>
        </p:spPr>
        <p:txBody>
          <a:bodyPr wrap="none">
            <a:spAutoFit/>
          </a:bodyPr>
          <a:lstStyle/>
          <a:p>
            <a:r>
              <a:rPr lang="en-US" sz="2400" dirty="0">
                <a:latin typeface="Symbol" pitchFamily="18" charset="2"/>
              </a:rPr>
              <a:t>n</a:t>
            </a:r>
            <a:r>
              <a:rPr lang="en-US" sz="2400" baseline="-25000" dirty="0">
                <a:latin typeface="Times New Roman" pitchFamily="18" charset="0"/>
              </a:rPr>
              <a:t>0</a:t>
            </a:r>
          </a:p>
        </p:txBody>
      </p:sp>
      <p:sp>
        <p:nvSpPr>
          <p:cNvPr id="48143" name="Text Box 13"/>
          <p:cNvSpPr txBox="1">
            <a:spLocks noChangeArrowheads="1"/>
          </p:cNvSpPr>
          <p:nvPr/>
        </p:nvSpPr>
        <p:spPr bwMode="auto">
          <a:xfrm>
            <a:off x="4195762" y="2606040"/>
            <a:ext cx="528638" cy="457200"/>
          </a:xfrm>
          <a:prstGeom prst="rect">
            <a:avLst/>
          </a:prstGeom>
          <a:noFill/>
          <a:ln w="9525">
            <a:noFill/>
            <a:miter lim="800000"/>
            <a:headEnd/>
            <a:tailEnd/>
          </a:ln>
        </p:spPr>
        <p:txBody>
          <a:bodyPr wrap="none">
            <a:spAutoFit/>
          </a:bodyPr>
          <a:lstStyle/>
          <a:p>
            <a:r>
              <a:rPr lang="en-US" sz="2400" dirty="0" err="1">
                <a:latin typeface="Symbol" pitchFamily="18" charset="2"/>
              </a:rPr>
              <a:t>Dn</a:t>
            </a:r>
            <a:endParaRPr lang="en-US" sz="2400" dirty="0">
              <a:latin typeface="Symbol" pitchFamily="18" charset="2"/>
            </a:endParaRPr>
          </a:p>
        </p:txBody>
      </p:sp>
      <p:sp>
        <p:nvSpPr>
          <p:cNvPr id="48144" name="Line 14"/>
          <p:cNvSpPr>
            <a:spLocks noChangeShapeType="1"/>
          </p:cNvSpPr>
          <p:nvPr/>
        </p:nvSpPr>
        <p:spPr bwMode="auto">
          <a:xfrm>
            <a:off x="3955983" y="3063240"/>
            <a:ext cx="914400" cy="0"/>
          </a:xfrm>
          <a:prstGeom prst="line">
            <a:avLst/>
          </a:prstGeom>
          <a:noFill/>
          <a:ln w="25400">
            <a:solidFill>
              <a:schemeClr val="tx1"/>
            </a:solidFill>
            <a:round/>
            <a:headEnd type="triangle" w="med" len="med"/>
            <a:tailEnd type="triangle" w="med" len="med"/>
          </a:ln>
        </p:spPr>
        <p:txBody>
          <a:bodyPr wrap="none" anchor="ctr"/>
          <a:lstStyle/>
          <a:p>
            <a:endParaRPr lang="en-US"/>
          </a:p>
        </p:txBody>
      </p:sp>
      <p:cxnSp>
        <p:nvCxnSpPr>
          <p:cNvPr id="17" name="Straight Connector 16"/>
          <p:cNvCxnSpPr/>
          <p:nvPr/>
        </p:nvCxnSpPr>
        <p:spPr>
          <a:xfrm rot="5400000" flipH="1" flipV="1">
            <a:off x="8355330" y="3544888"/>
            <a:ext cx="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4"/>
          <p:cNvSpPr>
            <a:spLocks noGrp="1"/>
          </p:cNvSpPr>
          <p:nvPr>
            <p:ph type="sldNum" sz="quarter" idx="10"/>
          </p:nvPr>
        </p:nvSpPr>
        <p:spPr>
          <a:noFill/>
        </p:spPr>
        <p:txBody>
          <a:bodyPr/>
          <a:lstStyle/>
          <a:p>
            <a:fld id="{95C9BD35-E93E-4237-AFA2-37A88C819237}" type="slidenum">
              <a:rPr lang="en-US" smtClean="0"/>
              <a:pPr/>
              <a:t>5</a:t>
            </a:fld>
            <a:endParaRPr lang="en-US" smtClean="0"/>
          </a:p>
        </p:txBody>
      </p:sp>
      <p:sp>
        <p:nvSpPr>
          <p:cNvPr id="13318" name="Footer Placeholder 5"/>
          <p:cNvSpPr>
            <a:spLocks noGrp="1"/>
          </p:cNvSpPr>
          <p:nvPr>
            <p:ph type="ftr" sz="quarter" idx="11"/>
          </p:nvPr>
        </p:nvSpPr>
        <p:spPr>
          <a:noFill/>
        </p:spPr>
        <p:txBody>
          <a:bodyPr/>
          <a:lstStyle/>
          <a:p>
            <a:r>
              <a:rPr lang="en-US" smtClean="0"/>
              <a:t>2008 ATNF Synthesis Imaging School</a:t>
            </a:r>
          </a:p>
        </p:txBody>
      </p:sp>
      <p:sp>
        <p:nvSpPr>
          <p:cNvPr id="13319" name="Rectangle 2"/>
          <p:cNvSpPr>
            <a:spLocks noGrp="1" noChangeArrowheads="1"/>
          </p:cNvSpPr>
          <p:nvPr>
            <p:ph type="title"/>
          </p:nvPr>
        </p:nvSpPr>
        <p:spPr/>
        <p:txBody>
          <a:bodyPr/>
          <a:lstStyle/>
          <a:p>
            <a:pPr eaLnBrk="1" hangingPunct="1"/>
            <a:r>
              <a:rPr lang="en-US" smtClean="0"/>
              <a:t>The Effect of Bandwidth.</a:t>
            </a:r>
          </a:p>
        </p:txBody>
      </p:sp>
      <p:sp>
        <p:nvSpPr>
          <p:cNvPr id="13320" name="Rectangle 3"/>
          <p:cNvSpPr>
            <a:spLocks noGrp="1" noChangeArrowheads="1"/>
          </p:cNvSpPr>
          <p:nvPr>
            <p:ph type="body" sz="half" idx="1"/>
          </p:nvPr>
        </p:nvSpPr>
        <p:spPr>
          <a:xfrm>
            <a:off x="685800" y="688975"/>
            <a:ext cx="8077200" cy="5486400"/>
          </a:xfrm>
        </p:spPr>
        <p:txBody>
          <a:bodyPr/>
          <a:lstStyle/>
          <a:p>
            <a:pPr eaLnBrk="1" hangingPunct="1">
              <a:spcBef>
                <a:spcPct val="0"/>
              </a:spcBef>
              <a:buFontTx/>
              <a:buNone/>
            </a:pPr>
            <a:endParaRPr lang="en-US" sz="1800" dirty="0" smtClean="0"/>
          </a:p>
          <a:p>
            <a:pPr eaLnBrk="1" hangingPunct="1">
              <a:spcBef>
                <a:spcPct val="0"/>
              </a:spcBef>
            </a:pPr>
            <a:r>
              <a:rPr lang="en-US" sz="2000" dirty="0" smtClean="0"/>
              <a:t>To find the finite-bandwidth response, we integrate our fundamental response over a frequency width </a:t>
            </a:r>
            <a:r>
              <a:rPr lang="en-US" sz="2000" dirty="0" err="1" smtClean="0">
                <a:latin typeface="Symbol" pitchFamily="18" charset="2"/>
              </a:rPr>
              <a:t>Dn</a:t>
            </a:r>
            <a:r>
              <a:rPr lang="en-US" sz="2000" dirty="0" smtClean="0"/>
              <a:t>, centered at </a:t>
            </a:r>
            <a:r>
              <a:rPr lang="en-US" sz="2000" dirty="0" smtClean="0">
                <a:latin typeface="Symbol" pitchFamily="18" charset="2"/>
              </a:rPr>
              <a:t>n</a:t>
            </a:r>
            <a:r>
              <a:rPr lang="en-US" sz="2000" baseline="-25000" dirty="0" smtClean="0"/>
              <a:t>0</a:t>
            </a:r>
            <a:r>
              <a:rPr lang="en-US" sz="2000" dirty="0" smtClean="0"/>
              <a:t>:</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r>
              <a:rPr lang="en-US" sz="2000" dirty="0" smtClean="0"/>
              <a:t>If the source intensity does not vary over the bandwidth, and the instrumental gain parameters </a:t>
            </a:r>
            <a:r>
              <a:rPr lang="en-US" sz="2000" dirty="0" smtClean="0">
                <a:solidFill>
                  <a:schemeClr val="tx1"/>
                </a:solidFill>
              </a:rPr>
              <a:t>G</a:t>
            </a:r>
            <a:r>
              <a:rPr lang="en-US" sz="2000" dirty="0" smtClean="0"/>
              <a:t> are square and real, then</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where the </a:t>
            </a:r>
            <a:r>
              <a:rPr lang="en-US" sz="2000" b="1" dirty="0" smtClean="0"/>
              <a:t>fringe attenuation function</a:t>
            </a:r>
            <a:r>
              <a:rPr lang="en-US" sz="2000" dirty="0" smtClean="0"/>
              <a:t>, </a:t>
            </a:r>
            <a:r>
              <a:rPr lang="en-US" sz="2000" dirty="0" err="1" smtClean="0"/>
              <a:t>sinc</a:t>
            </a:r>
            <a:r>
              <a:rPr lang="en-US" sz="2000" dirty="0" smtClean="0"/>
              <a:t>(x), is defined as:</a:t>
            </a:r>
          </a:p>
        </p:txBody>
      </p:sp>
      <p:graphicFrame>
        <p:nvGraphicFramePr>
          <p:cNvPr id="13314" name="Object 4"/>
          <p:cNvGraphicFramePr>
            <a:graphicFrameLocks noChangeAspect="1"/>
          </p:cNvGraphicFramePr>
          <p:nvPr/>
        </p:nvGraphicFramePr>
        <p:xfrm>
          <a:off x="2077277" y="3456600"/>
          <a:ext cx="3985593" cy="816140"/>
        </p:xfrm>
        <a:graphic>
          <a:graphicData uri="http://schemas.openxmlformats.org/presentationml/2006/ole">
            <p:oleObj spid="_x0000_s14338" name="Equation" r:id="rId3" imgW="2234880" imgH="457200" progId="Equation.3">
              <p:embed/>
            </p:oleObj>
          </a:graphicData>
        </a:graphic>
      </p:graphicFrame>
      <p:graphicFrame>
        <p:nvGraphicFramePr>
          <p:cNvPr id="13315" name="Object 5"/>
          <p:cNvGraphicFramePr>
            <a:graphicFrameLocks noChangeAspect="1"/>
          </p:cNvGraphicFramePr>
          <p:nvPr/>
        </p:nvGraphicFramePr>
        <p:xfrm>
          <a:off x="1828800" y="4889634"/>
          <a:ext cx="5122863" cy="881063"/>
        </p:xfrm>
        <a:graphic>
          <a:graphicData uri="http://schemas.openxmlformats.org/presentationml/2006/ole">
            <p:oleObj spid="_x0000_s14339" name="Equation" r:id="rId4" imgW="2438280" imgH="419040" progId="Equation.3">
              <p:embed/>
            </p:oleObj>
          </a:graphicData>
        </a:graphic>
      </p:graphicFrame>
      <p:graphicFrame>
        <p:nvGraphicFramePr>
          <p:cNvPr id="13316" name="Object 6"/>
          <p:cNvGraphicFramePr>
            <a:graphicFrameLocks noChangeAspect="1"/>
          </p:cNvGraphicFramePr>
          <p:nvPr>
            <p:ph sz="half" idx="2"/>
          </p:nvPr>
        </p:nvGraphicFramePr>
        <p:xfrm>
          <a:off x="1844675" y="1781175"/>
          <a:ext cx="5376863" cy="990600"/>
        </p:xfrm>
        <a:graphic>
          <a:graphicData uri="http://schemas.openxmlformats.org/presentationml/2006/ole">
            <p:oleObj spid="_x0000_s14340" name="Equation" r:id="rId5" imgW="2895480" imgH="53316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0"/>
          </p:nvPr>
        </p:nvSpPr>
        <p:spPr>
          <a:noFill/>
        </p:spPr>
        <p:txBody>
          <a:bodyPr/>
          <a:lstStyle/>
          <a:p>
            <a:fld id="{BB846797-4E05-486A-A7A8-3E1BD407C773}" type="slidenum">
              <a:rPr lang="en-US" smtClean="0"/>
              <a:pPr/>
              <a:t>6</a:t>
            </a:fld>
            <a:endParaRPr lang="en-US" smtClean="0"/>
          </a:p>
        </p:txBody>
      </p:sp>
      <p:sp>
        <p:nvSpPr>
          <p:cNvPr id="14341" name="Footer Placeholder 6"/>
          <p:cNvSpPr>
            <a:spLocks noGrp="1"/>
          </p:cNvSpPr>
          <p:nvPr>
            <p:ph type="ftr" sz="quarter" idx="11"/>
          </p:nvPr>
        </p:nvSpPr>
        <p:spPr>
          <a:noFill/>
        </p:spPr>
        <p:txBody>
          <a:bodyPr/>
          <a:lstStyle/>
          <a:p>
            <a:r>
              <a:rPr lang="en-US" smtClean="0"/>
              <a:t>2008 ATNF Synthesis Imaging School</a:t>
            </a:r>
          </a:p>
        </p:txBody>
      </p:sp>
      <p:sp>
        <p:nvSpPr>
          <p:cNvPr id="14342" name="Rectangle 2"/>
          <p:cNvSpPr>
            <a:spLocks noGrp="1" noChangeArrowheads="1"/>
          </p:cNvSpPr>
          <p:nvPr>
            <p:ph type="title"/>
          </p:nvPr>
        </p:nvSpPr>
        <p:spPr/>
        <p:txBody>
          <a:bodyPr/>
          <a:lstStyle/>
          <a:p>
            <a:pPr eaLnBrk="1" hangingPunct="1"/>
            <a:r>
              <a:rPr lang="en-US" smtClean="0"/>
              <a:t>The Bandwidth/FOV limit</a:t>
            </a:r>
          </a:p>
        </p:txBody>
      </p:sp>
      <p:sp>
        <p:nvSpPr>
          <p:cNvPr id="14343" name="Rectangle 3"/>
          <p:cNvSpPr>
            <a:spLocks noGrp="1" noChangeArrowheads="1"/>
          </p:cNvSpPr>
          <p:nvPr>
            <p:ph type="body" sz="half" idx="1"/>
          </p:nvPr>
        </p:nvSpPr>
        <p:spPr>
          <a:xfrm>
            <a:off x="685800" y="856648"/>
            <a:ext cx="7810500" cy="5486400"/>
          </a:xfrm>
        </p:spPr>
        <p:txBody>
          <a:bodyPr/>
          <a:lstStyle/>
          <a:p>
            <a:pPr eaLnBrk="1" hangingPunct="1">
              <a:spcBef>
                <a:spcPct val="0"/>
              </a:spcBef>
            </a:pPr>
            <a:r>
              <a:rPr lang="en-US" sz="2000" dirty="0" smtClean="0"/>
              <a:t>This shows that the source emission is attenuated by the spatially variant function </a:t>
            </a:r>
            <a:r>
              <a:rPr lang="en-US" sz="2000" dirty="0" err="1" smtClean="0"/>
              <a:t>sinc</a:t>
            </a:r>
            <a:r>
              <a:rPr lang="en-US" sz="2000" dirty="0" smtClean="0"/>
              <a:t>(x), (also known as the ‘fringe-washing’ function). </a:t>
            </a:r>
          </a:p>
          <a:p>
            <a:pPr eaLnBrk="1" hangingPunct="1">
              <a:spcBef>
                <a:spcPct val="0"/>
              </a:spcBef>
            </a:pPr>
            <a:r>
              <a:rPr lang="en-US" sz="2000" dirty="0" smtClean="0"/>
              <a:t>The attenuation is small when:</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which occurs when the source offset </a:t>
            </a:r>
            <a:r>
              <a:rPr lang="en-US" sz="2000" dirty="0" smtClean="0">
                <a:latin typeface="Symbol" pitchFamily="18" charset="2"/>
              </a:rPr>
              <a:t>q</a:t>
            </a:r>
            <a:r>
              <a:rPr lang="en-US" sz="2000" dirty="0" smtClean="0"/>
              <a:t> is less than: (exercise for the student)</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endParaRPr lang="en-US" sz="2000" dirty="0" smtClean="0"/>
          </a:p>
          <a:p>
            <a:pPr eaLnBrk="1" hangingPunct="1">
              <a:spcBef>
                <a:spcPct val="0"/>
              </a:spcBef>
            </a:pPr>
            <a:r>
              <a:rPr lang="en-US" sz="2000" dirty="0" smtClean="0"/>
              <a:t>The ratio</a:t>
            </a:r>
            <a:r>
              <a:rPr lang="en-US" sz="2000" dirty="0" smtClean="0">
                <a:latin typeface="Times New Roman" pitchFamily="18" charset="0"/>
              </a:rPr>
              <a:t> </a:t>
            </a:r>
            <a:r>
              <a:rPr lang="en-US" sz="2000" dirty="0" smtClean="0">
                <a:solidFill>
                  <a:schemeClr val="tx1"/>
                </a:solidFill>
                <a:latin typeface="Symbol" pitchFamily="18" charset="2"/>
              </a:rPr>
              <a:t>n</a:t>
            </a:r>
            <a:r>
              <a:rPr lang="en-US" sz="2000" baseline="-25000" dirty="0" smtClean="0">
                <a:solidFill>
                  <a:schemeClr val="tx1"/>
                </a:solidFill>
                <a:latin typeface="Symbol" pitchFamily="18" charset="2"/>
              </a:rPr>
              <a:t>0</a:t>
            </a:r>
            <a:r>
              <a:rPr lang="en-US" sz="2000" dirty="0" smtClean="0">
                <a:solidFill>
                  <a:schemeClr val="tx1"/>
                </a:solidFill>
                <a:latin typeface="Times New Roman" pitchFamily="18" charset="0"/>
              </a:rPr>
              <a:t>/</a:t>
            </a:r>
            <a:r>
              <a:rPr lang="en-US" sz="2000" dirty="0" err="1" smtClean="0">
                <a:solidFill>
                  <a:schemeClr val="tx1"/>
                </a:solidFill>
                <a:latin typeface="Symbol" pitchFamily="18" charset="2"/>
              </a:rPr>
              <a:t>Dn</a:t>
            </a:r>
            <a:r>
              <a:rPr lang="en-US" sz="2000" dirty="0" smtClean="0">
                <a:solidFill>
                  <a:schemeClr val="tx1"/>
                </a:solidFill>
                <a:latin typeface="Times New Roman" pitchFamily="18" charset="0"/>
              </a:rPr>
              <a:t> </a:t>
            </a:r>
            <a:r>
              <a:rPr lang="en-US" sz="2000" dirty="0" smtClean="0"/>
              <a:t>is the inverse fractional bandwidth</a:t>
            </a:r>
            <a:r>
              <a:rPr lang="en-US" dirty="0" smtClean="0"/>
              <a:t> – for the EVLA, this ratio is never less than ~500</a:t>
            </a:r>
            <a:r>
              <a:rPr lang="en-US" sz="2000" dirty="0" smtClean="0"/>
              <a:t>.  </a:t>
            </a:r>
          </a:p>
          <a:p>
            <a:pPr eaLnBrk="1" hangingPunct="1">
              <a:spcBef>
                <a:spcPct val="0"/>
              </a:spcBef>
            </a:pPr>
            <a:endParaRPr lang="en-US" sz="2000" dirty="0" smtClean="0"/>
          </a:p>
          <a:p>
            <a:pPr eaLnBrk="1" hangingPunct="1">
              <a:spcBef>
                <a:spcPct val="0"/>
              </a:spcBef>
            </a:pPr>
            <a:r>
              <a:rPr lang="en-US" sz="2000" dirty="0" smtClean="0"/>
              <a:t>The fringe attenuation is total (zero response) when x=1, or:</a:t>
            </a:r>
          </a:p>
        </p:txBody>
      </p:sp>
      <p:graphicFrame>
        <p:nvGraphicFramePr>
          <p:cNvPr id="14338" name="Object 4"/>
          <p:cNvGraphicFramePr>
            <a:graphicFrameLocks noChangeAspect="1"/>
          </p:cNvGraphicFramePr>
          <p:nvPr>
            <p:ph sz="quarter" idx="2"/>
          </p:nvPr>
        </p:nvGraphicFramePr>
        <p:xfrm>
          <a:off x="2416743" y="3051208"/>
          <a:ext cx="2590800" cy="777875"/>
        </p:xfrm>
        <a:graphic>
          <a:graphicData uri="http://schemas.openxmlformats.org/presentationml/2006/ole">
            <p:oleObj spid="_x0000_s15362" name="Equation" r:id="rId3" imgW="1307880" imgH="393480" progId="Equation.3">
              <p:embed/>
            </p:oleObj>
          </a:graphicData>
        </a:graphic>
      </p:graphicFrame>
      <p:graphicFrame>
        <p:nvGraphicFramePr>
          <p:cNvPr id="14339" name="Object 5"/>
          <p:cNvGraphicFramePr>
            <a:graphicFrameLocks noChangeAspect="1"/>
          </p:cNvGraphicFramePr>
          <p:nvPr>
            <p:ph sz="quarter" idx="3"/>
          </p:nvPr>
        </p:nvGraphicFramePr>
        <p:xfrm>
          <a:off x="3074988" y="1954213"/>
          <a:ext cx="1939466" cy="480377"/>
        </p:xfrm>
        <a:graphic>
          <a:graphicData uri="http://schemas.openxmlformats.org/presentationml/2006/ole">
            <p:oleObj spid="_x0000_s15363" name="Equation" r:id="rId4" imgW="1282680" imgH="317160" progId="Equation.3">
              <p:embed/>
            </p:oleObj>
          </a:graphicData>
        </a:graphic>
      </p:graphicFrame>
      <p:graphicFrame>
        <p:nvGraphicFramePr>
          <p:cNvPr id="8" name="Object 7"/>
          <p:cNvGraphicFramePr>
            <a:graphicFrameLocks noChangeAspect="1"/>
          </p:cNvGraphicFramePr>
          <p:nvPr/>
        </p:nvGraphicFramePr>
        <p:xfrm>
          <a:off x="2084388" y="5233988"/>
          <a:ext cx="2952750" cy="871537"/>
        </p:xfrm>
        <a:graphic>
          <a:graphicData uri="http://schemas.openxmlformats.org/presentationml/2006/ole">
            <p:oleObj spid="_x0000_s15364" name="Equation" r:id="rId5" imgW="1333440" imgH="393480" progId="Equation.3">
              <p:embed/>
            </p:oleObj>
          </a:graphicData>
        </a:graphic>
      </p:graphicFrame>
      <p:sp>
        <p:nvSpPr>
          <p:cNvPr id="9" name="TextBox 8"/>
          <p:cNvSpPr txBox="1"/>
          <p:nvPr/>
        </p:nvSpPr>
        <p:spPr>
          <a:xfrm>
            <a:off x="5447388" y="5507726"/>
            <a:ext cx="3048912" cy="400110"/>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Independent of frequency!!!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10"/>
          </p:nvPr>
        </p:nvSpPr>
        <p:spPr>
          <a:noFill/>
        </p:spPr>
        <p:txBody>
          <a:bodyPr/>
          <a:lstStyle/>
          <a:p>
            <a:fld id="{CD5AEF08-887F-4B90-87A2-45457AA3F1E2}" type="slidenum">
              <a:rPr lang="en-US" smtClean="0"/>
              <a:pPr/>
              <a:t>7</a:t>
            </a:fld>
            <a:endParaRPr lang="en-US" smtClean="0"/>
          </a:p>
        </p:txBody>
      </p:sp>
      <p:sp>
        <p:nvSpPr>
          <p:cNvPr id="15365" name="Footer Placeholder 5"/>
          <p:cNvSpPr>
            <a:spLocks noGrp="1"/>
          </p:cNvSpPr>
          <p:nvPr>
            <p:ph type="ftr" sz="quarter" idx="11"/>
          </p:nvPr>
        </p:nvSpPr>
        <p:spPr>
          <a:noFill/>
        </p:spPr>
        <p:txBody>
          <a:bodyPr/>
          <a:lstStyle/>
          <a:p>
            <a:r>
              <a:rPr lang="en-US" smtClean="0"/>
              <a:t>2008 ATNF Synthesis Imaging School</a:t>
            </a:r>
          </a:p>
        </p:txBody>
      </p:sp>
      <p:sp>
        <p:nvSpPr>
          <p:cNvPr id="15366" name="Rectangle 2"/>
          <p:cNvSpPr>
            <a:spLocks noGrp="1" noChangeArrowheads="1"/>
          </p:cNvSpPr>
          <p:nvPr>
            <p:ph type="title"/>
          </p:nvPr>
        </p:nvSpPr>
        <p:spPr/>
        <p:txBody>
          <a:bodyPr/>
          <a:lstStyle/>
          <a:p>
            <a:pPr eaLnBrk="1" hangingPunct="1"/>
            <a:r>
              <a:rPr lang="en-US" smtClean="0"/>
              <a:t>Bandwidth Effect Example</a:t>
            </a:r>
          </a:p>
        </p:txBody>
      </p:sp>
      <p:sp>
        <p:nvSpPr>
          <p:cNvPr id="15367" name="Rectangle 3"/>
          <p:cNvSpPr>
            <a:spLocks noGrp="1" noChangeArrowheads="1"/>
          </p:cNvSpPr>
          <p:nvPr>
            <p:ph type="body" sz="half" idx="1"/>
          </p:nvPr>
        </p:nvSpPr>
        <p:spPr>
          <a:xfrm>
            <a:off x="390525" y="808522"/>
            <a:ext cx="8455092" cy="1676400"/>
          </a:xfrm>
        </p:spPr>
        <p:txBody>
          <a:bodyPr/>
          <a:lstStyle/>
          <a:p>
            <a:pPr eaLnBrk="1" hangingPunct="1">
              <a:spcBef>
                <a:spcPct val="0"/>
              </a:spcBef>
            </a:pPr>
            <a:r>
              <a:rPr lang="en-US" sz="2000" dirty="0" smtClean="0"/>
              <a:t>For a square </a:t>
            </a:r>
            <a:r>
              <a:rPr lang="en-US" sz="2000" dirty="0" err="1" smtClean="0"/>
              <a:t>bandpass</a:t>
            </a:r>
            <a:r>
              <a:rPr lang="en-US" sz="2000" dirty="0" smtClean="0"/>
              <a:t>, the bandwidth attenuation reaches a null at an angle equal to the fringe separation divided by the fractional bandwidth:  </a:t>
            </a:r>
            <a:r>
              <a:rPr lang="en-US" dirty="0" err="1" smtClean="0">
                <a:latin typeface="Symbol" pitchFamily="18" charset="2"/>
              </a:rPr>
              <a:t>Dn</a:t>
            </a:r>
            <a:r>
              <a:rPr lang="en-US" dirty="0" smtClean="0">
                <a:latin typeface="Symbol" pitchFamily="18" charset="2"/>
              </a:rPr>
              <a:t>/n</a:t>
            </a:r>
            <a:r>
              <a:rPr lang="en-US" baseline="-25000" dirty="0" smtClean="0"/>
              <a:t>0</a:t>
            </a:r>
            <a:r>
              <a:rPr lang="en-US" dirty="0" smtClean="0">
                <a:latin typeface="Symbol" pitchFamily="18" charset="2"/>
              </a:rPr>
              <a:t>.</a:t>
            </a:r>
          </a:p>
          <a:p>
            <a:pPr eaLnBrk="1" hangingPunct="1">
              <a:spcBef>
                <a:spcPct val="0"/>
              </a:spcBef>
            </a:pPr>
            <a:r>
              <a:rPr lang="en-US" dirty="0" smtClean="0">
                <a:latin typeface="+mn-lt"/>
              </a:rPr>
              <a:t>For the old VLA, and its 50 MHz bandwidth, the null was ~1.3 degrees away.</a:t>
            </a:r>
            <a:endParaRPr lang="en-US" sz="2000" dirty="0" smtClean="0">
              <a:latin typeface="+mn-lt"/>
            </a:endParaRPr>
          </a:p>
          <a:p>
            <a:pPr eaLnBrk="1" hangingPunct="1">
              <a:spcBef>
                <a:spcPct val="0"/>
              </a:spcBef>
            </a:pPr>
            <a:r>
              <a:rPr lang="en-US" dirty="0" smtClean="0"/>
              <a:t>For the EVLA,</a:t>
            </a:r>
            <a:r>
              <a:rPr lang="en-US" sz="2000" dirty="0" smtClean="0"/>
              <a:t> </a:t>
            </a:r>
            <a:r>
              <a:rPr lang="en-US" sz="2000" dirty="0" err="1" smtClean="0">
                <a:latin typeface="Symbol" pitchFamily="18" charset="2"/>
              </a:rPr>
              <a:t>Dn</a:t>
            </a:r>
            <a:r>
              <a:rPr lang="en-US" sz="2000" dirty="0" smtClean="0"/>
              <a:t> = </a:t>
            </a:r>
            <a:r>
              <a:rPr lang="en-US" dirty="0" smtClean="0"/>
              <a:t>2</a:t>
            </a:r>
            <a:r>
              <a:rPr lang="en-US" sz="2000" dirty="0" smtClean="0"/>
              <a:t> MHz, and B = 35 km, then the null occurs at about 27 degrees off the meridian.  </a:t>
            </a:r>
          </a:p>
        </p:txBody>
      </p:sp>
      <p:pic>
        <p:nvPicPr>
          <p:cNvPr id="15368" name="Picture 4" descr="Sausage25"/>
          <p:cNvPicPr>
            <a:picLocks noChangeAspect="1" noChangeArrowheads="1"/>
          </p:cNvPicPr>
          <p:nvPr/>
        </p:nvPicPr>
        <p:blipFill>
          <a:blip r:embed="rId3" cstate="print"/>
          <a:srcRect t="3137" b="5490"/>
          <a:stretch>
            <a:fillRect/>
          </a:stretch>
        </p:blipFill>
        <p:spPr bwMode="auto">
          <a:xfrm>
            <a:off x="875899" y="2476774"/>
            <a:ext cx="5296301" cy="3738306"/>
          </a:xfrm>
          <a:prstGeom prst="rect">
            <a:avLst/>
          </a:prstGeom>
          <a:noFill/>
          <a:ln w="9525">
            <a:noFill/>
            <a:miter lim="800000"/>
            <a:headEnd/>
            <a:tailEnd/>
          </a:ln>
        </p:spPr>
      </p:pic>
      <p:graphicFrame>
        <p:nvGraphicFramePr>
          <p:cNvPr id="15362" name="Object 5"/>
          <p:cNvGraphicFramePr>
            <a:graphicFrameLocks noChangeAspect="1"/>
          </p:cNvGraphicFramePr>
          <p:nvPr/>
        </p:nvGraphicFramePr>
        <p:xfrm>
          <a:off x="3577169" y="5143500"/>
          <a:ext cx="1187336" cy="584970"/>
        </p:xfrm>
        <a:graphic>
          <a:graphicData uri="http://schemas.openxmlformats.org/presentationml/2006/ole">
            <p:oleObj spid="_x0000_s16386" name="Equation" r:id="rId4" imgW="799920" imgH="393480" progId="Equation.3">
              <p:embed/>
            </p:oleObj>
          </a:graphicData>
        </a:graphic>
      </p:graphicFrame>
      <p:sp>
        <p:nvSpPr>
          <p:cNvPr id="15369" name="Line 6"/>
          <p:cNvSpPr>
            <a:spLocks noChangeShapeType="1"/>
          </p:cNvSpPr>
          <p:nvPr/>
        </p:nvSpPr>
        <p:spPr bwMode="auto">
          <a:xfrm>
            <a:off x="4038600" y="4457700"/>
            <a:ext cx="152400" cy="685800"/>
          </a:xfrm>
          <a:prstGeom prst="line">
            <a:avLst/>
          </a:prstGeom>
          <a:noFill/>
          <a:ln w="28575">
            <a:solidFill>
              <a:schemeClr val="tx1"/>
            </a:solidFill>
            <a:round/>
            <a:headEnd type="triangle" w="med" len="med"/>
            <a:tailEnd/>
          </a:ln>
        </p:spPr>
        <p:txBody>
          <a:bodyPr/>
          <a:lstStyle/>
          <a:p>
            <a:endParaRPr lang="en-US"/>
          </a:p>
        </p:txBody>
      </p:sp>
      <p:sp>
        <p:nvSpPr>
          <p:cNvPr id="15370" name="Text Box 7"/>
          <p:cNvSpPr txBox="1">
            <a:spLocks noChangeArrowheads="1"/>
          </p:cNvSpPr>
          <p:nvPr/>
        </p:nvSpPr>
        <p:spPr bwMode="auto">
          <a:xfrm>
            <a:off x="6248400" y="2667000"/>
            <a:ext cx="2333625" cy="1006475"/>
          </a:xfrm>
          <a:prstGeom prst="rect">
            <a:avLst/>
          </a:prstGeom>
          <a:noFill/>
          <a:ln w="12700">
            <a:noFill/>
            <a:miter lim="800000"/>
            <a:headEnd/>
            <a:tailEnd/>
          </a:ln>
        </p:spPr>
        <p:txBody>
          <a:bodyPr>
            <a:spAutoFit/>
          </a:bodyPr>
          <a:lstStyle/>
          <a:p>
            <a:pPr algn="ctr"/>
            <a:r>
              <a:rPr lang="en-US" sz="2000" dirty="0">
                <a:solidFill>
                  <a:srgbClr val="C00000"/>
                </a:solidFill>
              </a:rPr>
              <a:t>Fringe Attenuation function: </a:t>
            </a:r>
          </a:p>
          <a:p>
            <a:pPr algn="ctr"/>
            <a:endParaRPr lang="en-US" sz="2000" dirty="0">
              <a:solidFill>
                <a:srgbClr val="FFFF00"/>
              </a:solidFill>
            </a:endParaRPr>
          </a:p>
        </p:txBody>
      </p:sp>
      <p:graphicFrame>
        <p:nvGraphicFramePr>
          <p:cNvPr id="15363" name="Object 8"/>
          <p:cNvGraphicFramePr>
            <a:graphicFrameLocks noChangeAspect="1"/>
          </p:cNvGraphicFramePr>
          <p:nvPr>
            <p:ph sz="half" idx="2"/>
          </p:nvPr>
        </p:nvGraphicFramePr>
        <p:xfrm>
          <a:off x="6537325" y="3429000"/>
          <a:ext cx="1752600" cy="725488"/>
        </p:xfrm>
        <a:graphic>
          <a:graphicData uri="http://schemas.openxmlformats.org/presentationml/2006/ole">
            <p:oleObj spid="_x0000_s16387" name="Equation" r:id="rId5" imgW="1104840" imgH="457200" progId="Equation.3">
              <p:embed/>
            </p:oleObj>
          </a:graphicData>
        </a:graphic>
      </p:graphicFrame>
      <p:sp>
        <p:nvSpPr>
          <p:cNvPr id="15371" name="Line 9"/>
          <p:cNvSpPr>
            <a:spLocks noChangeShapeType="1"/>
          </p:cNvSpPr>
          <p:nvPr/>
        </p:nvSpPr>
        <p:spPr bwMode="auto">
          <a:xfrm flipH="1">
            <a:off x="3276600" y="2971800"/>
            <a:ext cx="2971800" cy="820554"/>
          </a:xfrm>
          <a:prstGeom prst="line">
            <a:avLst/>
          </a:prstGeom>
          <a:noFill/>
          <a:ln w="38100">
            <a:solidFill>
              <a:srgbClr val="FF3300"/>
            </a:solidFill>
            <a:round/>
            <a:headEnd/>
            <a:tailEnd type="triangle" w="med" len="med"/>
          </a:ln>
        </p:spPr>
        <p:txBody>
          <a:bodyPr wrap="none" anchor="ctr"/>
          <a:lstStyle/>
          <a:p>
            <a:endParaRPr lang="en-US"/>
          </a:p>
        </p:txBody>
      </p:sp>
      <p:sp>
        <p:nvSpPr>
          <p:cNvPr id="15372" name="Text Box 10"/>
          <p:cNvSpPr txBox="1">
            <a:spLocks noChangeArrowheads="1"/>
          </p:cNvSpPr>
          <p:nvPr/>
        </p:nvSpPr>
        <p:spPr bwMode="auto">
          <a:xfrm>
            <a:off x="6537325" y="4457700"/>
            <a:ext cx="2452671" cy="1323439"/>
          </a:xfrm>
          <a:prstGeom prst="rect">
            <a:avLst/>
          </a:prstGeom>
          <a:noFill/>
          <a:ln w="12700">
            <a:noFill/>
            <a:miter lim="800000"/>
            <a:headEnd/>
            <a:tailEnd/>
          </a:ln>
        </p:spPr>
        <p:txBody>
          <a:bodyPr wrap="square">
            <a:spAutoFit/>
          </a:bodyPr>
          <a:lstStyle/>
          <a:p>
            <a:r>
              <a:rPr lang="en-US" sz="1600" dirty="0">
                <a:solidFill>
                  <a:srgbClr val="00B0F0"/>
                </a:solidFill>
              </a:rPr>
              <a:t>Note:  The </a:t>
            </a:r>
            <a:r>
              <a:rPr lang="en-US" sz="1600" dirty="0" smtClean="0">
                <a:solidFill>
                  <a:srgbClr val="00B0F0"/>
                </a:solidFill>
              </a:rPr>
              <a:t>fringe-attenuation </a:t>
            </a:r>
            <a:r>
              <a:rPr lang="en-US" sz="1600" dirty="0">
                <a:solidFill>
                  <a:srgbClr val="00B0F0"/>
                </a:solidFill>
              </a:rPr>
              <a:t>function depends only on bandwidth and baseline – not on frequency.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0744C056-689F-403D-BF9C-475890ACFD88}" type="slidenum">
              <a:rPr lang="en-US" smtClean="0"/>
              <a:pPr/>
              <a:t>8</a:t>
            </a:fld>
            <a:endParaRPr lang="en-US" smtClean="0"/>
          </a:p>
        </p:txBody>
      </p:sp>
      <p:sp>
        <p:nvSpPr>
          <p:cNvPr id="49156" name="Rectangle 2"/>
          <p:cNvSpPr>
            <a:spLocks noGrp="1" noChangeArrowheads="1"/>
          </p:cNvSpPr>
          <p:nvPr>
            <p:ph type="title"/>
          </p:nvPr>
        </p:nvSpPr>
        <p:spPr/>
        <p:txBody>
          <a:bodyPr/>
          <a:lstStyle/>
          <a:p>
            <a:pPr eaLnBrk="1" hangingPunct="1"/>
            <a:r>
              <a:rPr lang="en-US" smtClean="0"/>
              <a:t>Observations off the Meridian </a:t>
            </a:r>
          </a:p>
        </p:txBody>
      </p:sp>
      <p:sp>
        <p:nvSpPr>
          <p:cNvPr id="49157" name="Rectangle 3"/>
          <p:cNvSpPr>
            <a:spLocks noGrp="1" noChangeArrowheads="1"/>
          </p:cNvSpPr>
          <p:nvPr>
            <p:ph type="body" idx="1"/>
          </p:nvPr>
        </p:nvSpPr>
        <p:spPr>
          <a:xfrm>
            <a:off x="609600" y="990600"/>
            <a:ext cx="7848600" cy="5562600"/>
          </a:xfrm>
        </p:spPr>
        <p:txBody>
          <a:bodyPr/>
          <a:lstStyle/>
          <a:p>
            <a:pPr eaLnBrk="1" hangingPunct="1">
              <a:lnSpc>
                <a:spcPct val="90000"/>
              </a:lnSpc>
            </a:pPr>
            <a:r>
              <a:rPr lang="en-US" sz="2400" dirty="0" smtClean="0"/>
              <a:t>In our basic scenario -- stationary source, stationary interferometer -- the effect of finite bandwidth can strongly attenuate the visibility from sources far from the meridional plane.  </a:t>
            </a:r>
          </a:p>
          <a:p>
            <a:pPr eaLnBrk="1" hangingPunct="1">
              <a:lnSpc>
                <a:spcPct val="90000"/>
              </a:lnSpc>
            </a:pPr>
            <a:r>
              <a:rPr lang="en-US" sz="2400" dirty="0" smtClean="0"/>
              <a:t>Since each baseline has its own plane, the only point on the sky free of attenuation is a small angle around the zenith.</a:t>
            </a:r>
          </a:p>
          <a:p>
            <a:pPr eaLnBrk="1" hangingPunct="1">
              <a:lnSpc>
                <a:spcPct val="90000"/>
              </a:lnSpc>
            </a:pPr>
            <a:r>
              <a:rPr lang="en-US" sz="2400" dirty="0" smtClean="0"/>
              <a:t>Suppose we wish to observe an object far from that plane?</a:t>
            </a:r>
            <a:endParaRPr lang="en-US" sz="2000" dirty="0" smtClean="0"/>
          </a:p>
          <a:p>
            <a:pPr eaLnBrk="1" hangingPunct="1">
              <a:lnSpc>
                <a:spcPct val="90000"/>
              </a:lnSpc>
            </a:pPr>
            <a:r>
              <a:rPr lang="en-US" sz="2400" dirty="0" smtClean="0"/>
              <a:t>One solution is to use a very narrow bandwidth – this loses sensitivity, which can only be made up by utilizing many channels – feasible, but computationally expensive.  </a:t>
            </a:r>
          </a:p>
          <a:p>
            <a:pPr eaLnBrk="1" hangingPunct="1">
              <a:lnSpc>
                <a:spcPct val="90000"/>
              </a:lnSpc>
            </a:pPr>
            <a:r>
              <a:rPr lang="en-US" sz="2400" dirty="0" smtClean="0"/>
              <a:t>Better answer:  Shift the fringe-attenuation function to the center of the source of interest.  </a:t>
            </a:r>
          </a:p>
          <a:p>
            <a:pPr eaLnBrk="1" hangingPunct="1">
              <a:lnSpc>
                <a:spcPct val="90000"/>
              </a:lnSpc>
            </a:pPr>
            <a:r>
              <a:rPr lang="en-US" sz="2400" dirty="0" smtClean="0"/>
              <a:t>How?  By adding time delay.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Slide Number Placeholder 3"/>
          <p:cNvSpPr>
            <a:spLocks noGrp="1"/>
          </p:cNvSpPr>
          <p:nvPr>
            <p:ph type="sldNum" sz="quarter" idx="10"/>
          </p:nvPr>
        </p:nvSpPr>
        <p:spPr>
          <a:noFill/>
        </p:spPr>
        <p:txBody>
          <a:bodyPr/>
          <a:lstStyle/>
          <a:p>
            <a:fld id="{5611F93C-4DBC-4783-94E8-A1C8A86C7594}" type="slidenum">
              <a:rPr lang="en-US" smtClean="0"/>
              <a:pPr/>
              <a:t>9</a:t>
            </a:fld>
            <a:endParaRPr lang="en-US" smtClean="0"/>
          </a:p>
        </p:txBody>
      </p:sp>
      <p:sp>
        <p:nvSpPr>
          <p:cNvPr id="16394" name="Rectangle 2"/>
          <p:cNvSpPr>
            <a:spLocks noGrp="1" noChangeArrowheads="1"/>
          </p:cNvSpPr>
          <p:nvPr>
            <p:ph type="title"/>
          </p:nvPr>
        </p:nvSpPr>
        <p:spPr>
          <a:xfrm>
            <a:off x="501650" y="228600"/>
            <a:ext cx="8229600" cy="1143000"/>
          </a:xfrm>
        </p:spPr>
        <p:txBody>
          <a:bodyPr/>
          <a:lstStyle/>
          <a:p>
            <a:pPr eaLnBrk="1" hangingPunct="1"/>
            <a:r>
              <a:rPr lang="en-US" dirty="0" smtClean="0"/>
              <a:t>Adding Time Delay</a:t>
            </a:r>
          </a:p>
        </p:txBody>
      </p:sp>
      <p:sp>
        <p:nvSpPr>
          <p:cNvPr id="16395" name="Line 4"/>
          <p:cNvSpPr>
            <a:spLocks noChangeShapeType="1"/>
          </p:cNvSpPr>
          <p:nvPr/>
        </p:nvSpPr>
        <p:spPr bwMode="auto">
          <a:xfrm>
            <a:off x="2438400" y="3200400"/>
            <a:ext cx="0" cy="609600"/>
          </a:xfrm>
          <a:prstGeom prst="line">
            <a:avLst/>
          </a:prstGeom>
          <a:noFill/>
          <a:ln w="9525">
            <a:solidFill>
              <a:srgbClr val="000099"/>
            </a:solidFill>
            <a:round/>
            <a:headEnd/>
            <a:tailEnd/>
          </a:ln>
        </p:spPr>
        <p:txBody>
          <a:bodyPr/>
          <a:lstStyle/>
          <a:p>
            <a:endParaRPr lang="en-US"/>
          </a:p>
        </p:txBody>
      </p:sp>
      <p:sp>
        <p:nvSpPr>
          <p:cNvPr id="16396" name="Line 5"/>
          <p:cNvSpPr>
            <a:spLocks noChangeShapeType="1"/>
          </p:cNvSpPr>
          <p:nvPr/>
        </p:nvSpPr>
        <p:spPr bwMode="auto">
          <a:xfrm>
            <a:off x="2438400" y="3810000"/>
            <a:ext cx="1104900" cy="0"/>
          </a:xfrm>
          <a:prstGeom prst="line">
            <a:avLst/>
          </a:prstGeom>
          <a:noFill/>
          <a:ln w="9525">
            <a:solidFill>
              <a:srgbClr val="000099"/>
            </a:solidFill>
            <a:round/>
            <a:headEnd/>
            <a:tailEnd/>
          </a:ln>
        </p:spPr>
        <p:txBody>
          <a:bodyPr/>
          <a:lstStyle/>
          <a:p>
            <a:endParaRPr lang="en-US"/>
          </a:p>
        </p:txBody>
      </p:sp>
      <p:sp>
        <p:nvSpPr>
          <p:cNvPr id="16397" name="Rectangle 6"/>
          <p:cNvSpPr>
            <a:spLocks noChangeArrowheads="1"/>
          </p:cNvSpPr>
          <p:nvPr/>
        </p:nvSpPr>
        <p:spPr bwMode="auto">
          <a:xfrm>
            <a:off x="3543300" y="3581400"/>
            <a:ext cx="609600" cy="381000"/>
          </a:xfrm>
          <a:prstGeom prst="rect">
            <a:avLst/>
          </a:prstGeom>
          <a:solidFill>
            <a:srgbClr val="33CCCC"/>
          </a:solidFill>
          <a:ln w="9525">
            <a:solidFill>
              <a:schemeClr val="bg1"/>
            </a:solidFill>
            <a:miter lim="800000"/>
            <a:headEnd/>
            <a:tailEnd/>
          </a:ln>
        </p:spPr>
        <p:txBody>
          <a:bodyPr wrap="none" anchor="ctr"/>
          <a:lstStyle/>
          <a:p>
            <a:pPr algn="ctr"/>
            <a:r>
              <a:rPr lang="en-US" sz="2000">
                <a:latin typeface="SimSun" pitchFamily="2" charset="-122"/>
              </a:rPr>
              <a:t>X</a:t>
            </a:r>
          </a:p>
        </p:txBody>
      </p:sp>
      <p:sp>
        <p:nvSpPr>
          <p:cNvPr id="16398" name="Line 7"/>
          <p:cNvSpPr>
            <a:spLocks noChangeShapeType="1"/>
          </p:cNvSpPr>
          <p:nvPr/>
        </p:nvSpPr>
        <p:spPr bwMode="auto">
          <a:xfrm flipV="1">
            <a:off x="5257800" y="3124200"/>
            <a:ext cx="0" cy="685800"/>
          </a:xfrm>
          <a:prstGeom prst="line">
            <a:avLst/>
          </a:prstGeom>
          <a:noFill/>
          <a:ln w="9525">
            <a:solidFill>
              <a:srgbClr val="000099"/>
            </a:solidFill>
            <a:round/>
            <a:headEnd/>
            <a:tailEnd/>
          </a:ln>
        </p:spPr>
        <p:txBody>
          <a:bodyPr/>
          <a:lstStyle/>
          <a:p>
            <a:endParaRPr lang="en-US"/>
          </a:p>
        </p:txBody>
      </p:sp>
      <p:sp>
        <p:nvSpPr>
          <p:cNvPr id="16399" name="Line 11"/>
          <p:cNvSpPr>
            <a:spLocks noChangeShapeType="1"/>
          </p:cNvSpPr>
          <p:nvPr/>
        </p:nvSpPr>
        <p:spPr bwMode="auto">
          <a:xfrm flipH="1" flipV="1">
            <a:off x="3238500" y="1905000"/>
            <a:ext cx="1981200" cy="1295400"/>
          </a:xfrm>
          <a:prstGeom prst="line">
            <a:avLst/>
          </a:prstGeom>
          <a:noFill/>
          <a:ln w="9525">
            <a:solidFill>
              <a:srgbClr val="0070C0"/>
            </a:solidFill>
            <a:prstDash val="sysDot"/>
            <a:round/>
            <a:headEnd/>
            <a:tailEnd/>
          </a:ln>
        </p:spPr>
        <p:txBody>
          <a:bodyPr/>
          <a:lstStyle/>
          <a:p>
            <a:endParaRPr lang="en-US"/>
          </a:p>
        </p:txBody>
      </p:sp>
      <p:sp>
        <p:nvSpPr>
          <p:cNvPr id="16400" name="Text Box 12"/>
          <p:cNvSpPr txBox="1">
            <a:spLocks noChangeArrowheads="1"/>
          </p:cNvSpPr>
          <p:nvPr/>
        </p:nvSpPr>
        <p:spPr bwMode="auto">
          <a:xfrm>
            <a:off x="3352800" y="1066800"/>
            <a:ext cx="354013" cy="457200"/>
          </a:xfrm>
          <a:prstGeom prst="rect">
            <a:avLst/>
          </a:prstGeom>
          <a:noFill/>
          <a:ln w="9525">
            <a:noFill/>
            <a:miter lim="800000"/>
            <a:headEnd/>
            <a:tailEnd/>
          </a:ln>
        </p:spPr>
        <p:txBody>
          <a:bodyPr wrap="none">
            <a:spAutoFit/>
          </a:bodyPr>
          <a:lstStyle/>
          <a:p>
            <a:r>
              <a:rPr lang="en-US" sz="2400" b="1" dirty="0">
                <a:solidFill>
                  <a:srgbClr val="0070C0"/>
                </a:solidFill>
              </a:rPr>
              <a:t>s</a:t>
            </a:r>
          </a:p>
        </p:txBody>
      </p:sp>
      <p:sp>
        <p:nvSpPr>
          <p:cNvPr id="16401" name="Text Box 13"/>
          <p:cNvSpPr txBox="1">
            <a:spLocks noChangeArrowheads="1"/>
          </p:cNvSpPr>
          <p:nvPr/>
        </p:nvSpPr>
        <p:spPr bwMode="auto">
          <a:xfrm>
            <a:off x="6042025" y="1087438"/>
            <a:ext cx="354013" cy="457200"/>
          </a:xfrm>
          <a:prstGeom prst="rect">
            <a:avLst/>
          </a:prstGeom>
          <a:noFill/>
          <a:ln w="9525">
            <a:noFill/>
            <a:miter lim="800000"/>
            <a:headEnd/>
            <a:tailEnd/>
          </a:ln>
        </p:spPr>
        <p:txBody>
          <a:bodyPr wrap="none">
            <a:spAutoFit/>
          </a:bodyPr>
          <a:lstStyle/>
          <a:p>
            <a:r>
              <a:rPr lang="en-US" sz="2400" b="1" dirty="0">
                <a:solidFill>
                  <a:srgbClr val="0070C0"/>
                </a:solidFill>
              </a:rPr>
              <a:t>s</a:t>
            </a:r>
          </a:p>
        </p:txBody>
      </p:sp>
      <p:sp>
        <p:nvSpPr>
          <p:cNvPr id="16402" name="Text Box 14"/>
          <p:cNvSpPr txBox="1">
            <a:spLocks noChangeArrowheads="1"/>
          </p:cNvSpPr>
          <p:nvPr/>
        </p:nvSpPr>
        <p:spPr bwMode="auto">
          <a:xfrm>
            <a:off x="6057900" y="2971800"/>
            <a:ext cx="1600200" cy="396875"/>
          </a:xfrm>
          <a:prstGeom prst="rect">
            <a:avLst/>
          </a:prstGeom>
          <a:noFill/>
          <a:ln w="9525">
            <a:noFill/>
            <a:miter lim="800000"/>
            <a:headEnd/>
            <a:tailEnd/>
          </a:ln>
        </p:spPr>
        <p:txBody>
          <a:bodyPr>
            <a:spAutoFit/>
          </a:bodyPr>
          <a:lstStyle/>
          <a:p>
            <a:r>
              <a:rPr lang="en-US" sz="2000">
                <a:solidFill>
                  <a:schemeClr val="bg1"/>
                </a:solidFill>
              </a:rPr>
              <a:t>A sensor</a:t>
            </a:r>
          </a:p>
        </p:txBody>
      </p:sp>
      <p:sp>
        <p:nvSpPr>
          <p:cNvPr id="16403" name="Line 15"/>
          <p:cNvSpPr>
            <a:spLocks noChangeShapeType="1"/>
          </p:cNvSpPr>
          <p:nvPr/>
        </p:nvSpPr>
        <p:spPr bwMode="auto">
          <a:xfrm flipH="1">
            <a:off x="5676900" y="3200400"/>
            <a:ext cx="381000" cy="0"/>
          </a:xfrm>
          <a:prstGeom prst="line">
            <a:avLst/>
          </a:prstGeom>
          <a:noFill/>
          <a:ln w="9525">
            <a:solidFill>
              <a:schemeClr val="bg1"/>
            </a:solidFill>
            <a:round/>
            <a:headEnd/>
            <a:tailEnd type="triangle" w="med" len="med"/>
          </a:ln>
        </p:spPr>
        <p:txBody>
          <a:bodyPr/>
          <a:lstStyle/>
          <a:p>
            <a:endParaRPr lang="en-US"/>
          </a:p>
        </p:txBody>
      </p:sp>
      <p:sp>
        <p:nvSpPr>
          <p:cNvPr id="16404" name="Text Box 17"/>
          <p:cNvSpPr txBox="1">
            <a:spLocks noChangeArrowheads="1"/>
          </p:cNvSpPr>
          <p:nvPr/>
        </p:nvSpPr>
        <p:spPr bwMode="auto">
          <a:xfrm>
            <a:off x="3657600" y="2819400"/>
            <a:ext cx="369888" cy="457200"/>
          </a:xfrm>
          <a:prstGeom prst="rect">
            <a:avLst/>
          </a:prstGeom>
          <a:noFill/>
          <a:ln w="9525">
            <a:noFill/>
            <a:miter lim="800000"/>
            <a:headEnd/>
            <a:tailEnd/>
          </a:ln>
        </p:spPr>
        <p:txBody>
          <a:bodyPr wrap="none">
            <a:spAutoFit/>
          </a:bodyPr>
          <a:lstStyle/>
          <a:p>
            <a:r>
              <a:rPr lang="en-US" sz="2400" b="1">
                <a:solidFill>
                  <a:srgbClr val="FF3300"/>
                </a:solidFill>
              </a:rPr>
              <a:t>b</a:t>
            </a:r>
          </a:p>
        </p:txBody>
      </p:sp>
      <p:sp>
        <p:nvSpPr>
          <p:cNvPr id="16405" name="Line 18"/>
          <p:cNvSpPr>
            <a:spLocks noChangeShapeType="1"/>
          </p:cNvSpPr>
          <p:nvPr/>
        </p:nvSpPr>
        <p:spPr bwMode="auto">
          <a:xfrm>
            <a:off x="3848100" y="3962400"/>
            <a:ext cx="0" cy="685800"/>
          </a:xfrm>
          <a:prstGeom prst="line">
            <a:avLst/>
          </a:prstGeom>
          <a:noFill/>
          <a:ln w="28575">
            <a:solidFill>
              <a:srgbClr val="000099"/>
            </a:solidFill>
            <a:round/>
            <a:headEnd type="diamond" w="med" len="med"/>
            <a:tailEnd type="triangle" w="med" len="med"/>
          </a:ln>
        </p:spPr>
        <p:txBody>
          <a:bodyPr/>
          <a:lstStyle/>
          <a:p>
            <a:endParaRPr lang="en-US"/>
          </a:p>
        </p:txBody>
      </p:sp>
      <p:sp>
        <p:nvSpPr>
          <p:cNvPr id="16406" name="Line 19"/>
          <p:cNvSpPr>
            <a:spLocks noChangeShapeType="1"/>
          </p:cNvSpPr>
          <p:nvPr/>
        </p:nvSpPr>
        <p:spPr bwMode="auto">
          <a:xfrm flipV="1">
            <a:off x="2552700" y="1981200"/>
            <a:ext cx="838200" cy="1295400"/>
          </a:xfrm>
          <a:prstGeom prst="line">
            <a:avLst/>
          </a:prstGeom>
          <a:noFill/>
          <a:ln w="9525">
            <a:solidFill>
              <a:srgbClr val="0070C0"/>
            </a:solidFill>
            <a:round/>
            <a:headEnd type="triangle" w="med" len="med"/>
            <a:tailEnd type="triangle" w="med" len="med"/>
          </a:ln>
        </p:spPr>
        <p:txBody>
          <a:bodyPr/>
          <a:lstStyle/>
          <a:p>
            <a:endParaRPr lang="en-US"/>
          </a:p>
        </p:txBody>
      </p:sp>
      <p:graphicFrame>
        <p:nvGraphicFramePr>
          <p:cNvPr id="16386" name="Object 20"/>
          <p:cNvGraphicFramePr>
            <a:graphicFrameLocks noChangeAspect="1"/>
          </p:cNvGraphicFramePr>
          <p:nvPr/>
        </p:nvGraphicFramePr>
        <p:xfrm>
          <a:off x="304800" y="1371600"/>
          <a:ext cx="1462088" cy="504825"/>
        </p:xfrm>
        <a:graphic>
          <a:graphicData uri="http://schemas.openxmlformats.org/presentationml/2006/ole">
            <p:oleObj spid="_x0000_s17410" name="Equation" r:id="rId3" imgW="698400" imgH="241200" progId="Equation.3">
              <p:embed/>
            </p:oleObj>
          </a:graphicData>
        </a:graphic>
      </p:graphicFrame>
      <p:graphicFrame>
        <p:nvGraphicFramePr>
          <p:cNvPr id="16387" name="Object 21"/>
          <p:cNvGraphicFramePr>
            <a:graphicFrameLocks noChangeAspect="1"/>
          </p:cNvGraphicFramePr>
          <p:nvPr/>
        </p:nvGraphicFramePr>
        <p:xfrm>
          <a:off x="4368006" y="4182814"/>
          <a:ext cx="1703387" cy="450850"/>
        </p:xfrm>
        <a:graphic>
          <a:graphicData uri="http://schemas.openxmlformats.org/presentationml/2006/ole">
            <p:oleObj spid="_x0000_s17411" name="Equation" r:id="rId4" imgW="952200" imgH="253800" progId="Equation.3">
              <p:embed/>
            </p:oleObj>
          </a:graphicData>
        </a:graphic>
      </p:graphicFrame>
      <p:graphicFrame>
        <p:nvGraphicFramePr>
          <p:cNvPr id="16388" name="Object 22"/>
          <p:cNvGraphicFramePr>
            <a:graphicFrameLocks noChangeAspect="1"/>
          </p:cNvGraphicFramePr>
          <p:nvPr/>
        </p:nvGraphicFramePr>
        <p:xfrm>
          <a:off x="501650" y="3352800"/>
          <a:ext cx="1633538" cy="476250"/>
        </p:xfrm>
        <a:graphic>
          <a:graphicData uri="http://schemas.openxmlformats.org/presentationml/2006/ole">
            <p:oleObj spid="_x0000_s17412" name="Equation" r:id="rId5" imgW="952200" imgH="279360" progId="Equation.3">
              <p:embed/>
            </p:oleObj>
          </a:graphicData>
        </a:graphic>
      </p:graphicFrame>
      <p:sp>
        <p:nvSpPr>
          <p:cNvPr id="16407" name="Rectangle 23"/>
          <p:cNvSpPr>
            <a:spLocks noChangeArrowheads="1"/>
          </p:cNvSpPr>
          <p:nvPr/>
        </p:nvSpPr>
        <p:spPr bwMode="auto">
          <a:xfrm>
            <a:off x="3467100" y="4648200"/>
            <a:ext cx="762000" cy="381000"/>
          </a:xfrm>
          <a:prstGeom prst="rect">
            <a:avLst/>
          </a:prstGeom>
          <a:solidFill>
            <a:srgbClr val="33CCCC"/>
          </a:solidFill>
          <a:ln w="9525">
            <a:solidFill>
              <a:schemeClr val="bg1"/>
            </a:solidFill>
            <a:miter lim="800000"/>
            <a:headEnd/>
            <a:tailEnd/>
          </a:ln>
        </p:spPr>
        <p:txBody>
          <a:bodyPr wrap="none" anchor="ctr"/>
          <a:lstStyle/>
          <a:p>
            <a:endParaRPr lang="en-US"/>
          </a:p>
        </p:txBody>
      </p:sp>
      <p:graphicFrame>
        <p:nvGraphicFramePr>
          <p:cNvPr id="16389" name="Object 24"/>
          <p:cNvGraphicFramePr>
            <a:graphicFrameLocks noChangeAspect="1"/>
          </p:cNvGraphicFramePr>
          <p:nvPr/>
        </p:nvGraphicFramePr>
        <p:xfrm>
          <a:off x="3706813" y="4648200"/>
          <a:ext cx="280987" cy="381000"/>
        </p:xfrm>
        <a:graphic>
          <a:graphicData uri="http://schemas.openxmlformats.org/presentationml/2006/ole">
            <p:oleObj spid="_x0000_s17413" name="Equation" r:id="rId6" imgW="215640" imgH="253800" progId="Equation.3">
              <p:embed/>
            </p:oleObj>
          </a:graphicData>
        </a:graphic>
      </p:graphicFrame>
      <p:sp>
        <p:nvSpPr>
          <p:cNvPr id="16408" name="Line 25"/>
          <p:cNvSpPr>
            <a:spLocks noChangeShapeType="1"/>
          </p:cNvSpPr>
          <p:nvPr/>
        </p:nvSpPr>
        <p:spPr bwMode="auto">
          <a:xfrm>
            <a:off x="3848100" y="5029200"/>
            <a:ext cx="0" cy="304800"/>
          </a:xfrm>
          <a:prstGeom prst="line">
            <a:avLst/>
          </a:prstGeom>
          <a:noFill/>
          <a:ln w="28575">
            <a:solidFill>
              <a:srgbClr val="000099"/>
            </a:solidFill>
            <a:round/>
            <a:headEnd/>
            <a:tailEnd type="triangle" w="med" len="med"/>
          </a:ln>
        </p:spPr>
        <p:txBody>
          <a:bodyPr/>
          <a:lstStyle/>
          <a:p>
            <a:endParaRPr lang="en-US"/>
          </a:p>
        </p:txBody>
      </p:sp>
      <p:graphicFrame>
        <p:nvGraphicFramePr>
          <p:cNvPr id="16390" name="Object 26"/>
          <p:cNvGraphicFramePr>
            <a:graphicFrameLocks noChangeAspect="1"/>
          </p:cNvGraphicFramePr>
          <p:nvPr/>
        </p:nvGraphicFramePr>
        <p:xfrm>
          <a:off x="4229100" y="5221779"/>
          <a:ext cx="3267075" cy="1017095"/>
        </p:xfrm>
        <a:graphic>
          <a:graphicData uri="http://schemas.openxmlformats.org/presentationml/2006/ole">
            <p:oleObj spid="_x0000_s17414" name="Equation" r:id="rId7" imgW="2070000" imgH="647640" progId="Equation.3">
              <p:embed/>
            </p:oleObj>
          </a:graphicData>
        </a:graphic>
      </p:graphicFrame>
      <p:sp>
        <p:nvSpPr>
          <p:cNvPr id="16409" name="Rectangle 27"/>
          <p:cNvSpPr>
            <a:spLocks noChangeArrowheads="1"/>
          </p:cNvSpPr>
          <p:nvPr/>
        </p:nvSpPr>
        <p:spPr bwMode="auto">
          <a:xfrm>
            <a:off x="4648200" y="3581400"/>
            <a:ext cx="457200" cy="3810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t</a:t>
            </a:r>
            <a:r>
              <a:rPr lang="en-US" sz="2400" baseline="-25000">
                <a:latin typeface="Symbol" pitchFamily="18" charset="2"/>
              </a:rPr>
              <a:t>0</a:t>
            </a:r>
          </a:p>
        </p:txBody>
      </p:sp>
      <p:sp>
        <p:nvSpPr>
          <p:cNvPr id="16410" name="Line 28"/>
          <p:cNvSpPr>
            <a:spLocks noChangeShapeType="1"/>
          </p:cNvSpPr>
          <p:nvPr/>
        </p:nvSpPr>
        <p:spPr bwMode="auto">
          <a:xfrm>
            <a:off x="4152900" y="3810000"/>
            <a:ext cx="495300" cy="0"/>
          </a:xfrm>
          <a:prstGeom prst="line">
            <a:avLst/>
          </a:prstGeom>
          <a:noFill/>
          <a:ln w="9525">
            <a:solidFill>
              <a:srgbClr val="000099"/>
            </a:solidFill>
            <a:round/>
            <a:headEnd/>
            <a:tailEnd/>
          </a:ln>
        </p:spPr>
        <p:txBody>
          <a:bodyPr/>
          <a:lstStyle/>
          <a:p>
            <a:endParaRPr lang="en-US"/>
          </a:p>
        </p:txBody>
      </p:sp>
      <p:sp>
        <p:nvSpPr>
          <p:cNvPr id="16411" name="Line 29"/>
          <p:cNvSpPr>
            <a:spLocks noChangeShapeType="1"/>
          </p:cNvSpPr>
          <p:nvPr/>
        </p:nvSpPr>
        <p:spPr bwMode="auto">
          <a:xfrm>
            <a:off x="5105400" y="3810000"/>
            <a:ext cx="152400" cy="0"/>
          </a:xfrm>
          <a:prstGeom prst="line">
            <a:avLst/>
          </a:prstGeom>
          <a:noFill/>
          <a:ln w="9525">
            <a:solidFill>
              <a:srgbClr val="000099"/>
            </a:solidFill>
            <a:round/>
            <a:headEnd/>
            <a:tailEnd/>
          </a:ln>
        </p:spPr>
        <p:txBody>
          <a:bodyPr/>
          <a:lstStyle/>
          <a:p>
            <a:endParaRPr lang="en-US"/>
          </a:p>
        </p:txBody>
      </p:sp>
      <p:sp>
        <p:nvSpPr>
          <p:cNvPr id="16412" name="Text Box 32"/>
          <p:cNvSpPr txBox="1">
            <a:spLocks noChangeArrowheads="1"/>
          </p:cNvSpPr>
          <p:nvPr/>
        </p:nvSpPr>
        <p:spPr bwMode="auto">
          <a:xfrm>
            <a:off x="2819400" y="990600"/>
            <a:ext cx="466725" cy="457200"/>
          </a:xfrm>
          <a:prstGeom prst="rect">
            <a:avLst/>
          </a:prstGeom>
          <a:noFill/>
          <a:ln w="9525">
            <a:noFill/>
            <a:miter lim="800000"/>
            <a:headEnd/>
            <a:tailEnd/>
          </a:ln>
        </p:spPr>
        <p:txBody>
          <a:bodyPr wrap="none">
            <a:spAutoFit/>
          </a:bodyPr>
          <a:lstStyle/>
          <a:p>
            <a:r>
              <a:rPr lang="en-US" sz="2400" b="1">
                <a:solidFill>
                  <a:schemeClr val="folHlink"/>
                </a:solidFill>
              </a:rPr>
              <a:t>s</a:t>
            </a:r>
            <a:r>
              <a:rPr lang="en-US" sz="2400" baseline="-25000">
                <a:solidFill>
                  <a:schemeClr val="folHlink"/>
                </a:solidFill>
              </a:rPr>
              <a:t>0</a:t>
            </a:r>
          </a:p>
        </p:txBody>
      </p:sp>
      <p:sp>
        <p:nvSpPr>
          <p:cNvPr id="16413" name="Text Box 33"/>
          <p:cNvSpPr txBox="1">
            <a:spLocks noChangeArrowheads="1"/>
          </p:cNvSpPr>
          <p:nvPr/>
        </p:nvSpPr>
        <p:spPr bwMode="auto">
          <a:xfrm>
            <a:off x="5661025" y="955675"/>
            <a:ext cx="473075" cy="457200"/>
          </a:xfrm>
          <a:prstGeom prst="rect">
            <a:avLst/>
          </a:prstGeom>
          <a:noFill/>
          <a:ln w="9525">
            <a:noFill/>
            <a:miter lim="800000"/>
            <a:headEnd/>
            <a:tailEnd/>
          </a:ln>
        </p:spPr>
        <p:txBody>
          <a:bodyPr>
            <a:spAutoFit/>
          </a:bodyPr>
          <a:lstStyle/>
          <a:p>
            <a:r>
              <a:rPr lang="en-US" sz="2400" b="1">
                <a:solidFill>
                  <a:schemeClr val="folHlink"/>
                </a:solidFill>
              </a:rPr>
              <a:t>s</a:t>
            </a:r>
            <a:r>
              <a:rPr lang="en-US" sz="2400" b="1" baseline="-25000">
                <a:solidFill>
                  <a:schemeClr val="folHlink"/>
                </a:solidFill>
              </a:rPr>
              <a:t>0</a:t>
            </a:r>
          </a:p>
        </p:txBody>
      </p:sp>
      <p:graphicFrame>
        <p:nvGraphicFramePr>
          <p:cNvPr id="16391" name="Object 34"/>
          <p:cNvGraphicFramePr>
            <a:graphicFrameLocks noChangeAspect="1"/>
          </p:cNvGraphicFramePr>
          <p:nvPr/>
        </p:nvGraphicFramePr>
        <p:xfrm>
          <a:off x="304800" y="2133600"/>
          <a:ext cx="1581150" cy="474663"/>
        </p:xfrm>
        <a:graphic>
          <a:graphicData uri="http://schemas.openxmlformats.org/presentationml/2006/ole">
            <p:oleObj spid="_x0000_s17415" name="Equation" r:id="rId8" imgW="761760" imgH="228600" progId="Equation.3">
              <p:embed/>
            </p:oleObj>
          </a:graphicData>
        </a:graphic>
      </p:graphicFrame>
      <p:sp>
        <p:nvSpPr>
          <p:cNvPr id="16414" name="Text Box 35"/>
          <p:cNvSpPr txBox="1">
            <a:spLocks noChangeArrowheads="1"/>
          </p:cNvSpPr>
          <p:nvPr/>
        </p:nvSpPr>
        <p:spPr bwMode="auto">
          <a:xfrm>
            <a:off x="2917825" y="2473325"/>
            <a:ext cx="430213" cy="457200"/>
          </a:xfrm>
          <a:prstGeom prst="rect">
            <a:avLst/>
          </a:prstGeom>
          <a:noFill/>
          <a:ln w="9525">
            <a:noFill/>
            <a:miter lim="800000"/>
            <a:headEnd/>
            <a:tailEnd/>
          </a:ln>
        </p:spPr>
        <p:txBody>
          <a:bodyPr wrap="none">
            <a:spAutoFit/>
          </a:bodyPr>
          <a:lstStyle/>
          <a:p>
            <a:r>
              <a:rPr lang="en-US" sz="2400" dirty="0" err="1">
                <a:solidFill>
                  <a:srgbClr val="0070C0"/>
                </a:solidFill>
                <a:latin typeface="Symbol" pitchFamily="18" charset="2"/>
              </a:rPr>
              <a:t>t</a:t>
            </a:r>
            <a:r>
              <a:rPr lang="en-US" sz="2400" baseline="-25000" dirty="0" err="1">
                <a:solidFill>
                  <a:srgbClr val="0070C0"/>
                </a:solidFill>
              </a:rPr>
              <a:t>g</a:t>
            </a:r>
            <a:endParaRPr lang="en-US" sz="2400" baseline="-25000" dirty="0">
              <a:solidFill>
                <a:srgbClr val="0070C0"/>
              </a:solidFill>
            </a:endParaRPr>
          </a:p>
        </p:txBody>
      </p:sp>
      <p:sp>
        <p:nvSpPr>
          <p:cNvPr id="16415" name="Text Box 36"/>
          <p:cNvSpPr txBox="1">
            <a:spLocks noChangeArrowheads="1"/>
          </p:cNvSpPr>
          <p:nvPr/>
        </p:nvSpPr>
        <p:spPr bwMode="auto">
          <a:xfrm>
            <a:off x="6708913" y="1154113"/>
            <a:ext cx="2070447" cy="1631216"/>
          </a:xfrm>
          <a:prstGeom prst="rect">
            <a:avLst/>
          </a:prstGeom>
          <a:noFill/>
          <a:ln w="9525">
            <a:noFill/>
            <a:miter lim="800000"/>
            <a:headEnd/>
            <a:tailEnd/>
          </a:ln>
        </p:spPr>
        <p:txBody>
          <a:bodyPr wrap="square">
            <a:spAutoFit/>
          </a:bodyPr>
          <a:lstStyle/>
          <a:p>
            <a:r>
              <a:rPr lang="en-US" sz="2000" b="1" dirty="0">
                <a:solidFill>
                  <a:schemeClr val="folHlink"/>
                </a:solidFill>
              </a:rPr>
              <a:t>S</a:t>
            </a:r>
            <a:r>
              <a:rPr lang="en-US" sz="2000" b="1" baseline="-25000" dirty="0">
                <a:solidFill>
                  <a:schemeClr val="folHlink"/>
                </a:solidFill>
              </a:rPr>
              <a:t>0</a:t>
            </a:r>
            <a:r>
              <a:rPr lang="en-US" sz="2000" dirty="0">
                <a:solidFill>
                  <a:schemeClr val="folHlink"/>
                </a:solidFill>
              </a:rPr>
              <a:t> = </a:t>
            </a:r>
            <a:r>
              <a:rPr lang="en-US" sz="2000" dirty="0" smtClean="0">
                <a:solidFill>
                  <a:schemeClr val="folHlink"/>
                </a:solidFill>
              </a:rPr>
              <a:t>reference    	(delay) </a:t>
            </a:r>
            <a:endParaRPr lang="en-US" sz="2000" dirty="0">
              <a:solidFill>
                <a:schemeClr val="folHlink"/>
              </a:solidFill>
            </a:endParaRPr>
          </a:p>
          <a:p>
            <a:r>
              <a:rPr lang="en-US" sz="2000" dirty="0">
                <a:solidFill>
                  <a:schemeClr val="folHlink"/>
                </a:solidFill>
              </a:rPr>
              <a:t>        direction</a:t>
            </a:r>
          </a:p>
          <a:p>
            <a:r>
              <a:rPr lang="en-US" sz="2000" b="1" dirty="0">
                <a:solidFill>
                  <a:srgbClr val="0070C0"/>
                </a:solidFill>
              </a:rPr>
              <a:t>S</a:t>
            </a:r>
            <a:r>
              <a:rPr lang="en-US" sz="2000" dirty="0">
                <a:solidFill>
                  <a:srgbClr val="0070C0"/>
                </a:solidFill>
              </a:rPr>
              <a:t> = general </a:t>
            </a:r>
          </a:p>
          <a:p>
            <a:r>
              <a:rPr lang="en-US" sz="2000" dirty="0">
                <a:solidFill>
                  <a:srgbClr val="0070C0"/>
                </a:solidFill>
              </a:rPr>
              <a:t>      direction</a:t>
            </a:r>
          </a:p>
        </p:txBody>
      </p:sp>
      <p:sp>
        <p:nvSpPr>
          <p:cNvPr id="16416" name="Line 37"/>
          <p:cNvSpPr>
            <a:spLocks noChangeShapeType="1"/>
          </p:cNvSpPr>
          <p:nvPr/>
        </p:nvSpPr>
        <p:spPr bwMode="auto">
          <a:xfrm flipH="1" flipV="1">
            <a:off x="2743200" y="2379662"/>
            <a:ext cx="2438400" cy="820737"/>
          </a:xfrm>
          <a:prstGeom prst="line">
            <a:avLst/>
          </a:prstGeom>
          <a:noFill/>
          <a:ln w="12700">
            <a:solidFill>
              <a:srgbClr val="FF0000"/>
            </a:solidFill>
            <a:round/>
            <a:headEnd/>
            <a:tailEnd/>
          </a:ln>
        </p:spPr>
        <p:txBody>
          <a:bodyPr wrap="none" anchor="ctr"/>
          <a:lstStyle/>
          <a:p>
            <a:endParaRPr lang="en-US"/>
          </a:p>
        </p:txBody>
      </p:sp>
      <p:sp>
        <p:nvSpPr>
          <p:cNvPr id="16417" name="Line 38"/>
          <p:cNvSpPr>
            <a:spLocks noChangeShapeType="1"/>
          </p:cNvSpPr>
          <p:nvPr/>
        </p:nvSpPr>
        <p:spPr bwMode="auto">
          <a:xfrm flipV="1">
            <a:off x="2286000" y="2379659"/>
            <a:ext cx="266700" cy="820737"/>
          </a:xfrm>
          <a:prstGeom prst="line">
            <a:avLst/>
          </a:prstGeom>
          <a:noFill/>
          <a:ln w="12700">
            <a:solidFill>
              <a:srgbClr val="FF0000"/>
            </a:solidFill>
            <a:round/>
            <a:headEnd type="none" w="med" len="med"/>
            <a:tailEnd type="arrow" w="med" len="med"/>
          </a:ln>
        </p:spPr>
        <p:txBody>
          <a:bodyPr wrap="none" anchor="ctr"/>
          <a:lstStyle/>
          <a:p>
            <a:endParaRPr lang="en-US"/>
          </a:p>
        </p:txBody>
      </p:sp>
      <p:sp>
        <p:nvSpPr>
          <p:cNvPr id="16418" name="Rectangle 39"/>
          <p:cNvSpPr>
            <a:spLocks noChangeArrowheads="1"/>
          </p:cNvSpPr>
          <p:nvPr/>
        </p:nvSpPr>
        <p:spPr bwMode="auto">
          <a:xfrm>
            <a:off x="1981200" y="2379663"/>
            <a:ext cx="457200" cy="457200"/>
          </a:xfrm>
          <a:prstGeom prst="rect">
            <a:avLst/>
          </a:prstGeom>
          <a:noFill/>
          <a:ln w="12700">
            <a:noFill/>
            <a:miter lim="800000"/>
            <a:headEnd/>
            <a:tailEnd/>
          </a:ln>
        </p:spPr>
        <p:txBody>
          <a:bodyPr>
            <a:spAutoFit/>
          </a:bodyPr>
          <a:lstStyle/>
          <a:p>
            <a:pPr algn="ctr"/>
            <a:r>
              <a:rPr lang="en-US" sz="2400" dirty="0">
                <a:solidFill>
                  <a:srgbClr val="C00000"/>
                </a:solidFill>
                <a:latin typeface="Symbol" pitchFamily="18" charset="2"/>
              </a:rPr>
              <a:t>t</a:t>
            </a:r>
            <a:r>
              <a:rPr lang="en-US" sz="2400" baseline="-25000" dirty="0">
                <a:solidFill>
                  <a:srgbClr val="C00000"/>
                </a:solidFill>
              </a:rPr>
              <a:t>0</a:t>
            </a:r>
          </a:p>
        </p:txBody>
      </p:sp>
      <p:sp>
        <p:nvSpPr>
          <p:cNvPr id="16419" name="Oval 40"/>
          <p:cNvSpPr>
            <a:spLocks noChangeArrowheads="1"/>
          </p:cNvSpPr>
          <p:nvPr/>
        </p:nvSpPr>
        <p:spPr bwMode="auto">
          <a:xfrm>
            <a:off x="2286000" y="30480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6420" name="Oval 41"/>
          <p:cNvSpPr>
            <a:spLocks noChangeArrowheads="1"/>
          </p:cNvSpPr>
          <p:nvPr/>
        </p:nvSpPr>
        <p:spPr bwMode="auto">
          <a:xfrm>
            <a:off x="5105400" y="30480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6421" name="Line 42"/>
          <p:cNvSpPr>
            <a:spLocks noChangeShapeType="1"/>
          </p:cNvSpPr>
          <p:nvPr/>
        </p:nvSpPr>
        <p:spPr bwMode="auto">
          <a:xfrm>
            <a:off x="2438400" y="3200400"/>
            <a:ext cx="2819400" cy="0"/>
          </a:xfrm>
          <a:prstGeom prst="line">
            <a:avLst/>
          </a:prstGeom>
          <a:noFill/>
          <a:ln w="25400">
            <a:solidFill>
              <a:schemeClr val="folHlink"/>
            </a:solidFill>
            <a:round/>
            <a:headEnd/>
            <a:tailEnd type="triangle" w="med" len="med"/>
          </a:ln>
        </p:spPr>
        <p:txBody>
          <a:bodyPr/>
          <a:lstStyle/>
          <a:p>
            <a:endParaRPr lang="en-US"/>
          </a:p>
        </p:txBody>
      </p:sp>
      <p:sp>
        <p:nvSpPr>
          <p:cNvPr id="16422" name="Line 43"/>
          <p:cNvSpPr>
            <a:spLocks noChangeShapeType="1"/>
          </p:cNvSpPr>
          <p:nvPr/>
        </p:nvSpPr>
        <p:spPr bwMode="auto">
          <a:xfrm flipV="1">
            <a:off x="5257800" y="1524000"/>
            <a:ext cx="914400" cy="1676400"/>
          </a:xfrm>
          <a:prstGeom prst="line">
            <a:avLst/>
          </a:prstGeom>
          <a:noFill/>
          <a:ln w="28575">
            <a:solidFill>
              <a:srgbClr val="0070C0"/>
            </a:solidFill>
            <a:round/>
            <a:headEnd/>
            <a:tailEnd type="triangle" w="med" len="med"/>
          </a:ln>
        </p:spPr>
        <p:txBody>
          <a:bodyPr/>
          <a:lstStyle/>
          <a:p>
            <a:endParaRPr lang="en-US"/>
          </a:p>
        </p:txBody>
      </p:sp>
      <p:sp>
        <p:nvSpPr>
          <p:cNvPr id="16423" name="Line 45"/>
          <p:cNvSpPr>
            <a:spLocks noChangeShapeType="1"/>
          </p:cNvSpPr>
          <p:nvPr/>
        </p:nvSpPr>
        <p:spPr bwMode="auto">
          <a:xfrm flipV="1">
            <a:off x="2438400" y="1524000"/>
            <a:ext cx="990600" cy="1676400"/>
          </a:xfrm>
          <a:prstGeom prst="line">
            <a:avLst/>
          </a:prstGeom>
          <a:noFill/>
          <a:ln w="28575">
            <a:solidFill>
              <a:srgbClr val="0070C0"/>
            </a:solidFill>
            <a:round/>
            <a:headEnd/>
            <a:tailEnd type="triangle" w="med" len="med"/>
          </a:ln>
        </p:spPr>
        <p:txBody>
          <a:bodyPr/>
          <a:lstStyle/>
          <a:p>
            <a:endParaRPr lang="en-US"/>
          </a:p>
        </p:txBody>
      </p:sp>
      <p:sp>
        <p:nvSpPr>
          <p:cNvPr id="16424" name="Line 46"/>
          <p:cNvSpPr>
            <a:spLocks noChangeShapeType="1"/>
          </p:cNvSpPr>
          <p:nvPr/>
        </p:nvSpPr>
        <p:spPr bwMode="auto">
          <a:xfrm flipV="1">
            <a:off x="5257800" y="1447800"/>
            <a:ext cx="609600" cy="1752600"/>
          </a:xfrm>
          <a:prstGeom prst="line">
            <a:avLst/>
          </a:prstGeom>
          <a:noFill/>
          <a:ln w="28575">
            <a:solidFill>
              <a:schemeClr val="folHlink"/>
            </a:solidFill>
            <a:round/>
            <a:headEnd/>
            <a:tailEnd type="triangle" w="med" len="med"/>
          </a:ln>
        </p:spPr>
        <p:txBody>
          <a:bodyPr/>
          <a:lstStyle/>
          <a:p>
            <a:endParaRPr lang="en-US"/>
          </a:p>
        </p:txBody>
      </p:sp>
      <p:sp>
        <p:nvSpPr>
          <p:cNvPr id="16425" name="Line 47"/>
          <p:cNvSpPr>
            <a:spLocks noChangeShapeType="1"/>
          </p:cNvSpPr>
          <p:nvPr/>
        </p:nvSpPr>
        <p:spPr bwMode="auto">
          <a:xfrm flipV="1">
            <a:off x="2438400" y="1447800"/>
            <a:ext cx="609600" cy="1752600"/>
          </a:xfrm>
          <a:prstGeom prst="line">
            <a:avLst/>
          </a:prstGeom>
          <a:noFill/>
          <a:ln w="28575">
            <a:solidFill>
              <a:schemeClr val="folHlink"/>
            </a:solidFill>
            <a:round/>
            <a:headEnd/>
            <a:tailEnd type="triangle" w="med" len="med"/>
          </a:ln>
        </p:spPr>
        <p:txBody>
          <a:bodyPr/>
          <a:lstStyle/>
          <a:p>
            <a:endParaRPr lang="en-US"/>
          </a:p>
        </p:txBody>
      </p:sp>
      <p:sp>
        <p:nvSpPr>
          <p:cNvPr id="41" name="TextBox 40"/>
          <p:cNvSpPr txBox="1"/>
          <p:nvPr/>
        </p:nvSpPr>
        <p:spPr>
          <a:xfrm>
            <a:off x="304800" y="4182814"/>
            <a:ext cx="2500296" cy="1692771"/>
          </a:xfrm>
          <a:prstGeom prst="rect">
            <a:avLst/>
          </a:prstGeom>
          <a:noFill/>
        </p:spPr>
        <p:txBody>
          <a:bodyPr wrap="square" rtlCol="0">
            <a:spAutoFit/>
          </a:bodyPr>
          <a:lstStyle/>
          <a:p>
            <a:pPr algn="ctr" eaLnBrk="0" hangingPunct="0">
              <a:spcBef>
                <a:spcPct val="20000"/>
              </a:spcBef>
            </a:pPr>
            <a:r>
              <a:rPr lang="en-US" sz="2000" b="1" dirty="0" smtClean="0">
                <a:solidFill>
                  <a:srgbClr val="000099"/>
                </a:solidFill>
                <a:latin typeface="Gill Sans MT" pitchFamily="34" charset="0"/>
                <a:cs typeface="Gill Sans" pitchFamily="17" charset="0"/>
              </a:rPr>
              <a:t>The entire fringe pattern has been shifted over by angle </a:t>
            </a:r>
          </a:p>
          <a:p>
            <a:pPr algn="ctr" eaLnBrk="0" hangingPunct="0">
              <a:spcBef>
                <a:spcPct val="20000"/>
              </a:spcBef>
            </a:pPr>
            <a:r>
              <a:rPr lang="en-US" sz="2000" b="1" dirty="0" smtClean="0">
                <a:solidFill>
                  <a:srgbClr val="000099"/>
                </a:solidFill>
                <a:latin typeface="Gill Sans MT" pitchFamily="34" charset="0"/>
                <a:cs typeface="Gill Sans" pitchFamily="17" charset="0"/>
              </a:rPr>
              <a:t>sin </a:t>
            </a:r>
            <a:r>
              <a:rPr lang="en-US" sz="2000" b="1" dirty="0" smtClean="0">
                <a:solidFill>
                  <a:srgbClr val="000099"/>
                </a:solidFill>
                <a:latin typeface="Symbol" pitchFamily="18" charset="2"/>
                <a:cs typeface="Gill Sans" pitchFamily="17" charset="0"/>
              </a:rPr>
              <a:t>q </a:t>
            </a:r>
            <a:r>
              <a:rPr lang="en-US" sz="2000" b="1" dirty="0" smtClean="0">
                <a:solidFill>
                  <a:srgbClr val="000099"/>
                </a:solidFill>
                <a:latin typeface="Gill Sans MT" pitchFamily="34" charset="0"/>
                <a:cs typeface="Gill Sans" pitchFamily="17" charset="0"/>
              </a:rPr>
              <a:t>= c</a:t>
            </a:r>
            <a:r>
              <a:rPr lang="en-US" sz="2000" b="1" dirty="0" smtClean="0">
                <a:solidFill>
                  <a:srgbClr val="000099"/>
                </a:solidFill>
                <a:latin typeface="Symbol" pitchFamily="18" charset="2"/>
                <a:cs typeface="Gill Sans" pitchFamily="17" charset="0"/>
              </a:rPr>
              <a:t>t</a:t>
            </a:r>
            <a:r>
              <a:rPr lang="en-US" sz="2000" b="1" baseline="-25000" dirty="0" smtClean="0">
                <a:solidFill>
                  <a:srgbClr val="000099"/>
                </a:solidFill>
                <a:latin typeface="Gill Sans MT" pitchFamily="34" charset="0"/>
                <a:cs typeface="Gill Sans" pitchFamily="17" charset="0"/>
              </a:rPr>
              <a:t>0</a:t>
            </a:r>
            <a:r>
              <a:rPr lang="en-US" sz="2000" b="1" dirty="0" smtClean="0">
                <a:solidFill>
                  <a:srgbClr val="000099"/>
                </a:solidFill>
                <a:latin typeface="Gill Sans MT" pitchFamily="34" charset="0"/>
                <a:cs typeface="Gill Sans" pitchFamily="17" charset="0"/>
              </a:rPr>
              <a:t>/b</a:t>
            </a:r>
          </a:p>
        </p:txBody>
      </p:sp>
      <p:graphicFrame>
        <p:nvGraphicFramePr>
          <p:cNvPr id="17416" name="Object 21"/>
          <p:cNvGraphicFramePr>
            <a:graphicFrameLocks noChangeAspect="1"/>
          </p:cNvGraphicFramePr>
          <p:nvPr/>
        </p:nvGraphicFramePr>
        <p:xfrm>
          <a:off x="5661025" y="3442637"/>
          <a:ext cx="1157137" cy="367363"/>
        </p:xfrm>
        <a:graphic>
          <a:graphicData uri="http://schemas.openxmlformats.org/presentationml/2006/ole">
            <p:oleObj spid="_x0000_s17416" name="Equation" r:id="rId9" imgW="914400" imgH="291960" progId="Equation.3">
              <p:embed/>
            </p:oleObj>
          </a:graphicData>
        </a:graphic>
      </p:graphicFrame>
    </p:spTree>
  </p:cSld>
  <p:clrMapOvr>
    <a:masterClrMapping/>
  </p:clrMapOvr>
</p:sld>
</file>

<file path=ppt/theme/theme1.xml><?xml version="1.0" encoding="utf-8"?>
<a:theme xmlns:a="http://schemas.openxmlformats.org/drawingml/2006/main" name="SIW1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eaLnBrk="0" hangingPunct="0">
          <a:spcBef>
            <a:spcPct val="20000"/>
          </a:spcBef>
          <a:buFont typeface="Arial" charset="0"/>
          <a:buNone/>
          <a:defRPr sz="2400" dirty="0" smtClean="0">
            <a:solidFill>
              <a:srgbClr val="C00000"/>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Blue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Gold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SIW12template</Template>
  <TotalTime>3772</TotalTime>
  <Words>3120</Words>
  <Application>Microsoft Office PowerPoint</Application>
  <PresentationFormat>On-screen Show (4:3)</PresentationFormat>
  <Paragraphs>448</Paragraphs>
  <Slides>37</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37</vt:i4>
      </vt:variant>
    </vt:vector>
  </HeadingPairs>
  <TitlesOfParts>
    <vt:vector size="42" baseType="lpstr">
      <vt:lpstr>SIW12template</vt:lpstr>
      <vt:lpstr>Blue Image Bottom Bar</vt:lpstr>
      <vt:lpstr>Gold Image Bottom Bar</vt:lpstr>
      <vt:lpstr>Equation</vt:lpstr>
      <vt:lpstr>Microsoft Equation 3.0</vt:lpstr>
      <vt:lpstr>Practicalities of Radio Interferometry</vt:lpstr>
      <vt:lpstr>Topics</vt:lpstr>
      <vt:lpstr>Introduction</vt:lpstr>
      <vt:lpstr>The Effect of Bandwidth.</vt:lpstr>
      <vt:lpstr>The Effect of Bandwidth.</vt:lpstr>
      <vt:lpstr>The Bandwidth/FOV limit</vt:lpstr>
      <vt:lpstr>Bandwidth Effect Example</vt:lpstr>
      <vt:lpstr>Observations off the Meridian </vt:lpstr>
      <vt:lpstr>Adding Time Delay</vt:lpstr>
      <vt:lpstr>Illustrating Delay Tracking</vt:lpstr>
      <vt:lpstr>Observations from a Rotating Platform </vt:lpstr>
      <vt:lpstr>Time Averaging Loss</vt:lpstr>
      <vt:lpstr>Time-Smearing Loss Timescale</vt:lpstr>
      <vt:lpstr>Time-Averaging Loss</vt:lpstr>
      <vt:lpstr>The Heterodyne Interferometer:   LOs, IFs, and Downcoversion</vt:lpstr>
      <vt:lpstr>Downconversion</vt:lpstr>
      <vt:lpstr>Signal Relations, with LO Downconversion</vt:lpstr>
      <vt:lpstr>Recovering the Correct Visibility Phase</vt:lpstr>
      <vt:lpstr>A Side Benefit of Downconversion</vt:lpstr>
      <vt:lpstr>Geometry –   2-D and 3-D Representations</vt:lpstr>
      <vt:lpstr>Direction Cosines</vt:lpstr>
      <vt:lpstr>The 2-d Fourier Transform Relation</vt:lpstr>
      <vt:lpstr>Slide 23</vt:lpstr>
      <vt:lpstr>3-d Interferometers </vt:lpstr>
      <vt:lpstr>General Coordinate System</vt:lpstr>
      <vt:lpstr>3-d to 2-d</vt:lpstr>
      <vt:lpstr>The Problem with Non-coplanar Baselines</vt:lpstr>
      <vt:lpstr>Coverage of the U-V Plane</vt:lpstr>
      <vt:lpstr>(U,V) Coordinates</vt:lpstr>
      <vt:lpstr>Fringe Frequencies, etc.</vt:lpstr>
      <vt:lpstr>E-W Array Coverage and Beams</vt:lpstr>
      <vt:lpstr>E-W Arrays and Low-Dec sources.  </vt:lpstr>
      <vt:lpstr>Baseline Locus</vt:lpstr>
      <vt:lpstr>Getting Good Coverage near d = 0</vt:lpstr>
      <vt:lpstr>Sample VLA (U,V) plots for 3C147 (d = 50)</vt:lpstr>
      <vt:lpstr>VLA Coverage and Beams</vt:lpstr>
      <vt:lpstr>UV Coverage and Imaging Fidelity</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Interferometry</dc:title>
  <dc:creator>aocpub</dc:creator>
  <cp:lastModifiedBy>Rick PERLEY</cp:lastModifiedBy>
  <cp:revision>345</cp:revision>
  <dcterms:created xsi:type="dcterms:W3CDTF">2010-06-05T21:27:31Z</dcterms:created>
  <dcterms:modified xsi:type="dcterms:W3CDTF">2010-09-26T21:11:34Z</dcterms:modified>
</cp:coreProperties>
</file>