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embeddings/Microsoft_Equation16.bin" ContentType="application/vnd.openxmlformats-officedocument.oleObject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embeddings/Microsoft_Equation23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embeddings/Microsoft_Equation15.bin" ContentType="application/vnd.openxmlformats-officedocument.oleObject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Microsoft_Equation22.bin" ContentType="application/vnd.openxmlformats-officedocument.oleObject"/>
  <Override PartName="/ppt/slides/slide12.xml" ContentType="application/vnd.openxmlformats-officedocument.presentationml.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Override PartName="/ppt/embeddings/Microsoft_Equation14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21.bin" ContentType="application/vnd.openxmlformats-officedocument.oleObject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embeddings/Microsoft_Equation13.bin" ContentType="application/vnd.openxmlformats-officedocument.oleObject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20.bin" ContentType="application/vnd.openxmlformats-officedocument.oleObject"/>
  <Override PartName="/ppt/slides/slide10.xml" ContentType="application/vnd.openxmlformats-officedocument.presentationml.slide+xml"/>
  <Override PartName="/ppt/embeddings/Microsoft_Equation8.bin" ContentType="application/vnd.openxmlformats-officedocument.oleObject"/>
  <Default Extension="wmf" ContentType="image/x-wmf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embeddings/Microsoft_Equation12.bin" ContentType="application/vnd.openxmlformats-officedocument.oleObjec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embeddings/Microsoft_Equation18.bin" ContentType="application/vnd.openxmlformats-officedocument.oleObject"/>
  <Override PartName="/ppt/embeddings/Microsoft_Equation11.bin" ContentType="application/vnd.openxmlformats-officedocument.oleObject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embeddings/Microsoft_Equation17.bin" ContentType="application/vnd.openxmlformats-officedocument.oleObject"/>
  <Override PartName="/ppt/slides/slide29.xml" ContentType="application/vnd.openxmlformats-officedocument.presentationml.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76" r:id="rId2"/>
    <p:sldId id="277" r:id="rId3"/>
    <p:sldId id="278" r:id="rId4"/>
    <p:sldId id="279" r:id="rId5"/>
    <p:sldId id="333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302" r:id="rId17"/>
    <p:sldId id="304" r:id="rId18"/>
    <p:sldId id="294" r:id="rId19"/>
    <p:sldId id="295" r:id="rId20"/>
    <p:sldId id="296" r:id="rId21"/>
    <p:sldId id="297" r:id="rId22"/>
    <p:sldId id="334" r:id="rId23"/>
    <p:sldId id="300" r:id="rId24"/>
    <p:sldId id="301" r:id="rId25"/>
    <p:sldId id="306" r:id="rId26"/>
    <p:sldId id="307" r:id="rId27"/>
    <p:sldId id="327" r:id="rId28"/>
    <p:sldId id="329" r:id="rId29"/>
    <p:sldId id="330" r:id="rId30"/>
    <p:sldId id="331" r:id="rId31"/>
    <p:sldId id="332" r:id="rId32"/>
    <p:sldId id="316" r:id="rId33"/>
    <p:sldId id="305" r:id="rId34"/>
    <p:sldId id="320" r:id="rId35"/>
    <p:sldId id="321" r:id="rId36"/>
    <p:sldId id="317" r:id="rId37"/>
    <p:sldId id="318" r:id="rId38"/>
    <p:sldId id="319" r:id="rId39"/>
    <p:sldId id="323" r:id="rId40"/>
    <p:sldId id="324" r:id="rId41"/>
    <p:sldId id="325" r:id="rId42"/>
    <p:sldId id="335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D53A3A5-1BEA-FF4D-8333-31179F9F3666}" type="datetime1">
              <a:rPr lang="en-US"/>
              <a:pPr/>
              <a:t>9/30/10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35C8318-36B1-4342-A0B8-61D0A9A6F0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B4920EB-AD75-3949-B87A-2BB560A06BF6}" type="datetime1">
              <a:rPr lang="en-US"/>
              <a:pPr/>
              <a:t>9/30/10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D78586E-3DE4-8341-AE4F-478FDDC033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963" y="-304800"/>
            <a:ext cx="7793037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-6350" y="-12700"/>
            <a:ext cx="9150350" cy="6883400"/>
            <a:chOff x="-4" y="-8"/>
            <a:chExt cx="5764" cy="4336"/>
          </a:xfrm>
        </p:grpSpPr>
        <p:grpSp>
          <p:nvGrpSpPr>
            <p:cNvPr id="6" name="Group 33"/>
            <p:cNvGrpSpPr>
              <a:grpSpLocks/>
            </p:cNvGrpSpPr>
            <p:nvPr userDrawn="1"/>
          </p:nvGrpSpPr>
          <p:grpSpPr bwMode="auto">
            <a:xfrm>
              <a:off x="-4" y="0"/>
              <a:ext cx="855" cy="2387"/>
              <a:chOff x="0" y="0"/>
              <a:chExt cx="855" cy="2387"/>
            </a:xfrm>
          </p:grpSpPr>
          <p:sp>
            <p:nvSpPr>
              <p:cNvPr id="19" name="AutoShape 34"/>
              <p:cNvSpPr>
                <a:spLocks noChangeArrowheads="1"/>
              </p:cNvSpPr>
              <p:nvPr userDrawn="1"/>
            </p:nvSpPr>
            <p:spPr bwMode="auto">
              <a:xfrm>
                <a:off x="16" y="0"/>
                <a:ext cx="839" cy="2387"/>
              </a:xfrm>
              <a:prstGeom prst="parallelogram">
                <a:avLst>
                  <a:gd name="adj" fmla="val 25028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" name="Rectangle 3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85" cy="23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7" name="Line 46"/>
            <p:cNvSpPr>
              <a:spLocks noChangeShapeType="1"/>
            </p:cNvSpPr>
            <p:nvPr userDrawn="1"/>
          </p:nvSpPr>
          <p:spPr bwMode="auto">
            <a:xfrm>
              <a:off x="540" y="3409"/>
              <a:ext cx="52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Picture 52" descr="20070618_csiro7024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8" y="3674"/>
              <a:ext cx="42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6" descr="title_slide_nolineslrg"/>
            <p:cNvPicPr>
              <a:picLocks noChangeAspect="1" noChangeArrowheads="1"/>
            </p:cNvPicPr>
            <p:nvPr userDrawn="1"/>
          </p:nvPicPr>
          <p:blipFill>
            <a:blip r:embed="rId4"/>
            <a:srcRect t="8672" r="139"/>
            <a:stretch>
              <a:fillRect/>
            </a:stretch>
          </p:blipFill>
          <p:spPr bwMode="auto">
            <a:xfrm>
              <a:off x="-3" y="2386"/>
              <a:ext cx="5763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59"/>
            <p:cNvSpPr>
              <a:spLocks noChangeShapeType="1"/>
            </p:cNvSpPr>
            <p:nvPr userDrawn="1"/>
          </p:nvSpPr>
          <p:spPr bwMode="auto">
            <a:xfrm>
              <a:off x="0" y="3237"/>
              <a:ext cx="5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" name="Group 37"/>
            <p:cNvGrpSpPr>
              <a:grpSpLocks/>
            </p:cNvGrpSpPr>
            <p:nvPr userDrawn="1"/>
          </p:nvGrpSpPr>
          <p:grpSpPr bwMode="auto">
            <a:xfrm>
              <a:off x="409" y="-8"/>
              <a:ext cx="259" cy="4336"/>
              <a:chOff x="409" y="-1"/>
              <a:chExt cx="259" cy="4331"/>
            </a:xfrm>
          </p:grpSpPr>
          <p:sp>
            <p:nvSpPr>
              <p:cNvPr id="12" name="Line 38"/>
              <p:cNvSpPr>
                <a:spLocks noChangeShapeType="1"/>
              </p:cNvSpPr>
              <p:nvPr userDrawn="1"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Line 39"/>
              <p:cNvSpPr>
                <a:spLocks noChangeShapeType="1"/>
              </p:cNvSpPr>
              <p:nvPr userDrawn="1"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Line 40"/>
              <p:cNvSpPr>
                <a:spLocks noChangeShapeType="1"/>
              </p:cNvSpPr>
              <p:nvPr userDrawn="1"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Line 41"/>
              <p:cNvSpPr>
                <a:spLocks noChangeShapeType="1"/>
              </p:cNvSpPr>
              <p:nvPr userDrawn="1"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Line 42"/>
              <p:cNvSpPr>
                <a:spLocks noChangeShapeType="1"/>
              </p:cNvSpPr>
              <p:nvPr userDrawn="1"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Line 43"/>
              <p:cNvSpPr>
                <a:spLocks noChangeShapeType="1"/>
              </p:cNvSpPr>
              <p:nvPr userDrawn="1"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Line 44"/>
              <p:cNvSpPr>
                <a:spLocks noChangeShapeType="1"/>
              </p:cNvSpPr>
              <p:nvPr userDrawn="1"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076700"/>
            <a:ext cx="7343775" cy="1008063"/>
          </a:xfrm>
        </p:spPr>
        <p:txBody>
          <a:bodyPr tIns="0"/>
          <a:lstStyle>
            <a:lvl1pPr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1025"/>
            <a:ext cx="3952875" cy="1008063"/>
          </a:xfrm>
        </p:spPr>
        <p:txBody>
          <a:bodyPr anchor="b"/>
          <a:lstStyle>
            <a:lvl1pPr marL="0" indent="0">
              <a:buFontTx/>
              <a:buNone/>
              <a:defRPr sz="1600" b="1">
                <a:solidFill>
                  <a:srgbClr val="0099CC"/>
                </a:solidFill>
              </a:defRPr>
            </a:lvl1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80963"/>
            <a:ext cx="1835150" cy="622776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3" y="80963"/>
            <a:ext cx="5356225" cy="622776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 October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Narrabri SIW'08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2089123-8282-6C4F-AFAD-9256CE083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 October 2008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Narrabri SIW'08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33CC9C9-CE11-D040-887F-C77CACF9F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 October 2008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Narrabri SIW'08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765E222-DFDD-2C41-88CF-0867B73B1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385888"/>
            <a:ext cx="3595687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400" y="1385888"/>
            <a:ext cx="3595688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9"/>
          <p:cNvGrpSpPr>
            <a:grpSpLocks/>
          </p:cNvGrpSpPr>
          <p:nvPr/>
        </p:nvGrpSpPr>
        <p:grpSpPr bwMode="auto">
          <a:xfrm>
            <a:off x="0" y="-19050"/>
            <a:ext cx="9144000" cy="6889750"/>
            <a:chOff x="0" y="-12"/>
            <a:chExt cx="5760" cy="4340"/>
          </a:xfrm>
        </p:grpSpPr>
        <p:pic>
          <p:nvPicPr>
            <p:cNvPr id="1030" name="Picture 29" descr="text_slide_nolines_070618"/>
            <p:cNvPicPr>
              <a:picLocks noChangeAspect="1" noChangeArrowheads="1"/>
            </p:cNvPicPr>
            <p:nvPr/>
          </p:nvPicPr>
          <p:blipFill>
            <a:blip r:embed="rId16"/>
            <a:srcRect t="11275" r="476"/>
            <a:stretch>
              <a:fillRect/>
            </a:stretch>
          </p:blipFill>
          <p:spPr bwMode="auto">
            <a:xfrm>
              <a:off x="0" y="0"/>
              <a:ext cx="5760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1" name="Group 21"/>
            <p:cNvGrpSpPr>
              <a:grpSpLocks/>
            </p:cNvGrpSpPr>
            <p:nvPr/>
          </p:nvGrpSpPr>
          <p:grpSpPr bwMode="auto">
            <a:xfrm>
              <a:off x="84" y="-12"/>
              <a:ext cx="259" cy="4340"/>
              <a:chOff x="409" y="-1"/>
              <a:chExt cx="259" cy="4331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1032" name="Picture 36" descr="20070618_csiro702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341" y="3989"/>
              <a:ext cx="20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3313" y="80963"/>
            <a:ext cx="73437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1385888"/>
            <a:ext cx="73437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3313" y="6588125"/>
            <a:ext cx="7343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&lt;#&gt;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ＭＳ Ｐゴシック" charset="-128"/>
          <a:cs typeface="ＭＳ Ｐゴシック" charset="-128"/>
        </a:defRPr>
      </a:lvl1pPr>
      <a:lvl2pPr marL="538163" indent="-1778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893763" indent="-176213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257300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4pPr>
      <a:lvl5pPr marL="16176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5pPr>
      <a:lvl6pPr marL="20748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5320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29892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44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tnf.csiro.au/observers/docs/at_sen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Microsoft_Equation14.bin"/><Relationship Id="rId5" Type="http://schemas.openxmlformats.org/officeDocument/2006/relationships/oleObject" Target="../embeddings/Microsoft_Equation15.bin"/><Relationship Id="rId1" Type="http://schemas.openxmlformats.org/officeDocument/2006/relationships/vmlDrawing" Target="../drawings/vmlDrawing9.vml"/><Relationship Id="rId2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oleObject" Target="../embeddings/Microsoft_Equation1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38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1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39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2.bin"/><Relationship Id="rId4" Type="http://schemas.openxmlformats.org/officeDocument/2006/relationships/image" Target="../media/image42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image" Target="../media/image43.jpe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0.png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Sensitivity</a:t>
            </a:r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Wieringa</a:t>
            </a:r>
            <a:endParaRPr lang="en-US" dirty="0" smtClean="0"/>
          </a:p>
          <a:p>
            <a:r>
              <a:rPr lang="en-US" dirty="0" smtClean="0"/>
              <a:t>Australia Telescope</a:t>
            </a:r>
          </a:p>
          <a:p>
            <a:r>
              <a:rPr lang="en-US" dirty="0" smtClean="0"/>
              <a:t>CSIRO Astronomy and Space Science</a:t>
            </a:r>
            <a:endParaRPr lang="en-US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Intensity and brightness</a:t>
            </a:r>
          </a:p>
          <a:p>
            <a:r>
              <a:rPr lang="en-US" dirty="0" smtClean="0"/>
              <a:t>Brightness temperature</a:t>
            </a:r>
          </a:p>
          <a:p>
            <a:r>
              <a:rPr lang="en-US" dirty="0" smtClean="0"/>
              <a:t>Flux density</a:t>
            </a:r>
          </a:p>
          <a:p>
            <a:r>
              <a:rPr lang="en-US" dirty="0" smtClean="0"/>
              <a:t>Units of CLEAN, dirty images and “clean component” images.</a:t>
            </a:r>
            <a:endParaRPr lang="en-US" dirty="0"/>
          </a:p>
        </p:txBody>
      </p:sp>
    </p:spTree>
  </p:cSld>
  <p:clrMapOvr>
    <a:masterClrMapping/>
  </p:clrMapOvr>
  <p:transition advTm="4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noise</a:t>
            </a: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Unwanted power (noise) makes its way into the detection system through a number of ways</a:t>
            </a:r>
          </a:p>
          <a:p>
            <a:pPr lvl="1"/>
            <a:r>
              <a:rPr lang="en-US" dirty="0" smtClean="0"/>
              <a:t>Noise power from the receiver itself</a:t>
            </a:r>
          </a:p>
          <a:p>
            <a:pPr lvl="1"/>
            <a:r>
              <a:rPr lang="en-US" dirty="0" smtClean="0"/>
              <a:t>Noise power from </a:t>
            </a:r>
            <a:r>
              <a:rPr lang="en-US" dirty="0" err="1" smtClean="0"/>
              <a:t>ohmic</a:t>
            </a:r>
            <a:r>
              <a:rPr lang="en-US" dirty="0" smtClean="0"/>
              <a:t> losses in the optics path</a:t>
            </a:r>
          </a:p>
          <a:p>
            <a:pPr lvl="1"/>
            <a:r>
              <a:rPr lang="en-US" dirty="0" smtClean="0"/>
              <a:t>Noise power from spill-over – the hot ground (~300 K) refracting into the receiver</a:t>
            </a:r>
          </a:p>
          <a:p>
            <a:pPr lvl="1"/>
            <a:r>
              <a:rPr lang="en-US" dirty="0" smtClean="0"/>
              <a:t>Noise power from the atmosphere </a:t>
            </a:r>
          </a:p>
          <a:p>
            <a:pPr lvl="2"/>
            <a:r>
              <a:rPr lang="en-US" dirty="0" smtClean="0"/>
              <a:t>Most important at high freq.</a:t>
            </a:r>
          </a:p>
          <a:p>
            <a:pPr lvl="1"/>
            <a:r>
              <a:rPr lang="en-US" dirty="0" smtClean="0"/>
              <a:t>Noise power from the sky!</a:t>
            </a:r>
          </a:p>
          <a:p>
            <a:pPr lvl="2"/>
            <a:r>
              <a:rPr lang="en-US" dirty="0" smtClean="0"/>
              <a:t>CMB</a:t>
            </a:r>
          </a:p>
          <a:p>
            <a:pPr lvl="2"/>
            <a:r>
              <a:rPr lang="en-US" dirty="0" smtClean="0"/>
              <a:t>Galaxy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advTm="16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noise powers can be represented by an equivalent blackbody temperature (Rayleigh-Jeans approx) or temperature of a resistor</a:t>
            </a:r>
          </a:p>
          <a:p>
            <a:r>
              <a:rPr lang="en-US" dirty="0" smtClean="0"/>
              <a:t>The sum of all these is known as the system temperature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noise (cont)</a:t>
            </a:r>
            <a:endParaRPr lang="en-US" dirty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676400" y="3886200"/>
          <a:ext cx="5775158" cy="685800"/>
        </p:xfrm>
        <a:graphic>
          <a:graphicData uri="http://schemas.openxmlformats.org/presentationml/2006/ole">
            <p:oleObj spid="_x0000_s69635" name="Equation" r:id="rId3" imgW="2031840" imgH="241200" progId="Equation.3">
              <p:embed/>
            </p:oleObj>
          </a:graphicData>
        </a:graphic>
      </p:graphicFrame>
    </p:spTree>
  </p:cSld>
  <p:clrMapOvr>
    <a:masterClrMapping/>
  </p:clrMapOvr>
  <p:transition advTm="12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Atmosphere/sky contribution</a:t>
            </a:r>
            <a:endParaRPr lang="en-US"/>
          </a:p>
        </p:txBody>
      </p:sp>
      <p:pic>
        <p:nvPicPr>
          <p:cNvPr id="140292" name="Picture 4" descr="ju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235075"/>
            <a:ext cx="6767513" cy="5076825"/>
          </a:xfrm>
          <a:prstGeom prst="rect">
            <a:avLst/>
          </a:prstGeom>
          <a:noFill/>
        </p:spPr>
      </p:pic>
    </p:spTree>
  </p:cSld>
  <p:clrMapOvr>
    <a:masterClrMapping/>
  </p:clrMapOvr>
  <p:transition advTm="15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Noise in a visibility measurement</a:t>
            </a:r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03313" y="1295400"/>
            <a:ext cx="3028950" cy="1643063"/>
          </a:xfrm>
          <a:prstGeom prst="rect">
            <a:avLst/>
          </a:prstGeom>
          <a:noFill/>
          <a:effectLst/>
        </p:spPr>
      </p:pic>
      <p:sp>
        <p:nvSpPr>
          <p:cNvPr id="15" name="TextBox 14"/>
          <p:cNvSpPr txBox="1"/>
          <p:nvPr/>
        </p:nvSpPr>
        <p:spPr>
          <a:xfrm>
            <a:off x="3378786" y="3186503"/>
            <a:ext cx="506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System Gain in Jy/Kelvin</a:t>
            </a:r>
          </a:p>
          <a:p>
            <a:endParaRPr lang="en-AU" dirty="0" smtClean="0"/>
          </a:p>
          <a:p>
            <a:r>
              <a:rPr lang="en-AU" dirty="0" smtClean="0"/>
              <a:t>ATCA: K~13 Jy/K for cm bands to ~30 for 3 mm</a:t>
            </a:r>
            <a:endParaRPr lang="en-AU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128713" y="3224213"/>
            <a:ext cx="1416050" cy="798512"/>
          </a:xfrm>
          <a:prstGeom prst="rect">
            <a:avLst/>
          </a:prstGeom>
          <a:noFill/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3313" y="4343400"/>
            <a:ext cx="669925" cy="495300"/>
          </a:xfrm>
          <a:prstGeom prst="rect">
            <a:avLst/>
          </a:prstGeom>
          <a:noFill/>
          <a:effectLst/>
        </p:spPr>
      </p:pic>
      <p:sp>
        <p:nvSpPr>
          <p:cNvPr id="18" name="TextBox 17"/>
          <p:cNvSpPr txBox="1"/>
          <p:nvPr/>
        </p:nvSpPr>
        <p:spPr>
          <a:xfrm>
            <a:off x="2193667" y="4469368"/>
            <a:ext cx="261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Effective collecting area</a:t>
            </a:r>
            <a:endParaRPr lang="en-AU" dirty="0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3313" y="5181600"/>
            <a:ext cx="485775" cy="581025"/>
          </a:xfrm>
          <a:prstGeom prst="rect">
            <a:avLst/>
          </a:prstGeom>
          <a:noFill/>
          <a:effectLst/>
        </p:spPr>
      </p:pic>
      <p:sp>
        <p:nvSpPr>
          <p:cNvPr id="20" name="TextBox 19"/>
          <p:cNvSpPr txBox="1"/>
          <p:nvPr/>
        </p:nvSpPr>
        <p:spPr>
          <a:xfrm>
            <a:off x="2193667" y="539329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Correlator</a:t>
            </a:r>
            <a:r>
              <a:rPr lang="en-AU" dirty="0" smtClean="0"/>
              <a:t> efficiency</a:t>
            </a:r>
            <a:endParaRPr lang="en-AU" dirty="0"/>
          </a:p>
        </p:txBody>
      </p:sp>
    </p:spTree>
  </p:cSld>
  <p:clrMapOvr>
    <a:masterClrMapping/>
  </p:clrMapOvr>
  <p:transition advTm="4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Visibility Noise</a:t>
            </a:r>
            <a:endParaRPr lang="en-AU" dirty="0"/>
          </a:p>
        </p:txBody>
      </p:sp>
      <p:pic>
        <p:nvPicPr>
          <p:cNvPr id="175108" name="Picture 4" descr="ju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1219200"/>
            <a:ext cx="4667250" cy="5076825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Image noise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For arbitrary weighting of the visibilities in forming an image, the variance in an image pixel is  </a:t>
            </a:r>
          </a:p>
          <a:p>
            <a:pPr marL="742950" lvl="1" indent="-285750">
              <a:lnSpc>
                <a:spcPct val="90000"/>
              </a:lnSpc>
              <a:buNone/>
            </a:pPr>
            <a:endParaRPr lang="en-US" sz="2000" dirty="0" smtClean="0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lnSpc>
                <a:spcPct val="90000"/>
              </a:lnSpc>
              <a:buNone/>
            </a:pPr>
            <a:endParaRPr lang="en-US" sz="2000" dirty="0" smtClean="0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lnSpc>
                <a:spcPct val="90000"/>
              </a:lnSpc>
              <a:buNone/>
            </a:pPr>
            <a:endParaRPr lang="en-US" sz="2000" dirty="0" smtClean="0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marL="742950" lvl="1" indent="-285750">
              <a:lnSpc>
                <a:spcPct val="90000"/>
              </a:lnSpc>
              <a:buNone/>
            </a:pPr>
            <a:endParaRPr lang="en-US" sz="2000" dirty="0" smtClean="0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If all visibilities are given the same weight, and all visibilities have the same variance</a:t>
            </a:r>
          </a:p>
          <a:p>
            <a:endParaRPr lang="en-AU" dirty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2590800" y="2057401"/>
          <a:ext cx="3276600" cy="1277494"/>
        </p:xfrm>
        <a:graphic>
          <a:graphicData uri="http://schemas.openxmlformats.org/presentationml/2006/ole">
            <p:oleObj spid="_x0000_s86018" name="Equation" r:id="rId3" imgW="1549080" imgH="507960" progId="Equation.3">
              <p:embed/>
            </p:oleObj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2590800" y="4595019"/>
          <a:ext cx="2130425" cy="954088"/>
        </p:xfrm>
        <a:graphic>
          <a:graphicData uri="http://schemas.openxmlformats.org/presentationml/2006/ole">
            <p:oleObj spid="_x0000_s86019" name="Equation" r:id="rId4" imgW="85068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38" y="1595438"/>
            <a:ext cx="45386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3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Image noise</a:t>
            </a:r>
            <a:endParaRPr lang="en-AU" dirty="0"/>
          </a:p>
        </p:txBody>
      </p:sp>
      <p:sp>
        <p:nvSpPr>
          <p:cNvPr id="31334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38201" y="1385888"/>
            <a:ext cx="3860800" cy="49228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Sensitivity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measure </a:t>
            </a:r>
            <a:r>
              <a:rPr lang="en-US" sz="2400" dirty="0"/>
              <a:t>of</a:t>
            </a:r>
            <a:r>
              <a:rPr lang="en-US" sz="2400" dirty="0" smtClean="0"/>
              <a:t> the </a:t>
            </a:r>
            <a:r>
              <a:rPr lang="en-US" sz="2400" dirty="0"/>
              <a:t>weakest detectable radio emission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E.g</a:t>
            </a:r>
            <a:r>
              <a:rPr lang="en-US" sz="2800" dirty="0" smtClean="0"/>
              <a:t>., </a:t>
            </a:r>
            <a:r>
              <a:rPr lang="en-US" sz="2800" dirty="0"/>
              <a:t>this </a:t>
            </a:r>
            <a:r>
              <a:rPr lang="en-US" sz="2800" dirty="0" smtClean="0"/>
              <a:t>image: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5-</a:t>
            </a:r>
            <a:r>
              <a:rPr lang="el-GR" sz="2400" dirty="0">
                <a:ea typeface="Times New Roman" charset="0"/>
                <a:cs typeface="Times New Roman" charset="0"/>
              </a:rPr>
              <a:t>σ</a:t>
            </a:r>
            <a:r>
              <a:rPr lang="en-US" sz="2400" dirty="0" smtClean="0"/>
              <a:t> sensitivity </a:t>
            </a:r>
            <a:r>
              <a:rPr lang="en-US" sz="2400" dirty="0"/>
              <a:t>of 50 </a:t>
            </a:r>
            <a:r>
              <a:rPr lang="en-US" sz="2400" dirty="0">
                <a:ea typeface="Times New Roman" charset="0"/>
                <a:cs typeface="Times New Roman" charset="0"/>
              </a:rPr>
              <a:t>µ</a:t>
            </a:r>
            <a:r>
              <a:rPr lang="en-US" sz="2400" dirty="0" err="1"/>
              <a:t>Jy</a:t>
            </a:r>
            <a:r>
              <a:rPr lang="en-US" sz="2400"/>
              <a:t>/</a:t>
            </a:r>
            <a:r>
              <a:rPr lang="en-US" sz="2400" smtClean="0"/>
              <a:t>beam</a:t>
            </a:r>
          </a:p>
          <a:p>
            <a:pPr lvl="1">
              <a:lnSpc>
                <a:spcPct val="90000"/>
              </a:lnSpc>
            </a:pPr>
            <a:r>
              <a:rPr lang="en-AU" smtClean="0"/>
              <a:t>1 </a:t>
            </a:r>
            <a:r>
              <a:rPr lang="el-GR" dirty="0" smtClean="0">
                <a:ea typeface="Times New Roman" charset="0"/>
                <a:cs typeface="Times New Roman" charset="0"/>
              </a:rPr>
              <a:t>σ</a:t>
            </a:r>
            <a:r>
              <a:rPr lang="en-AU" dirty="0" smtClean="0"/>
              <a:t> = </a:t>
            </a:r>
            <a:r>
              <a:rPr lang="en-AU" dirty="0" err="1" smtClean="0"/>
              <a:t>rms</a:t>
            </a:r>
            <a:r>
              <a:rPr lang="en-AU" dirty="0" smtClean="0"/>
              <a:t> noise (or standard deviation) of the image.</a:t>
            </a:r>
          </a:p>
          <a:p>
            <a:pPr marL="354013" indent="-354013"/>
            <a:r>
              <a:rPr lang="en-AU" dirty="0" smtClean="0"/>
              <a:t>This assumes:</a:t>
            </a:r>
          </a:p>
          <a:p>
            <a:pPr marL="711201" lvl="1" indent="-354013"/>
            <a:r>
              <a:rPr lang="en-AU" dirty="0" smtClean="0"/>
              <a:t>Noise is Gaussian</a:t>
            </a:r>
          </a:p>
          <a:p>
            <a:pPr marL="711201" lvl="1" indent="-354013"/>
            <a:r>
              <a:rPr lang="en-AU" dirty="0" smtClean="0"/>
              <a:t>Noise is uniform</a:t>
            </a:r>
          </a:p>
          <a:p>
            <a:pPr marL="354013" indent="-354013"/>
            <a:r>
              <a:rPr lang="en-AU" dirty="0" smtClean="0"/>
              <a:t>Are these good assumptions?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69950" y="1600200"/>
            <a:ext cx="81407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To </a:t>
            </a:r>
            <a:r>
              <a:rPr lang="en-US" sz="2400" dirty="0" err="1"/>
              <a:t>minimise</a:t>
            </a:r>
            <a:r>
              <a:rPr lang="en-US" sz="2400" dirty="0"/>
              <a:t> noise level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“Natural weighting”: weight by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(in </a:t>
            </a:r>
            <a:r>
              <a:rPr lang="en-US" sz="1800" i="1" dirty="0" err="1"/>
              <a:t>Miriad</a:t>
            </a:r>
            <a:r>
              <a:rPr lang="en-US" sz="1800" dirty="0"/>
              <a:t> use sup=0 options=</a:t>
            </a:r>
            <a:r>
              <a:rPr lang="en-US" sz="1800" dirty="0" err="1"/>
              <a:t>systemp</a:t>
            </a:r>
            <a:r>
              <a:rPr lang="en-US" sz="18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To </a:t>
            </a:r>
            <a:r>
              <a:rPr lang="en-US" sz="2400" dirty="0" err="1"/>
              <a:t>mimimise</a:t>
            </a:r>
            <a:r>
              <a:rPr lang="en-US" sz="2400" dirty="0"/>
              <a:t> </a:t>
            </a:r>
            <a:r>
              <a:rPr lang="en-US" sz="2400" dirty="0" err="1"/>
              <a:t>rms</a:t>
            </a:r>
            <a:r>
              <a:rPr lang="en-US" sz="2400" dirty="0"/>
              <a:t> </a:t>
            </a:r>
            <a:r>
              <a:rPr lang="en-US" sz="2400" dirty="0" err="1"/>
              <a:t>sidelobe</a:t>
            </a:r>
            <a:r>
              <a:rPr lang="en-US" sz="2400" dirty="0"/>
              <a:t> levels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“Uniform weighting”: weight by inverse of local</a:t>
            </a:r>
            <a:r>
              <a:rPr lang="en-US" sz="2000" i="1" dirty="0"/>
              <a:t> </a:t>
            </a:r>
            <a:r>
              <a:rPr lang="en-US" sz="2000" i="1" dirty="0" err="1"/>
              <a:t>uv</a:t>
            </a:r>
            <a:r>
              <a:rPr lang="en-US" sz="2000" i="1" dirty="0"/>
              <a:t> </a:t>
            </a:r>
            <a:r>
              <a:rPr lang="en-US" sz="2000" dirty="0"/>
              <a:t>sampling density function</a:t>
            </a:r>
            <a:r>
              <a:rPr lang="en-US" sz="2000" dirty="0" smtClean="0"/>
              <a:t> (default in </a:t>
            </a:r>
            <a:r>
              <a:rPr lang="en-US" i="1" dirty="0" err="1" smtClean="0"/>
              <a:t>Miriad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Compromise </a:t>
            </a:r>
            <a:r>
              <a:rPr lang="en-US" sz="2600" dirty="0"/>
              <a:t>– “robust” weighting, </a:t>
            </a:r>
            <a:r>
              <a:rPr lang="en-US" sz="2600" dirty="0" err="1"/>
              <a:t>superuniform</a:t>
            </a:r>
            <a:r>
              <a:rPr lang="en-US" sz="2600" dirty="0"/>
              <a:t> weighting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Uniform weighting typically has a few times higher noise levels than natural weighting.</a:t>
            </a:r>
            <a:r>
              <a:rPr lang="en-US" sz="22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Robust </a:t>
            </a:r>
            <a:r>
              <a:rPr lang="en-US" sz="2200" dirty="0"/>
              <a:t>weighting is often a good compromise</a:t>
            </a:r>
            <a:r>
              <a:rPr lang="en-US" sz="2200" dirty="0" smtClean="0"/>
              <a:t>.	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 robust=0 as first try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weight visibilities differently …</a:t>
            </a:r>
            <a:endParaRPr lang="en-US"/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>
            <p:ph idx="1"/>
          </p:nvPr>
        </p:nvGraphicFramePr>
        <p:xfrm>
          <a:off x="4953000" y="1904999"/>
          <a:ext cx="609600" cy="422031"/>
        </p:xfrm>
        <a:graphic>
          <a:graphicData uri="http://schemas.openxmlformats.org/presentationml/2006/ole">
            <p:oleObj spid="_x0000_s76802" name="Equation" r:id="rId3" imgW="330120" imgH="228600" progId="Equation.3">
              <p:embed/>
            </p:oleObj>
          </a:graphicData>
        </a:graphic>
      </p:graphicFrame>
    </p:spTree>
  </p:cSld>
  <p:clrMapOvr>
    <a:masterClrMapping/>
  </p:clrMapOvr>
  <p:transition advTm="11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Resolved out ?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 see extended sources you need compact configurations</a:t>
            </a:r>
          </a:p>
          <a:p>
            <a:r>
              <a:rPr lang="en-AU" dirty="0" smtClean="0"/>
              <a:t>Large array – Sensitive to compact sources</a:t>
            </a:r>
          </a:p>
          <a:p>
            <a:r>
              <a:rPr lang="en-AU" dirty="0" smtClean="0"/>
              <a:t>Small array – Sensitive to extended sources : SB sensitivity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61862"/>
            <a:ext cx="4758911" cy="3646863"/>
          </a:xfrm>
          <a:prstGeom prst="rect">
            <a:avLst/>
          </a:prstGeom>
        </p:spPr>
      </p:pic>
    </p:spTree>
  </p:cSld>
  <p:clrMapOvr>
    <a:masterClrMapping/>
  </p:clrMapOvr>
  <p:transition advTm="14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messages</a:t>
            </a:r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Ultimate signal to noise depends on many things</a:t>
            </a:r>
          </a:p>
          <a:p>
            <a:pPr lvl="1"/>
            <a:r>
              <a:rPr lang="en-US" i="1" dirty="0" smtClean="0"/>
              <a:t> </a:t>
            </a:r>
            <a:r>
              <a:rPr lang="en-US" dirty="0" smtClean="0"/>
              <a:t>the source,</a:t>
            </a:r>
          </a:p>
          <a:p>
            <a:pPr lvl="1"/>
            <a:r>
              <a:rPr lang="en-US" dirty="0" smtClean="0"/>
              <a:t> the array configuration,</a:t>
            </a:r>
          </a:p>
          <a:p>
            <a:pPr lvl="1"/>
            <a:r>
              <a:rPr lang="en-US" dirty="0" smtClean="0"/>
              <a:t> bandwidth, </a:t>
            </a:r>
          </a:p>
          <a:p>
            <a:pPr lvl="1"/>
            <a:r>
              <a:rPr lang="en-US" dirty="0" smtClean="0"/>
              <a:t> integration time,</a:t>
            </a:r>
          </a:p>
          <a:p>
            <a:pPr lvl="1"/>
            <a:r>
              <a:rPr lang="en-US" dirty="0" smtClean="0"/>
              <a:t> quality of the telescope,</a:t>
            </a:r>
          </a:p>
          <a:p>
            <a:pPr lvl="1"/>
            <a:r>
              <a:rPr lang="en-US" dirty="0" smtClean="0"/>
              <a:t> the observing conditions,</a:t>
            </a:r>
          </a:p>
          <a:p>
            <a:pPr lvl="1"/>
            <a:r>
              <a:rPr lang="en-US" dirty="0" smtClean="0"/>
              <a:t> the calibration,</a:t>
            </a:r>
          </a:p>
          <a:p>
            <a:pPr lvl="1"/>
            <a:r>
              <a:rPr lang="en-US" dirty="0" smtClean="0"/>
              <a:t> the field (crowded/strong source/empty)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 the Observing Characteristics Calculator</a:t>
            </a:r>
          </a:p>
          <a:p>
            <a:pPr lvl="1"/>
            <a:r>
              <a:rPr lang="en-US" dirty="0" smtClean="0">
                <a:hlinkClick r:id="rId2"/>
              </a:rPr>
              <a:t>http://www.atnf.csiro.au/observers/docs/at_sens/</a:t>
            </a:r>
            <a:endParaRPr lang="en-US" dirty="0"/>
          </a:p>
        </p:txBody>
      </p:sp>
    </p:spTree>
  </p:cSld>
  <p:clrMapOvr>
    <a:masterClrMapping/>
  </p:clrMapOvr>
  <p:transition advTm="8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Tapering to enhance sensitivity</a:t>
            </a: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array configuration must be chosen to match the </a:t>
            </a:r>
            <a:r>
              <a:rPr lang="en-US" dirty="0" err="1" smtClean="0"/>
              <a:t>spacings</a:t>
            </a:r>
            <a:r>
              <a:rPr lang="en-US" dirty="0" smtClean="0"/>
              <a:t> of interest in the source structure.</a:t>
            </a:r>
          </a:p>
          <a:p>
            <a:r>
              <a:rPr lang="en-US" dirty="0" smtClean="0"/>
              <a:t>If long </a:t>
            </a:r>
            <a:r>
              <a:rPr lang="en-US" dirty="0" err="1" smtClean="0"/>
              <a:t>spacings</a:t>
            </a:r>
            <a:r>
              <a:rPr lang="en-US" dirty="0" smtClean="0"/>
              <a:t> contain no signal of interest, then they are just contributing noise. Better to weight them down.</a:t>
            </a:r>
          </a:p>
          <a:p>
            <a:r>
              <a:rPr lang="en-US" dirty="0" smtClean="0"/>
              <a:t>Optimum detection sensitivity is achieved with a “matched filter”. Tapering is a simple approximation to a matched filter.</a:t>
            </a:r>
            <a:endParaRPr lang="en-US" dirty="0"/>
          </a:p>
        </p:txBody>
      </p:sp>
    </p:spTree>
  </p:cSld>
  <p:clrMapOvr>
    <a:masterClrMapping/>
  </p:clrMapOvr>
  <p:transition advTm="10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Brightness sensitivity</a:t>
            </a:r>
            <a:endParaRPr lang="en-US"/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>
            <p:ph idx="1"/>
          </p:nvPr>
        </p:nvGraphicFramePr>
        <p:xfrm>
          <a:off x="3124200" y="2094246"/>
          <a:ext cx="2178050" cy="997180"/>
        </p:xfrm>
        <a:graphic>
          <a:graphicData uri="http://schemas.openxmlformats.org/presentationml/2006/ole">
            <p:oleObj spid="_x0000_s80898" name="Equation" r:id="rId3" imgW="1054080" imgH="482400" progId="Equation.3">
              <p:embed/>
            </p:oleObj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8525" y="1600200"/>
            <a:ext cx="7772400" cy="838200"/>
          </a:xfrm>
        </p:spPr>
        <p:txBody>
          <a:bodyPr/>
          <a:lstStyle/>
          <a:p>
            <a:r>
              <a:rPr lang="en-US" sz="2800" dirty="0"/>
              <a:t>The brightness temperature sensitivity</a:t>
            </a:r>
          </a:p>
          <a:p>
            <a:endParaRPr lang="en-US" sz="2800" dirty="0"/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638800" y="4343400"/>
          <a:ext cx="533400" cy="533400"/>
        </p:xfrm>
        <a:graphic>
          <a:graphicData uri="http://schemas.openxmlformats.org/presentationml/2006/ole">
            <p:oleObj spid="_x0000_s80899" name="Equation" r:id="rId4" imgW="164880" imgH="164880" progId="Equation.3">
              <p:embed/>
            </p:oleObj>
          </a:graphicData>
        </a:graphic>
      </p:graphicFrame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898525" y="4151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1143000" y="4070350"/>
            <a:ext cx="4322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for </a:t>
            </a:r>
          </a:p>
          <a:p>
            <a:r>
              <a:rPr lang="en-US" sz="2400"/>
              <a:t> Synthesised beam solid angle</a:t>
            </a:r>
          </a:p>
          <a:p>
            <a:r>
              <a:rPr lang="en-US" sz="2400"/>
              <a:t> Clean image rms (Jy/beam)</a:t>
            </a:r>
          </a:p>
          <a:p>
            <a:r>
              <a:rPr lang="en-US" sz="2400"/>
              <a:t> 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5638800" y="4800600"/>
          <a:ext cx="444500" cy="533400"/>
        </p:xfrm>
        <a:graphic>
          <a:graphicData uri="http://schemas.openxmlformats.org/presentationml/2006/ole">
            <p:oleObj spid="_x0000_s80900" name="Equation" r:id="rId5" imgW="190440" imgH="228600" progId="Equation.3">
              <p:embed/>
            </p:oleObj>
          </a:graphicData>
        </a:graphic>
      </p:graphicFrame>
    </p:spTree>
  </p:cSld>
  <p:clrMapOvr>
    <a:masterClrMapping/>
  </p:clrMapOvr>
  <p:transition advTm="7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3313" y="1600200"/>
            <a:ext cx="7391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595" dirty="0"/>
              <a:t>At high frequencies, atmospheric opacity can be </a:t>
            </a:r>
            <a:r>
              <a:rPr lang="en-US" sz="2595" dirty="0" smtClean="0"/>
              <a:t>significant</a:t>
            </a:r>
          </a:p>
          <a:p>
            <a:pPr>
              <a:lnSpc>
                <a:spcPct val="90000"/>
              </a:lnSpc>
              <a:buNone/>
            </a:pPr>
            <a:endParaRPr lang="en-US" sz="2595" dirty="0" smtClean="0"/>
          </a:p>
          <a:p>
            <a:pPr>
              <a:lnSpc>
                <a:spcPct val="90000"/>
              </a:lnSpc>
            </a:pPr>
            <a:r>
              <a:rPr lang="en-US" sz="2595" dirty="0" smtClean="0"/>
              <a:t>Effect of attenuation of signal can be incorporated in “above atmosphere” system temperature</a:t>
            </a:r>
          </a:p>
          <a:p>
            <a:pPr>
              <a:lnSpc>
                <a:spcPct val="90000"/>
              </a:lnSpc>
            </a:pPr>
            <a:endParaRPr lang="en-US" sz="2595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595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595" dirty="0" smtClean="0"/>
              <a:t>The system temperature is an effective system temperature being the “physical” system temperature divided by the atmospheric attenuation.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Observations</a:t>
            </a:r>
            <a:endParaRPr lang="en-US" baseline="-25000" dirty="0"/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>
            <p:ph idx="1"/>
          </p:nvPr>
        </p:nvGraphicFramePr>
        <p:xfrm>
          <a:off x="3787775" y="2057399"/>
          <a:ext cx="4117975" cy="567997"/>
        </p:xfrm>
        <a:graphic>
          <a:graphicData uri="http://schemas.openxmlformats.org/presentationml/2006/ole">
            <p:oleObj spid="_x0000_s185346" name="Equation" r:id="rId4" imgW="1841400" imgH="253800" progId="Equation.3">
              <p:embed/>
            </p:oleObj>
          </a:graphicData>
        </a:graphic>
      </p:graphicFrame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3644900" y="3617913"/>
          <a:ext cx="1955800" cy="638175"/>
        </p:xfrm>
        <a:graphic>
          <a:graphicData uri="http://schemas.openxmlformats.org/presentationml/2006/ole">
            <p:oleObj spid="_x0000_s185347" name="Equation" r:id="rId5" imgW="698500" imgH="2286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16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3mm system gain</a:t>
            </a:r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Dish efficiency becomes a function of elevation, temperature, wind etc.</a:t>
            </a:r>
          </a:p>
          <a:p>
            <a:r>
              <a:rPr lang="en-US" dirty="0" smtClean="0"/>
              <a:t>Maximum efficiency is at an elevation of 60 degrees.</a:t>
            </a:r>
            <a:endParaRPr lang="en-US" dirty="0"/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446338" y="3200400"/>
          <a:ext cx="2446338" cy="1458912"/>
        </p:xfrm>
        <a:graphic>
          <a:graphicData uri="http://schemas.openxmlformats.org/presentationml/2006/ole">
            <p:oleObj spid="_x0000_s83970" name="Equation" r:id="rId3" imgW="723600" imgH="431640" progId="Equation.3">
              <p:embed/>
            </p:oleObj>
          </a:graphicData>
        </a:graphic>
      </p:graphicFrame>
    </p:spTree>
  </p:cSld>
  <p:clrMapOvr>
    <a:masterClrMapping/>
  </p:clrMapOvr>
  <p:transition advTm="6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Figures of merit</a:t>
            </a: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Raw sensitivity </a:t>
            </a:r>
          </a:p>
          <a:p>
            <a:pPr lvl="1"/>
            <a:r>
              <a:rPr lang="en-US" dirty="0" smtClean="0"/>
              <a:t>a deep image of a small area.</a:t>
            </a:r>
          </a:p>
          <a:p>
            <a:r>
              <a:rPr lang="en-US" dirty="0" smtClean="0"/>
              <a:t>Survey speed </a:t>
            </a:r>
          </a:p>
          <a:p>
            <a:pPr lvl="1"/>
            <a:r>
              <a:rPr lang="en-US" dirty="0" smtClean="0"/>
              <a:t>flux limited survey of a large area.</a:t>
            </a:r>
          </a:p>
          <a:p>
            <a:r>
              <a:rPr lang="en-US" dirty="0" err="1" smtClean="0"/>
              <a:t>Maximise</a:t>
            </a:r>
            <a:r>
              <a:rPr lang="en-US" dirty="0" smtClean="0"/>
              <a:t> number of detections </a:t>
            </a:r>
          </a:p>
          <a:p>
            <a:pPr lvl="1"/>
            <a:r>
              <a:rPr lang="en-US" dirty="0" smtClean="0"/>
              <a:t>detect as many sources as possible.</a:t>
            </a:r>
          </a:p>
          <a:p>
            <a:r>
              <a:rPr lang="en-US" dirty="0" smtClean="0"/>
              <a:t>Transient detection</a:t>
            </a:r>
          </a:p>
          <a:p>
            <a:pPr lvl="1"/>
            <a:r>
              <a:rPr lang="en-US" dirty="0" err="1" smtClean="0"/>
              <a:t>maximise</a:t>
            </a:r>
            <a:r>
              <a:rPr lang="en-US" dirty="0" smtClean="0"/>
              <a:t> the chances of catching a transient going off.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Sensitivity of a synthesis array</a:t>
            </a:r>
            <a:br>
              <a:rPr lang="en-AU" smtClean="0"/>
            </a:br>
            <a:r>
              <a:rPr lang="en-AU" smtClean="0"/>
              <a:t>(of n identical antennas )</a:t>
            </a:r>
            <a:endParaRPr lang="en-AU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41338" indent="-541338"/>
            <a:r>
              <a:rPr lang="en-AU" dirty="0" smtClean="0"/>
              <a:t>ATCA/CABB</a:t>
            </a:r>
          </a:p>
          <a:p>
            <a:pPr marL="898526" lvl="1" indent="-541338"/>
            <a:r>
              <a:rPr lang="en-AU" dirty="0" smtClean="0"/>
              <a:t>2 GHz </a:t>
            </a:r>
            <a:r>
              <a:rPr lang="en-AU" dirty="0" err="1" smtClean="0"/>
              <a:t>bw</a:t>
            </a:r>
            <a:r>
              <a:rPr lang="en-AU" dirty="0" smtClean="0"/>
              <a:t> @ 5.5GHz</a:t>
            </a:r>
          </a:p>
          <a:p>
            <a:pPr marL="541338" indent="-541338"/>
            <a:r>
              <a:rPr lang="el-GR" dirty="0" smtClean="0"/>
              <a:t>τ</a:t>
            </a:r>
            <a:r>
              <a:rPr lang="en-AU" dirty="0" smtClean="0"/>
              <a:t> = 10 </a:t>
            </a:r>
            <a:r>
              <a:rPr lang="en-AU" dirty="0" err="1" smtClean="0"/>
              <a:t>m</a:t>
            </a:r>
            <a:endParaRPr lang="en-AU" dirty="0" smtClean="0"/>
          </a:p>
          <a:p>
            <a:pPr marL="898526" lvl="1" indent="-541338"/>
            <a:r>
              <a:rPr lang="en-AU" dirty="0" err="1" smtClean="0"/>
              <a:t>σ</a:t>
            </a:r>
            <a:r>
              <a:rPr lang="en-AU" dirty="0" smtClean="0"/>
              <a:t>= 91 </a:t>
            </a:r>
            <a:r>
              <a:rPr lang="en-US" dirty="0" smtClean="0">
                <a:ea typeface="Times New Roman" charset="0"/>
                <a:cs typeface="Times New Roman" charset="0"/>
              </a:rPr>
              <a:t>µ</a:t>
            </a:r>
            <a:r>
              <a:rPr lang="en-AU" dirty="0" smtClean="0"/>
              <a:t>Jy/beam</a:t>
            </a:r>
          </a:p>
          <a:p>
            <a:pPr marL="541338" indent="-541338"/>
            <a:r>
              <a:rPr lang="el-GR" dirty="0" smtClean="0"/>
              <a:t>τ</a:t>
            </a:r>
            <a:r>
              <a:rPr lang="en-AU" dirty="0" smtClean="0"/>
              <a:t> = 12 </a:t>
            </a:r>
            <a:r>
              <a:rPr lang="en-AU" dirty="0" err="1" smtClean="0"/>
              <a:t>h</a:t>
            </a:r>
            <a:endParaRPr lang="en-AU" dirty="0" smtClean="0"/>
          </a:p>
          <a:p>
            <a:pPr marL="898526" lvl="1" indent="-541338"/>
            <a:r>
              <a:rPr lang="en-AU" dirty="0" err="1" smtClean="0"/>
              <a:t>σ</a:t>
            </a:r>
            <a:r>
              <a:rPr lang="en-AU" dirty="0" smtClean="0"/>
              <a:t>= 11 </a:t>
            </a:r>
            <a:r>
              <a:rPr lang="en-US" dirty="0" smtClean="0"/>
              <a:t>µ</a:t>
            </a:r>
            <a:r>
              <a:rPr lang="en-AU" dirty="0" smtClean="0"/>
              <a:t>Jy/beam</a:t>
            </a:r>
          </a:p>
          <a:p>
            <a:pPr marL="541338" indent="-541338"/>
            <a:r>
              <a:rPr lang="el-GR" dirty="0" smtClean="0"/>
              <a:t>τ</a:t>
            </a:r>
            <a:r>
              <a:rPr lang="en-AU" dirty="0" smtClean="0"/>
              <a:t> = 30 </a:t>
            </a:r>
            <a:r>
              <a:rPr lang="en-AU" dirty="0" err="1" smtClean="0"/>
              <a:t>x</a:t>
            </a:r>
            <a:r>
              <a:rPr lang="en-AU" dirty="0" smtClean="0"/>
              <a:t> 12 </a:t>
            </a:r>
            <a:r>
              <a:rPr lang="en-AU" dirty="0" err="1" smtClean="0"/>
              <a:t>h</a:t>
            </a:r>
            <a:endParaRPr lang="en-AU" dirty="0" smtClean="0"/>
          </a:p>
          <a:p>
            <a:pPr marL="898526" lvl="1" indent="-541338"/>
            <a:r>
              <a:rPr lang="en-AU" dirty="0" err="1" smtClean="0"/>
              <a:t>σ</a:t>
            </a:r>
            <a:r>
              <a:rPr lang="en-AU" smtClean="0"/>
              <a:t>= </a:t>
            </a:r>
            <a:r>
              <a:rPr lang="en-AU" dirty="0" smtClean="0"/>
              <a:t>2</a:t>
            </a:r>
            <a:r>
              <a:rPr lang="en-AU" smtClean="0"/>
              <a:t> </a:t>
            </a:r>
            <a:r>
              <a:rPr lang="en-US" dirty="0" smtClean="0"/>
              <a:t>µ</a:t>
            </a:r>
            <a:r>
              <a:rPr lang="en-AU" dirty="0" smtClean="0"/>
              <a:t>Jy/beam</a:t>
            </a:r>
          </a:p>
          <a:p>
            <a:endParaRPr lang="en-AU" dirty="0"/>
          </a:p>
        </p:txBody>
      </p:sp>
      <p:pic>
        <p:nvPicPr>
          <p:cNvPr id="319500" name="Picture 12" descr="ATCA_spur"/>
          <p:cNvPicPr>
            <a:picLocks noChangeAspect="1" noChangeArrowheads="1"/>
          </p:cNvPicPr>
          <p:nvPr/>
        </p:nvPicPr>
        <p:blipFill>
          <a:blip r:embed="rId3"/>
          <a:srcRect l="10812" t="15247" r="36432" b="43919"/>
          <a:stretch>
            <a:fillRect/>
          </a:stretch>
        </p:blipFill>
        <p:spPr bwMode="auto">
          <a:xfrm>
            <a:off x="4873625" y="4021137"/>
            <a:ext cx="4270375" cy="2287588"/>
          </a:xfrm>
          <a:prstGeom prst="rect">
            <a:avLst/>
          </a:prstGeom>
          <a:noFill/>
        </p:spPr>
      </p:pic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4876800" y="1385888"/>
          <a:ext cx="4130675" cy="1081087"/>
        </p:xfrm>
        <a:graphic>
          <a:graphicData uri="http://schemas.openxmlformats.org/presentationml/2006/ole">
            <p:oleObj spid="_x0000_s97282" name="Equation" r:id="rId4" imgW="1651000" imgH="431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2667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theoretical noise</a:t>
            </a:r>
          </a:p>
          <a:p>
            <a:r>
              <a:rPr lang="en-AU" dirty="0" smtClean="0"/>
              <a:t>“The thermal limit”</a:t>
            </a:r>
          </a:p>
          <a:p>
            <a:r>
              <a:rPr lang="en-AU" dirty="0" smtClean="0"/>
              <a:t>Best image </a:t>
            </a:r>
            <a:r>
              <a:rPr lang="en-AU" dirty="0" err="1" smtClean="0"/>
              <a:t>rms</a:t>
            </a:r>
            <a:r>
              <a:rPr lang="en-AU" dirty="0" smtClean="0"/>
              <a:t> we can expect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86400" y="1981200"/>
            <a:ext cx="381000" cy="485775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4876800" y="1385888"/>
          <a:ext cx="4130675" cy="1081087"/>
        </p:xfrm>
        <a:graphic>
          <a:graphicData uri="http://schemas.openxmlformats.org/presentationml/2006/ole">
            <p:oleObj spid="_x0000_s98306" name="Equation" r:id="rId3" imgW="1651000" imgH="431800" progId="Equation.3">
              <p:embed/>
            </p:oleObj>
          </a:graphicData>
        </a:graphic>
      </p:graphicFrame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to increase the sensitivity</a:t>
            </a:r>
            <a:br>
              <a:rPr lang="en-AU" dirty="0" smtClean="0"/>
            </a:br>
            <a:r>
              <a:rPr lang="en-AU" dirty="0" smtClean="0"/>
              <a:t>(i.e., reduce </a:t>
            </a:r>
            <a:r>
              <a:rPr lang="en-AU" dirty="0" err="1" smtClean="0"/>
              <a:t>σ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2400" dirty="0" smtClean="0"/>
              <a:t>CABB does this by increasing the number of bits in digitization</a:t>
            </a:r>
            <a:endParaRPr lang="en-AU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400" dirty="0" smtClean="0"/>
              <a:t>Increase the correlator efficiency</a:t>
            </a:r>
            <a:endParaRPr lang="en-AU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34290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43800" y="1385888"/>
            <a:ext cx="533400" cy="485775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to increase the sensitivity</a:t>
            </a:r>
            <a:br>
              <a:rPr lang="en-AU" dirty="0" smtClean="0"/>
            </a:br>
            <a:r>
              <a:rPr lang="en-AU" dirty="0" smtClean="0"/>
              <a:t>(i.e., reduce </a:t>
            </a:r>
            <a:r>
              <a:rPr lang="en-AU" dirty="0" err="1" smtClean="0"/>
              <a:t>σ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2400" dirty="0" smtClean="0"/>
              <a:t>New receivers</a:t>
            </a:r>
          </a:p>
          <a:p>
            <a:r>
              <a:rPr lang="en-AU" sz="2400" dirty="0" smtClean="0"/>
              <a:t>Approaching limit at most frequencies</a:t>
            </a:r>
            <a:endParaRPr lang="en-AU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400" dirty="0" smtClean="0">
                <a:solidFill>
                  <a:schemeClr val="accent5"/>
                </a:solidFill>
              </a:rPr>
              <a:t>Increase the </a:t>
            </a:r>
            <a:r>
              <a:rPr lang="en-AU" sz="2400" dirty="0" err="1" smtClean="0">
                <a:solidFill>
                  <a:schemeClr val="accent5"/>
                </a:solidFill>
              </a:rPr>
              <a:t>correlator</a:t>
            </a:r>
            <a:r>
              <a:rPr lang="en-AU" sz="2400" dirty="0" smtClean="0">
                <a:solidFill>
                  <a:schemeClr val="accent5"/>
                </a:solidFill>
              </a:rPr>
              <a:t> efficiency</a:t>
            </a:r>
          </a:p>
          <a:p>
            <a:r>
              <a:rPr lang="en-AU" sz="2400" dirty="0" smtClean="0"/>
              <a:t>Reduce the system temperature</a:t>
            </a:r>
            <a:endParaRPr lang="en-AU" sz="2400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4876800" y="1385888"/>
          <a:ext cx="4130675" cy="1081087"/>
        </p:xfrm>
        <a:graphic>
          <a:graphicData uri="http://schemas.openxmlformats.org/presentationml/2006/ole">
            <p:oleObj spid="_x0000_s118786" name="Equation" r:id="rId3" imgW="16510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10400" y="1981200"/>
            <a:ext cx="1143000" cy="485775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4876800" y="1385888"/>
          <a:ext cx="4130675" cy="1081087"/>
        </p:xfrm>
        <a:graphic>
          <a:graphicData uri="http://schemas.openxmlformats.org/presentationml/2006/ole">
            <p:oleObj spid="_x0000_s120834" name="Equation" r:id="rId3" imgW="1651000" imgH="431800" progId="Equation.3">
              <p:embed/>
            </p:oleObj>
          </a:graphicData>
        </a:graphic>
      </p:graphicFrame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to increase the sensitivity</a:t>
            </a:r>
            <a:br>
              <a:rPr lang="en-AU" dirty="0" smtClean="0"/>
            </a:br>
            <a:r>
              <a:rPr lang="en-AU" dirty="0" smtClean="0"/>
              <a:t>(i.e., reduce </a:t>
            </a:r>
            <a:r>
              <a:rPr lang="en-AU" dirty="0" err="1" smtClean="0"/>
              <a:t>σ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2400" dirty="0" smtClean="0"/>
              <a:t>Expensive for existing arrays</a:t>
            </a:r>
          </a:p>
          <a:p>
            <a:r>
              <a:rPr lang="en-AU" sz="2400" dirty="0" smtClean="0"/>
              <a:t>ASKAP and SKA are going this way</a:t>
            </a:r>
            <a:endParaRPr lang="en-AU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400" dirty="0" smtClean="0">
                <a:solidFill>
                  <a:schemeClr val="accent5"/>
                </a:solidFill>
              </a:rPr>
              <a:t>Increase the correlator efficiency</a:t>
            </a:r>
          </a:p>
          <a:p>
            <a:r>
              <a:rPr lang="en-AU" sz="2400" dirty="0" smtClean="0">
                <a:solidFill>
                  <a:schemeClr val="accent5"/>
                </a:solidFill>
              </a:rPr>
              <a:t>Reduce the system temperature</a:t>
            </a:r>
          </a:p>
          <a:p>
            <a:r>
              <a:rPr lang="en-AU" sz="2400" dirty="0" smtClean="0"/>
              <a:t>Increase number of antennas</a:t>
            </a:r>
            <a:endParaRPr lang="en-AU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4175125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67400" y="1981200"/>
            <a:ext cx="685800" cy="485775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4876800" y="1385888"/>
          <a:ext cx="4130675" cy="1081087"/>
        </p:xfrm>
        <a:graphic>
          <a:graphicData uri="http://schemas.openxmlformats.org/presentationml/2006/ole">
            <p:oleObj spid="_x0000_s121858" name="Equation" r:id="rId3" imgW="1651000" imgH="431800" progId="Equation.3">
              <p:embed/>
            </p:oleObj>
          </a:graphicData>
        </a:graphic>
      </p:graphicFrame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to increase the sensitivity</a:t>
            </a:r>
            <a:br>
              <a:rPr lang="en-AU" dirty="0" smtClean="0"/>
            </a:br>
            <a:r>
              <a:rPr lang="en-AU" dirty="0" smtClean="0"/>
              <a:t>(i.e., reduce </a:t>
            </a:r>
            <a:r>
              <a:rPr lang="en-AU" dirty="0" err="1" smtClean="0"/>
              <a:t>σ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2400" dirty="0" smtClean="0"/>
              <a:t>Expensive: cost ~ D</a:t>
            </a:r>
            <a:r>
              <a:rPr lang="en-AU" sz="2400" baseline="30000" dirty="0" smtClean="0"/>
              <a:t>3</a:t>
            </a:r>
          </a:p>
          <a:p>
            <a:r>
              <a:rPr lang="en-AU" sz="2400" dirty="0" smtClean="0"/>
              <a:t>Most dishes close to optimum efficiency</a:t>
            </a:r>
            <a:endParaRPr lang="en-AU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400" dirty="0" smtClean="0">
                <a:solidFill>
                  <a:schemeClr val="accent5"/>
                </a:solidFill>
              </a:rPr>
              <a:t>Increase the correlator efficiency</a:t>
            </a:r>
          </a:p>
          <a:p>
            <a:r>
              <a:rPr lang="en-AU" sz="2400" dirty="0" smtClean="0">
                <a:solidFill>
                  <a:schemeClr val="accent5"/>
                </a:solidFill>
              </a:rPr>
              <a:t>Reduce the system temperature</a:t>
            </a:r>
          </a:p>
          <a:p>
            <a:r>
              <a:rPr lang="en-AU" sz="2400" dirty="0" smtClean="0">
                <a:solidFill>
                  <a:schemeClr val="accent5"/>
                </a:solidFill>
              </a:rPr>
              <a:t>Increase number of antennas</a:t>
            </a:r>
          </a:p>
          <a:p>
            <a:r>
              <a:rPr lang="en-AU" sz="2400" dirty="0" smtClean="0"/>
              <a:t>Increase area or area efficiency</a:t>
            </a:r>
            <a:endParaRPr lang="en-AU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13" y="4622800"/>
            <a:ext cx="3352800" cy="223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79" y="4622800"/>
            <a:ext cx="1981042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Units</a:t>
            </a:r>
          </a:p>
          <a:p>
            <a:r>
              <a:rPr lang="en-US" dirty="0" smtClean="0"/>
              <a:t>System temperature and sources of noise</a:t>
            </a:r>
          </a:p>
          <a:p>
            <a:r>
              <a:rPr lang="en-US" dirty="0" smtClean="0"/>
              <a:t>Basic sensitivity – point-source and brightness</a:t>
            </a:r>
          </a:p>
          <a:p>
            <a:r>
              <a:rPr lang="en-US" dirty="0" smtClean="0"/>
              <a:t>Imaging settings and resolution effects</a:t>
            </a:r>
          </a:p>
          <a:p>
            <a:r>
              <a:rPr lang="en-US" dirty="0" smtClean="0"/>
              <a:t>mm considerations</a:t>
            </a:r>
          </a:p>
          <a:p>
            <a:r>
              <a:rPr lang="en-US" dirty="0" smtClean="0"/>
              <a:t>Other figures of merit</a:t>
            </a:r>
          </a:p>
          <a:p>
            <a:r>
              <a:rPr lang="en-US" dirty="0" smtClean="0"/>
              <a:t>Ways to increase the sensitivity</a:t>
            </a:r>
          </a:p>
          <a:p>
            <a:r>
              <a:rPr lang="en-US" dirty="0" smtClean="0"/>
              <a:t>Practical limitations on sensitivity</a:t>
            </a:r>
          </a:p>
          <a:p>
            <a:r>
              <a:rPr lang="en-US" dirty="0" smtClean="0"/>
              <a:t>Claiming confidence in detections</a:t>
            </a:r>
          </a:p>
          <a:p>
            <a:endParaRPr lang="en-US" dirty="0"/>
          </a:p>
        </p:txBody>
      </p:sp>
    </p:spTree>
  </p:cSld>
  <p:clrMapOvr>
    <a:masterClrMapping/>
  </p:clrMapOvr>
  <p:transition advTm="66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164800" y="1981200"/>
            <a:ext cx="162000" cy="485775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4876800" y="1385888"/>
          <a:ext cx="4130675" cy="1081087"/>
        </p:xfrm>
        <a:graphic>
          <a:graphicData uri="http://schemas.openxmlformats.org/presentationml/2006/ole">
            <p:oleObj spid="_x0000_s122882" name="Equation" r:id="rId3" imgW="1651000" imgH="431800" progId="Equation.3">
              <p:embed/>
            </p:oleObj>
          </a:graphicData>
        </a:graphic>
      </p:graphicFrame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to increase the sensitivity</a:t>
            </a:r>
            <a:br>
              <a:rPr lang="en-AU" dirty="0" smtClean="0"/>
            </a:br>
            <a:r>
              <a:rPr lang="en-AU" dirty="0" smtClean="0"/>
              <a:t>(i.e., reduce </a:t>
            </a:r>
            <a:r>
              <a:rPr lang="en-AU" dirty="0" err="1" smtClean="0"/>
              <a:t>σ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2400" dirty="0" smtClean="0"/>
              <a:t>Write better proposal</a:t>
            </a:r>
          </a:p>
          <a:p>
            <a:r>
              <a:rPr lang="en-AU" sz="2400" dirty="0" smtClean="0"/>
              <a:t>Some large surveys close to practical limit</a:t>
            </a:r>
          </a:p>
          <a:p>
            <a:r>
              <a:rPr lang="en-AU" sz="2400" dirty="0" smtClean="0"/>
              <a:t>Diminishing returns</a:t>
            </a:r>
          </a:p>
          <a:p>
            <a:r>
              <a:rPr lang="en-AU" sz="2400" dirty="0" smtClean="0"/>
              <a:t>ASKAP </a:t>
            </a:r>
            <a:r>
              <a:rPr lang="en-AU" sz="2400" dirty="0" err="1" smtClean="0"/>
              <a:t>soln</a:t>
            </a:r>
            <a:r>
              <a:rPr lang="en-AU" sz="2400" dirty="0" smtClean="0"/>
              <a:t>: phased array feed</a:t>
            </a:r>
          </a:p>
          <a:p>
            <a:pPr lvl="1"/>
            <a:r>
              <a:rPr lang="en-AU" sz="2000" dirty="0" smtClean="0"/>
              <a:t>observe more sky at once</a:t>
            </a:r>
          </a:p>
          <a:p>
            <a:pPr lvl="1"/>
            <a:r>
              <a:rPr lang="en-AU" sz="2000" dirty="0" smtClean="0"/>
              <a:t>gives more time per pointing</a:t>
            </a:r>
            <a:endParaRPr lang="en-AU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400" dirty="0" smtClean="0">
                <a:solidFill>
                  <a:schemeClr val="accent5"/>
                </a:solidFill>
              </a:rPr>
              <a:t>Increase the correlator efficiency</a:t>
            </a:r>
          </a:p>
          <a:p>
            <a:r>
              <a:rPr lang="en-AU" sz="2400" dirty="0" smtClean="0">
                <a:solidFill>
                  <a:schemeClr val="accent5"/>
                </a:solidFill>
              </a:rPr>
              <a:t>Reduce the system temperature</a:t>
            </a:r>
          </a:p>
          <a:p>
            <a:r>
              <a:rPr lang="en-AU" sz="2400" dirty="0" smtClean="0">
                <a:solidFill>
                  <a:schemeClr val="accent5"/>
                </a:solidFill>
              </a:rPr>
              <a:t>Increase number of antennas</a:t>
            </a:r>
          </a:p>
          <a:p>
            <a:r>
              <a:rPr lang="en-AU" sz="2400" dirty="0" smtClean="0">
                <a:solidFill>
                  <a:schemeClr val="accent5"/>
                </a:solidFill>
              </a:rPr>
              <a:t>Increase area or area efficiency</a:t>
            </a:r>
          </a:p>
          <a:p>
            <a:r>
              <a:rPr lang="en-AU" sz="2400" dirty="0" smtClean="0"/>
              <a:t>Increase integration time</a:t>
            </a:r>
            <a:endParaRPr lang="en-AU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" y="5023104"/>
            <a:ext cx="3276600" cy="183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334000" y="1981200"/>
            <a:ext cx="396912" cy="485775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51400" y="1524000"/>
            <a:ext cx="3595688" cy="4922837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r>
              <a:rPr lang="en-AU" sz="2400" dirty="0" smtClean="0"/>
              <a:t>Primary goal of CABB</a:t>
            </a:r>
          </a:p>
          <a:p>
            <a:r>
              <a:rPr lang="en-AU" sz="2400" dirty="0" smtClean="0"/>
              <a:t>RFI limits at low freq</a:t>
            </a:r>
          </a:p>
          <a:p>
            <a:endParaRPr lang="en-AU" sz="2400" dirty="0" smtClean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4876800" y="1385888"/>
          <a:ext cx="4130675" cy="1081087"/>
        </p:xfrm>
        <a:graphic>
          <a:graphicData uri="http://schemas.openxmlformats.org/presentationml/2006/ole">
            <p:oleObj spid="_x0000_s123906" name="Equation" r:id="rId3" imgW="1651000" imgH="431800" progId="Equation.3">
              <p:embed/>
            </p:oleObj>
          </a:graphicData>
        </a:graphic>
      </p:graphicFrame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to increase the sensitivity</a:t>
            </a:r>
            <a:br>
              <a:rPr lang="en-AU" dirty="0" smtClean="0"/>
            </a:br>
            <a:r>
              <a:rPr lang="en-AU" dirty="0" smtClean="0"/>
              <a:t>(i.e., reduce </a:t>
            </a:r>
            <a:r>
              <a:rPr lang="en-AU" dirty="0" err="1" smtClean="0"/>
              <a:t>σ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400" dirty="0" smtClean="0">
                <a:solidFill>
                  <a:schemeClr val="accent5"/>
                </a:solidFill>
              </a:rPr>
              <a:t>Increase the correlator efficiency</a:t>
            </a:r>
          </a:p>
          <a:p>
            <a:r>
              <a:rPr lang="en-AU" sz="2400" dirty="0" smtClean="0">
                <a:solidFill>
                  <a:schemeClr val="accent5"/>
                </a:solidFill>
              </a:rPr>
              <a:t>Reduce the system temperature</a:t>
            </a:r>
          </a:p>
          <a:p>
            <a:r>
              <a:rPr lang="en-AU" sz="2400" dirty="0" smtClean="0">
                <a:solidFill>
                  <a:schemeClr val="accent5"/>
                </a:solidFill>
              </a:rPr>
              <a:t>Increase number of antennas</a:t>
            </a:r>
          </a:p>
          <a:p>
            <a:r>
              <a:rPr lang="en-AU" sz="2400" dirty="0" smtClean="0">
                <a:solidFill>
                  <a:schemeClr val="accent5"/>
                </a:solidFill>
              </a:rPr>
              <a:t>Increase area or area efficiency</a:t>
            </a:r>
          </a:p>
          <a:p>
            <a:r>
              <a:rPr lang="en-AU" sz="2400" dirty="0" smtClean="0">
                <a:solidFill>
                  <a:schemeClr val="accent5"/>
                </a:solidFill>
              </a:rPr>
              <a:t>Increase integration time</a:t>
            </a:r>
          </a:p>
          <a:p>
            <a:r>
              <a:rPr lang="en-AU" sz="2400" dirty="0" smtClean="0"/>
              <a:t>Increase bandwidth</a:t>
            </a:r>
            <a:endParaRPr lang="en-AU" sz="2400" dirty="0"/>
          </a:p>
        </p:txBody>
      </p:sp>
      <p:pic>
        <p:nvPicPr>
          <p:cNvPr id="8" name="Picture 14" descr="Prot_PCB_DSCF0547_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5288" y="3475251"/>
            <a:ext cx="2971800" cy="323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So why doesn’t every image reach the “theoretical limit”?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Dynamic Range</a:t>
            </a:r>
          </a:p>
          <a:p>
            <a:r>
              <a:rPr lang="en-AU" sz="2400" dirty="0" smtClean="0"/>
              <a:t>Confusion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963" y="0"/>
            <a:ext cx="4841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>
          <a:xfrm>
            <a:off x="804863" y="152400"/>
            <a:ext cx="3721100" cy="838200"/>
          </a:xfrm>
        </p:spPr>
        <p:txBody>
          <a:bodyPr/>
          <a:lstStyle/>
          <a:p>
            <a:r>
              <a:rPr lang="en-AU" dirty="0"/>
              <a:t>Dynamic range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1"/>
            <a:ext cx="3840163" cy="4038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AU" sz="2200" dirty="0" smtClean="0"/>
          </a:p>
          <a:p>
            <a:pPr>
              <a:lnSpc>
                <a:spcPct val="80000"/>
              </a:lnSpc>
            </a:pPr>
            <a:r>
              <a:rPr lang="en-AU" sz="2200" dirty="0" smtClean="0"/>
              <a:t>Usually </a:t>
            </a:r>
            <a:r>
              <a:rPr lang="en-AU" sz="2200" dirty="0"/>
              <a:t>defined  as </a:t>
            </a:r>
            <a:br>
              <a:rPr lang="en-AU" sz="2200" dirty="0"/>
            </a:br>
            <a:r>
              <a:rPr lang="en-AU" sz="2200" dirty="0">
                <a:solidFill>
                  <a:schemeClr val="folHlink"/>
                </a:solidFill>
              </a:rPr>
              <a:t>peak flux</a:t>
            </a:r>
            <a:r>
              <a:rPr lang="en-AU" sz="2200" dirty="0"/>
              <a:t> in the image divided by the </a:t>
            </a:r>
            <a:r>
              <a:rPr lang="en-AU" sz="2200" dirty="0" err="1">
                <a:solidFill>
                  <a:schemeClr val="folHlink"/>
                </a:solidFill>
              </a:rPr>
              <a:t>rms</a:t>
            </a:r>
            <a:r>
              <a:rPr lang="en-AU" sz="2200" dirty="0"/>
              <a:t> in </a:t>
            </a:r>
            <a:r>
              <a:rPr lang="en-AU" sz="2200" dirty="0" smtClean="0"/>
              <a:t>an `empty’ region </a:t>
            </a:r>
            <a:r>
              <a:rPr lang="en-AU" sz="2200" dirty="0"/>
              <a:t>of the image.</a:t>
            </a:r>
          </a:p>
          <a:p>
            <a:pPr>
              <a:lnSpc>
                <a:spcPct val="80000"/>
              </a:lnSpc>
            </a:pPr>
            <a:r>
              <a:rPr lang="en-AU" sz="2200" dirty="0"/>
              <a:t>Dynamic ranges of 100’s are common</a:t>
            </a:r>
          </a:p>
          <a:p>
            <a:pPr>
              <a:lnSpc>
                <a:spcPct val="80000"/>
              </a:lnSpc>
            </a:pPr>
            <a:r>
              <a:rPr lang="en-AU" sz="2200" dirty="0"/>
              <a:t>Dynamic ranges of 10</a:t>
            </a:r>
            <a:r>
              <a:rPr lang="en-AU" sz="2200" baseline="30000" dirty="0"/>
              <a:t>5</a:t>
            </a:r>
            <a:r>
              <a:rPr lang="en-AU" sz="2200" dirty="0"/>
              <a:t> have been achieved with great care</a:t>
            </a:r>
          </a:p>
          <a:p>
            <a:pPr lvl="1">
              <a:lnSpc>
                <a:spcPct val="80000"/>
              </a:lnSpc>
            </a:pPr>
            <a:r>
              <a:rPr lang="en-AU" sz="2200" dirty="0"/>
              <a:t>e.g</a:t>
            </a:r>
            <a:r>
              <a:rPr lang="en-AU" sz="2200" dirty="0" smtClean="0"/>
              <a:t>., </a:t>
            </a:r>
            <a:r>
              <a:rPr lang="en-AU" sz="2200" dirty="0" err="1"/>
              <a:t>rms</a:t>
            </a:r>
            <a:r>
              <a:rPr lang="en-AU" sz="2200" dirty="0"/>
              <a:t> =10 </a:t>
            </a:r>
            <a:r>
              <a:rPr lang="en-US" sz="2200" dirty="0">
                <a:ea typeface="Times New Roman" charset="0"/>
                <a:cs typeface="Times New Roman" charset="0"/>
              </a:rPr>
              <a:t>µ</a:t>
            </a:r>
            <a:r>
              <a:rPr lang="en-AU" sz="2200" dirty="0"/>
              <a:t>Jy/beam, </a:t>
            </a:r>
            <a:br>
              <a:rPr lang="en-AU" sz="2200" dirty="0"/>
            </a:br>
            <a:r>
              <a:rPr lang="en-AU" sz="2200" dirty="0"/>
              <a:t>peak = 1 Jy/beam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586" y="2133600"/>
            <a:ext cx="6930639" cy="944562"/>
            <a:chOff x="1108" y="1411"/>
            <a:chExt cx="4540" cy="523"/>
          </a:xfrm>
        </p:grpSpPr>
        <p:sp>
          <p:nvSpPr>
            <p:cNvPr id="314374" name="Oval 6"/>
            <p:cNvSpPr>
              <a:spLocks noChangeArrowheads="1"/>
            </p:cNvSpPr>
            <p:nvPr/>
          </p:nvSpPr>
          <p:spPr bwMode="auto">
            <a:xfrm>
              <a:off x="5113" y="1411"/>
              <a:ext cx="535" cy="523"/>
            </a:xfrm>
            <a:prstGeom prst="ellipse">
              <a:avLst/>
            </a:prstGeom>
            <a:noFill/>
            <a:ln w="38100">
              <a:solidFill>
                <a:schemeClr val="folHlink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4375" name="Line 7"/>
            <p:cNvSpPr>
              <a:spLocks noChangeShapeType="1"/>
            </p:cNvSpPr>
            <p:nvPr/>
          </p:nvSpPr>
          <p:spPr bwMode="auto">
            <a:xfrm flipH="1" flipV="1">
              <a:off x="1108" y="1411"/>
              <a:ext cx="4017" cy="311"/>
            </a:xfrm>
            <a:prstGeom prst="line">
              <a:avLst/>
            </a:prstGeom>
            <a:noFill/>
            <a:ln w="38100">
              <a:solidFill>
                <a:schemeClr val="folHlink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14376" name="Oval 8"/>
          <p:cNvSpPr>
            <a:spLocks noChangeArrowheads="1"/>
          </p:cNvSpPr>
          <p:nvPr/>
        </p:nvSpPr>
        <p:spPr bwMode="auto">
          <a:xfrm>
            <a:off x="6850063" y="3379788"/>
            <a:ext cx="849312" cy="830262"/>
          </a:xfrm>
          <a:prstGeom prst="ellipse">
            <a:avLst/>
          </a:prstGeom>
          <a:noFill/>
          <a:ln w="38100">
            <a:solidFill>
              <a:schemeClr val="folHlink">
                <a:alpha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4377" name="Line 9"/>
          <p:cNvSpPr>
            <a:spLocks noChangeShapeType="1"/>
          </p:cNvSpPr>
          <p:nvPr/>
        </p:nvSpPr>
        <p:spPr bwMode="auto">
          <a:xfrm flipH="1" flipV="1">
            <a:off x="3124198" y="2438399"/>
            <a:ext cx="3725863" cy="1219199"/>
          </a:xfrm>
          <a:prstGeom prst="line">
            <a:avLst/>
          </a:prstGeom>
          <a:noFill/>
          <a:ln w="38100">
            <a:solidFill>
              <a:schemeClr val="folHlink">
                <a:alpha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6324600" y="5867400"/>
            <a:ext cx="202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Cygnus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Dynamic range limited by incomplete uv coverage</a:t>
            </a:r>
            <a:endParaRPr lang="en-AU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Missing </a:t>
            </a:r>
            <a:r>
              <a:rPr lang="en-AU" dirty="0" err="1" smtClean="0"/>
              <a:t>uv</a:t>
            </a:r>
            <a:r>
              <a:rPr lang="en-AU" dirty="0" smtClean="0"/>
              <a:t> information means that the solution is unconstrained in some regions of the image </a:t>
            </a:r>
          </a:p>
          <a:p>
            <a:pPr lvl="1"/>
            <a:r>
              <a:rPr lang="en-AU" dirty="0" smtClean="0"/>
              <a:t>i.e. the imaging algorithm can “invent” sources.</a:t>
            </a:r>
          </a:p>
          <a:p>
            <a:r>
              <a:rPr lang="en-AU" dirty="0" smtClean="0"/>
              <a:t>This often limits the sensitivity of snapshot images</a:t>
            </a:r>
          </a:p>
          <a:p>
            <a:r>
              <a:rPr lang="en-AU" dirty="0" smtClean="0"/>
              <a:t>For deep surveys, ATCA with MFS can get close to “complete </a:t>
            </a:r>
            <a:r>
              <a:rPr lang="en-AU" dirty="0" err="1" smtClean="0"/>
              <a:t>uv</a:t>
            </a:r>
            <a:r>
              <a:rPr lang="en-AU" dirty="0" smtClean="0"/>
              <a:t> coverage”</a:t>
            </a:r>
          </a:p>
          <a:p>
            <a:r>
              <a:rPr lang="en-AU" dirty="0" smtClean="0"/>
              <a:t>Current deep surveys generally have good (but not perfect) </a:t>
            </a:r>
            <a:r>
              <a:rPr lang="en-AU" dirty="0" err="1" smtClean="0"/>
              <a:t>uv</a:t>
            </a:r>
            <a:r>
              <a:rPr lang="en-AU" dirty="0" smtClean="0"/>
              <a:t> coverage</a:t>
            </a:r>
          </a:p>
          <a:p>
            <a:pPr lvl="1"/>
            <a:r>
              <a:rPr lang="en-AU" dirty="0" smtClean="0"/>
              <a:t>Central gap – trouble with extended emission</a:t>
            </a:r>
          </a:p>
          <a:p>
            <a:pPr lvl="1"/>
            <a:r>
              <a:rPr lang="en-AU" dirty="0" smtClean="0"/>
              <a:t>Outer </a:t>
            </a:r>
            <a:r>
              <a:rPr lang="en-AU" dirty="0" err="1" smtClean="0"/>
              <a:t>cutoff</a:t>
            </a:r>
            <a:r>
              <a:rPr lang="en-AU" dirty="0" smtClean="0"/>
              <a:t> – trouble with (strong) barely resolved sources</a:t>
            </a:r>
          </a:p>
          <a:p>
            <a:r>
              <a:rPr lang="en-AU" dirty="0" smtClean="0"/>
              <a:t>Not yet clear if this will be a serious limit for deep surveys.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8675"/>
            <a:ext cx="90487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343775" cy="747712"/>
          </a:xfrm>
        </p:spPr>
        <p:txBody>
          <a:bodyPr/>
          <a:lstStyle/>
          <a:p>
            <a:r>
              <a:rPr lang="en-AU" smtClean="0"/>
              <a:t>Dynamic range limited by calibration errors</a:t>
            </a:r>
            <a:endParaRPr lang="en-AU" dirty="0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15275" cy="4800600"/>
          </a:xfrm>
        </p:spPr>
        <p:txBody>
          <a:bodyPr>
            <a:normAutofit lnSpcReduction="10000"/>
          </a:bodyPr>
          <a:lstStyle/>
          <a:p>
            <a:r>
              <a:rPr lang="en-AU" sz="2800" dirty="0" err="1" smtClean="0">
                <a:solidFill>
                  <a:schemeClr val="bg1"/>
                </a:solidFill>
              </a:rPr>
              <a:t>Selfcal</a:t>
            </a:r>
            <a:r>
              <a:rPr lang="en-AU" sz="2800" dirty="0" smtClean="0">
                <a:solidFill>
                  <a:schemeClr val="bg1"/>
                </a:solidFill>
              </a:rPr>
              <a:t> can correct antenna-based gain errors</a:t>
            </a:r>
          </a:p>
          <a:p>
            <a:pPr lvl="1"/>
            <a:r>
              <a:rPr lang="en-AU" sz="2600" dirty="0" smtClean="0">
                <a:solidFill>
                  <a:schemeClr val="bg1"/>
                </a:solidFill>
              </a:rPr>
              <a:t>requires strong sources in the field</a:t>
            </a:r>
          </a:p>
          <a:p>
            <a:pPr lvl="1"/>
            <a:r>
              <a:rPr lang="en-AU" sz="2600" dirty="0" smtClean="0">
                <a:solidFill>
                  <a:schemeClr val="bg1"/>
                </a:solidFill>
              </a:rPr>
              <a:t>depends on quality of model (</a:t>
            </a:r>
            <a:r>
              <a:rPr lang="en-AU" sz="2600" dirty="0" err="1" smtClean="0">
                <a:solidFill>
                  <a:schemeClr val="bg1"/>
                </a:solidFill>
              </a:rPr>
              <a:t>deconvolution</a:t>
            </a:r>
            <a:r>
              <a:rPr lang="en-AU" sz="2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What about gain errors that vary across primary beam?</a:t>
            </a:r>
            <a:endParaRPr lang="en-AU" sz="2600" dirty="0" smtClean="0">
              <a:solidFill>
                <a:schemeClr val="bg1"/>
              </a:solidFill>
            </a:endParaRPr>
          </a:p>
          <a:p>
            <a:r>
              <a:rPr lang="en-AU" sz="2800" dirty="0" smtClean="0">
                <a:solidFill>
                  <a:schemeClr val="bg1"/>
                </a:solidFill>
              </a:rPr>
              <a:t>In 2006, CDFS/ELAIS observations were limited at about </a:t>
            </a:r>
            <a:r>
              <a:rPr lang="el-GR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σ</a:t>
            </a:r>
            <a:r>
              <a:rPr lang="en-AU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 </a:t>
            </a:r>
            <a:r>
              <a:rPr lang="en-AU" sz="2800" dirty="0" smtClean="0">
                <a:solidFill>
                  <a:schemeClr val="bg1"/>
                </a:solidFill>
              </a:rPr>
              <a:t>~ 20 </a:t>
            </a:r>
            <a:r>
              <a:rPr lang="en-US" sz="2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µ</a:t>
            </a:r>
            <a:r>
              <a:rPr lang="en-AU" sz="2800" dirty="0" smtClean="0">
                <a:solidFill>
                  <a:schemeClr val="bg1"/>
                </a:solidFill>
              </a:rPr>
              <a:t>Jy by a combination of effects such as these.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Work in progress (Emil </a:t>
            </a:r>
            <a:r>
              <a:rPr lang="en-AU" sz="2800" dirty="0" err="1" smtClean="0">
                <a:solidFill>
                  <a:schemeClr val="bg1"/>
                </a:solidFill>
              </a:rPr>
              <a:t>Lenc</a:t>
            </a:r>
            <a:r>
              <a:rPr lang="en-AU" sz="2800" dirty="0" smtClean="0">
                <a:solidFill>
                  <a:schemeClr val="bg1"/>
                </a:solidFill>
              </a:rPr>
              <a:t>) to fix this</a:t>
            </a:r>
          </a:p>
          <a:p>
            <a:pPr lvl="1"/>
            <a:r>
              <a:rPr lang="en-AU" sz="2600" dirty="0" smtClean="0">
                <a:solidFill>
                  <a:schemeClr val="bg1"/>
                </a:solidFill>
              </a:rPr>
              <a:t>Latest: proper modelling of problem sources in </a:t>
            </a:r>
            <a:r>
              <a:rPr lang="en-AU" sz="2600" dirty="0" err="1" smtClean="0">
                <a:solidFill>
                  <a:schemeClr val="bg1"/>
                </a:solidFill>
              </a:rPr>
              <a:t>uv</a:t>
            </a:r>
            <a:r>
              <a:rPr lang="en-AU" sz="2600" dirty="0" smtClean="0">
                <a:solidFill>
                  <a:schemeClr val="bg1"/>
                </a:solidFill>
              </a:rPr>
              <a:t> data gets rid of most of the </a:t>
            </a:r>
            <a:r>
              <a:rPr lang="en-AU" sz="2600" dirty="0" err="1" smtClean="0">
                <a:solidFill>
                  <a:schemeClr val="bg1"/>
                </a:solidFill>
              </a:rPr>
              <a:t>sidelobes</a:t>
            </a:r>
            <a:endParaRPr lang="en-AU" sz="2600" dirty="0" smtClean="0">
              <a:solidFill>
                <a:schemeClr val="bg1"/>
              </a:solidFill>
            </a:endParaRPr>
          </a:p>
          <a:p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Confusion (1)</a:t>
            </a:r>
            <a:endParaRPr lang="en-AU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AU" dirty="0" smtClean="0"/>
              <a:t>A problem affecting deep surveys of compact radio sources</a:t>
            </a:r>
          </a:p>
          <a:p>
            <a:pPr lvl="1">
              <a:buFont typeface="Arial"/>
              <a:buChar char="•"/>
            </a:pPr>
            <a:r>
              <a:rPr lang="en-AU" dirty="0" smtClean="0"/>
              <a:t>Not really an issue when imaging extended structure </a:t>
            </a:r>
          </a:p>
          <a:p>
            <a:pPr lvl="1">
              <a:buFont typeface="Arial"/>
              <a:buChar char="•"/>
            </a:pPr>
            <a:r>
              <a:rPr lang="en-AU" dirty="0" smtClean="0"/>
              <a:t>Not often a problem above 10 GHz (small beam &amp; FOV, less sensitive)</a:t>
            </a:r>
          </a:p>
          <a:p>
            <a:pPr>
              <a:buFont typeface="Arial"/>
              <a:buChar char="•"/>
            </a:pPr>
            <a:r>
              <a:rPr lang="en-AU" dirty="0" smtClean="0"/>
              <a:t>Given a sufficiently sensitive observation, sources will start to overlap. </a:t>
            </a:r>
          </a:p>
          <a:p>
            <a:r>
              <a:rPr lang="en-AU" dirty="0" smtClean="0"/>
              <a:t>Eventually, every beam will be filled with a source.</a:t>
            </a:r>
          </a:p>
          <a:p>
            <a:pPr lvl="1"/>
            <a:r>
              <a:rPr lang="en-AU" dirty="0" smtClean="0"/>
              <a:t>Image noise will increase</a:t>
            </a:r>
          </a:p>
          <a:p>
            <a:r>
              <a:rPr lang="en-AU" dirty="0" smtClean="0"/>
              <a:t>This is the confusion limit, and depends on beam size and astrophysical source distributions.</a:t>
            </a:r>
          </a:p>
          <a:p>
            <a:r>
              <a:rPr lang="en-AU" dirty="0" smtClean="0"/>
              <a:t>For the ATCA at 20 cm, </a:t>
            </a:r>
            <a:br>
              <a:rPr lang="en-AU" dirty="0" smtClean="0"/>
            </a:br>
            <a:r>
              <a:rPr lang="en-AU" dirty="0" smtClean="0"/>
              <a:t>fundamental confusion limit = 0.05 </a:t>
            </a:r>
            <a:r>
              <a:rPr lang="en-US" dirty="0" smtClean="0"/>
              <a:t>µ</a:t>
            </a:r>
            <a:r>
              <a:rPr lang="en-AU" dirty="0" smtClean="0"/>
              <a:t>Jy/beam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Confusion (2)</a:t>
            </a:r>
            <a:endParaRPr lang="en-AU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Beam confusion</a:t>
            </a:r>
          </a:p>
          <a:p>
            <a:pPr lvl="1"/>
            <a:r>
              <a:rPr lang="en-AU" smtClean="0"/>
              <a:t>Sources are closer together than the instrumental resolution</a:t>
            </a:r>
          </a:p>
          <a:p>
            <a:r>
              <a:rPr lang="en-AU" smtClean="0"/>
              <a:t>Fundamental (non-instrumental) confusion</a:t>
            </a:r>
          </a:p>
          <a:p>
            <a:pPr lvl="1"/>
            <a:r>
              <a:rPr lang="en-AU" smtClean="0"/>
              <a:t>sources themselves overlap, </a:t>
            </a:r>
          </a:p>
          <a:p>
            <a:pPr lvl="1"/>
            <a:r>
              <a:rPr lang="en-AU" smtClean="0"/>
              <a:t>cannot be separated by ANY instrument, regardless of beam size</a:t>
            </a:r>
          </a:p>
          <a:p>
            <a:r>
              <a:rPr lang="en-AU" smtClean="0"/>
              <a:t>Sidelobe confusion </a:t>
            </a:r>
          </a:p>
          <a:p>
            <a:pPr lvl="1"/>
            <a:r>
              <a:rPr lang="en-AU" smtClean="0"/>
              <a:t>noise added to image because of sources in sidelobes (even with perfect calibration). 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1871663"/>
            <a:ext cx="44323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Confusion (3)</a:t>
            </a:r>
            <a:endParaRPr lang="en-AU" dirty="0"/>
          </a:p>
        </p:txBody>
      </p:sp>
      <p:sp>
        <p:nvSpPr>
          <p:cNvPr id="3307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1" y="1385888"/>
            <a:ext cx="4013200" cy="4922837"/>
          </a:xfrm>
        </p:spPr>
        <p:txBody>
          <a:bodyPr>
            <a:normAutofit/>
          </a:bodyPr>
          <a:lstStyle/>
          <a:p>
            <a:r>
              <a:rPr lang="en-AU" sz="2200" dirty="0" smtClean="0"/>
              <a:t>A commonly adopted rule of thumb is that only 1% of beams should contain a source</a:t>
            </a:r>
          </a:p>
          <a:p>
            <a:endParaRPr lang="en-AU" sz="2200" dirty="0" smtClean="0"/>
          </a:p>
          <a:p>
            <a:r>
              <a:rPr lang="en-AU" sz="2200" dirty="0" smtClean="0"/>
              <a:t>For the ATCA at 20 cm with 6km array </a:t>
            </a:r>
            <a:br>
              <a:rPr lang="en-AU" sz="2200" dirty="0" smtClean="0"/>
            </a:br>
            <a:r>
              <a:rPr lang="en-AU" sz="2200" dirty="0" err="1" smtClean="0"/>
              <a:t>S</a:t>
            </a:r>
            <a:r>
              <a:rPr lang="en-AU" sz="2200" baseline="-25000" dirty="0" err="1" smtClean="0"/>
              <a:t>instrumental</a:t>
            </a:r>
            <a:r>
              <a:rPr lang="en-AU" sz="2200" dirty="0" smtClean="0"/>
              <a:t> ~ 20 </a:t>
            </a:r>
            <a:r>
              <a:rPr lang="en-US" sz="2200" dirty="0" smtClean="0"/>
              <a:t>µ</a:t>
            </a:r>
            <a:r>
              <a:rPr lang="en-AU" sz="2200" dirty="0" smtClean="0"/>
              <a:t>Jy/beam</a:t>
            </a:r>
          </a:p>
          <a:p>
            <a:endParaRPr lang="en-AU" sz="2200" dirty="0" smtClean="0"/>
          </a:p>
          <a:p>
            <a:r>
              <a:rPr lang="en-AU" sz="2200" dirty="0" smtClean="0"/>
              <a:t>We have already passed </a:t>
            </a:r>
            <a:br>
              <a:rPr lang="en-AU" sz="2200" dirty="0" smtClean="0"/>
            </a:br>
            <a:r>
              <a:rPr lang="en-AU" sz="2200" dirty="0" smtClean="0"/>
              <a:t>this point.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2999"/>
            <a:ext cx="853440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477125" cy="449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AU" sz="2400" dirty="0" smtClean="0">
                <a:solidFill>
                  <a:schemeClr val="tx2"/>
                </a:solidFill>
              </a:rPr>
              <a:t>This image has ~ 4.10</a:t>
            </a:r>
            <a:r>
              <a:rPr lang="en-AU" sz="2400" baseline="30000" dirty="0" smtClean="0">
                <a:solidFill>
                  <a:schemeClr val="tx2"/>
                </a:solidFill>
              </a:rPr>
              <a:t>4</a:t>
            </a:r>
            <a:r>
              <a:rPr lang="en-AU" sz="2400" dirty="0" smtClean="0">
                <a:solidFill>
                  <a:schemeClr val="tx2"/>
                </a:solidFill>
              </a:rPr>
              <a:t> independent beams, </a:t>
            </a:r>
            <a:br>
              <a:rPr lang="en-AU" sz="2400" dirty="0" smtClean="0">
                <a:solidFill>
                  <a:schemeClr val="tx2"/>
                </a:solidFill>
              </a:rPr>
            </a:br>
            <a:r>
              <a:rPr lang="en-AU" sz="2400" dirty="0" smtClean="0">
                <a:solidFill>
                  <a:schemeClr val="tx2"/>
                </a:solidFill>
              </a:rPr>
              <a:t>so Gaussian noise would suggest </a:t>
            </a:r>
          </a:p>
          <a:p>
            <a:pPr lvl="1">
              <a:lnSpc>
                <a:spcPct val="80000"/>
              </a:lnSpc>
            </a:pPr>
            <a:r>
              <a:rPr lang="en-AU" sz="1800" b="1" dirty="0" smtClean="0">
                <a:solidFill>
                  <a:schemeClr val="folHlink"/>
                </a:solidFill>
              </a:rPr>
              <a:t>50 peaks &gt; 3</a:t>
            </a:r>
            <a:r>
              <a:rPr lang="el-GR" sz="1800" b="1" dirty="0" smtClean="0">
                <a:solidFill>
                  <a:schemeClr val="folHlink"/>
                </a:solidFill>
                <a:ea typeface="Times New Roman" charset="0"/>
                <a:cs typeface="Times New Roman" charset="0"/>
              </a:rPr>
              <a:t>σ</a:t>
            </a:r>
            <a:r>
              <a:rPr lang="en-AU" sz="1800" b="1" dirty="0" smtClean="0">
                <a:solidFill>
                  <a:schemeClr val="folHlink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AU" sz="1800" b="1" dirty="0" smtClean="0">
                <a:solidFill>
                  <a:schemeClr val="folHlink"/>
                </a:solidFill>
              </a:rPr>
              <a:t>~1 peak &gt; 4</a:t>
            </a:r>
            <a:r>
              <a:rPr lang="el-GR" sz="1800" b="1" dirty="0" smtClean="0">
                <a:solidFill>
                  <a:schemeClr val="folHlink"/>
                </a:solidFill>
                <a:ea typeface="Times New Roman" charset="0"/>
                <a:cs typeface="Times New Roman" charset="0"/>
              </a:rPr>
              <a:t>σ</a:t>
            </a:r>
            <a:endParaRPr lang="en-AU" sz="1800" b="1" dirty="0" smtClean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AU" sz="1800" b="1" dirty="0" smtClean="0">
                <a:solidFill>
                  <a:schemeClr val="folHlink"/>
                </a:solidFill>
              </a:rPr>
              <a:t>No peaks &gt; 5</a:t>
            </a:r>
            <a:r>
              <a:rPr lang="el-GR" sz="1800" b="1" dirty="0" smtClean="0">
                <a:solidFill>
                  <a:schemeClr val="folHlink"/>
                </a:solidFill>
                <a:ea typeface="Times New Roman" charset="0"/>
                <a:cs typeface="Times New Roman" charset="0"/>
              </a:rPr>
              <a:t>σ</a:t>
            </a:r>
            <a:endParaRPr lang="en-AU" sz="1800" b="1" dirty="0" smtClean="0">
              <a:solidFill>
                <a:schemeClr val="folHlink"/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80000"/>
              </a:lnSpc>
            </a:pPr>
            <a:endParaRPr lang="en-AU" sz="2000" b="1" dirty="0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en-AU" sz="2400" dirty="0" smtClean="0">
                <a:solidFill>
                  <a:schemeClr val="tx2"/>
                </a:solidFill>
              </a:rPr>
              <a:t>In practice, probably several noise peaks &gt; 5</a:t>
            </a:r>
            <a:r>
              <a:rPr lang="el-GR" sz="2400" dirty="0" smtClean="0">
                <a:solidFill>
                  <a:schemeClr val="tx2"/>
                </a:solidFill>
              </a:rPr>
              <a:t>σ</a:t>
            </a:r>
            <a:endParaRPr lang="en-AU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AU" sz="2400" dirty="0" smtClean="0">
                <a:solidFill>
                  <a:schemeClr val="tx2"/>
                </a:solidFill>
              </a:rPr>
              <a:t>Most astronomers will not “believe” anything at about this level.</a:t>
            </a:r>
          </a:p>
          <a:p>
            <a:pPr>
              <a:lnSpc>
                <a:spcPct val="80000"/>
              </a:lnSpc>
            </a:pPr>
            <a:r>
              <a:rPr lang="en-AU" sz="2400" dirty="0" smtClean="0">
                <a:solidFill>
                  <a:schemeClr val="tx2"/>
                </a:solidFill>
              </a:rPr>
              <a:t>The trouble is: </a:t>
            </a:r>
            <a:r>
              <a:rPr lang="en-AU" sz="2400" dirty="0" smtClean="0">
                <a:solidFill>
                  <a:schemeClr val="folHlink"/>
                </a:solidFill>
              </a:rPr>
              <a:t>noise in synthesis images is NOT Gaussian!</a:t>
            </a:r>
          </a:p>
          <a:p>
            <a:pPr lvl="1">
              <a:lnSpc>
                <a:spcPct val="80000"/>
              </a:lnSpc>
            </a:pPr>
            <a:r>
              <a:rPr lang="en-AU" sz="2200" dirty="0" smtClean="0">
                <a:solidFill>
                  <a:schemeClr val="folHlink"/>
                </a:solidFill>
              </a:rPr>
              <a:t>So Normal distribution statistics do not apply</a:t>
            </a:r>
            <a:endParaRPr lang="en-AU" sz="2200" dirty="0">
              <a:solidFill>
                <a:schemeClr val="folHlink"/>
              </a:solidFill>
            </a:endParaRP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04788"/>
            <a:ext cx="8001000" cy="785812"/>
          </a:xfrm>
        </p:spPr>
        <p:txBody>
          <a:bodyPr/>
          <a:lstStyle/>
          <a:p>
            <a:r>
              <a:rPr lang="en-AU" dirty="0" smtClean="0"/>
              <a:t>Deciding what level to “believe” (1)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0-09-20 at 1.58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514725"/>
            <a:ext cx="4826000" cy="2794000"/>
          </a:xfrm>
          <a:prstGeom prst="rect">
            <a:avLst/>
          </a:prstGeom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Units of source strength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Intensity or brightness</a:t>
            </a:r>
          </a:p>
          <a:p>
            <a:r>
              <a:rPr lang="en-US" dirty="0" smtClean="0"/>
              <a:t>Brightness temperature</a:t>
            </a:r>
          </a:p>
          <a:p>
            <a:r>
              <a:rPr lang="en-US" dirty="0" smtClean="0"/>
              <a:t>Flux density</a:t>
            </a:r>
          </a:p>
          <a:p>
            <a:r>
              <a:rPr lang="en-US" dirty="0" smtClean="0"/>
              <a:t>e.g.,</a:t>
            </a:r>
          </a:p>
          <a:p>
            <a:pPr lvl="1"/>
            <a:r>
              <a:rPr lang="en-US" sz="1600" dirty="0" smtClean="0"/>
              <a:t>3C catalogue units are </a:t>
            </a:r>
            <a:r>
              <a:rPr lang="en-US" sz="1600" dirty="0" err="1" smtClean="0"/>
              <a:t>Janskys</a:t>
            </a:r>
            <a:endParaRPr lang="en-US" sz="1600" dirty="0" smtClean="0"/>
          </a:p>
          <a:p>
            <a:pPr lvl="1"/>
            <a:r>
              <a:rPr lang="en-US" sz="1600" dirty="0" err="1" smtClean="0"/>
              <a:t>Haslam</a:t>
            </a:r>
            <a:r>
              <a:rPr lang="en-US" sz="1600" dirty="0" smtClean="0"/>
              <a:t> 408 MHz image units are Kelvin</a:t>
            </a:r>
            <a:endParaRPr lang="en-AU" sz="1600" dirty="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33400" y="426720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pic>
        <p:nvPicPr>
          <p:cNvPr id="12" name="Picture 11" descr="Screen shot 2010-09-20 at 1.56.0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600200"/>
            <a:ext cx="3357131" cy="3962400"/>
          </a:xfrm>
          <a:prstGeom prst="rect">
            <a:avLst/>
          </a:prstGeom>
        </p:spPr>
      </p:pic>
      <p:sp useBgFill="1">
        <p:nvSpPr>
          <p:cNvPr id="18" name="Rectangle 17"/>
          <p:cNvSpPr/>
          <p:nvPr/>
        </p:nvSpPr>
        <p:spPr>
          <a:xfrm>
            <a:off x="812800" y="3514725"/>
            <a:ext cx="290513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ransition advTm="5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2"/>
          <a:srcRect l="6625" t="8055" b="12340"/>
          <a:stretch>
            <a:fillRect/>
          </a:stretch>
        </p:blipFill>
        <p:spPr bwMode="auto">
          <a:xfrm>
            <a:off x="2171700" y="2625725"/>
            <a:ext cx="51054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Deciding what level to “believe” (2)</a:t>
            </a:r>
            <a:endParaRPr lang="en-AU" dirty="0"/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 what level of source do you believe?</a:t>
            </a:r>
          </a:p>
          <a:p>
            <a:r>
              <a:rPr lang="en-AU" dirty="0" smtClean="0"/>
              <a:t>Problem is not trivial, and a simple cut-off is unlikely to be useful.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534400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9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Deciding what level to “believe” (3)</a:t>
            </a:r>
            <a:endParaRPr lang="en-AU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r>
              <a:rPr lang="en-AU" dirty="0" smtClean="0">
                <a:solidFill>
                  <a:schemeClr val="bg1"/>
                </a:solidFill>
              </a:rPr>
              <a:t>Radio-astronomical noise is strongly non-Gaussian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And yet, quoting an </a:t>
            </a:r>
            <a:r>
              <a:rPr lang="en-AU" dirty="0" err="1" smtClean="0">
                <a:solidFill>
                  <a:schemeClr val="bg1"/>
                </a:solidFill>
              </a:rPr>
              <a:t>rms</a:t>
            </a:r>
            <a:r>
              <a:rPr lang="en-AU" dirty="0" smtClean="0">
                <a:solidFill>
                  <a:schemeClr val="bg1"/>
                </a:solidFill>
              </a:rPr>
              <a:t> noise is still regarded as a useful rule-of-thumb guide to sensitivity.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E.g. 10-</a:t>
            </a:r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n-AU" dirty="0" smtClean="0">
                <a:solidFill>
                  <a:schemeClr val="bg1"/>
                </a:solidFill>
              </a:rPr>
              <a:t> detections are probably OK!</a:t>
            </a:r>
          </a:p>
          <a:p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Other techniques: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Look at the statistics of “negative sources”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Look at the statistics of sources in the V image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Compare with other wavelengths, or use other information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Use cross-identifications with shifted data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Use simulations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3"/>
          <a:srcRect l="7869" r="4041" b="1788"/>
          <a:stretch>
            <a:fillRect/>
          </a:stretch>
        </p:blipFill>
        <p:spPr bwMode="auto">
          <a:xfrm>
            <a:off x="6553200" y="2438400"/>
            <a:ext cx="2362200" cy="219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Units – Jy, K, Jy/beam</a:t>
            </a:r>
          </a:p>
          <a:p>
            <a:r>
              <a:rPr lang="en-AU" dirty="0" smtClean="0"/>
              <a:t>Sensitivity – how to calculate</a:t>
            </a:r>
          </a:p>
          <a:p>
            <a:r>
              <a:rPr lang="en-AU" dirty="0" smtClean="0"/>
              <a:t>Sensitivity – how to improve</a:t>
            </a:r>
          </a:p>
          <a:p>
            <a:r>
              <a:rPr lang="en-AU" dirty="0" smtClean="0"/>
              <a:t>Image noise</a:t>
            </a:r>
          </a:p>
          <a:p>
            <a:r>
              <a:rPr lang="en-AU" dirty="0" smtClean="0"/>
              <a:t>Practical limits: DR, Confusion</a:t>
            </a:r>
          </a:p>
          <a:p>
            <a:r>
              <a:rPr lang="en-AU" dirty="0" smtClean="0"/>
              <a:t>Interpreting images – confidence in detections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Acknowledgements</a:t>
            </a:r>
          </a:p>
          <a:p>
            <a:pPr lvl="1"/>
            <a:r>
              <a:rPr lang="en-AU" dirty="0" smtClean="0"/>
              <a:t>This talk is based on earlier talks on this topic by Bob Sault and Ray Norris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FlatPlateSolarCollecto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619500"/>
            <a:ext cx="3733800" cy="3238500"/>
          </a:xfrm>
          <a:prstGeom prst="rect">
            <a:avLst/>
          </a:prstGeom>
          <a:noFill/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Planck’s Law</a:t>
            </a:r>
            <a:endParaRPr lang="en-US"/>
          </a:p>
        </p:txBody>
      </p:sp>
      <p:graphicFrame>
        <p:nvGraphicFramePr>
          <p:cNvPr id="135176" name="Object 8"/>
          <p:cNvGraphicFramePr>
            <a:graphicFrameLocks noChangeAspect="1"/>
          </p:cNvGraphicFramePr>
          <p:nvPr>
            <p:ph idx="1"/>
          </p:nvPr>
        </p:nvGraphicFramePr>
        <p:xfrm>
          <a:off x="4775199" y="2362200"/>
          <a:ext cx="3000375" cy="1066800"/>
        </p:xfrm>
        <a:graphic>
          <a:graphicData uri="http://schemas.openxmlformats.org/presentationml/2006/ole">
            <p:oleObj spid="_x0000_s144386" name="Equation" r:id="rId5" imgW="1714320" imgH="609480" progId="Equation.3">
              <p:embed/>
            </p:oleObj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October 2008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464A62F-4A01-514F-8544-7BD608408295}" type="slidenum">
              <a:rPr lang="en-US"/>
              <a:pPr/>
              <a:t>4</a:t>
            </a:fld>
            <a:endParaRPr lang="en-US"/>
          </a:p>
        </p:txBody>
      </p:sp>
      <p:pic>
        <p:nvPicPr>
          <p:cNvPr id="135172" name="Picture 4" descr="S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524000"/>
            <a:ext cx="2590800" cy="2305050"/>
          </a:xfrm>
          <a:prstGeom prst="rect">
            <a:avLst/>
          </a:prstGeom>
          <a:noFill/>
        </p:spPr>
      </p:pic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505200" y="3810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44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5222" y="1371600"/>
            <a:ext cx="4581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How much power can we collect from the Sun?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Brightness or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Intensity in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W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/m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/ster/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Hz given by:</a:t>
            </a:r>
          </a:p>
          <a:p>
            <a:pPr algn="ctr"/>
            <a:endParaRPr lang="en-US" dirty="0" smtClean="0"/>
          </a:p>
          <a:p>
            <a:pPr algn="ctr" eaLnBrk="1" hangingPunct="1"/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914400" y="4800600"/>
          <a:ext cx="3806825" cy="476250"/>
        </p:xfrm>
        <a:graphic>
          <a:graphicData uri="http://schemas.openxmlformats.org/presentationml/2006/ole">
            <p:oleObj spid="_x0000_s144387" name="Equation" r:id="rId7" imgW="1625400" imgH="2030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24000" y="426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Power in Watts:</a:t>
            </a:r>
            <a:endParaRPr lang="en-AU" dirty="0"/>
          </a:p>
        </p:txBody>
      </p:sp>
    </p:spTree>
    <p:custDataLst>
      <p:tags r:id="rId2"/>
    </p:custDataLst>
  </p:cSld>
  <p:clrMapOvr>
    <a:masterClrMapping/>
  </p:clrMapOvr>
  <p:transition advTm="7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Rayleigh-Jeans approximation</a:t>
            </a:r>
            <a:endParaRPr lang="en-US" dirty="0"/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>
            <p:ph idx="1"/>
          </p:nvPr>
        </p:nvGraphicFramePr>
        <p:xfrm>
          <a:off x="3494088" y="3637756"/>
          <a:ext cx="2431401" cy="1162844"/>
        </p:xfrm>
        <a:graphic>
          <a:graphicData uri="http://schemas.openxmlformats.org/presentationml/2006/ole">
            <p:oleObj spid="_x0000_s62466" name="Equation" r:id="rId3" imgW="876240" imgH="419040" progId="Equation.3">
              <p:embed/>
            </p:oleObj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133600" y="1219200"/>
          <a:ext cx="1360488" cy="1003300"/>
        </p:xfrm>
        <a:graphic>
          <a:graphicData uri="http://schemas.openxmlformats.org/presentationml/2006/ole">
            <p:oleObj spid="_x0000_s62467" name="Equation" r:id="rId4" imgW="533160" imgH="393480" progId="Equation.3">
              <p:embed/>
            </p:oleObj>
          </a:graphicData>
        </a:graphic>
      </p:graphicFrame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103313" y="1390650"/>
            <a:ext cx="855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For</a:t>
            </a:r>
            <a:r>
              <a:rPr lang="en-US" dirty="0"/>
              <a:t> 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1103313" y="2743200"/>
            <a:ext cx="482976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Planck’s </a:t>
            </a:r>
            <a:r>
              <a:rPr lang="en-US" sz="3200" dirty="0"/>
              <a:t>Law simplifies 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3312" y="5181601"/>
            <a:ext cx="552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Known as the  Rayleigh Jeans approximation</a:t>
            </a:r>
            <a:endParaRPr lang="en-A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the Rayleigh-Jeans approximation is valid, at a given frequency, the source brightness can be associated with an equivalent blackbody temperature.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Brightness temperature is a convenient way of measuring the strength of diffuse emission, particularly for thermal sources.</a:t>
            </a:r>
          </a:p>
          <a:p>
            <a:endParaRPr lang="en-US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Brightness temperature</a:t>
            </a:r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457200" y="40386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3141663" y="2543175"/>
          <a:ext cx="2397125" cy="1022350"/>
        </p:xfrm>
        <a:graphic>
          <a:graphicData uri="http://schemas.openxmlformats.org/presentationml/2006/ole">
            <p:oleObj spid="_x0000_s63490" name="Equation" r:id="rId4" imgW="863600" imgH="3683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6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Flux density</a:t>
            </a: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Flux density is the brightness integrated over some solid angle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Radio astronomers use the units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Jy</a:t>
            </a:r>
            <a:r>
              <a:rPr lang="en-US" dirty="0" smtClean="0"/>
              <a:t> = 10</a:t>
            </a:r>
            <a:r>
              <a:rPr lang="en-US" baseline="30000" dirty="0" smtClean="0"/>
              <a:t>-26 </a:t>
            </a:r>
            <a:r>
              <a:rPr lang="en-US" dirty="0" smtClean="0"/>
              <a:t>W/m</a:t>
            </a:r>
            <a:r>
              <a:rPr lang="en-US" baseline="30000" dirty="0" smtClean="0"/>
              <a:t>2</a:t>
            </a:r>
            <a:r>
              <a:rPr lang="en-US" dirty="0" smtClean="0"/>
              <a:t>/Hz, 1mJy, and 1μJy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060575"/>
            <a:ext cx="3208338" cy="1022350"/>
          </a:xfrm>
          <a:prstGeom prst="rect">
            <a:avLst/>
          </a:prstGeom>
          <a:noFill/>
          <a:effectLst/>
        </p:spPr>
      </p:pic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5767388" y="2008188"/>
          <a:ext cx="1938337" cy="1128712"/>
        </p:xfrm>
        <a:graphic>
          <a:graphicData uri="http://schemas.openxmlformats.org/presentationml/2006/ole">
            <p:oleObj spid="_x0000_s64517" name="Equation" r:id="rId4" imgW="698500" imgH="406400" progId="Equation.3">
              <p:embed/>
            </p:oleObj>
          </a:graphicData>
        </a:graphic>
      </p:graphicFrame>
    </p:spTree>
  </p:cSld>
  <p:clrMapOvr>
    <a:masterClrMapping/>
  </p:clrMapOvr>
  <p:transition advTm="6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Units of images</a:t>
            </a: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 (</a:t>
            </a:r>
            <a:r>
              <a:rPr lang="en-US" dirty="0" err="1" smtClean="0"/>
              <a:t>deconvolved+restored</a:t>
            </a:r>
            <a:r>
              <a:rPr lang="en-US" dirty="0" smtClean="0"/>
              <a:t>) image has units of </a:t>
            </a:r>
            <a:r>
              <a:rPr lang="en-US" dirty="0" err="1" smtClean="0"/>
              <a:t>Jy</a:t>
            </a:r>
            <a:r>
              <a:rPr lang="en-US" dirty="0" smtClean="0"/>
              <a:t>/beam – a brightness distribution.</a:t>
            </a:r>
          </a:p>
          <a:p>
            <a:pPr lvl="1"/>
            <a:r>
              <a:rPr lang="en-US" dirty="0" smtClean="0"/>
              <a:t>For an extended source, the peak value will depend on the resolution.</a:t>
            </a:r>
          </a:p>
          <a:p>
            <a:pPr lvl="1"/>
            <a:r>
              <a:rPr lang="en-US" dirty="0" smtClean="0"/>
              <a:t>For an unresolved source, </a:t>
            </a:r>
            <a:r>
              <a:rPr lang="en-US" smtClean="0"/>
              <a:t>the peak </a:t>
            </a:r>
            <a:r>
              <a:rPr lang="en-US" dirty="0" smtClean="0"/>
              <a:t>value will equal the flux density of that source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Images before restoration have units of flux density (“Clean component images”, MEM images)</a:t>
            </a:r>
          </a:p>
          <a:p>
            <a:endParaRPr lang="en-US" dirty="0" smtClean="0"/>
          </a:p>
          <a:p>
            <a:r>
              <a:rPr lang="en-US" dirty="0" smtClean="0"/>
              <a:t>Dirty images (before </a:t>
            </a:r>
            <a:r>
              <a:rPr lang="en-US" dirty="0" err="1" smtClean="0"/>
              <a:t>deconvolution</a:t>
            </a:r>
            <a:r>
              <a:rPr lang="en-US" dirty="0" smtClean="0"/>
              <a:t>) have ill-defined units – except for unresolved sources. Use with caution!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149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5.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2.7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3|58.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1.2|0.5|0.5"/>
</p:tagLst>
</file>

<file path=ppt/theme/theme1.xml><?xml version="1.0" encoding="utf-8"?>
<a:theme xmlns:a="http://schemas.openxmlformats.org/drawingml/2006/main" name="onecsiro_powerpoint_070705">
  <a:themeElements>
    <a:clrScheme name="onecsiro_powerpoint_070705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onecsiro_powerpoint_0707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necsiro_powerpoint_0707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onecsiro_powerpoint_080516-1.pot</Template>
  <TotalTime>7170</TotalTime>
  <Words>1975</Words>
  <Application>Microsoft Macintosh PowerPoint</Application>
  <PresentationFormat>On-screen Show (4:3)</PresentationFormat>
  <Paragraphs>319</Paragraphs>
  <Slides>42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onecsiro_powerpoint_070705</vt:lpstr>
      <vt:lpstr>Equation</vt:lpstr>
      <vt:lpstr>Sensitivity</vt:lpstr>
      <vt:lpstr>Take-home messages</vt:lpstr>
      <vt:lpstr>Overview</vt:lpstr>
      <vt:lpstr>Units of source strength</vt:lpstr>
      <vt:lpstr>Planck’s Law</vt:lpstr>
      <vt:lpstr>Rayleigh-Jeans approximation</vt:lpstr>
      <vt:lpstr>Brightness temperature</vt:lpstr>
      <vt:lpstr>Flux density</vt:lpstr>
      <vt:lpstr>Units of images</vt:lpstr>
      <vt:lpstr>Review</vt:lpstr>
      <vt:lpstr>System noise</vt:lpstr>
      <vt:lpstr>System noise (cont)</vt:lpstr>
      <vt:lpstr>Atmosphere/sky contribution</vt:lpstr>
      <vt:lpstr>Noise in a visibility measurement</vt:lpstr>
      <vt:lpstr>Visibility Noise</vt:lpstr>
      <vt:lpstr>Image noise</vt:lpstr>
      <vt:lpstr>Image noise</vt:lpstr>
      <vt:lpstr>Why weight visibilities differently …</vt:lpstr>
      <vt:lpstr>Resolved out ?</vt:lpstr>
      <vt:lpstr>Tapering to enhance sensitivity</vt:lpstr>
      <vt:lpstr>Brightness sensitivity</vt:lpstr>
      <vt:lpstr>mm Observations</vt:lpstr>
      <vt:lpstr>3mm system gain</vt:lpstr>
      <vt:lpstr>Figures of merit</vt:lpstr>
      <vt:lpstr>Sensitivity of a synthesis array (of n identical antennas )</vt:lpstr>
      <vt:lpstr>How to increase the sensitivity (i.e., reduce σ)</vt:lpstr>
      <vt:lpstr>How to increase the sensitivity (i.e., reduce σ)</vt:lpstr>
      <vt:lpstr>How to increase the sensitivity (i.e., reduce σ)</vt:lpstr>
      <vt:lpstr>How to increase the sensitivity (i.e., reduce σ)</vt:lpstr>
      <vt:lpstr>How to increase the sensitivity (i.e., reduce σ)</vt:lpstr>
      <vt:lpstr>How to increase the sensitivity (i.e., reduce σ)</vt:lpstr>
      <vt:lpstr>So why doesn’t every image reach the “theoretical limit”?</vt:lpstr>
      <vt:lpstr>Dynamic range</vt:lpstr>
      <vt:lpstr>Dynamic range limited by incomplete uv coverage</vt:lpstr>
      <vt:lpstr>Dynamic range limited by calibration errors</vt:lpstr>
      <vt:lpstr>Confusion (1)</vt:lpstr>
      <vt:lpstr>Confusion (2)</vt:lpstr>
      <vt:lpstr>Confusion (3)</vt:lpstr>
      <vt:lpstr>Deciding what level to “believe” (1)</vt:lpstr>
      <vt:lpstr>Deciding what level to “believe” (2)</vt:lpstr>
      <vt:lpstr>Deciding what level to “believe” (3)</vt:lpstr>
      <vt:lpstr>Recap</vt:lpstr>
    </vt:vector>
  </TitlesOfParts>
  <Company>CSIRO - ATNF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CABB Observations Preparations and Observing</dc:title>
  <dc:creator>Mark Wieringa</dc:creator>
  <cp:lastModifiedBy>Mark Wieringa</cp:lastModifiedBy>
  <cp:revision>19</cp:revision>
  <dcterms:created xsi:type="dcterms:W3CDTF">2010-09-29T18:05:46Z</dcterms:created>
  <dcterms:modified xsi:type="dcterms:W3CDTF">2010-09-30T00:33:26Z</dcterms:modified>
</cp:coreProperties>
</file>