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0" r:id="rId1"/>
  </p:sldMasterIdLst>
  <p:notesMasterIdLst>
    <p:notesMasterId r:id="rId28"/>
  </p:notesMasterIdLst>
  <p:sldIdLst>
    <p:sldId id="256" r:id="rId2"/>
    <p:sldId id="260" r:id="rId3"/>
    <p:sldId id="277" r:id="rId4"/>
    <p:sldId id="261" r:id="rId5"/>
    <p:sldId id="262" r:id="rId6"/>
    <p:sldId id="263" r:id="rId7"/>
    <p:sldId id="264" r:id="rId8"/>
    <p:sldId id="265" r:id="rId9"/>
    <p:sldId id="281" r:id="rId10"/>
    <p:sldId id="282" r:id="rId11"/>
    <p:sldId id="283" r:id="rId12"/>
    <p:sldId id="266" r:id="rId13"/>
    <p:sldId id="273" r:id="rId14"/>
    <p:sldId id="269" r:id="rId15"/>
    <p:sldId id="270" r:id="rId16"/>
    <p:sldId id="272" r:id="rId17"/>
    <p:sldId id="268" r:id="rId18"/>
    <p:sldId id="284" r:id="rId19"/>
    <p:sldId id="280" r:id="rId20"/>
    <p:sldId id="267" r:id="rId21"/>
    <p:sldId id="274" r:id="rId22"/>
    <p:sldId id="275" r:id="rId23"/>
    <p:sldId id="276" r:id="rId24"/>
    <p:sldId id="278" r:id="rId25"/>
    <p:sldId id="285" r:id="rId26"/>
    <p:sldId id="286" r:id="rId27"/>
  </p:sldIdLst>
  <p:sldSz cx="9144000" cy="6858000" type="screen4x3"/>
  <p:notesSz cx="7099300" cy="102235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orgi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87" autoAdjust="0"/>
    <p:restoredTop sz="94727" autoAdjust="0"/>
  </p:normalViewPr>
  <p:slideViewPr>
    <p:cSldViewPr>
      <p:cViewPr varScale="1">
        <p:scale>
          <a:sx n="87" d="100"/>
          <a:sy n="87" d="100"/>
        </p:scale>
        <p:origin x="-120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fld id="{F588DBD9-3B39-D44B-ACC0-372FF737A643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96975"/>
            <a:ext cx="2058988" cy="460851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96975"/>
            <a:ext cx="6029325" cy="460851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075" y="2057400"/>
            <a:ext cx="3673475" cy="3748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969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57400"/>
            <a:ext cx="7499350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AU"/>
          </a:p>
        </p:txBody>
      </p:sp>
      <p:pic>
        <p:nvPicPr>
          <p:cNvPr id="16393" name="Picture 9" descr="71727_slid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908175" cy="1073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Arial" charset="0"/>
        </a:defRPr>
      </a:lvl9pPr>
    </p:titleStyle>
    <p:bodyStyle>
      <a:lvl1pPr marL="274638" indent="-274638" algn="l" rtl="0" fontAlgn="base">
        <a:spcBef>
          <a:spcPct val="2000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jive.nl/iac06/wik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200400"/>
            <a:ext cx="7772400" cy="576262"/>
          </a:xfrm>
        </p:spPr>
        <p:txBody>
          <a:bodyPr/>
          <a:lstStyle/>
          <a:p>
            <a:r>
              <a:rPr lang="en-AU" sz="2800" dirty="0" smtClean="0"/>
              <a:t>Error/defect </a:t>
            </a:r>
            <a:r>
              <a:rPr lang="en-AU" sz="2800" dirty="0" smtClean="0"/>
              <a:t>recognition (in </a:t>
            </a:r>
            <a:r>
              <a:rPr lang="en-AU" sz="2800" dirty="0" err="1" smtClean="0"/>
              <a:t>interferometric</a:t>
            </a:r>
            <a:r>
              <a:rPr lang="en-AU" sz="2800" dirty="0" smtClean="0"/>
              <a:t> </a:t>
            </a:r>
            <a:r>
              <a:rPr lang="en-AU" sz="2800" dirty="0" smtClean="0"/>
              <a:t>data/images): </a:t>
            </a:r>
            <a:r>
              <a:rPr lang="en-AU" sz="2800" dirty="0" smtClean="0"/>
              <a:t>a pictorial précis.</a:t>
            </a:r>
            <a:endParaRPr lang="en-AU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4076700"/>
            <a:ext cx="7402512" cy="503237"/>
          </a:xfrm>
          <a:noFill/>
        </p:spPr>
        <p:txBody>
          <a:bodyPr tIns="0" bIns="0"/>
          <a:lstStyle/>
          <a:p>
            <a:pPr algn="l"/>
            <a:r>
              <a:rPr lang="en-AU" dirty="0"/>
              <a:t>f</a:t>
            </a:r>
            <a:r>
              <a:rPr lang="en-AU" dirty="0" smtClean="0"/>
              <a:t>ollowing the lectures of Ron </a:t>
            </a:r>
            <a:r>
              <a:rPr lang="en-AU" dirty="0" err="1" smtClean="0"/>
              <a:t>Ekers</a:t>
            </a:r>
            <a:r>
              <a:rPr lang="en-AU" dirty="0" smtClean="0"/>
              <a:t> (and others)</a:t>
            </a:r>
            <a:endParaRPr lang="en-AU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49312" y="4973637"/>
            <a:ext cx="7788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AU" sz="1800" dirty="0" smtClean="0">
                <a:latin typeface="Arial" charset="0"/>
              </a:rPr>
              <a:t>Prof. Steven Tingay</a:t>
            </a:r>
            <a:endParaRPr lang="en-AU" sz="1800" dirty="0" smtClean="0">
              <a:latin typeface="Arial" charset="0"/>
            </a:endParaRPr>
          </a:p>
          <a:p>
            <a:r>
              <a:rPr lang="en-AU" sz="1800" dirty="0" smtClean="0">
                <a:latin typeface="Arial" charset="0"/>
              </a:rPr>
              <a:t>ICRAR, Curtin </a:t>
            </a:r>
            <a:r>
              <a:rPr lang="en-AU" sz="1800" dirty="0" smtClean="0">
                <a:latin typeface="Arial" charset="0"/>
              </a:rPr>
              <a:t>University</a:t>
            </a:r>
          </a:p>
          <a:p>
            <a:endParaRPr lang="en-AU" sz="1800" dirty="0" smtClean="0">
              <a:latin typeface="Arial" charset="0"/>
            </a:endParaRPr>
          </a:p>
          <a:p>
            <a:r>
              <a:rPr lang="en-AU" sz="1800" dirty="0" smtClean="0">
                <a:latin typeface="Arial" charset="0"/>
              </a:rPr>
              <a:t>With thanks to: Emil </a:t>
            </a:r>
            <a:r>
              <a:rPr lang="en-AU" sz="1800" dirty="0" err="1" smtClean="0">
                <a:latin typeface="Arial" charset="0"/>
              </a:rPr>
              <a:t>Lenc</a:t>
            </a:r>
            <a:r>
              <a:rPr lang="en-AU" sz="1800" dirty="0" smtClean="0">
                <a:latin typeface="Arial" charset="0"/>
              </a:rPr>
              <a:t>, Hayley </a:t>
            </a:r>
            <a:r>
              <a:rPr lang="en-AU" sz="1800" dirty="0" err="1" smtClean="0">
                <a:latin typeface="Arial" charset="0"/>
              </a:rPr>
              <a:t>Bignall</a:t>
            </a:r>
            <a:r>
              <a:rPr lang="en-AU" sz="1800" dirty="0" smtClean="0">
                <a:latin typeface="Arial" charset="0"/>
              </a:rPr>
              <a:t>, and James Miller-Jones</a:t>
            </a:r>
            <a:endParaRPr lang="en-AU" sz="1800" dirty="0">
              <a:latin typeface="Arial" charset="0"/>
            </a:endParaRPr>
          </a:p>
        </p:txBody>
      </p:sp>
      <p:pic>
        <p:nvPicPr>
          <p:cNvPr id="21509" name="Picture 5" descr="71727_slid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26013" y="1843088"/>
            <a:ext cx="3074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Properly Calibrated: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1200" y="1828800"/>
            <a:ext cx="370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2.5% Gain error one ant:</a:t>
            </a:r>
          </a:p>
        </p:txBody>
      </p:sp>
      <p:pic>
        <p:nvPicPr>
          <p:cNvPr id="6" name="Picture 6" descr="gainerr_v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381000" y="2276475"/>
            <a:ext cx="4419600" cy="3535363"/>
          </a:xfrm>
          <a:prstGeom prst="rect">
            <a:avLst/>
          </a:prstGeom>
          <a:noFill/>
        </p:spPr>
      </p:pic>
      <p:pic>
        <p:nvPicPr>
          <p:cNvPr id="7" name="Picture 7" descr="unflagged_v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 contrast="36000"/>
          </a:blip>
          <a:srcRect/>
          <a:stretch>
            <a:fillRect/>
          </a:stretch>
        </p:blipFill>
        <p:spPr bwMode="auto">
          <a:xfrm>
            <a:off x="4419600" y="2276475"/>
            <a:ext cx="4419600" cy="353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29200" y="1828800"/>
            <a:ext cx="3074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Properly Calibrated: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01750" y="1828800"/>
            <a:ext cx="258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2.5% Gain error: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295275" y="2338388"/>
            <a:ext cx="8620125" cy="3910012"/>
            <a:chOff x="186" y="1440"/>
            <a:chExt cx="5430" cy="2463"/>
          </a:xfrm>
        </p:grpSpPr>
        <p:pic>
          <p:nvPicPr>
            <p:cNvPr id="7" name="Picture 5" descr="gainerr_ima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6" y="1440"/>
              <a:ext cx="3072" cy="2458"/>
            </a:xfrm>
            <a:prstGeom prst="rect">
              <a:avLst/>
            </a:prstGeom>
            <a:noFill/>
          </p:spPr>
        </p:pic>
        <p:pic>
          <p:nvPicPr>
            <p:cNvPr id="8" name="Picture 6" descr="unflagged_image"/>
            <p:cNvPicPr>
              <a:picLocks noChangeAspect="1" noChangeArrowheads="1"/>
            </p:cNvPicPr>
            <p:nvPr/>
          </p:nvPicPr>
          <p:blipFill>
            <a:blip r:embed="rId3"/>
            <a:srcRect r="4678"/>
            <a:stretch>
              <a:fillRect/>
            </a:stretch>
          </p:blipFill>
          <p:spPr bwMode="auto">
            <a:xfrm>
              <a:off x="2682" y="1440"/>
              <a:ext cx="2934" cy="2463"/>
            </a:xfrm>
            <a:prstGeom prst="rect">
              <a:avLst/>
            </a:prstGeom>
            <a:noFill/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92" y="1440"/>
              <a:ext cx="5424" cy="2448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229600" cy="639763"/>
          </a:xfrm>
        </p:spPr>
        <p:txBody>
          <a:bodyPr/>
          <a:lstStyle/>
          <a:p>
            <a:r>
              <a:rPr lang="en-US" sz="2400" dirty="0" smtClean="0"/>
              <a:t>General form of errors in the (</a:t>
            </a:r>
            <a:r>
              <a:rPr lang="en-US" sz="2400" dirty="0" err="1" smtClean="0"/>
              <a:t>u,v</a:t>
            </a:r>
            <a:r>
              <a:rPr lang="en-US" sz="2400" dirty="0" smtClean="0"/>
              <a:t>) plane and their Fourier transforms (image defects)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029200"/>
          </a:xfrm>
        </p:spPr>
        <p:txBody>
          <a:bodyPr/>
          <a:lstStyle/>
          <a:p>
            <a:r>
              <a:rPr lang="en-US" dirty="0" smtClean="0"/>
              <a:t>Additive errors:</a:t>
            </a:r>
          </a:p>
          <a:p>
            <a:pPr lvl="1"/>
            <a:r>
              <a:rPr lang="en-US" dirty="0" smtClean="0"/>
              <a:t>V + </a:t>
            </a:r>
            <a:r>
              <a:rPr lang="en-US" dirty="0" err="1" smtClean="0"/>
              <a:t>ε</a:t>
            </a:r>
            <a:r>
              <a:rPr lang="en-US" dirty="0" smtClean="0"/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+mj-lt"/>
                <a:ea typeface="Wingdings"/>
                <a:cs typeface="Wingdings"/>
              </a:rPr>
              <a:t> I + F[ε</a:t>
            </a:r>
            <a:r>
              <a:rPr lang="en-US" dirty="0" smtClean="0">
                <a:latin typeface="+mj-lt"/>
                <a:ea typeface="Wingdings"/>
                <a:cs typeface="Wingdings"/>
              </a:rPr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Multiplicative errors:</a:t>
            </a:r>
          </a:p>
          <a:p>
            <a:pPr lvl="1"/>
            <a:r>
              <a:rPr lang="en-US" dirty="0" smtClean="0"/>
              <a:t>Vε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I 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★</a:t>
            </a:r>
            <a:r>
              <a:rPr lang="en-US" dirty="0" smtClean="0"/>
              <a:t> F[ε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Convolutional</a:t>
            </a:r>
            <a:r>
              <a:rPr lang="en-US" dirty="0" smtClean="0"/>
              <a:t> errors:</a:t>
            </a:r>
          </a:p>
          <a:p>
            <a:pPr lvl="1"/>
            <a:r>
              <a:rPr lang="en-US" dirty="0" smtClean="0"/>
              <a:t>V</a:t>
            </a:r>
            <a:r>
              <a:rPr lang="en-US" dirty="0" smtClean="0">
                <a:latin typeface="Zapf Dingbats"/>
                <a:ea typeface="Zapf Dingbats"/>
                <a:cs typeface="Zapf Dingbats"/>
              </a:rPr>
              <a:t>★ε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IF[ε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Other errors/defects:</a:t>
            </a:r>
          </a:p>
          <a:p>
            <a:pPr lvl="1"/>
            <a:r>
              <a:rPr lang="en-US" sz="2000" dirty="0" smtClean="0"/>
              <a:t>Bandwidth and time average smearing;</a:t>
            </a:r>
          </a:p>
          <a:p>
            <a:pPr lvl="1"/>
            <a:r>
              <a:rPr lang="en-US" sz="2000" dirty="0" smtClean="0"/>
              <a:t>Non-co-planer effects;</a:t>
            </a:r>
          </a:p>
          <a:p>
            <a:pPr lvl="1"/>
            <a:r>
              <a:rPr lang="en-US" sz="2000" dirty="0" err="1" smtClean="0"/>
              <a:t>Deconvolution</a:t>
            </a:r>
            <a:r>
              <a:rPr lang="en-US" sz="2000" dirty="0" smtClean="0"/>
              <a:t> errors.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676400"/>
            <a:ext cx="25526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Sun, interference, cross-talk,</a:t>
            </a:r>
          </a:p>
          <a:p>
            <a:r>
              <a:rPr lang="en-US" sz="1600" dirty="0" smtClean="0">
                <a:latin typeface="Calibri"/>
                <a:cs typeface="Calibri"/>
              </a:rPr>
              <a:t>baseline-based errors, noise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0" y="2590800"/>
            <a:ext cx="28833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(</a:t>
            </a:r>
            <a:r>
              <a:rPr lang="en-US" sz="1600" dirty="0" err="1" smtClean="0">
                <a:latin typeface="Calibri"/>
                <a:cs typeface="Calibri"/>
              </a:rPr>
              <a:t>u,v</a:t>
            </a:r>
            <a:r>
              <a:rPr lang="en-US" sz="1600" dirty="0" smtClean="0">
                <a:latin typeface="Calibri"/>
                <a:cs typeface="Calibri"/>
              </a:rPr>
              <a:t>) coverage effects, gain</a:t>
            </a:r>
          </a:p>
          <a:p>
            <a:r>
              <a:rPr lang="en-US" sz="1600" dirty="0" smtClean="0">
                <a:latin typeface="Calibri"/>
                <a:cs typeface="Calibri"/>
              </a:rPr>
              <a:t>calibration errors, </a:t>
            </a:r>
          </a:p>
          <a:p>
            <a:r>
              <a:rPr lang="en-US" sz="1600" dirty="0" smtClean="0">
                <a:latin typeface="Calibri"/>
                <a:cs typeface="Calibri"/>
              </a:rPr>
              <a:t>atmospheric/</a:t>
            </a:r>
            <a:r>
              <a:rPr lang="en-US" sz="1600" dirty="0" err="1" smtClean="0">
                <a:latin typeface="Calibri"/>
                <a:cs typeface="Calibri"/>
              </a:rPr>
              <a:t>ionospheric</a:t>
            </a:r>
            <a:r>
              <a:rPr lang="en-US" sz="1600" dirty="0" smtClean="0">
                <a:latin typeface="Calibri"/>
                <a:cs typeface="Calibri"/>
              </a:rPr>
              <a:t> effects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3352800" y="1905000"/>
            <a:ext cx="2133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>
            <a:off x="3733800" y="2971800"/>
            <a:ext cx="1752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638800" y="4267200"/>
            <a:ext cx="20923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Primary beam effect,</a:t>
            </a:r>
          </a:p>
          <a:p>
            <a:r>
              <a:rPr lang="en-US" sz="1600" dirty="0" err="1" smtClean="0">
                <a:latin typeface="Calibri"/>
                <a:cs typeface="Calibri"/>
              </a:rPr>
              <a:t>c</a:t>
            </a:r>
            <a:r>
              <a:rPr lang="en-US" sz="1600" dirty="0" err="1" smtClean="0">
                <a:latin typeface="Calibri"/>
                <a:cs typeface="Calibri"/>
              </a:rPr>
              <a:t>onvolutional</a:t>
            </a:r>
            <a:r>
              <a:rPr lang="en-US" sz="1600" dirty="0" smtClean="0">
                <a:latin typeface="Calibri"/>
                <a:cs typeface="Calibri"/>
              </a:rPr>
              <a:t> gridding.</a:t>
            </a:r>
            <a:endParaRPr lang="en-US" sz="1600" dirty="0"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10800000">
            <a:off x="3810000" y="4343400"/>
            <a:ext cx="17526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639763"/>
          </a:xfrm>
        </p:spPr>
        <p:txBody>
          <a:bodyPr/>
          <a:lstStyle/>
          <a:p>
            <a:r>
              <a:rPr lang="en-US" dirty="0" smtClean="0"/>
              <a:t>Real and imaginary parts of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499350" cy="3748088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ε</a:t>
            </a:r>
            <a:r>
              <a:rPr lang="en-US" dirty="0" smtClean="0"/>
              <a:t> is pure real, then the form of the error in the (</a:t>
            </a:r>
            <a:r>
              <a:rPr lang="en-US" dirty="0" err="1" smtClean="0"/>
              <a:t>u,v</a:t>
            </a:r>
            <a:r>
              <a:rPr lang="en-US" dirty="0" smtClean="0"/>
              <a:t>) plane is a real and even function i.e. F[ε] will be </a:t>
            </a:r>
            <a:r>
              <a:rPr lang="en-US" dirty="0" smtClean="0"/>
              <a:t>symmetric;</a:t>
            </a:r>
          </a:p>
          <a:p>
            <a:pPr lvl="1"/>
            <a:r>
              <a:rPr lang="en-US" dirty="0" err="1" smtClean="0"/>
              <a:t>ε(u,v</a:t>
            </a:r>
            <a:r>
              <a:rPr lang="en-US" dirty="0" smtClean="0"/>
              <a:t>) = </a:t>
            </a:r>
            <a:r>
              <a:rPr lang="en-US" dirty="0" err="1" smtClean="0"/>
              <a:t>ε(-u,-v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ε</a:t>
            </a:r>
            <a:r>
              <a:rPr lang="en-US" dirty="0" smtClean="0"/>
              <a:t> contains an imaginary component, then the form of the error in the (</a:t>
            </a:r>
            <a:r>
              <a:rPr lang="en-US" dirty="0" err="1" smtClean="0"/>
              <a:t>u,v</a:t>
            </a:r>
            <a:r>
              <a:rPr lang="en-US" dirty="0" smtClean="0"/>
              <a:t>) plane is complex and odd i.e. F[ε] will be </a:t>
            </a:r>
            <a:r>
              <a:rPr lang="en-US" dirty="0" smtClean="0"/>
              <a:t>asymmetric:</a:t>
            </a:r>
          </a:p>
          <a:p>
            <a:pPr lvl="1"/>
            <a:r>
              <a:rPr lang="en-US" dirty="0" err="1" smtClean="0"/>
              <a:t>ε(u,v</a:t>
            </a:r>
            <a:r>
              <a:rPr lang="en-US" dirty="0" smtClean="0"/>
              <a:t>)</a:t>
            </a:r>
            <a:r>
              <a:rPr lang="en-US" dirty="0" smtClean="0"/>
              <a:t> ≠ </a:t>
            </a:r>
            <a:r>
              <a:rPr lang="en-US" dirty="0" err="1" smtClean="0"/>
              <a:t>ε(-u,-v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Additive errors: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19688" cy="6178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137160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Emil </a:t>
            </a:r>
            <a:r>
              <a:rPr lang="en-US" sz="1600" dirty="0" err="1" smtClean="0">
                <a:latin typeface="Calibri"/>
                <a:cs typeface="Calibri"/>
              </a:rPr>
              <a:t>Lenc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56" y="987029"/>
            <a:ext cx="8801144" cy="5974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33399"/>
            <a:ext cx="6553200" cy="6476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33400"/>
            <a:ext cx="6553200" cy="6477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639763"/>
          </a:xfrm>
        </p:spPr>
        <p:txBody>
          <a:bodyPr/>
          <a:lstStyle/>
          <a:p>
            <a:r>
              <a:rPr lang="en-US" dirty="0" smtClean="0"/>
              <a:t>Multiplicative errors: </a:t>
            </a:r>
            <a:r>
              <a:rPr lang="en-US" dirty="0" smtClean="0"/>
              <a:t>example (gain phase error)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99350" cy="374808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http://www.jive.nl/iac06/wiki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  <a:cs typeface="Calibri"/>
              </a:rPr>
              <a:t>self-cal </a:t>
            </a:r>
            <a:r>
              <a:rPr lang="en-US" dirty="0" smtClean="0">
                <a:latin typeface="Calibri"/>
                <a:cs typeface="Calibri"/>
              </a:rPr>
              <a:t>practicum: Hayley </a:t>
            </a:r>
            <a:r>
              <a:rPr lang="en-US" dirty="0" err="1" smtClean="0">
                <a:latin typeface="Calibri"/>
                <a:cs typeface="Calibri"/>
              </a:rPr>
              <a:t>Bignall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20703" b="16016"/>
          <a:stretch>
            <a:fillRect/>
          </a:stretch>
        </p:blipFill>
        <p:spPr>
          <a:xfrm>
            <a:off x="304799" y="2667000"/>
            <a:ext cx="4214517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t="20703" b="16016"/>
          <a:stretch>
            <a:fillRect/>
          </a:stretch>
        </p:blipFill>
        <p:spPr>
          <a:xfrm>
            <a:off x="4648199" y="2667000"/>
            <a:ext cx="4214519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639763"/>
          </a:xfrm>
        </p:spPr>
        <p:txBody>
          <a:bodyPr/>
          <a:lstStyle/>
          <a:p>
            <a:r>
              <a:rPr lang="en-US" dirty="0" smtClean="0"/>
              <a:t>Gain amplitude error</a:t>
            </a:r>
            <a:endParaRPr lang="en-US" dirty="0"/>
          </a:p>
        </p:txBody>
      </p:sp>
      <p:pic>
        <p:nvPicPr>
          <p:cNvPr id="4" name="Content Placeholder 3" descr="amp-erro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257" r="-43257"/>
          <a:stretch>
            <a:fillRect/>
          </a:stretch>
        </p:blipFill>
        <p:spPr>
          <a:xfrm>
            <a:off x="-1066800" y="2819400"/>
            <a:ext cx="7499350" cy="3733800"/>
          </a:xfrm>
        </p:spPr>
      </p:pic>
      <p:pic>
        <p:nvPicPr>
          <p:cNvPr id="6" name="Picture 5" descr="cena-u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28600"/>
            <a:ext cx="2362200" cy="2444221"/>
          </a:xfrm>
          <a:prstGeom prst="rect">
            <a:avLst/>
          </a:prstGeom>
        </p:spPr>
      </p:pic>
      <p:pic>
        <p:nvPicPr>
          <p:cNvPr id="7" name="Picture 6" descr="cena-2.png"/>
          <p:cNvPicPr>
            <a:picLocks noChangeAspect="1"/>
          </p:cNvPicPr>
          <p:nvPr/>
        </p:nvPicPr>
        <p:blipFill>
          <a:blip r:embed="rId4"/>
          <a:srcRect t="4082"/>
          <a:stretch>
            <a:fillRect/>
          </a:stretch>
        </p:blipFill>
        <p:spPr>
          <a:xfrm>
            <a:off x="4648200" y="2819400"/>
            <a:ext cx="405157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Phase error due to </a:t>
            </a:r>
            <a:r>
              <a:rPr lang="en-US" dirty="0" err="1" smtClean="0"/>
              <a:t>w</a:t>
            </a:r>
            <a:r>
              <a:rPr lang="en-US" dirty="0" smtClean="0"/>
              <a:t>-term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w_errors_in_cleaning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0"/>
            <a:ext cx="3429000" cy="3429000"/>
          </a:xfrm>
          <a:prstGeom prst="rect">
            <a:avLst/>
          </a:prstGeom>
        </p:spPr>
      </p:pic>
      <p:pic>
        <p:nvPicPr>
          <p:cNvPr id="6" name="Content Placeholder 3" descr="w_projection_errors3.png"/>
          <p:cNvPicPr>
            <a:picLocks noChangeAspect="1"/>
          </p:cNvPicPr>
          <p:nvPr/>
        </p:nvPicPr>
        <p:blipFill>
          <a:blip r:embed="rId3"/>
          <a:srcRect l="-50042" r="-50042"/>
          <a:stretch>
            <a:fillRect/>
          </a:stretch>
        </p:blipFill>
        <p:spPr bwMode="auto">
          <a:xfrm>
            <a:off x="2819400" y="3048000"/>
            <a:ext cx="68609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838200"/>
            <a:ext cx="2819400" cy="202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639763"/>
          </a:xfrm>
        </p:spPr>
        <p:txBody>
          <a:bodyPr/>
          <a:lstStyle/>
          <a:p>
            <a:r>
              <a:rPr lang="en-US" sz="2000" dirty="0" smtClean="0"/>
              <a:t>Some errors are easy to </a:t>
            </a:r>
            <a:r>
              <a:rPr lang="en-US" sz="2000" dirty="0" err="1" smtClean="0"/>
              <a:t>recognise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4000500" cy="4800600"/>
          </a:xfrm>
          <a:prstGeom prst="rect">
            <a:avLst/>
          </a:prstGeom>
        </p:spPr>
      </p:pic>
      <p:pic>
        <p:nvPicPr>
          <p:cNvPr id="7" name="Picture 4" descr="Problems"/>
          <p:cNvPicPr>
            <a:picLocks noChangeAspect="1" noChangeArrowheads="1"/>
          </p:cNvPicPr>
          <p:nvPr/>
        </p:nvPicPr>
        <p:blipFill>
          <a:blip r:embed="rId3">
            <a:lum bright="16000" contrast="46000"/>
          </a:blip>
          <a:srcRect l="2856" r="2286"/>
          <a:stretch>
            <a:fillRect/>
          </a:stretch>
        </p:blipFill>
        <p:spPr bwMode="auto">
          <a:xfrm>
            <a:off x="5105400" y="1447800"/>
            <a:ext cx="3414871" cy="4800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6248400"/>
            <a:ext cx="2929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are hard to fix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6248400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are easy to fix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639763"/>
          </a:xfrm>
        </p:spPr>
        <p:txBody>
          <a:bodyPr/>
          <a:lstStyle/>
          <a:p>
            <a:r>
              <a:rPr lang="en-US" dirty="0" smtClean="0"/>
              <a:t>Errors confined to the image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10600" cy="4913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6096000"/>
            <a:ext cx="2370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</a:t>
            </a:r>
            <a:r>
              <a:rPr lang="en-US" dirty="0" err="1" smtClean="0"/>
              <a:t>centred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096000"/>
            <a:ext cx="294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Pixel not </a:t>
            </a:r>
            <a:r>
              <a:rPr lang="en-US" dirty="0" err="1" smtClean="0"/>
              <a:t>centred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055364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24400"/>
            <a:ext cx="8153400" cy="173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1"/>
            <a:ext cx="9144000" cy="5184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486400"/>
            <a:ext cx="8636000" cy="591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639763"/>
          </a:xfrm>
        </p:spPr>
        <p:txBody>
          <a:bodyPr/>
          <a:lstStyle/>
          <a:p>
            <a:r>
              <a:rPr lang="en-US" dirty="0" smtClean="0"/>
              <a:t>Bandwidth smearing</a:t>
            </a:r>
            <a:endParaRPr lang="en-US" dirty="0"/>
          </a:p>
        </p:txBody>
      </p:sp>
      <p:pic>
        <p:nvPicPr>
          <p:cNvPr id="9" name="Picture 8" descr="bandwidth_smear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4114800" cy="41148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rot="5400000">
            <a:off x="2857500" y="4457700"/>
            <a:ext cx="1219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581400" y="4419600"/>
            <a:ext cx="1394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Phase centre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1800" y="1219200"/>
            <a:ext cx="175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James Miller-Jones</a:t>
            </a:r>
            <a:endParaRPr lang="en-US"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Missing short baselines</a:t>
            </a:r>
            <a:endParaRPr lang="en-US" dirty="0"/>
          </a:p>
        </p:txBody>
      </p:sp>
      <p:pic>
        <p:nvPicPr>
          <p:cNvPr id="4" name="Content Placeholder 3" descr="tornado_no_short_baselin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0042" r="-50042"/>
          <a:stretch>
            <a:fillRect/>
          </a:stretch>
        </p:blipFill>
        <p:spPr>
          <a:xfrm>
            <a:off x="-1219200" y="2133600"/>
            <a:ext cx="7499350" cy="3748088"/>
          </a:xfrm>
        </p:spPr>
      </p:pic>
      <p:pic>
        <p:nvPicPr>
          <p:cNvPr id="5" name="Picture 4" descr="tornado_all_baseli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133600"/>
            <a:ext cx="37338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1800" y="1219200"/>
            <a:ext cx="175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James Miller-Jones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447800"/>
            <a:ext cx="2339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Tornado nebula: VLA</a:t>
            </a: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On-source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94" y="1905000"/>
            <a:ext cx="3062941" cy="416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-14000" contrast="38000"/>
          </a:blip>
          <a:stretch>
            <a:fillRect/>
          </a:stretch>
        </p:blipFill>
        <p:spPr>
          <a:xfrm>
            <a:off x="2590800" y="1905000"/>
            <a:ext cx="3044991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905000"/>
            <a:ext cx="2263394" cy="170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How to avoid publishing rubbish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05400"/>
          </a:xfrm>
        </p:spPr>
        <p:txBody>
          <a:bodyPr/>
          <a:lstStyle/>
          <a:p>
            <a:r>
              <a:rPr lang="en-US" dirty="0" smtClean="0"/>
              <a:t>Get to know how to </a:t>
            </a:r>
            <a:r>
              <a:rPr lang="en-US" dirty="0" err="1" smtClean="0"/>
              <a:t>recognise</a:t>
            </a:r>
            <a:r>
              <a:rPr lang="en-US" dirty="0" smtClean="0"/>
              <a:t> errors and defects;</a:t>
            </a:r>
          </a:p>
          <a:p>
            <a:r>
              <a:rPr lang="en-US" dirty="0" smtClean="0"/>
              <a:t>Use plotting and graphical tools intensively, regularly and effectively (at every step in your data reduction, if practical);</a:t>
            </a:r>
          </a:p>
          <a:p>
            <a:r>
              <a:rPr lang="en-US" dirty="0" smtClean="0"/>
              <a:t>Avoid cranking the handle (see Tara’s talk);</a:t>
            </a:r>
          </a:p>
          <a:p>
            <a:r>
              <a:rPr lang="en-US" dirty="0" smtClean="0"/>
              <a:t>Use your peers/colleagues.  Ask others for an independent assessment of your dataset;</a:t>
            </a:r>
          </a:p>
          <a:p>
            <a:r>
              <a:rPr lang="en-US" dirty="0" smtClean="0"/>
              <a:t>Simulations can be very powerful to illuminate problems and separate multiple effects.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"/>
            <a:ext cx="4495800" cy="5989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229600" cy="639763"/>
          </a:xfrm>
        </p:spPr>
        <p:txBody>
          <a:bodyPr/>
          <a:lstStyle/>
          <a:p>
            <a:r>
              <a:rPr lang="en-US" dirty="0" smtClean="0"/>
              <a:t>Where do errors occur? 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r>
              <a:rPr lang="en-US" sz="1800" dirty="0" smtClean="0"/>
              <a:t>Most errors/defects occur in the (</a:t>
            </a:r>
            <a:r>
              <a:rPr lang="en-US" sz="1800" dirty="0" err="1" smtClean="0"/>
              <a:t>u,v</a:t>
            </a:r>
            <a:r>
              <a:rPr lang="en-US" sz="1800" dirty="0" smtClean="0"/>
              <a:t>) plane:</a:t>
            </a:r>
          </a:p>
          <a:p>
            <a:pPr lvl="1"/>
            <a:r>
              <a:rPr lang="en-US" sz="1800" dirty="0"/>
              <a:t>A</a:t>
            </a:r>
            <a:r>
              <a:rPr lang="en-US" sz="1800" dirty="0" smtClean="0"/>
              <a:t>ctual measurement errors (imperfect calibration);</a:t>
            </a:r>
          </a:p>
          <a:p>
            <a:pPr lvl="1"/>
            <a:r>
              <a:rPr lang="en-US" sz="1800" dirty="0" smtClean="0"/>
              <a:t>Approximations made in the (</a:t>
            </a:r>
            <a:r>
              <a:rPr lang="en-US" sz="1800" dirty="0" err="1" smtClean="0"/>
              <a:t>u,v</a:t>
            </a:r>
            <a:r>
              <a:rPr lang="en-US" sz="1800" dirty="0" smtClean="0"/>
              <a:t>) plane;</a:t>
            </a:r>
          </a:p>
          <a:p>
            <a:pPr lvl="1"/>
            <a:r>
              <a:rPr lang="en-US" sz="1800" dirty="0" smtClean="0"/>
              <a:t>Approximations</a:t>
            </a:r>
            <a:r>
              <a:rPr lang="en-US" sz="1800" dirty="0" smtClean="0"/>
              <a:t>/</a:t>
            </a:r>
            <a:r>
              <a:rPr lang="en-US" sz="1800" dirty="0" smtClean="0"/>
              <a:t>assumptions made </a:t>
            </a:r>
            <a:r>
              <a:rPr lang="en-US" sz="1800" dirty="0" smtClean="0"/>
              <a:t>in the transform to the image plane;</a:t>
            </a:r>
          </a:p>
          <a:p>
            <a:pPr lvl="1"/>
            <a:r>
              <a:rPr lang="en-US" sz="1800" dirty="0" smtClean="0"/>
              <a:t>But also due to manipulations</a:t>
            </a:r>
            <a:r>
              <a:rPr lang="en-US" sz="1800" dirty="0" smtClean="0"/>
              <a:t> in </a:t>
            </a:r>
            <a:r>
              <a:rPr lang="en-US" sz="1800" dirty="0" smtClean="0"/>
              <a:t>the image plane (</a:t>
            </a:r>
            <a:r>
              <a:rPr lang="en-US" sz="1800" dirty="0" err="1" smtClean="0"/>
              <a:t>deconvolution</a:t>
            </a:r>
            <a:r>
              <a:rPr lang="en-US" sz="1800" dirty="0" smtClean="0"/>
              <a:t>). 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Usually w</a:t>
            </a:r>
            <a:r>
              <a:rPr lang="en-US" sz="1800" dirty="0" smtClean="0"/>
              <a:t>hat </a:t>
            </a:r>
            <a:r>
              <a:rPr lang="en-US" sz="1800" dirty="0" smtClean="0"/>
              <a:t>we care about (mostly) are effects in the image plane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/>
              <a:t>Need to work between the (</a:t>
            </a:r>
            <a:r>
              <a:rPr lang="en-US" sz="1800" dirty="0" err="1" smtClean="0"/>
              <a:t>u,v</a:t>
            </a:r>
            <a:r>
              <a:rPr lang="en-US" sz="1800" dirty="0" smtClean="0"/>
              <a:t>) plane and the image plane.  Need to get a feel for each of the two domains and how they relate to each other.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639763"/>
          </a:xfrm>
        </p:spPr>
        <p:txBody>
          <a:bodyPr/>
          <a:lstStyle/>
          <a:p>
            <a:r>
              <a:rPr lang="en-US" dirty="0" smtClean="0"/>
              <a:t>The (</a:t>
            </a:r>
            <a:r>
              <a:rPr lang="en-US" dirty="0" err="1" smtClean="0"/>
              <a:t>u,v</a:t>
            </a:r>
            <a:r>
              <a:rPr lang="en-US" dirty="0" smtClean="0"/>
              <a:t>) and image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499350" cy="3748088"/>
          </a:xfrm>
        </p:spPr>
        <p:txBody>
          <a:bodyPr/>
          <a:lstStyle/>
          <a:p>
            <a:r>
              <a:rPr lang="en-US" dirty="0" smtClean="0"/>
              <a:t>The sky is real </a:t>
            </a:r>
            <a:r>
              <a:rPr lang="en-US" dirty="0" smtClean="0"/>
              <a:t>valued.  </a:t>
            </a:r>
            <a:r>
              <a:rPr lang="en-US" dirty="0" smtClean="0"/>
              <a:t>The Fourier transform of a real function is </a:t>
            </a:r>
            <a:r>
              <a:rPr lang="en-US" dirty="0" smtClean="0"/>
              <a:t>a </a:t>
            </a:r>
            <a:r>
              <a:rPr lang="en-US" dirty="0" err="1" smtClean="0"/>
              <a:t>Hermitian</a:t>
            </a:r>
            <a:r>
              <a:rPr lang="en-US" dirty="0" smtClean="0"/>
              <a:t> function:</a:t>
            </a:r>
          </a:p>
          <a:p>
            <a:pPr lvl="1"/>
            <a:r>
              <a:rPr lang="en-US" dirty="0" err="1" smtClean="0"/>
              <a:t>F[I(l,m</a:t>
            </a:r>
            <a:r>
              <a:rPr lang="en-US" dirty="0" smtClean="0"/>
              <a:t>)]=</a:t>
            </a:r>
            <a:r>
              <a:rPr lang="en-US" dirty="0" err="1" smtClean="0"/>
              <a:t>V(u,v</a:t>
            </a:r>
            <a:r>
              <a:rPr lang="en-US" dirty="0" smtClean="0"/>
              <a:t>) and V(-</a:t>
            </a:r>
            <a:r>
              <a:rPr lang="en-US" dirty="0" err="1" smtClean="0"/>
              <a:t>u,-v</a:t>
            </a:r>
            <a:r>
              <a:rPr lang="en-US" dirty="0" smtClean="0"/>
              <a:t>)=</a:t>
            </a:r>
            <a:r>
              <a:rPr lang="en-US" dirty="0" err="1" smtClean="0"/>
              <a:t>V(u,v</a:t>
            </a:r>
            <a:r>
              <a:rPr lang="en-US" dirty="0" smtClean="0"/>
              <a:t>)</a:t>
            </a:r>
            <a:r>
              <a:rPr lang="en-US" baseline="30000" dirty="0" smtClean="0"/>
              <a:t>*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a+ib</a:t>
            </a:r>
            <a:r>
              <a:rPr lang="en-US" dirty="0" smtClean="0"/>
              <a:t>)* = (a-</a:t>
            </a:r>
            <a:r>
              <a:rPr lang="en-US" dirty="0" err="1" smtClean="0"/>
              <a:t>ib</a:t>
            </a:r>
            <a:r>
              <a:rPr lang="en-US" dirty="0" smtClean="0"/>
              <a:t>)</a:t>
            </a:r>
            <a:endParaRPr lang="en-US" baseline="30000" dirty="0" smtClean="0"/>
          </a:p>
          <a:p>
            <a:pPr lvl="1"/>
            <a:r>
              <a:rPr lang="en-US" dirty="0" smtClean="0"/>
              <a:t>Need only measure half the (</a:t>
            </a:r>
            <a:r>
              <a:rPr lang="en-US" dirty="0" err="1" smtClean="0"/>
              <a:t>u,v</a:t>
            </a:r>
            <a:r>
              <a:rPr lang="en-US" dirty="0" smtClean="0"/>
              <a:t>) plane;</a:t>
            </a:r>
          </a:p>
          <a:p>
            <a:pPr lvl="1"/>
            <a:r>
              <a:rPr lang="en-US" dirty="0" smtClean="0"/>
              <a:t>Need only consider Fourier relationships between real and </a:t>
            </a:r>
            <a:r>
              <a:rPr lang="en-US" dirty="0" err="1" smtClean="0"/>
              <a:t>Hermitian</a:t>
            </a:r>
            <a:r>
              <a:rPr lang="en-US" dirty="0" smtClean="0"/>
              <a:t> functions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Bracewell</a:t>
            </a:r>
            <a:r>
              <a:rPr lang="en-US" dirty="0" smtClean="0"/>
              <a:t> (1978</a:t>
            </a:r>
            <a:r>
              <a:rPr lang="en-US" dirty="0" smtClean="0"/>
              <a:t> </a:t>
            </a:r>
            <a:r>
              <a:rPr lang="en-US" dirty="0" smtClean="0"/>
              <a:t>or</a:t>
            </a:r>
            <a:r>
              <a:rPr lang="en-US" dirty="0" smtClean="0"/>
              <a:t> </a:t>
            </a:r>
            <a:r>
              <a:rPr lang="en-US" dirty="0" smtClean="0"/>
              <a:t>later</a:t>
            </a:r>
            <a:r>
              <a:rPr lang="en-US" dirty="0" smtClean="0"/>
              <a:t> </a:t>
            </a:r>
            <a:r>
              <a:rPr lang="en-US" dirty="0" smtClean="0"/>
              <a:t>editions) is a book you need in your bookshelf.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racewell-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684943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6650"/>
            <a:ext cx="6350000" cy="458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639763"/>
          </a:xfrm>
        </p:spPr>
        <p:txBody>
          <a:bodyPr/>
          <a:lstStyle/>
          <a:p>
            <a:r>
              <a:rPr lang="en-US" dirty="0" smtClean="0"/>
              <a:t>Which domain to look 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unflagged_vi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54000"/>
          </a:blip>
          <a:srcRect/>
          <a:stretch>
            <a:fillRect/>
          </a:stretch>
        </p:blipFill>
        <p:spPr bwMode="auto">
          <a:xfrm>
            <a:off x="320675" y="2244725"/>
            <a:ext cx="4419600" cy="3535363"/>
          </a:xfrm>
          <a:prstGeom prst="rect">
            <a:avLst/>
          </a:prstGeom>
          <a:noFill/>
        </p:spPr>
      </p:pic>
      <p:pic>
        <p:nvPicPr>
          <p:cNvPr id="5" name="Picture 7" descr="flagged_vi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4435475" y="2244725"/>
            <a:ext cx="4429125" cy="35433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88038" y="1766888"/>
            <a:ext cx="142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Flagged: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93838" y="1766888"/>
            <a:ext cx="1782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 dirty="0" err="1"/>
              <a:t>Unflagged</a:t>
            </a:r>
            <a:r>
              <a:rPr lang="en-US" sz="2800" dirty="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59438" y="1754188"/>
            <a:ext cx="14271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Flagged: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93838" y="1754188"/>
            <a:ext cx="17827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800"/>
              <a:t>Unflagged: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52400" y="2286000"/>
            <a:ext cx="8848725" cy="3962400"/>
            <a:chOff x="96" y="1440"/>
            <a:chExt cx="5574" cy="2496"/>
          </a:xfrm>
        </p:grpSpPr>
        <p:pic>
          <p:nvPicPr>
            <p:cNvPr id="7" name="Picture 3" descr="unflagged_imag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1473"/>
              <a:ext cx="3078" cy="2463"/>
            </a:xfrm>
            <a:prstGeom prst="rect">
              <a:avLst/>
            </a:prstGeom>
            <a:noFill/>
          </p:spPr>
        </p:pic>
        <p:pic>
          <p:nvPicPr>
            <p:cNvPr id="8" name="Picture 4" descr="flagged_imag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92" y="1473"/>
              <a:ext cx="3078" cy="2462"/>
            </a:xfrm>
            <a:prstGeom prst="rect">
              <a:avLst/>
            </a:prstGeom>
            <a:noFill/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96" y="1440"/>
              <a:ext cx="5568" cy="249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14615</TotalTime>
  <Words>695</Words>
  <Application>Microsoft Macintosh PowerPoint</Application>
  <PresentationFormat>On-screen Show (4:3)</PresentationFormat>
  <Paragraphs>86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Custom Design</vt:lpstr>
      <vt:lpstr>Error/defect recognition (in interferometric data/images): a pictorial précis.</vt:lpstr>
      <vt:lpstr>Some errors are easy to recognise</vt:lpstr>
      <vt:lpstr>Slide 3</vt:lpstr>
      <vt:lpstr>Where do errors occur? </vt:lpstr>
      <vt:lpstr>The (u,v) and image domains</vt:lpstr>
      <vt:lpstr>Slide 6</vt:lpstr>
      <vt:lpstr>Slide 7</vt:lpstr>
      <vt:lpstr>Which domain to look at?</vt:lpstr>
      <vt:lpstr>Slide 9</vt:lpstr>
      <vt:lpstr>Slide 10</vt:lpstr>
      <vt:lpstr>Slide 11</vt:lpstr>
      <vt:lpstr>General form of errors in the (u,v) plane and their Fourier transforms (image defects)</vt:lpstr>
      <vt:lpstr>Real and imaginary parts of errors</vt:lpstr>
      <vt:lpstr>Additive errors: example</vt:lpstr>
      <vt:lpstr>Slide 15</vt:lpstr>
      <vt:lpstr>Slide 16</vt:lpstr>
      <vt:lpstr>Multiplicative errors: example (gain phase error)</vt:lpstr>
      <vt:lpstr>Gain amplitude error</vt:lpstr>
      <vt:lpstr>Phase error due to w-term error</vt:lpstr>
      <vt:lpstr>Errors confined to the image plane</vt:lpstr>
      <vt:lpstr>Slide 21</vt:lpstr>
      <vt:lpstr>Slide 22</vt:lpstr>
      <vt:lpstr>Bandwidth smearing</vt:lpstr>
      <vt:lpstr>Missing short baselines</vt:lpstr>
      <vt:lpstr>On-source errors</vt:lpstr>
      <vt:lpstr>How to avoid publishing rubbish</vt:lpstr>
    </vt:vector>
  </TitlesOfParts>
  <Company>Mindfield Group Pty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Glendinning</dc:creator>
  <cp:lastModifiedBy>Steven Tingay</cp:lastModifiedBy>
  <cp:revision>60</cp:revision>
  <dcterms:created xsi:type="dcterms:W3CDTF">2010-09-25T21:44:23Z</dcterms:created>
  <dcterms:modified xsi:type="dcterms:W3CDTF">2010-09-30T00:42:26Z</dcterms:modified>
</cp:coreProperties>
</file>