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 id="2147483653" r:id="rId3"/>
    <p:sldMasterId id="2147484135" r:id="rId4"/>
  </p:sldMasterIdLst>
  <p:notesMasterIdLst>
    <p:notesMasterId r:id="rId49"/>
  </p:notesMasterIdLst>
  <p:handoutMasterIdLst>
    <p:handoutMasterId r:id="rId50"/>
  </p:handoutMasterIdLst>
  <p:sldIdLst>
    <p:sldId id="307" r:id="rId5"/>
    <p:sldId id="256" r:id="rId6"/>
    <p:sldId id="281" r:id="rId7"/>
    <p:sldId id="282" r:id="rId8"/>
    <p:sldId id="283" r:id="rId9"/>
    <p:sldId id="260" r:id="rId10"/>
    <p:sldId id="261" r:id="rId11"/>
    <p:sldId id="272" r:id="rId12"/>
    <p:sldId id="268" r:id="rId13"/>
    <p:sldId id="278" r:id="rId14"/>
    <p:sldId id="288" r:id="rId15"/>
    <p:sldId id="289" r:id="rId16"/>
    <p:sldId id="277"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08" r:id="rId30"/>
    <p:sldId id="274" r:id="rId31"/>
    <p:sldId id="279" r:id="rId32"/>
    <p:sldId id="280" r:id="rId33"/>
    <p:sldId id="273" r:id="rId34"/>
    <p:sldId id="295" r:id="rId35"/>
    <p:sldId id="291" r:id="rId36"/>
    <p:sldId id="303" r:id="rId37"/>
    <p:sldId id="294" r:id="rId38"/>
    <p:sldId id="292" r:id="rId39"/>
    <p:sldId id="293" r:id="rId40"/>
    <p:sldId id="290" r:id="rId41"/>
    <p:sldId id="296" r:id="rId42"/>
    <p:sldId id="302" r:id="rId43"/>
    <p:sldId id="300" r:id="rId44"/>
    <p:sldId id="267" r:id="rId45"/>
    <p:sldId id="262" r:id="rId46"/>
    <p:sldId id="265" r:id="rId47"/>
    <p:sldId id="266" r:id="rId48"/>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A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99"/>
    <a:srgbClr val="0000CC"/>
    <a:srgbClr val="33CC33"/>
    <a:srgbClr val="2DAF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86477" autoAdjust="0"/>
  </p:normalViewPr>
  <p:slideViewPr>
    <p:cSldViewPr>
      <p:cViewPr>
        <p:scale>
          <a:sx n="66" d="100"/>
          <a:sy n="66" d="100"/>
        </p:scale>
        <p:origin x="-1080" y="-6"/>
      </p:cViewPr>
      <p:guideLst>
        <p:guide orient="horz" pos="2832"/>
        <p:guide pos="2400"/>
      </p:guideLst>
    </p:cSldViewPr>
  </p:slideViewPr>
  <p:outlineViewPr>
    <p:cViewPr>
      <p:scale>
        <a:sx n="33" d="100"/>
        <a:sy n="33" d="100"/>
      </p:scale>
      <p:origin x="0" y="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p:scale>
        <a:sx n="100" d="100"/>
        <a:sy n="100" d="100"/>
      </p:scale>
      <p:origin x="0" y="4494"/>
    </p:cViewPr>
  </p:sorterViewPr>
  <p:notesViewPr>
    <p:cSldViewPr>
      <p:cViewPr varScale="1">
        <p:scale>
          <a:sx n="35" d="100"/>
          <a:sy n="35" d="100"/>
        </p:scale>
        <p:origin x="-1260" y="-78"/>
      </p:cViewPr>
      <p:guideLst>
        <p:guide orient="horz" pos="3222"/>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30.xml"/><Relationship Id="rId26" Type="http://schemas.openxmlformats.org/officeDocument/2006/relationships/slide" Target="slides/slide38.xml"/><Relationship Id="rId3" Type="http://schemas.openxmlformats.org/officeDocument/2006/relationships/slide" Target="slides/slide3.xml"/><Relationship Id="rId21" Type="http://schemas.openxmlformats.org/officeDocument/2006/relationships/slide" Target="slides/slide3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29.xml"/><Relationship Id="rId25" Type="http://schemas.openxmlformats.org/officeDocument/2006/relationships/slide" Target="slides/slide37.xml"/><Relationship Id="rId2" Type="http://schemas.openxmlformats.org/officeDocument/2006/relationships/slide" Target="slides/slide2.xml"/><Relationship Id="rId16" Type="http://schemas.openxmlformats.org/officeDocument/2006/relationships/slide" Target="slides/slide28.xml"/><Relationship Id="rId20" Type="http://schemas.openxmlformats.org/officeDocument/2006/relationships/slide" Target="slides/slide32.xml"/><Relationship Id="rId29"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36.xml"/><Relationship Id="rId32" Type="http://schemas.openxmlformats.org/officeDocument/2006/relationships/slide" Target="slides/slide44.xml"/><Relationship Id="rId5" Type="http://schemas.openxmlformats.org/officeDocument/2006/relationships/slide" Target="slides/slide5.xml"/><Relationship Id="rId15" Type="http://schemas.openxmlformats.org/officeDocument/2006/relationships/slide" Target="slides/slide27.xml"/><Relationship Id="rId23" Type="http://schemas.openxmlformats.org/officeDocument/2006/relationships/slide" Target="slides/slide35.xml"/><Relationship Id="rId28" Type="http://schemas.openxmlformats.org/officeDocument/2006/relationships/slide" Target="slides/slide40.xml"/><Relationship Id="rId10" Type="http://schemas.openxmlformats.org/officeDocument/2006/relationships/slide" Target="slides/slide10.xml"/><Relationship Id="rId19" Type="http://schemas.openxmlformats.org/officeDocument/2006/relationships/slide" Target="slides/slide31.xml"/><Relationship Id="rId31" Type="http://schemas.openxmlformats.org/officeDocument/2006/relationships/slide" Target="slides/slide4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26.xml"/><Relationship Id="rId22" Type="http://schemas.openxmlformats.org/officeDocument/2006/relationships/slide" Target="slides/slide34.xml"/><Relationship Id="rId27" Type="http://schemas.openxmlformats.org/officeDocument/2006/relationships/slide" Target="slides/slide39.xml"/><Relationship Id="rId30"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994" y="4864722"/>
            <a:ext cx="5203315" cy="4308707"/>
          </a:xfrm>
          <a:prstGeom prst="rect">
            <a:avLst/>
          </a:prstGeom>
          <a:noFill/>
          <a:ln w="12700">
            <a:noFill/>
            <a:miter lim="800000"/>
            <a:headEnd/>
            <a:tailEnd/>
          </a:ln>
          <a:effectLst/>
        </p:spPr>
        <p:txBody>
          <a:bodyPr vert="horz" wrap="square" lIns="92439" tIns="45408" rIns="92439" bIns="45408" numCol="1" anchor="t" anchorCtr="0" compatLnSpc="1">
            <a:prstTxWarp prst="textNoShape">
              <a:avLst/>
            </a:prstTxWarp>
          </a:bodyPr>
          <a:lstStyle/>
          <a:p>
            <a:pPr lvl="0"/>
            <a:r>
              <a:rPr lang="en-AU" noProof="0" smtClean="0"/>
              <a:t>Click to edit Master notes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9395" name="Rectangle 3"/>
          <p:cNvSpPr>
            <a:spLocks noGrp="1" noRot="1" noChangeAspect="1" noChangeArrowheads="1" noTextEdit="1"/>
          </p:cNvSpPr>
          <p:nvPr>
            <p:ph type="sldImg" idx="2"/>
          </p:nvPr>
        </p:nvSpPr>
        <p:spPr bwMode="auto">
          <a:xfrm>
            <a:off x="1160463" y="892175"/>
            <a:ext cx="4781550" cy="35861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62050" y="892175"/>
            <a:ext cx="4779963" cy="3586163"/>
          </a:xfrm>
          <a:ln/>
        </p:spPr>
      </p:sp>
      <p:sp>
        <p:nvSpPr>
          <p:cNvPr id="60419" name="Rectangle 3"/>
          <p:cNvSpPr>
            <a:spLocks noGrp="1" noChangeArrowheads="1"/>
          </p:cNvSpPr>
          <p:nvPr>
            <p:ph type="body" idx="1"/>
          </p:nvPr>
        </p:nvSpPr>
        <p:spPr>
          <a:noFill/>
          <a:ln w="9525"/>
        </p:spPr>
        <p:txBody>
          <a:bodyPr/>
          <a:lstStyle/>
          <a:p>
            <a:r>
              <a:rPr lang="en-US" smtClean="0"/>
              <a:t>Add MWA, remove ATA</a:t>
            </a:r>
          </a:p>
          <a:p>
            <a:r>
              <a:rPr lang="en-US" smtClean="0"/>
              <a:t>Need to move ALMA… into line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p:spPr>
        <p:txBody>
          <a:bodyPr/>
          <a:lstStyle/>
          <a:p>
            <a:r>
              <a:rPr lang="en-US" smtClean="0"/>
              <a:t>Now lets break the dish into multiple patches of refector</a:t>
            </a:r>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r>
              <a:rPr lang="en-US" smtClean="0"/>
              <a:t>We can replace each patch by a small dish, combine the signals using guided transmission rather than free space and detect the signal</a:t>
            </a:r>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p:spPr>
        <p:txBody>
          <a:bodyPr/>
          <a:lstStyle/>
          <a:p>
            <a:r>
              <a:rPr lang="en-US" smtClean="0"/>
              <a:t>And we can now easily move the “focus” to another place</a:t>
            </a:r>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r>
              <a:rPr lang="en-US" smtClean="0"/>
              <a:t>Its difficult to lift all the small dishes up in the air so lets put then back on the ground and introduce extra delay to compensate for the extra path</a:t>
            </a:r>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r>
              <a:rPr lang="en-US" smtClean="0"/>
              <a:t>And take away the big dish and the large mechanical structures.  This is known as a tied array and has the same sensitivity and resolution as the single dish of the same area.  We could now change the locations of the small dishes but we will return to this later.</a:t>
            </a:r>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r>
              <a:rPr lang="en-US" smtClean="0"/>
              <a:t>Expand the detected sum of the voltages.  Note that the </a:t>
            </a:r>
            <a:r>
              <a:rPr lang="en-AU" smtClean="0">
                <a:sym typeface="Symbol" pitchFamily="18" charset="2"/>
              </a:rPr>
              <a:t></a:t>
            </a:r>
            <a:r>
              <a:rPr lang="en-AU" smtClean="0">
                <a:sym typeface="GreekMathSymbols"/>
              </a:rPr>
              <a:t> (</a:t>
            </a:r>
            <a:r>
              <a:rPr lang="en-AU" smtClean="0"/>
              <a:t>Vi )</a:t>
            </a:r>
            <a:r>
              <a:rPr lang="en-AU" baseline="30000" smtClean="0"/>
              <a:t>2 </a:t>
            </a:r>
            <a:r>
              <a:rPr lang="en-AU" smtClean="0">
                <a:sym typeface="GreekMathSymbols"/>
              </a:rPr>
              <a:t> terms are large and hard to work with.</a:t>
            </a:r>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r>
              <a:rPr lang="en-US" smtClean="0"/>
              <a:t>Remove them by making a correlation interferometer.  Originally the Ryle and Vonberg (1946) phase switch.</a:t>
            </a:r>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smtClean="0"/>
              <a:t>Now lets go back and look at a second source (or in general a more complex image)</a:t>
            </a:r>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p:spPr>
        <p:txBody>
          <a:bodyPr/>
          <a:lstStyle/>
          <a:p>
            <a:r>
              <a:rPr lang="en-US" smtClean="0"/>
              <a:t>OLD VERSION</a:t>
            </a:r>
          </a:p>
          <a:p>
            <a:r>
              <a:rPr lang="en-US" smtClean="0"/>
              <a:t>We could amplify the signal and split the signal path so could get a second output for the second source.  The fact that we can amplify the signal and split it with no loss in s/n is an interesting consequence having radiation in the Raliegh-Jeans domain.  This analogy fails at optical wavelengths.</a:t>
            </a:r>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r>
              <a:rPr lang="en-US" smtClean="0"/>
              <a:t>We could amplify the signal and split the signal path so could get a second output for the second source.  The fact that we can amplify the signal and split it with no loss in s/n is an interesting consequence having radiation in the Raliegh-Jeans domain.  This analogy fails at optical wavelengths.</a:t>
            </a:r>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62050" y="892175"/>
            <a:ext cx="4779963" cy="3586163"/>
          </a:xfrm>
          <a:ln/>
        </p:spPr>
      </p:sp>
      <p:sp>
        <p:nvSpPr>
          <p:cNvPr id="61443" name="Rectangle 3"/>
          <p:cNvSpPr>
            <a:spLocks noGrp="1" noChangeArrowheads="1"/>
          </p:cNvSpPr>
          <p:nvPr>
            <p:ph type="body" idx="1"/>
          </p:nvPr>
        </p:nvSpPr>
        <p:spPr>
          <a:noFill/>
          <a:ln w="9525"/>
        </p:spPr>
        <p:txBody>
          <a:bodyPr/>
          <a:lstStyle/>
          <a:p>
            <a:r>
              <a:rPr lang="en-AU" smtClean="0"/>
              <a:t>Cygnus region - CGPS (small)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r>
              <a:rPr lang="en-US" smtClean="0"/>
              <a:t>All the information about the structure in the image is in the Vij products in the square of the sum of the voltages so we can drop the total poer terms and just calculate the products in a correlator.   Now instead of building many different delays we can assume a monochromatic signal and just apply a different phase shift for each point in the image.  This is a Fourier transform of the complex correlation and this relationship is the famous van Cittert-Zernike theorem.</a:t>
            </a:r>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60463" y="892175"/>
            <a:ext cx="4781550" cy="3586163"/>
          </a:xfrm>
          <a:ln/>
        </p:spPr>
      </p:sp>
      <p:sp>
        <p:nvSpPr>
          <p:cNvPr id="67587" name="Notes Placeholder 2"/>
          <p:cNvSpPr>
            <a:spLocks noGrp="1"/>
          </p:cNvSpPr>
          <p:nvPr>
            <p:ph type="body" idx="1"/>
          </p:nvPr>
        </p:nvSpPr>
        <p:spPr>
          <a:noFill/>
          <a:ln w="9525"/>
        </p:spPr>
        <p:txBody>
          <a:bodyPr/>
          <a:lstStyle/>
          <a:p>
            <a:r>
              <a:rPr lang="en-US" dirty="0" smtClean="0"/>
              <a:t>Links to Emerson’s .</a:t>
            </a:r>
            <a:r>
              <a:rPr lang="en-US" dirty="0" err="1" smtClean="0"/>
              <a:t>pdf</a:t>
            </a:r>
            <a:r>
              <a:rPr lang="en-US" dirty="0" smtClean="0"/>
              <a:t> file</a:t>
            </a:r>
            <a:endParaRPr lang="en-A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measuring as much information as possible</a:t>
            </a:r>
          </a:p>
          <a:p>
            <a:r>
              <a:rPr lang="en-US" dirty="0" smtClean="0"/>
              <a:t>Robust</a:t>
            </a:r>
            <a:r>
              <a:rPr lang="en-US" baseline="0" dirty="0" smtClean="0"/>
              <a:t> against errors and missing data</a:t>
            </a:r>
          </a:p>
          <a:p>
            <a:r>
              <a:rPr lang="en-US" baseline="0" dirty="0" smtClean="0"/>
              <a:t>Provides strong image independent calibration constraints</a:t>
            </a:r>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measuring more information –</a:t>
            </a:r>
            <a:r>
              <a:rPr lang="en-US" baseline="0" dirty="0" smtClean="0"/>
              <a:t> </a:t>
            </a:r>
            <a:r>
              <a:rPr lang="en-US" baseline="0" dirty="0" err="1" smtClean="0"/>
              <a:t>eg</a:t>
            </a:r>
            <a:r>
              <a:rPr lang="en-US" baseline="0" dirty="0" smtClean="0"/>
              <a:t> more resolution for the same number of array element</a:t>
            </a:r>
            <a:endParaRPr lang="en-US" dirty="0" smtClean="0"/>
          </a:p>
          <a:p>
            <a:r>
              <a:rPr lang="en-US" dirty="0" smtClean="0"/>
              <a:t>Not so robust</a:t>
            </a:r>
            <a:r>
              <a:rPr lang="en-US" baseline="0" dirty="0" smtClean="0"/>
              <a:t> against errors and missing data</a:t>
            </a:r>
          </a:p>
          <a:p>
            <a:r>
              <a:rPr lang="en-US" baseline="0" dirty="0" smtClean="0"/>
              <a:t>No image independent calibration constraints</a:t>
            </a:r>
            <a:endParaRPr lang="en-AU" dirty="0" smtClean="0"/>
          </a:p>
          <a:p>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2050" y="892175"/>
            <a:ext cx="4779963" cy="3586163"/>
          </a:xfrm>
          <a:ln/>
        </p:spPr>
      </p:sp>
      <p:sp>
        <p:nvSpPr>
          <p:cNvPr id="70659" name="Rectangle 3"/>
          <p:cNvSpPr>
            <a:spLocks noGrp="1" noChangeArrowheads="1"/>
          </p:cNvSpPr>
          <p:nvPr>
            <p:ph type="body" idx="1"/>
          </p:nvPr>
        </p:nvSpPr>
        <p:spPr>
          <a:noFill/>
          <a:ln w="9525"/>
        </p:spPr>
        <p:txBody>
          <a:bodyPr/>
          <a:lstStyle/>
          <a:p>
            <a:r>
              <a:rPr lang="en-AU" smtClean="0"/>
              <a:t>From Juan Uson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62050" y="892175"/>
            <a:ext cx="4779963" cy="3586163"/>
          </a:xfrm>
          <a:ln/>
        </p:spPr>
      </p:sp>
      <p:sp>
        <p:nvSpPr>
          <p:cNvPr id="71683" name="Rectangle 3"/>
          <p:cNvSpPr>
            <a:spLocks noGrp="1" noChangeArrowheads="1"/>
          </p:cNvSpPr>
          <p:nvPr>
            <p:ph type="body" idx="1"/>
          </p:nvPr>
        </p:nvSpPr>
        <p:spPr>
          <a:noFill/>
          <a:ln w="9525"/>
        </p:spPr>
        <p:txBody>
          <a:bodyPr/>
          <a:lstStyle/>
          <a:p>
            <a:r>
              <a:rPr lang="en-AU" smtClean="0"/>
              <a:t>From Juan Uson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60463" y="892175"/>
            <a:ext cx="4781550" cy="3586163"/>
          </a:xfrm>
          <a:ln/>
        </p:spPr>
      </p:sp>
      <p:sp>
        <p:nvSpPr>
          <p:cNvPr id="72707" name="Notes Placeholder 2"/>
          <p:cNvSpPr>
            <a:spLocks noGrp="1"/>
          </p:cNvSpPr>
          <p:nvPr>
            <p:ph type="body" idx="1"/>
          </p:nvPr>
        </p:nvSpPr>
        <p:spPr>
          <a:noFill/>
          <a:ln w="9525"/>
        </p:spPr>
        <p:txBody>
          <a:bodyPr/>
          <a:lstStyle/>
          <a:p>
            <a:r>
              <a:rPr lang="en-AU" dirty="0" smtClean="0"/>
              <a:t>http://www.general.uwa.edu.au/u/vpatrick/fourier/magic.html</a:t>
            </a:r>
          </a:p>
          <a:p>
            <a:r>
              <a:rPr lang="en-AU" dirty="0" smtClean="0"/>
              <a:t>http://www.ysbl.york.ac.uk/~cowtan/fourier/fourier.html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992188" y="768350"/>
            <a:ext cx="5114925" cy="3836988"/>
          </a:xfrm>
          <a:ln/>
        </p:spPr>
      </p:sp>
      <p:sp>
        <p:nvSpPr>
          <p:cNvPr id="69635" name="Rectangle 3"/>
          <p:cNvSpPr>
            <a:spLocks noGrp="1" noChangeArrowheads="1"/>
          </p:cNvSpPr>
          <p:nvPr>
            <p:ph type="body" idx="1"/>
          </p:nvPr>
        </p:nvSpPr>
        <p:spPr>
          <a:xfrm>
            <a:off x="947994" y="4861441"/>
            <a:ext cx="5203315" cy="4605576"/>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63638" y="893763"/>
            <a:ext cx="4776787" cy="3584575"/>
          </a:xfrm>
          <a:ln/>
        </p:spPr>
      </p:sp>
      <p:sp>
        <p:nvSpPr>
          <p:cNvPr id="73731" name="Rectangle 3"/>
          <p:cNvSpPr>
            <a:spLocks noGrp="1" noChangeArrowheads="1"/>
          </p:cNvSpPr>
          <p:nvPr>
            <p:ph type="body" idx="1"/>
          </p:nvPr>
        </p:nvSpPr>
        <p:spPr>
          <a:xfrm>
            <a:off x="946355" y="4866362"/>
            <a:ext cx="5206590" cy="4308706"/>
          </a:xfrm>
          <a:noFill/>
          <a:ln w="9525"/>
        </p:spPr>
        <p:txBody>
          <a:bodyPr/>
          <a:lstStyle/>
          <a:p>
            <a:r>
              <a:rPr lang="en-US" smtClean="0"/>
              <a:t>Adapted from Sardinia Nov 2001, to include aperture array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63638" y="893763"/>
            <a:ext cx="4776787" cy="3584575"/>
          </a:xfrm>
          <a:ln/>
        </p:spPr>
      </p:sp>
      <p:sp>
        <p:nvSpPr>
          <p:cNvPr id="74755" name="Rectangle 3"/>
          <p:cNvSpPr>
            <a:spLocks noGrp="1" noChangeArrowheads="1"/>
          </p:cNvSpPr>
          <p:nvPr>
            <p:ph type="body" idx="1"/>
          </p:nvPr>
        </p:nvSpPr>
        <p:spPr>
          <a:xfrm>
            <a:off x="946355" y="4866362"/>
            <a:ext cx="5206590" cy="4308706"/>
          </a:xfrm>
          <a:noFill/>
          <a:ln w="9525"/>
        </p:spPr>
        <p:txBody>
          <a:bodyPr/>
          <a:lstStyle/>
          <a:p>
            <a:r>
              <a:rPr lang="en-US" smtClean="0"/>
              <a:t>Adapted from Sardinia Nov 2001, to include aperture array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2050" y="892175"/>
            <a:ext cx="4779963" cy="3586163"/>
          </a:xfrm>
          <a:ln/>
        </p:spPr>
      </p:sp>
      <p:sp>
        <p:nvSpPr>
          <p:cNvPr id="624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60463" y="892175"/>
            <a:ext cx="4781550" cy="3586163"/>
          </a:xfrm>
          <a:ln/>
        </p:spPr>
      </p:sp>
      <p:sp>
        <p:nvSpPr>
          <p:cNvPr id="768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60463" y="892175"/>
            <a:ext cx="4781550" cy="3586163"/>
          </a:xfrm>
          <a:ln/>
        </p:spPr>
      </p:sp>
      <p:sp>
        <p:nvSpPr>
          <p:cNvPr id="7782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60463" y="892175"/>
            <a:ext cx="4781550" cy="3586163"/>
          </a:xfrm>
          <a:ln/>
        </p:spPr>
      </p:sp>
      <p:sp>
        <p:nvSpPr>
          <p:cNvPr id="63491" name="Notes Placeholder 2"/>
          <p:cNvSpPr>
            <a:spLocks noGrp="1"/>
          </p:cNvSpPr>
          <p:nvPr>
            <p:ph type="body" idx="1"/>
          </p:nvPr>
        </p:nvSpPr>
        <p:spPr>
          <a:noFill/>
          <a:ln w="9525"/>
        </p:spPr>
        <p:txBody>
          <a:bodyPr/>
          <a:lstStyle/>
          <a:p>
            <a:r>
              <a:rPr lang="en-US" smtClean="0"/>
              <a:t>Added X-ray tomography (industrial materials investigations – antikythera)</a:t>
            </a:r>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62050" y="892175"/>
            <a:ext cx="4779963" cy="3586163"/>
          </a:xfrm>
          <a:ln/>
        </p:spPr>
      </p:sp>
      <p:sp>
        <p:nvSpPr>
          <p:cNvPr id="64515" name="Rectangle 3"/>
          <p:cNvSpPr>
            <a:spLocks noGrp="1" noChangeArrowheads="1"/>
          </p:cNvSpPr>
          <p:nvPr>
            <p:ph type="body" idx="1"/>
          </p:nvPr>
        </p:nvSpPr>
        <p:spPr>
          <a:noFill/>
          <a:ln w="9525"/>
        </p:spPr>
        <p:txBody>
          <a:bodyPr/>
          <a:lstStyle/>
          <a:p>
            <a:r>
              <a:rPr lang="en-AU" altLang="zh-CN" smtClean="0"/>
              <a:t>The vast majority of observations use the ATCA as an analytic tool to observe known phenomena and to make specific measurements relating to a hypothesis about the object or class of objects under study.  The information we cover in this course will provide the background needed to plan for this type of observation. </a:t>
            </a:r>
          </a:p>
          <a:p>
            <a:endParaRPr lang="en-US" altLang="zh-CN" smtClean="0"/>
          </a:p>
          <a:p>
            <a:r>
              <a:rPr lang="en-AU" altLang="zh-CN" smtClean="0"/>
              <a:t>The VLA and ATNF represent such major instrumental developments that new and exciting discoveries should be possible with these telescopes, but in order to be able to recognize the unexpected you must understand the instrument well. </a:t>
            </a:r>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92188" y="768350"/>
            <a:ext cx="5114925" cy="3836988"/>
          </a:xfrm>
          <a:ln/>
        </p:spPr>
      </p:sp>
      <p:sp>
        <p:nvSpPr>
          <p:cNvPr id="65539" name="Rectangle 3"/>
          <p:cNvSpPr>
            <a:spLocks noGrp="1" noChangeArrowheads="1"/>
          </p:cNvSpPr>
          <p:nvPr>
            <p:ph type="body" idx="1"/>
          </p:nvPr>
        </p:nvSpPr>
        <p:spPr>
          <a:xfrm>
            <a:off x="947994" y="4861441"/>
            <a:ext cx="5203315" cy="4605576"/>
          </a:xfrm>
          <a:noFill/>
          <a:ln w="9525"/>
        </p:spPr>
        <p:txBody>
          <a:bodyPr/>
          <a:lstStyle/>
          <a:p>
            <a:r>
              <a:rPr lang="en-AU" smtClean="0"/>
              <a:t>Juan Uson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2188" y="768350"/>
            <a:ext cx="5114925" cy="3836988"/>
          </a:xfrm>
          <a:ln/>
        </p:spPr>
      </p:sp>
      <p:sp>
        <p:nvSpPr>
          <p:cNvPr id="66563" name="Rectangle 3"/>
          <p:cNvSpPr>
            <a:spLocks noGrp="1" noChangeArrowheads="1"/>
          </p:cNvSpPr>
          <p:nvPr>
            <p:ph type="body" idx="1"/>
          </p:nvPr>
        </p:nvSpPr>
        <p:spPr>
          <a:xfrm>
            <a:off x="947994" y="4861441"/>
            <a:ext cx="5203315" cy="4605576"/>
          </a:xfrm>
          <a:noFill/>
          <a:ln w="9525"/>
        </p:spPr>
        <p:txBody>
          <a:bodyPr/>
          <a:lstStyle/>
          <a:p>
            <a:r>
              <a:rPr lang="en-AU" smtClean="0"/>
              <a:t>Juan Uson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60463" y="892175"/>
            <a:ext cx="4781550" cy="3586163"/>
          </a:xfrm>
          <a:ln/>
        </p:spPr>
      </p:sp>
      <p:sp>
        <p:nvSpPr>
          <p:cNvPr id="67587" name="Notes Placeholder 2"/>
          <p:cNvSpPr>
            <a:spLocks noGrp="1"/>
          </p:cNvSpPr>
          <p:nvPr>
            <p:ph type="body" idx="1"/>
          </p:nvPr>
        </p:nvSpPr>
        <p:spPr>
          <a:noFill/>
          <a:ln w="9525"/>
        </p:spPr>
        <p:txBody>
          <a:bodyPr/>
          <a:lstStyle/>
          <a:p>
            <a:r>
              <a:rPr lang="en-US" dirty="0" smtClean="0"/>
              <a:t>Links to Emerson’s .</a:t>
            </a:r>
            <a:r>
              <a:rPr lang="en-US" dirty="0" err="1" smtClean="0"/>
              <a:t>pdf</a:t>
            </a:r>
            <a:r>
              <a:rPr lang="en-US" dirty="0" smtClean="0"/>
              <a:t> file</a:t>
            </a:r>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r>
              <a:rPr lang="en-US" smtClean="0"/>
              <a:t>Consider how a parabolic dish forms an image in the focal plan</a:t>
            </a:r>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2AB70EE3-3D82-4422-B1B6-D0678602106B}"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69078A53-510E-4006-963C-1B45C2353AB4}"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D6718062-0951-45E1-B512-A34B1C35C166}"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sldNum" sz="quarter" idx="10"/>
          </p:nvPr>
        </p:nvSpPr>
        <p:spPr>
          <a:ln/>
        </p:spPr>
        <p:txBody>
          <a:bodyPr/>
          <a:lstStyle>
            <a:lvl1pPr>
              <a:defRPr/>
            </a:lvl1pPr>
          </a:lstStyle>
          <a:p>
            <a:pPr>
              <a:defRPr/>
            </a:pPr>
            <a:fld id="{B61E0996-FEC2-41A0-A289-C06A0844C6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D704BA1-DDCC-46CB-B648-95F7B1FC106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447800"/>
            <a:ext cx="3695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2500" y="1447800"/>
            <a:ext cx="3695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sldNum" sz="quarter" idx="10"/>
          </p:nvPr>
        </p:nvSpPr>
        <p:spPr>
          <a:ln/>
        </p:spPr>
        <p:txBody>
          <a:bodyPr/>
          <a:lstStyle>
            <a:lvl1pPr>
              <a:defRPr/>
            </a:lvl1pPr>
          </a:lstStyle>
          <a:p>
            <a:pPr>
              <a:defRPr/>
            </a:pPr>
            <a:fld id="{C23F8297-EC18-46D4-B8A2-389F2823CC3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sldNum" sz="quarter" idx="10"/>
          </p:nvPr>
        </p:nvSpPr>
        <p:spPr>
          <a:ln/>
        </p:spPr>
        <p:txBody>
          <a:bodyPr/>
          <a:lstStyle>
            <a:lvl1pPr>
              <a:defRPr/>
            </a:lvl1pPr>
          </a:lstStyle>
          <a:p>
            <a:pPr>
              <a:defRPr/>
            </a:pPr>
            <a:fld id="{A2FBC45C-8B6C-4B91-9766-C18F3BAED85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sldNum" sz="quarter" idx="10"/>
          </p:nvPr>
        </p:nvSpPr>
        <p:spPr>
          <a:ln/>
        </p:spPr>
        <p:txBody>
          <a:bodyPr/>
          <a:lstStyle>
            <a:lvl1pPr>
              <a:defRPr/>
            </a:lvl1pPr>
          </a:lstStyle>
          <a:p>
            <a:pPr>
              <a:defRPr/>
            </a:pPr>
            <a:fld id="{25A6CD25-5E48-427D-8CF5-56F1C4CA54F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BE47C36-C502-4440-9FE5-84D108F8252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347F6DE-D42F-44F7-81C8-BF35D5B4BC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0AA198B5-171C-4FAA-ABD7-54CE9418773F}"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98AD0C3-1E0D-43CB-A994-C2F6F6A1FEF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sldNum" sz="quarter" idx="10"/>
          </p:nvPr>
        </p:nvSpPr>
        <p:spPr>
          <a:ln/>
        </p:spPr>
        <p:txBody>
          <a:bodyPr/>
          <a:lstStyle>
            <a:lvl1pPr>
              <a:defRPr/>
            </a:lvl1pPr>
          </a:lstStyle>
          <a:p>
            <a:pPr>
              <a:defRPr/>
            </a:pPr>
            <a:fld id="{041812FA-2713-4A6A-A56B-92915785013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885950" cy="60198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914400" y="228600"/>
            <a:ext cx="55054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sldNum" sz="quarter" idx="10"/>
          </p:nvPr>
        </p:nvSpPr>
        <p:spPr>
          <a:ln/>
        </p:spPr>
        <p:txBody>
          <a:bodyPr/>
          <a:lstStyle>
            <a:lvl1pPr>
              <a:defRPr/>
            </a:lvl1pPr>
          </a:lstStyle>
          <a:p>
            <a:pPr>
              <a:defRPr/>
            </a:pPr>
            <a:fld id="{BFA33F66-FD27-4CDC-898E-479836BA139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C66D980B-7A7E-4E37-A9FA-C7E96493D5C0}" type="slidenum">
              <a:rPr lang="en-AU"/>
              <a:pPr>
                <a:defRPr/>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3CD664F5-E7B8-4389-A44D-43E01436A412}" type="slidenum">
              <a:rPr lang="en-AU"/>
              <a:pPr>
                <a:defRPr/>
              </a:pPr>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A2A9D45C-59E0-49C8-BC51-EA81FE706040}" type="slidenum">
              <a:rPr lang="en-AU"/>
              <a:pPr>
                <a:defRPr/>
              </a:pPr>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1B59C6C5-B4A9-4328-8D8B-ADF76CEF1E80}" type="slidenum">
              <a:rPr lang="en-AU"/>
              <a:pPr>
                <a:defRPr/>
              </a:pPr>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9" name="Rectangle 25"/>
          <p:cNvSpPr>
            <a:spLocks noGrp="1" noChangeArrowheads="1"/>
          </p:cNvSpPr>
          <p:nvPr>
            <p:ph type="sldNum" sz="quarter" idx="12"/>
          </p:nvPr>
        </p:nvSpPr>
        <p:spPr>
          <a:ln/>
        </p:spPr>
        <p:txBody>
          <a:bodyPr/>
          <a:lstStyle>
            <a:lvl1pPr>
              <a:defRPr/>
            </a:lvl1pPr>
          </a:lstStyle>
          <a:p>
            <a:pPr>
              <a:defRPr/>
            </a:pPr>
            <a:fld id="{F02CDF2B-EA14-4988-B93F-F8174F4D42FA}" type="slidenum">
              <a:rPr lang="en-AU"/>
              <a:pPr>
                <a:defRPr/>
              </a:pPr>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5" name="Rectangle 25"/>
          <p:cNvSpPr>
            <a:spLocks noGrp="1" noChangeArrowheads="1"/>
          </p:cNvSpPr>
          <p:nvPr>
            <p:ph type="sldNum" sz="quarter" idx="12"/>
          </p:nvPr>
        </p:nvSpPr>
        <p:spPr>
          <a:ln/>
        </p:spPr>
        <p:txBody>
          <a:bodyPr/>
          <a:lstStyle>
            <a:lvl1pPr>
              <a:defRPr/>
            </a:lvl1pPr>
          </a:lstStyle>
          <a:p>
            <a:pPr>
              <a:defRPr/>
            </a:pPr>
            <a:fld id="{D1A8062A-1E0F-4AD3-B032-06766A69E605}" type="slidenum">
              <a:rPr lang="en-AU"/>
              <a:pPr>
                <a:defRPr/>
              </a:pPr>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4" name="Rectangle 25"/>
          <p:cNvSpPr>
            <a:spLocks noGrp="1" noChangeArrowheads="1"/>
          </p:cNvSpPr>
          <p:nvPr>
            <p:ph type="sldNum" sz="quarter" idx="12"/>
          </p:nvPr>
        </p:nvSpPr>
        <p:spPr>
          <a:ln/>
        </p:spPr>
        <p:txBody>
          <a:bodyPr/>
          <a:lstStyle>
            <a:lvl1pPr>
              <a:defRPr/>
            </a:lvl1pPr>
          </a:lstStyle>
          <a:p>
            <a:pPr>
              <a:defRPr/>
            </a:pPr>
            <a:fld id="{C1D7D826-1BAA-413F-9289-BD36FA1B7C03}"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A0E5423A-A902-4E07-B2EB-F5609FCD4DB8}"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51D45282-E92B-4327-8BF9-F6E5C9DAD638}" type="slidenum">
              <a:rPr lang="en-AU"/>
              <a:pPr>
                <a:defRPr/>
              </a:pPr>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B1C7ED68-6CCB-46E0-9E02-D98569C47AEE}" type="slidenum">
              <a:rPr lang="en-AU"/>
              <a:pPr>
                <a:defRPr/>
              </a:pPr>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21B21C53-B9E9-45ED-ACCE-4DF00E7E11E8}" type="slidenum">
              <a:rPr lang="en-AU"/>
              <a:pPr>
                <a:defRPr/>
              </a:pPr>
              <a:t>‹#›</a:t>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6" name="Rectangle 25"/>
          <p:cNvSpPr>
            <a:spLocks noGrp="1" noChangeArrowheads="1"/>
          </p:cNvSpPr>
          <p:nvPr>
            <p:ph type="sldNum" sz="quarter" idx="12"/>
          </p:nvPr>
        </p:nvSpPr>
        <p:spPr>
          <a:ln/>
        </p:spPr>
        <p:txBody>
          <a:bodyPr/>
          <a:lstStyle>
            <a:lvl1pPr>
              <a:defRPr/>
            </a:lvl1pPr>
          </a:lstStyle>
          <a:p>
            <a:pPr>
              <a:defRPr/>
            </a:pPr>
            <a:fld id="{872F2E85-3CB7-4ADA-99C0-55C014A21E8C}" type="slidenum">
              <a:rPr lang="en-AU"/>
              <a:pPr>
                <a:defRPr/>
              </a:pPr>
              <a:t>‹#›</a:t>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42B57EEC-3781-472F-BE08-62836A1D525D}"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18BDBC9A-0F64-434E-8B8B-F0E517F6F60E}"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6D6B49A1-DE46-4162-BA56-88D42D2E5380}"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B0747C17-182A-474D-BB48-4637DF0178F6}"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9" name="Rectangle 25"/>
          <p:cNvSpPr>
            <a:spLocks noGrp="1" noChangeArrowheads="1"/>
          </p:cNvSpPr>
          <p:nvPr>
            <p:ph type="sldNum" sz="quarter" idx="12"/>
          </p:nvPr>
        </p:nvSpPr>
        <p:spPr>
          <a:ln/>
        </p:spPr>
        <p:txBody>
          <a:bodyPr/>
          <a:lstStyle>
            <a:lvl1pPr>
              <a:defRPr/>
            </a:lvl1pPr>
          </a:lstStyle>
          <a:p>
            <a:pPr>
              <a:defRPr/>
            </a:pPr>
            <a:fld id="{6BC34555-6833-40EF-9A5E-486D702045D4}"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5" name="Rectangle 25"/>
          <p:cNvSpPr>
            <a:spLocks noGrp="1" noChangeArrowheads="1"/>
          </p:cNvSpPr>
          <p:nvPr>
            <p:ph type="sldNum" sz="quarter" idx="12"/>
          </p:nvPr>
        </p:nvSpPr>
        <p:spPr>
          <a:ln/>
        </p:spPr>
        <p:txBody>
          <a:bodyPr/>
          <a:lstStyle>
            <a:lvl1pPr>
              <a:defRPr/>
            </a:lvl1pPr>
          </a:lstStyle>
          <a:p>
            <a:pPr>
              <a:defRPr/>
            </a:pPr>
            <a:fld id="{6385E34C-96EF-4461-B1EB-29053D7D76C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1A375802-F991-4F1D-87A5-2EDF51696584}"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4" name="Rectangle 25"/>
          <p:cNvSpPr>
            <a:spLocks noGrp="1" noChangeArrowheads="1"/>
          </p:cNvSpPr>
          <p:nvPr>
            <p:ph type="sldNum" sz="quarter" idx="12"/>
          </p:nvPr>
        </p:nvSpPr>
        <p:spPr>
          <a:ln/>
        </p:spPr>
        <p:txBody>
          <a:bodyPr/>
          <a:lstStyle>
            <a:lvl1pPr>
              <a:defRPr/>
            </a:lvl1pPr>
          </a:lstStyle>
          <a:p>
            <a:pPr>
              <a:defRPr/>
            </a:pPr>
            <a:fld id="{C0138DF7-7BB0-492B-B7C9-CE05B54C9DD7}"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3167323B-3086-46A3-A369-6B468752CAB4}"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7" name="Rectangle 25"/>
          <p:cNvSpPr>
            <a:spLocks noGrp="1" noChangeArrowheads="1"/>
          </p:cNvSpPr>
          <p:nvPr>
            <p:ph type="sldNum" sz="quarter" idx="12"/>
          </p:nvPr>
        </p:nvSpPr>
        <p:spPr>
          <a:ln/>
        </p:spPr>
        <p:txBody>
          <a:bodyPr/>
          <a:lstStyle>
            <a:lvl1pPr>
              <a:defRPr/>
            </a:lvl1pPr>
          </a:lstStyle>
          <a:p>
            <a:pPr>
              <a:defRPr/>
            </a:pPr>
            <a:fld id="{89C6F788-F1B4-464D-B9BD-7D9EF880A498}"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6BB3402B-C238-4D57-8115-1E580297FA6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3"/>
          <p:cNvSpPr>
            <a:spLocks noGrp="1" noChangeArrowheads="1"/>
          </p:cNvSpPr>
          <p:nvPr>
            <p:ph type="dt" sz="half" idx="10"/>
          </p:nvPr>
        </p:nvSpPr>
        <p:spPr>
          <a:ln/>
        </p:spPr>
        <p:txBody>
          <a:bodyPr/>
          <a:lstStyle>
            <a:lvl1pPr>
              <a:defRPr/>
            </a:lvl1pPr>
          </a:lstStyle>
          <a:p>
            <a:pPr>
              <a:defRPr/>
            </a:pPr>
            <a:r>
              <a:rPr lang="en-AU">
                <a:solidFill>
                  <a:srgbClr val="FFFFFF"/>
                </a:solidFill>
              </a:rPr>
              <a:t>14 Sep 1998</a:t>
            </a:r>
          </a:p>
        </p:txBody>
      </p:sp>
      <p:sp>
        <p:nvSpPr>
          <p:cNvPr id="5" name="Rectangle 24"/>
          <p:cNvSpPr>
            <a:spLocks noGrp="1" noChangeArrowheads="1"/>
          </p:cNvSpPr>
          <p:nvPr>
            <p:ph type="ftr" sz="quarter" idx="11"/>
          </p:nvPr>
        </p:nvSpPr>
        <p:spPr>
          <a:ln/>
        </p:spPr>
        <p:txBody>
          <a:bodyPr/>
          <a:lstStyle>
            <a:lvl1pPr>
              <a:defRPr/>
            </a:lvl1pPr>
          </a:lstStyle>
          <a:p>
            <a:pPr>
              <a:defRPr/>
            </a:pPr>
            <a:r>
              <a:rPr lang="en-AU">
                <a:solidFill>
                  <a:srgbClr val="FFFFFF"/>
                </a:solidFill>
              </a:rPr>
              <a:t>R D Ekers - Synth Image Workshop: INTRODUCTION</a:t>
            </a:r>
          </a:p>
        </p:txBody>
      </p:sp>
      <p:sp>
        <p:nvSpPr>
          <p:cNvPr id="6" name="Rectangle 25"/>
          <p:cNvSpPr>
            <a:spLocks noGrp="1" noChangeArrowheads="1"/>
          </p:cNvSpPr>
          <p:nvPr>
            <p:ph type="sldNum" sz="quarter" idx="12"/>
          </p:nvPr>
        </p:nvSpPr>
        <p:spPr>
          <a:ln/>
        </p:spPr>
        <p:txBody>
          <a:bodyPr/>
          <a:lstStyle>
            <a:lvl1pPr>
              <a:defRPr/>
            </a:lvl1pPr>
          </a:lstStyle>
          <a:p>
            <a:pPr>
              <a:defRPr/>
            </a:pPr>
            <a:fld id="{827CD734-154A-4D5A-8369-AFFC97C7B7DF}" type="slidenum">
              <a:rPr lang="en-AU">
                <a:solidFill>
                  <a:srgbClr val="FFFFFF"/>
                </a:solidFill>
              </a:rPr>
              <a:pPr>
                <a:defRPr/>
              </a:pPr>
              <a:t>‹#›</a:t>
            </a:fld>
            <a:endParaRPr lang="en-AU">
              <a:solidFill>
                <a:srgbClr val="FFFFFF"/>
              </a:solidFill>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8"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9" name="Rectangle 25"/>
          <p:cNvSpPr>
            <a:spLocks noGrp="1" noChangeArrowheads="1"/>
          </p:cNvSpPr>
          <p:nvPr>
            <p:ph type="sldNum" sz="quarter" idx="12"/>
          </p:nvPr>
        </p:nvSpPr>
        <p:spPr>
          <a:ln/>
        </p:spPr>
        <p:txBody>
          <a:bodyPr/>
          <a:lstStyle>
            <a:lvl1pPr>
              <a:defRPr/>
            </a:lvl1pPr>
          </a:lstStyle>
          <a:p>
            <a:pPr>
              <a:defRPr/>
            </a:pPr>
            <a:fld id="{16DDFFFE-7943-4247-9D7A-6A02AB1AC370}"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4"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5" name="Rectangle 25"/>
          <p:cNvSpPr>
            <a:spLocks noGrp="1" noChangeArrowheads="1"/>
          </p:cNvSpPr>
          <p:nvPr>
            <p:ph type="sldNum" sz="quarter" idx="12"/>
          </p:nvPr>
        </p:nvSpPr>
        <p:spPr>
          <a:ln/>
        </p:spPr>
        <p:txBody>
          <a:bodyPr/>
          <a:lstStyle>
            <a:lvl1pPr>
              <a:defRPr/>
            </a:lvl1pPr>
          </a:lstStyle>
          <a:p>
            <a:pPr>
              <a:defRPr/>
            </a:pPr>
            <a:fld id="{7495EFB5-50FB-4407-8AA6-3A2383B61322}"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3"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4" name="Rectangle 25"/>
          <p:cNvSpPr>
            <a:spLocks noGrp="1" noChangeArrowheads="1"/>
          </p:cNvSpPr>
          <p:nvPr>
            <p:ph type="sldNum" sz="quarter" idx="12"/>
          </p:nvPr>
        </p:nvSpPr>
        <p:spPr>
          <a:ln/>
        </p:spPr>
        <p:txBody>
          <a:bodyPr/>
          <a:lstStyle>
            <a:lvl1pPr>
              <a:defRPr/>
            </a:lvl1pPr>
          </a:lstStyle>
          <a:p>
            <a:pPr>
              <a:defRPr/>
            </a:pPr>
            <a:fld id="{2751ED22-3ACC-4440-B4C0-1C7DC031EB8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9E4FAB7C-4003-4A0F-866A-4E4793E6E47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en-AU"/>
              <a:t>29 Sep 2008</a:t>
            </a:r>
          </a:p>
        </p:txBody>
      </p:sp>
      <p:sp>
        <p:nvSpPr>
          <p:cNvPr id="6" name="Rectangle 24"/>
          <p:cNvSpPr>
            <a:spLocks noGrp="1" noChangeArrowheads="1"/>
          </p:cNvSpPr>
          <p:nvPr>
            <p:ph type="ftr" sz="quarter" idx="11"/>
          </p:nvPr>
        </p:nvSpPr>
        <p:spPr>
          <a:ln/>
        </p:spPr>
        <p:txBody>
          <a:bodyPr/>
          <a:lstStyle>
            <a:lvl1pPr>
              <a:defRPr/>
            </a:lvl1pPr>
          </a:lstStyle>
          <a:p>
            <a:pPr>
              <a:defRPr/>
            </a:pPr>
            <a:r>
              <a:rPr lang="en-AU"/>
              <a:t>R D Ekers</a:t>
            </a:r>
          </a:p>
        </p:txBody>
      </p:sp>
      <p:sp>
        <p:nvSpPr>
          <p:cNvPr id="7" name="Rectangle 25"/>
          <p:cNvSpPr>
            <a:spLocks noGrp="1" noChangeArrowheads="1"/>
          </p:cNvSpPr>
          <p:nvPr>
            <p:ph type="sldNum" sz="quarter" idx="12"/>
          </p:nvPr>
        </p:nvSpPr>
        <p:spPr>
          <a:ln/>
        </p:spPr>
        <p:txBody>
          <a:bodyPr/>
          <a:lstStyle>
            <a:lvl1pPr>
              <a:defRPr/>
            </a:lvl1pPr>
          </a:lstStyle>
          <a:p>
            <a:pPr>
              <a:defRPr/>
            </a:pPr>
            <a:fld id="{5FA6BFAE-AF43-4433-BF32-8EC7355FDF9E}"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2.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6350" y="1443038"/>
            <a:ext cx="8372475" cy="287337"/>
            <a:chOff x="4" y="909"/>
            <a:chExt cx="5274" cy="181"/>
          </a:xfrm>
        </p:grpSpPr>
        <p:grpSp>
          <p:nvGrpSpPr>
            <p:cNvPr id="1034" name="Group 3"/>
            <p:cNvGrpSpPr>
              <a:grpSpLocks/>
            </p:cNvGrpSpPr>
            <p:nvPr/>
          </p:nvGrpSpPr>
          <p:grpSpPr bwMode="auto">
            <a:xfrm>
              <a:off x="5162" y="909"/>
              <a:ext cx="116" cy="181"/>
              <a:chOff x="5162" y="909"/>
              <a:chExt cx="116" cy="181"/>
            </a:xfrm>
          </p:grpSpPr>
          <p:sp>
            <p:nvSpPr>
              <p:cNvPr id="47108" name="Rectangle 4"/>
              <p:cNvSpPr>
                <a:spLocks noChangeArrowheads="1"/>
              </p:cNvSpPr>
              <p:nvPr/>
            </p:nvSpPr>
            <p:spPr bwMode="auto">
              <a:xfrm>
                <a:off x="5256" y="909"/>
                <a:ext cx="2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09" name="Rectangle 5"/>
              <p:cNvSpPr>
                <a:spLocks noChangeArrowheads="1"/>
              </p:cNvSpPr>
              <p:nvPr/>
            </p:nvSpPr>
            <p:spPr bwMode="auto">
              <a:xfrm>
                <a:off x="5162" y="909"/>
                <a:ext cx="5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5" name="Group 6"/>
            <p:cNvGrpSpPr>
              <a:grpSpLocks/>
            </p:cNvGrpSpPr>
            <p:nvPr/>
          </p:nvGrpSpPr>
          <p:grpSpPr bwMode="auto">
            <a:xfrm>
              <a:off x="4852" y="909"/>
              <a:ext cx="255" cy="181"/>
              <a:chOff x="4852" y="909"/>
              <a:chExt cx="255" cy="181"/>
            </a:xfrm>
          </p:grpSpPr>
          <p:sp>
            <p:nvSpPr>
              <p:cNvPr id="47111" name="Rectangle 7"/>
              <p:cNvSpPr>
                <a:spLocks noChangeArrowheads="1"/>
              </p:cNvSpPr>
              <p:nvPr/>
            </p:nvSpPr>
            <p:spPr bwMode="auto">
              <a:xfrm>
                <a:off x="5022" y="909"/>
                <a:ext cx="85"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2" name="Rectangle 8"/>
              <p:cNvSpPr>
                <a:spLocks noChangeArrowheads="1"/>
              </p:cNvSpPr>
              <p:nvPr/>
            </p:nvSpPr>
            <p:spPr bwMode="auto">
              <a:xfrm>
                <a:off x="4852" y="909"/>
                <a:ext cx="11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6" name="Group 9"/>
            <p:cNvGrpSpPr>
              <a:grpSpLocks/>
            </p:cNvGrpSpPr>
            <p:nvPr/>
          </p:nvGrpSpPr>
          <p:grpSpPr bwMode="auto">
            <a:xfrm>
              <a:off x="4422" y="909"/>
              <a:ext cx="378" cy="181"/>
              <a:chOff x="4422" y="909"/>
              <a:chExt cx="378" cy="181"/>
            </a:xfrm>
          </p:grpSpPr>
          <p:sp>
            <p:nvSpPr>
              <p:cNvPr id="47114" name="Rectangle 10"/>
              <p:cNvSpPr>
                <a:spLocks noChangeArrowheads="1"/>
              </p:cNvSpPr>
              <p:nvPr/>
            </p:nvSpPr>
            <p:spPr bwMode="auto">
              <a:xfrm>
                <a:off x="4654" y="909"/>
                <a:ext cx="14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5" name="Rectangle 11"/>
              <p:cNvSpPr>
                <a:spLocks noChangeArrowheads="1"/>
              </p:cNvSpPr>
              <p:nvPr/>
            </p:nvSpPr>
            <p:spPr bwMode="auto">
              <a:xfrm>
                <a:off x="4422" y="909"/>
                <a:ext cx="181"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7" name="Group 12"/>
            <p:cNvGrpSpPr>
              <a:grpSpLocks/>
            </p:cNvGrpSpPr>
            <p:nvPr/>
          </p:nvGrpSpPr>
          <p:grpSpPr bwMode="auto">
            <a:xfrm>
              <a:off x="3187" y="909"/>
              <a:ext cx="1183" cy="181"/>
              <a:chOff x="3187" y="909"/>
              <a:chExt cx="1183" cy="181"/>
            </a:xfrm>
          </p:grpSpPr>
          <p:sp>
            <p:nvSpPr>
              <p:cNvPr id="47117" name="Rectangle 13"/>
              <p:cNvSpPr>
                <a:spLocks noChangeArrowheads="1"/>
              </p:cNvSpPr>
              <p:nvPr/>
            </p:nvSpPr>
            <p:spPr bwMode="auto">
              <a:xfrm>
                <a:off x="3562"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8" name="Rectangle 14"/>
              <p:cNvSpPr>
                <a:spLocks noChangeArrowheads="1"/>
              </p:cNvSpPr>
              <p:nvPr/>
            </p:nvSpPr>
            <p:spPr bwMode="auto">
              <a:xfrm>
                <a:off x="4160" y="909"/>
                <a:ext cx="210"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19" name="Rectangle 15"/>
              <p:cNvSpPr>
                <a:spLocks noChangeArrowheads="1"/>
              </p:cNvSpPr>
              <p:nvPr/>
            </p:nvSpPr>
            <p:spPr bwMode="auto">
              <a:xfrm>
                <a:off x="3868"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20" name="Rectangle 16"/>
              <p:cNvSpPr>
                <a:spLocks noChangeArrowheads="1"/>
              </p:cNvSpPr>
              <p:nvPr/>
            </p:nvSpPr>
            <p:spPr bwMode="auto">
              <a:xfrm>
                <a:off x="3187" y="909"/>
                <a:ext cx="30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1038" name="Group 17"/>
            <p:cNvGrpSpPr>
              <a:grpSpLocks/>
            </p:cNvGrpSpPr>
            <p:nvPr/>
          </p:nvGrpSpPr>
          <p:grpSpPr bwMode="auto">
            <a:xfrm>
              <a:off x="4" y="909"/>
              <a:ext cx="3135" cy="181"/>
              <a:chOff x="4" y="909"/>
              <a:chExt cx="3135" cy="181"/>
            </a:xfrm>
          </p:grpSpPr>
          <p:sp>
            <p:nvSpPr>
              <p:cNvPr id="47122" name="Rectangle 18"/>
              <p:cNvSpPr>
                <a:spLocks noChangeArrowheads="1"/>
              </p:cNvSpPr>
              <p:nvPr/>
            </p:nvSpPr>
            <p:spPr bwMode="auto">
              <a:xfrm>
                <a:off x="2802" y="909"/>
                <a:ext cx="337"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47123" name="Rectangle 19"/>
              <p:cNvSpPr>
                <a:spLocks noChangeArrowheads="1"/>
              </p:cNvSpPr>
              <p:nvPr/>
            </p:nvSpPr>
            <p:spPr bwMode="auto">
              <a:xfrm>
                <a:off x="4" y="909"/>
                <a:ext cx="274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sp>
        <p:nvSpPr>
          <p:cNvPr id="47124"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1030"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graphicFrame>
        <p:nvGraphicFramePr>
          <p:cNvPr id="1026" name="Object 22"/>
          <p:cNvGraphicFramePr>
            <a:graphicFrameLocks/>
          </p:cNvGraphicFramePr>
          <p:nvPr/>
        </p:nvGraphicFramePr>
        <p:xfrm>
          <a:off x="47625" y="76200"/>
          <a:ext cx="1019175" cy="1219200"/>
        </p:xfrm>
        <a:graphic>
          <a:graphicData uri="http://schemas.openxmlformats.org/presentationml/2006/ole">
            <p:oleObj spid="_x0000_s1026" name="Bitmap Image" r:id="rId14" imgW="3114355" imgH="3724138" progId="PBrush">
              <p:embed/>
            </p:oleObj>
          </a:graphicData>
        </a:graphic>
      </p:graphicFrame>
      <p:sp>
        <p:nvSpPr>
          <p:cNvPr id="47127" name="Rectangle 23"/>
          <p:cNvSpPr>
            <a:spLocks noGrp="1" noChangeArrowheads="1"/>
          </p:cNvSpPr>
          <p:nvPr>
            <p:ph type="dt" sz="half" idx="2"/>
          </p:nvPr>
        </p:nvSpPr>
        <p:spPr bwMode="auto">
          <a:xfrm>
            <a:off x="6858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AU"/>
              <a:t>29 Sep 2008</a:t>
            </a:r>
          </a:p>
        </p:txBody>
      </p:sp>
      <p:sp>
        <p:nvSpPr>
          <p:cNvPr id="47128" name="Rectangle 24"/>
          <p:cNvSpPr>
            <a:spLocks noGrp="1" noChangeArrowheads="1"/>
          </p:cNvSpPr>
          <p:nvPr>
            <p:ph type="ftr" sz="quarter" idx="3"/>
          </p:nvPr>
        </p:nvSpPr>
        <p:spPr bwMode="auto">
          <a:xfrm>
            <a:off x="3124200" y="64770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AU"/>
              <a:t>R D Ekers</a:t>
            </a:r>
          </a:p>
        </p:txBody>
      </p:sp>
      <p:sp>
        <p:nvSpPr>
          <p:cNvPr id="47129" name="Rectangle 25"/>
          <p:cNvSpPr>
            <a:spLocks noGrp="1" noChangeArrowheads="1"/>
          </p:cNvSpPr>
          <p:nvPr>
            <p:ph type="sldNum" sz="quarter" idx="4"/>
          </p:nvPr>
        </p:nvSpPr>
        <p:spPr bwMode="auto">
          <a:xfrm>
            <a:off x="65532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F4294A8-8943-433C-8734-AD184DC43825}"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FFFFFF"/>
            </a:gs>
          </a:gsLst>
          <a:lin ang="5400000" scaled="1"/>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914400" y="228600"/>
            <a:ext cx="7315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914400" y="1447800"/>
            <a:ext cx="75438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sldNum" sz="quarter" idx="4"/>
          </p:nvPr>
        </p:nvSpPr>
        <p:spPr bwMode="auto">
          <a:xfrm>
            <a:off x="7239000" y="6477000"/>
            <a:ext cx="121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400">
                <a:latin typeface="+mn-lt"/>
              </a:defRPr>
            </a:lvl1pPr>
          </a:lstStyle>
          <a:p>
            <a:pPr>
              <a:defRPr/>
            </a:pPr>
            <a:fld id="{B18ECA3D-C4A0-4231-BD88-C49E6B2C5BB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34"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ftr="0" dt="0"/>
  <p:txStyles>
    <p:titleStyle>
      <a:lvl1pPr algn="l" rtl="0" eaLnBrk="0" fontAlgn="base" hangingPunct="0">
        <a:lnSpc>
          <a:spcPct val="85000"/>
        </a:lnSpc>
        <a:spcBef>
          <a:spcPct val="0"/>
        </a:spcBef>
        <a:spcAft>
          <a:spcPct val="0"/>
        </a:spcAft>
        <a:defRPr kumimoji="1" sz="3400">
          <a:solidFill>
            <a:schemeClr val="accent2"/>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2pPr>
      <a:lvl3pPr algn="l" rtl="0" eaLnBrk="0" fontAlgn="base" hangingPunct="0">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3pPr>
      <a:lvl4pPr algn="l" rtl="0" eaLnBrk="0" fontAlgn="base" hangingPunct="0">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4pPr>
      <a:lvl5pPr algn="l" rtl="0" eaLnBrk="0" fontAlgn="base" hangingPunct="0">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5pPr>
      <a:lvl6pPr marL="457200" algn="l" rtl="0" fontAlgn="base">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6pPr>
      <a:lvl7pPr marL="914400" algn="l" rtl="0" fontAlgn="base">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7pPr>
      <a:lvl8pPr marL="1371600" algn="l" rtl="0" fontAlgn="base">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8pPr>
      <a:lvl9pPr marL="1828800" algn="l" rtl="0" fontAlgn="base">
        <a:lnSpc>
          <a:spcPct val="85000"/>
        </a:lnSpc>
        <a:spcBef>
          <a:spcPct val="0"/>
        </a:spcBef>
        <a:spcAft>
          <a:spcPct val="0"/>
        </a:spcAft>
        <a:defRPr kumimoji="1" sz="3400">
          <a:solidFill>
            <a:schemeClr val="accent2"/>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60000"/>
        </a:spcBef>
        <a:spcAft>
          <a:spcPct val="0"/>
        </a:spcAft>
        <a:buClr>
          <a:schemeClr val="tx1"/>
        </a:buClr>
        <a:buChar char="•"/>
        <a:defRPr kumimoji="1" sz="20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a:solidFill>
            <a:schemeClr val="bg1"/>
          </a:solidFill>
          <a:effectLst>
            <a:outerShdw blurRad="38100" dist="38100" dir="2700000" algn="tl">
              <a:srgbClr val="C0C0C0"/>
            </a:outerShdw>
          </a:effectLst>
          <a:latin typeface="+mn-lt"/>
          <a:cs typeface="+mn-cs"/>
        </a:defRPr>
      </a:lvl2pPr>
      <a:lvl3pPr marL="1143000" indent="-228600" algn="l" rtl="0" eaLnBrk="0" fontAlgn="base" hangingPunct="0">
        <a:spcBef>
          <a:spcPct val="35000"/>
        </a:spcBef>
        <a:spcAft>
          <a:spcPct val="0"/>
        </a:spcAft>
        <a:buChar char="•"/>
        <a:defRPr kumimoji="1" sz="1600">
          <a:solidFill>
            <a:schemeClr val="bg1"/>
          </a:solidFill>
          <a:effectLst>
            <a:outerShdw blurRad="38100" dist="38100" dir="2700000" algn="tl">
              <a:srgbClr val="C0C0C0"/>
            </a:outerShdw>
          </a:effectLst>
          <a:latin typeface="+mn-lt"/>
          <a:cs typeface="+mn-cs"/>
        </a:defRPr>
      </a:lvl3pPr>
      <a:lvl4pPr marL="1600200" indent="-228600" algn="l" rtl="0" eaLnBrk="0" fontAlgn="base" hangingPunct="0">
        <a:spcBef>
          <a:spcPct val="30000"/>
        </a:spcBef>
        <a:spcAft>
          <a:spcPct val="0"/>
        </a:spcAft>
        <a:buChar char="–"/>
        <a:defRPr kumimoji="1" sz="1200">
          <a:solidFill>
            <a:schemeClr val="bg1"/>
          </a:solidFill>
          <a:effectLst>
            <a:outerShdw blurRad="38100" dist="38100" dir="2700000" algn="tl">
              <a:srgbClr val="C0C0C0"/>
            </a:outerShdw>
          </a:effectLst>
          <a:latin typeface="+mn-lt"/>
          <a:cs typeface="+mn-cs"/>
        </a:defRPr>
      </a:lvl4pPr>
      <a:lvl5pPr marL="2057400" indent="-228600" algn="l" rtl="0" eaLnBrk="0" fontAlgn="base" hangingPunct="0">
        <a:spcBef>
          <a:spcPct val="30000"/>
        </a:spcBef>
        <a:spcAft>
          <a:spcPct val="0"/>
        </a:spcAft>
        <a:buChar char="»"/>
        <a:defRPr kumimoji="1" sz="1000">
          <a:solidFill>
            <a:schemeClr val="bg1"/>
          </a:solidFill>
          <a:effectLst>
            <a:outerShdw blurRad="38100" dist="38100" dir="2700000" algn="tl">
              <a:srgbClr val="C0C0C0"/>
            </a:outerShdw>
          </a:effectLst>
          <a:latin typeface="+mn-lt"/>
          <a:cs typeface="+mn-cs"/>
        </a:defRPr>
      </a:lvl5pPr>
      <a:lvl6pPr marL="2514600" indent="-228600" algn="l" rtl="0" fontAlgn="base">
        <a:spcBef>
          <a:spcPct val="30000"/>
        </a:spcBef>
        <a:spcAft>
          <a:spcPct val="0"/>
        </a:spcAft>
        <a:buChar char="»"/>
        <a:defRPr kumimoji="1" sz="1000">
          <a:solidFill>
            <a:schemeClr val="bg1"/>
          </a:solidFill>
          <a:effectLst>
            <a:outerShdw blurRad="38100" dist="38100" dir="2700000" algn="tl">
              <a:srgbClr val="C0C0C0"/>
            </a:outerShdw>
          </a:effectLst>
          <a:latin typeface="+mn-lt"/>
          <a:cs typeface="+mn-cs"/>
        </a:defRPr>
      </a:lvl6pPr>
      <a:lvl7pPr marL="2971800" indent="-228600" algn="l" rtl="0" fontAlgn="base">
        <a:spcBef>
          <a:spcPct val="30000"/>
        </a:spcBef>
        <a:spcAft>
          <a:spcPct val="0"/>
        </a:spcAft>
        <a:buChar char="»"/>
        <a:defRPr kumimoji="1" sz="1000">
          <a:solidFill>
            <a:schemeClr val="bg1"/>
          </a:solidFill>
          <a:effectLst>
            <a:outerShdw blurRad="38100" dist="38100" dir="2700000" algn="tl">
              <a:srgbClr val="C0C0C0"/>
            </a:outerShdw>
          </a:effectLst>
          <a:latin typeface="+mn-lt"/>
          <a:cs typeface="+mn-cs"/>
        </a:defRPr>
      </a:lvl7pPr>
      <a:lvl8pPr marL="3429000" indent="-228600" algn="l" rtl="0" fontAlgn="base">
        <a:spcBef>
          <a:spcPct val="30000"/>
        </a:spcBef>
        <a:spcAft>
          <a:spcPct val="0"/>
        </a:spcAft>
        <a:buChar char="»"/>
        <a:defRPr kumimoji="1" sz="1000">
          <a:solidFill>
            <a:schemeClr val="bg1"/>
          </a:solidFill>
          <a:effectLst>
            <a:outerShdw blurRad="38100" dist="38100" dir="2700000" algn="tl">
              <a:srgbClr val="C0C0C0"/>
            </a:outerShdw>
          </a:effectLst>
          <a:latin typeface="+mn-lt"/>
          <a:cs typeface="+mn-cs"/>
        </a:defRPr>
      </a:lvl8pPr>
      <a:lvl9pPr marL="3886200" indent="-228600" algn="l" rtl="0" fontAlgn="base">
        <a:spcBef>
          <a:spcPct val="30000"/>
        </a:spcBef>
        <a:spcAft>
          <a:spcPct val="0"/>
        </a:spcAft>
        <a:buChar char="»"/>
        <a:defRPr kumimoji="1" sz="1000">
          <a:solidFill>
            <a:schemeClr val="bg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1443038"/>
            <a:ext cx="8372475" cy="287337"/>
            <a:chOff x="4" y="909"/>
            <a:chExt cx="5274" cy="181"/>
          </a:xfrm>
        </p:grpSpPr>
        <p:grpSp>
          <p:nvGrpSpPr>
            <p:cNvPr id="5129" name="Group 3"/>
            <p:cNvGrpSpPr>
              <a:grpSpLocks/>
            </p:cNvGrpSpPr>
            <p:nvPr/>
          </p:nvGrpSpPr>
          <p:grpSpPr bwMode="auto">
            <a:xfrm>
              <a:off x="5162" y="909"/>
              <a:ext cx="116" cy="181"/>
              <a:chOff x="5162" y="909"/>
              <a:chExt cx="116" cy="181"/>
            </a:xfrm>
          </p:grpSpPr>
          <p:sp>
            <p:nvSpPr>
              <p:cNvPr id="114692" name="Rectangle 4"/>
              <p:cNvSpPr>
                <a:spLocks noChangeArrowheads="1"/>
              </p:cNvSpPr>
              <p:nvPr/>
            </p:nvSpPr>
            <p:spPr bwMode="auto">
              <a:xfrm>
                <a:off x="5256" y="909"/>
                <a:ext cx="2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3" name="Rectangle 5"/>
              <p:cNvSpPr>
                <a:spLocks noChangeArrowheads="1"/>
              </p:cNvSpPr>
              <p:nvPr/>
            </p:nvSpPr>
            <p:spPr bwMode="auto">
              <a:xfrm>
                <a:off x="5162" y="909"/>
                <a:ext cx="5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0" name="Group 6"/>
            <p:cNvGrpSpPr>
              <a:grpSpLocks/>
            </p:cNvGrpSpPr>
            <p:nvPr/>
          </p:nvGrpSpPr>
          <p:grpSpPr bwMode="auto">
            <a:xfrm>
              <a:off x="4852" y="909"/>
              <a:ext cx="255" cy="181"/>
              <a:chOff x="4852" y="909"/>
              <a:chExt cx="255" cy="181"/>
            </a:xfrm>
          </p:grpSpPr>
          <p:sp>
            <p:nvSpPr>
              <p:cNvPr id="114695" name="Rectangle 7"/>
              <p:cNvSpPr>
                <a:spLocks noChangeArrowheads="1"/>
              </p:cNvSpPr>
              <p:nvPr/>
            </p:nvSpPr>
            <p:spPr bwMode="auto">
              <a:xfrm>
                <a:off x="5022" y="909"/>
                <a:ext cx="85"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6" name="Rectangle 8"/>
              <p:cNvSpPr>
                <a:spLocks noChangeArrowheads="1"/>
              </p:cNvSpPr>
              <p:nvPr/>
            </p:nvSpPr>
            <p:spPr bwMode="auto">
              <a:xfrm>
                <a:off x="4852" y="909"/>
                <a:ext cx="11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1" name="Group 9"/>
            <p:cNvGrpSpPr>
              <a:grpSpLocks/>
            </p:cNvGrpSpPr>
            <p:nvPr/>
          </p:nvGrpSpPr>
          <p:grpSpPr bwMode="auto">
            <a:xfrm>
              <a:off x="4422" y="909"/>
              <a:ext cx="378" cy="181"/>
              <a:chOff x="4422" y="909"/>
              <a:chExt cx="378" cy="181"/>
            </a:xfrm>
          </p:grpSpPr>
          <p:sp>
            <p:nvSpPr>
              <p:cNvPr id="114698" name="Rectangle 10"/>
              <p:cNvSpPr>
                <a:spLocks noChangeArrowheads="1"/>
              </p:cNvSpPr>
              <p:nvPr/>
            </p:nvSpPr>
            <p:spPr bwMode="auto">
              <a:xfrm>
                <a:off x="4654" y="909"/>
                <a:ext cx="14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699" name="Rectangle 11"/>
              <p:cNvSpPr>
                <a:spLocks noChangeArrowheads="1"/>
              </p:cNvSpPr>
              <p:nvPr/>
            </p:nvSpPr>
            <p:spPr bwMode="auto">
              <a:xfrm>
                <a:off x="4422" y="909"/>
                <a:ext cx="181"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2" name="Group 12"/>
            <p:cNvGrpSpPr>
              <a:grpSpLocks/>
            </p:cNvGrpSpPr>
            <p:nvPr/>
          </p:nvGrpSpPr>
          <p:grpSpPr bwMode="auto">
            <a:xfrm>
              <a:off x="3187" y="909"/>
              <a:ext cx="1183" cy="181"/>
              <a:chOff x="3187" y="909"/>
              <a:chExt cx="1183" cy="181"/>
            </a:xfrm>
          </p:grpSpPr>
          <p:sp>
            <p:nvSpPr>
              <p:cNvPr id="114701" name="Rectangle 13"/>
              <p:cNvSpPr>
                <a:spLocks noChangeArrowheads="1"/>
              </p:cNvSpPr>
              <p:nvPr/>
            </p:nvSpPr>
            <p:spPr bwMode="auto">
              <a:xfrm>
                <a:off x="3562"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2" name="Rectangle 14"/>
              <p:cNvSpPr>
                <a:spLocks noChangeArrowheads="1"/>
              </p:cNvSpPr>
              <p:nvPr/>
            </p:nvSpPr>
            <p:spPr bwMode="auto">
              <a:xfrm>
                <a:off x="4160" y="909"/>
                <a:ext cx="210"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3" name="Rectangle 15"/>
              <p:cNvSpPr>
                <a:spLocks noChangeArrowheads="1"/>
              </p:cNvSpPr>
              <p:nvPr/>
            </p:nvSpPr>
            <p:spPr bwMode="auto">
              <a:xfrm>
                <a:off x="3868" y="909"/>
                <a:ext cx="242"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4" name="Rectangle 16"/>
              <p:cNvSpPr>
                <a:spLocks noChangeArrowheads="1"/>
              </p:cNvSpPr>
              <p:nvPr/>
            </p:nvSpPr>
            <p:spPr bwMode="auto">
              <a:xfrm>
                <a:off x="3187" y="909"/>
                <a:ext cx="306"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nvGrpSpPr>
            <p:cNvPr id="5133" name="Group 17"/>
            <p:cNvGrpSpPr>
              <a:grpSpLocks/>
            </p:cNvGrpSpPr>
            <p:nvPr/>
          </p:nvGrpSpPr>
          <p:grpSpPr bwMode="auto">
            <a:xfrm>
              <a:off x="4" y="909"/>
              <a:ext cx="3135" cy="181"/>
              <a:chOff x="4" y="909"/>
              <a:chExt cx="3135" cy="181"/>
            </a:xfrm>
          </p:grpSpPr>
          <p:sp>
            <p:nvSpPr>
              <p:cNvPr id="114706" name="Rectangle 18"/>
              <p:cNvSpPr>
                <a:spLocks noChangeArrowheads="1"/>
              </p:cNvSpPr>
              <p:nvPr/>
            </p:nvSpPr>
            <p:spPr bwMode="auto">
              <a:xfrm>
                <a:off x="2802" y="909"/>
                <a:ext cx="337"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sp>
            <p:nvSpPr>
              <p:cNvPr id="114707" name="Rectangle 19"/>
              <p:cNvSpPr>
                <a:spLocks noChangeArrowheads="1"/>
              </p:cNvSpPr>
              <p:nvPr/>
            </p:nvSpPr>
            <p:spPr bwMode="auto">
              <a:xfrm>
                <a:off x="4" y="909"/>
                <a:ext cx="2748" cy="181"/>
              </a:xfrm>
              <a:prstGeom prst="rect">
                <a:avLst/>
              </a:prstGeom>
              <a:solidFill>
                <a:schemeClr val="tx2"/>
              </a:solidFill>
              <a:ln w="12700">
                <a:solidFill>
                  <a:schemeClr val="tx1"/>
                </a:solidFill>
                <a:miter lim="800000"/>
                <a:headEnd/>
                <a:tailEnd/>
              </a:ln>
              <a:effectLst/>
            </p:spPr>
            <p:txBody>
              <a:bodyPr wrap="none" anchor="ctr"/>
              <a:lstStyle/>
              <a:p>
                <a:pPr>
                  <a:defRPr/>
                </a:pPr>
                <a:endParaRPr lang="en-AU"/>
              </a:p>
            </p:txBody>
          </p:sp>
        </p:grpSp>
      </p:grpSp>
      <p:sp>
        <p:nvSpPr>
          <p:cNvPr id="114708"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5124"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4711" name="Rectangle 23"/>
          <p:cNvSpPr>
            <a:spLocks noGrp="1" noChangeArrowheads="1"/>
          </p:cNvSpPr>
          <p:nvPr>
            <p:ph type="dt" sz="half" idx="2"/>
          </p:nvPr>
        </p:nvSpPr>
        <p:spPr bwMode="auto">
          <a:xfrm>
            <a:off x="6858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r>
              <a:rPr lang="en-AU"/>
              <a:t>29 Sep 2008</a:t>
            </a:r>
          </a:p>
        </p:txBody>
      </p:sp>
      <p:sp>
        <p:nvSpPr>
          <p:cNvPr id="114712" name="Rectangle 24"/>
          <p:cNvSpPr>
            <a:spLocks noGrp="1" noChangeArrowheads="1"/>
          </p:cNvSpPr>
          <p:nvPr>
            <p:ph type="ftr" sz="quarter" idx="3"/>
          </p:nvPr>
        </p:nvSpPr>
        <p:spPr bwMode="auto">
          <a:xfrm>
            <a:off x="3124200" y="64770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AU"/>
              <a:t>R D Ekers</a:t>
            </a:r>
          </a:p>
        </p:txBody>
      </p:sp>
      <p:sp>
        <p:nvSpPr>
          <p:cNvPr id="114713" name="Rectangle 25"/>
          <p:cNvSpPr>
            <a:spLocks noGrp="1" noChangeArrowheads="1"/>
          </p:cNvSpPr>
          <p:nvPr>
            <p:ph type="sldNum" sz="quarter" idx="4"/>
          </p:nvPr>
        </p:nvSpPr>
        <p:spPr bwMode="auto">
          <a:xfrm>
            <a:off x="65532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C394316-505D-4259-9FDC-A6C23FEF46DF}" type="slidenum">
              <a:rPr lang="en-AU"/>
              <a:pPr>
                <a:defRPr/>
              </a:pPr>
              <a:t>‹#›</a:t>
            </a:fld>
            <a:endParaRPr lang="en-AU"/>
          </a:p>
        </p:txBody>
      </p:sp>
      <p:pic>
        <p:nvPicPr>
          <p:cNvPr id="5128" name="Picture 26"/>
          <p:cNvPicPr>
            <a:picLocks noChangeAspect="1" noChangeArrowheads="1"/>
          </p:cNvPicPr>
          <p:nvPr userDrawn="1"/>
        </p:nvPicPr>
        <p:blipFill>
          <a:blip r:embed="rId13" cstate="print"/>
          <a:srcRect/>
          <a:stretch>
            <a:fillRect/>
          </a:stretch>
        </p:blipFill>
        <p:spPr bwMode="auto">
          <a:xfrm>
            <a:off x="47625" y="76200"/>
            <a:ext cx="1019175"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5pPr>
      <a:lvl6pPr marL="4572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6pPr>
      <a:lvl7pPr marL="9144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7pPr>
      <a:lvl8pPr marL="13716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8pPr>
      <a:lvl9pPr marL="1828800"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2"/>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2"/>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2"/>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AU" smtClean="0"/>
              <a:t>Click to edit Master title style</a:t>
            </a:r>
          </a:p>
        </p:txBody>
      </p:sp>
      <p:sp>
        <p:nvSpPr>
          <p:cNvPr id="1029"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graphicFrame>
        <p:nvGraphicFramePr>
          <p:cNvPr id="1026" name="Object 22"/>
          <p:cNvGraphicFramePr>
            <a:graphicFrameLocks/>
          </p:cNvGraphicFramePr>
          <p:nvPr/>
        </p:nvGraphicFramePr>
        <p:xfrm>
          <a:off x="47625" y="76200"/>
          <a:ext cx="1019175" cy="1219200"/>
        </p:xfrm>
        <a:graphic>
          <a:graphicData uri="http://schemas.openxmlformats.org/presentationml/2006/ole">
            <p:oleObj spid="_x0000_s57346" name="Bitmap Image" r:id="rId14" imgW="3114355" imgH="3724138" progId="PBrush">
              <p:embed/>
            </p:oleObj>
          </a:graphicData>
        </a:graphic>
      </p:graphicFrame>
      <p:sp>
        <p:nvSpPr>
          <p:cNvPr id="33815" name="Rectangle 23"/>
          <p:cNvSpPr>
            <a:spLocks noGrp="1" noChangeArrowheads="1"/>
          </p:cNvSpPr>
          <p:nvPr>
            <p:ph type="dt" sz="half" idx="2"/>
          </p:nvPr>
        </p:nvSpPr>
        <p:spPr bwMode="auto">
          <a:xfrm>
            <a:off x="6858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r>
              <a:rPr lang="en-AU">
                <a:solidFill>
                  <a:srgbClr val="FFFFFF"/>
                </a:solidFill>
              </a:rPr>
              <a:t>14 Sep 1998</a:t>
            </a:r>
          </a:p>
        </p:txBody>
      </p:sp>
      <p:sp>
        <p:nvSpPr>
          <p:cNvPr id="33816" name="Rectangle 24"/>
          <p:cNvSpPr>
            <a:spLocks noGrp="1" noChangeArrowheads="1"/>
          </p:cNvSpPr>
          <p:nvPr>
            <p:ph type="ftr" sz="quarter" idx="3"/>
          </p:nvPr>
        </p:nvSpPr>
        <p:spPr bwMode="auto">
          <a:xfrm>
            <a:off x="3124200" y="62484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r>
              <a:rPr lang="en-AU">
                <a:solidFill>
                  <a:srgbClr val="FFFFFF"/>
                </a:solidFill>
              </a:rPr>
              <a:t>R D Ekers - Synth Image Workshop: INTRODUCTION</a:t>
            </a:r>
          </a:p>
        </p:txBody>
      </p:sp>
      <p:sp>
        <p:nvSpPr>
          <p:cNvPr id="33817" name="Rectangle 25"/>
          <p:cNvSpPr>
            <a:spLocks noGrp="1" noChangeArrowheads="1"/>
          </p:cNvSpPr>
          <p:nvPr>
            <p:ph type="sldNum" sz="quarter" idx="4"/>
          </p:nvPr>
        </p:nvSpPr>
        <p:spPr bwMode="auto">
          <a:xfrm>
            <a:off x="6553200" y="6248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B91AB144-8D9E-4226-9939-0790657CAC6B}" type="slidenum">
              <a:rPr lang="en-AU">
                <a:solidFill>
                  <a:srgbClr val="FFFFFF"/>
                </a:solidFill>
              </a:rPr>
              <a:pP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ransition spd="slow">
    <p:wipe/>
  </p:transition>
  <p:hf hdr="0" ftr="0" dt="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defRPr>
      </a:lvl2pPr>
      <a:lvl3pPr algn="r" rtl="0" eaLnBrk="0" fontAlgn="base" hangingPunct="0">
        <a:spcBef>
          <a:spcPct val="0"/>
        </a:spcBef>
        <a:spcAft>
          <a:spcPct val="0"/>
        </a:spcAft>
        <a:defRPr sz="4400">
          <a:solidFill>
            <a:schemeClr val="tx2"/>
          </a:solidFill>
          <a:latin typeface="Times New Roman" pitchFamily="18" charset="0"/>
        </a:defRPr>
      </a:lvl3pPr>
      <a:lvl4pPr algn="r" rtl="0" eaLnBrk="0" fontAlgn="base" hangingPunct="0">
        <a:spcBef>
          <a:spcPct val="0"/>
        </a:spcBef>
        <a:spcAft>
          <a:spcPct val="0"/>
        </a:spcAft>
        <a:defRPr sz="4400">
          <a:solidFill>
            <a:schemeClr val="tx2"/>
          </a:solidFill>
          <a:latin typeface="Times New Roman" pitchFamily="18" charset="0"/>
        </a:defRPr>
      </a:lvl4pPr>
      <a:lvl5pPr algn="r" rtl="0" eaLnBrk="0" fontAlgn="base" hangingPunct="0">
        <a:spcBef>
          <a:spcPct val="0"/>
        </a:spcBef>
        <a:spcAft>
          <a:spcPct val="0"/>
        </a:spcAft>
        <a:defRPr sz="4400">
          <a:solidFill>
            <a:schemeClr val="tx2"/>
          </a:solidFill>
          <a:latin typeface="Times New Roman" pitchFamily="18" charset="0"/>
        </a:defRPr>
      </a:lvl5pPr>
      <a:lvl6pPr marL="457200" algn="r" rtl="0" eaLnBrk="0" fontAlgn="base" hangingPunct="0">
        <a:spcBef>
          <a:spcPct val="0"/>
        </a:spcBef>
        <a:spcAft>
          <a:spcPct val="0"/>
        </a:spcAft>
        <a:defRPr sz="4400">
          <a:solidFill>
            <a:schemeClr val="tx2"/>
          </a:solidFill>
          <a:latin typeface="Times New Roman" pitchFamily="18" charset="0"/>
        </a:defRPr>
      </a:lvl6pPr>
      <a:lvl7pPr marL="914400" algn="r" rtl="0" eaLnBrk="0" fontAlgn="base" hangingPunct="0">
        <a:spcBef>
          <a:spcPct val="0"/>
        </a:spcBef>
        <a:spcAft>
          <a:spcPct val="0"/>
        </a:spcAft>
        <a:defRPr sz="4400">
          <a:solidFill>
            <a:schemeClr val="tx2"/>
          </a:solidFill>
          <a:latin typeface="Times New Roman" pitchFamily="18" charset="0"/>
        </a:defRPr>
      </a:lvl7pPr>
      <a:lvl8pPr marL="1371600" algn="r" rtl="0" eaLnBrk="0" fontAlgn="base" hangingPunct="0">
        <a:spcBef>
          <a:spcPct val="0"/>
        </a:spcBef>
        <a:spcAft>
          <a:spcPct val="0"/>
        </a:spcAft>
        <a:defRPr sz="4400">
          <a:solidFill>
            <a:schemeClr val="tx2"/>
          </a:solidFill>
          <a:latin typeface="Times New Roman" pitchFamily="18" charset="0"/>
        </a:defRPr>
      </a:lvl8pPr>
      <a:lvl9pPr marL="1828800" algn="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www.gb.nrao.edu/sd03/talks/whysd_r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5800" y="2286000"/>
            <a:ext cx="7772400" cy="1143000"/>
          </a:xfrm>
        </p:spPr>
        <p:txBody>
          <a:bodyPr/>
          <a:lstStyle/>
          <a:p>
            <a:pPr algn="ctr">
              <a:defRPr/>
            </a:pPr>
            <a:r>
              <a:rPr lang="en-AU" sz="4000" dirty="0" smtClean="0"/>
              <a:t>Principles of </a:t>
            </a:r>
            <a:r>
              <a:rPr lang="en-AU" sz="4000" dirty="0" err="1" smtClean="0"/>
              <a:t>Interferometry</a:t>
            </a:r>
            <a:r>
              <a:rPr lang="en-AU" sz="4000" dirty="0" smtClean="0"/>
              <a:t> I</a:t>
            </a:r>
          </a:p>
        </p:txBody>
      </p:sp>
      <p:sp>
        <p:nvSpPr>
          <p:cNvPr id="23555" name="Rectangle 3"/>
          <p:cNvSpPr>
            <a:spLocks noGrp="1" noChangeArrowheads="1"/>
          </p:cNvSpPr>
          <p:nvPr>
            <p:ph type="subTitle" idx="1"/>
          </p:nvPr>
        </p:nvSpPr>
        <p:spPr/>
        <p:txBody>
          <a:bodyPr/>
          <a:lstStyle/>
          <a:p>
            <a:r>
              <a:rPr lang="en-AU" sz="3600" smtClean="0"/>
              <a:t>CASS Radio Astronomy School</a:t>
            </a:r>
          </a:p>
          <a:p>
            <a:r>
              <a:rPr lang="en-AU" smtClean="0"/>
              <a:t>R. D. Ekers</a:t>
            </a:r>
          </a:p>
          <a:p>
            <a:r>
              <a:rPr lang="en-US" smtClean="0"/>
              <a:t>24 Sep 2012</a:t>
            </a:r>
            <a:endParaRPr lang="en-AU"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AU" smtClean="0"/>
              <a:t>29 Sep 2008</a:t>
            </a:r>
          </a:p>
        </p:txBody>
      </p:sp>
      <p:sp>
        <p:nvSpPr>
          <p:cNvPr id="32771" name="Footer Placeholder 4"/>
          <p:cNvSpPr>
            <a:spLocks noGrp="1"/>
          </p:cNvSpPr>
          <p:nvPr>
            <p:ph type="ftr" sz="quarter" idx="11"/>
          </p:nvPr>
        </p:nvSpPr>
        <p:spPr>
          <a:noFill/>
        </p:spPr>
        <p:txBody>
          <a:bodyPr/>
          <a:lstStyle/>
          <a:p>
            <a:r>
              <a:rPr lang="en-AU" smtClean="0"/>
              <a:t>R D Ekers</a:t>
            </a:r>
          </a:p>
        </p:txBody>
      </p:sp>
      <p:sp>
        <p:nvSpPr>
          <p:cNvPr id="32772" name="Slide Number Placeholder 5"/>
          <p:cNvSpPr>
            <a:spLocks noGrp="1"/>
          </p:cNvSpPr>
          <p:nvPr>
            <p:ph type="sldNum" sz="quarter" idx="12"/>
          </p:nvPr>
        </p:nvSpPr>
        <p:spPr>
          <a:noFill/>
        </p:spPr>
        <p:txBody>
          <a:bodyPr/>
          <a:lstStyle/>
          <a:p>
            <a:fld id="{3CC59C31-24BC-4EC5-9E2C-42ED7A38F86A}" type="slidenum">
              <a:rPr lang="en-AU" smtClean="0"/>
              <a:pPr/>
              <a:t>10</a:t>
            </a:fld>
            <a:endParaRPr lang="en-AU" smtClean="0"/>
          </a:p>
        </p:txBody>
      </p:sp>
      <p:sp>
        <p:nvSpPr>
          <p:cNvPr id="63490" name="Rectangle 2"/>
          <p:cNvSpPr>
            <a:spLocks noGrp="1" noChangeArrowheads="1"/>
          </p:cNvSpPr>
          <p:nvPr>
            <p:ph type="title"/>
          </p:nvPr>
        </p:nvSpPr>
        <p:spPr/>
        <p:txBody>
          <a:bodyPr/>
          <a:lstStyle/>
          <a:p>
            <a:pPr>
              <a:defRPr/>
            </a:pPr>
            <a:r>
              <a:rPr lang="en-US" smtClean="0"/>
              <a:t>Spatial Coherence</a:t>
            </a:r>
          </a:p>
        </p:txBody>
      </p:sp>
      <p:sp>
        <p:nvSpPr>
          <p:cNvPr id="63491" name="Rectangle 3"/>
          <p:cNvSpPr>
            <a:spLocks noGrp="1" noChangeArrowheads="1"/>
          </p:cNvSpPr>
          <p:nvPr>
            <p:ph type="body" idx="1"/>
          </p:nvPr>
        </p:nvSpPr>
        <p:spPr>
          <a:xfrm>
            <a:off x="762000" y="5181600"/>
            <a:ext cx="7772400" cy="1295400"/>
          </a:xfrm>
          <a:ln>
            <a:solidFill>
              <a:schemeClr val="tx2"/>
            </a:solidFill>
          </a:ln>
        </p:spPr>
        <p:txBody>
          <a:bodyPr/>
          <a:lstStyle/>
          <a:p>
            <a:pPr algn="ctr">
              <a:lnSpc>
                <a:spcPct val="90000"/>
              </a:lnSpc>
              <a:buSzTx/>
              <a:buFont typeface="Wingdings" pitchFamily="2" charset="2"/>
              <a:buNone/>
            </a:pPr>
            <a:r>
              <a:rPr lang="en-US" smtClean="0"/>
              <a:t>van Cittert-Zernike theorem</a:t>
            </a:r>
          </a:p>
          <a:p>
            <a:pPr lvl="1" algn="ctr">
              <a:lnSpc>
                <a:spcPct val="90000"/>
              </a:lnSpc>
              <a:buSzTx/>
              <a:buFontTx/>
              <a:buNone/>
            </a:pPr>
            <a:r>
              <a:rPr lang="en-US" smtClean="0"/>
              <a:t>The spatial coherence function is the Fourier Transform of the brightness distribution</a:t>
            </a:r>
            <a:endParaRPr lang="en-AU" smtClean="0"/>
          </a:p>
        </p:txBody>
      </p:sp>
      <p:grpSp>
        <p:nvGrpSpPr>
          <p:cNvPr id="2" name="Group 16"/>
          <p:cNvGrpSpPr>
            <a:grpSpLocks/>
          </p:cNvGrpSpPr>
          <p:nvPr/>
        </p:nvGrpSpPr>
        <p:grpSpPr bwMode="auto">
          <a:xfrm>
            <a:off x="4114800" y="1889125"/>
            <a:ext cx="3575050" cy="3155950"/>
            <a:chOff x="2592" y="1190"/>
            <a:chExt cx="2252" cy="1988"/>
          </a:xfrm>
        </p:grpSpPr>
        <p:sp>
          <p:nvSpPr>
            <p:cNvPr id="32778" name="Line 4"/>
            <p:cNvSpPr>
              <a:spLocks noChangeShapeType="1"/>
            </p:cNvSpPr>
            <p:nvPr/>
          </p:nvSpPr>
          <p:spPr bwMode="auto">
            <a:xfrm flipH="1">
              <a:off x="2688" y="1488"/>
              <a:ext cx="432" cy="1344"/>
            </a:xfrm>
            <a:prstGeom prst="line">
              <a:avLst/>
            </a:prstGeom>
            <a:noFill/>
            <a:ln w="28575">
              <a:solidFill>
                <a:schemeClr val="tx2"/>
              </a:solidFill>
              <a:round/>
              <a:headEnd type="oval" w="lg" len="lg"/>
              <a:tailEnd type="triangle" w="lg" len="lg"/>
            </a:ln>
          </p:spPr>
          <p:txBody>
            <a:bodyPr/>
            <a:lstStyle/>
            <a:p>
              <a:endParaRPr lang="en-AU"/>
            </a:p>
          </p:txBody>
        </p:sp>
        <p:sp>
          <p:nvSpPr>
            <p:cNvPr id="32779" name="Line 5"/>
            <p:cNvSpPr>
              <a:spLocks noChangeShapeType="1"/>
            </p:cNvSpPr>
            <p:nvPr/>
          </p:nvSpPr>
          <p:spPr bwMode="auto">
            <a:xfrm>
              <a:off x="3120" y="1488"/>
              <a:ext cx="1536" cy="1344"/>
            </a:xfrm>
            <a:prstGeom prst="line">
              <a:avLst/>
            </a:prstGeom>
            <a:noFill/>
            <a:ln w="28575">
              <a:solidFill>
                <a:schemeClr val="tx2"/>
              </a:solidFill>
              <a:round/>
              <a:headEnd type="oval" w="lg" len="lg"/>
              <a:tailEnd type="triangle" w="lg" len="lg"/>
            </a:ln>
          </p:spPr>
          <p:txBody>
            <a:bodyPr/>
            <a:lstStyle/>
            <a:p>
              <a:endParaRPr lang="en-AU"/>
            </a:p>
          </p:txBody>
        </p:sp>
        <p:sp>
          <p:nvSpPr>
            <p:cNvPr id="32780" name="Line 6"/>
            <p:cNvSpPr>
              <a:spLocks noChangeShapeType="1"/>
            </p:cNvSpPr>
            <p:nvPr/>
          </p:nvSpPr>
          <p:spPr bwMode="auto">
            <a:xfrm flipH="1">
              <a:off x="2784" y="1488"/>
              <a:ext cx="1296" cy="1344"/>
            </a:xfrm>
            <a:prstGeom prst="line">
              <a:avLst/>
            </a:prstGeom>
            <a:noFill/>
            <a:ln w="28575">
              <a:solidFill>
                <a:schemeClr val="tx2"/>
              </a:solidFill>
              <a:round/>
              <a:headEnd type="oval" w="lg" len="lg"/>
              <a:tailEnd type="triangle" w="lg" len="lg"/>
            </a:ln>
          </p:spPr>
          <p:txBody>
            <a:bodyPr/>
            <a:lstStyle/>
            <a:p>
              <a:endParaRPr lang="en-AU"/>
            </a:p>
          </p:txBody>
        </p:sp>
        <p:sp>
          <p:nvSpPr>
            <p:cNvPr id="32781" name="Line 7"/>
            <p:cNvSpPr>
              <a:spLocks noChangeShapeType="1"/>
            </p:cNvSpPr>
            <p:nvPr/>
          </p:nvSpPr>
          <p:spPr bwMode="auto">
            <a:xfrm>
              <a:off x="4080" y="1488"/>
              <a:ext cx="672" cy="1344"/>
            </a:xfrm>
            <a:prstGeom prst="line">
              <a:avLst/>
            </a:prstGeom>
            <a:noFill/>
            <a:ln w="28575">
              <a:solidFill>
                <a:schemeClr val="tx2"/>
              </a:solidFill>
              <a:round/>
              <a:headEnd type="oval" w="lg" len="lg"/>
              <a:tailEnd type="triangle" w="lg" len="lg"/>
            </a:ln>
          </p:spPr>
          <p:txBody>
            <a:bodyPr/>
            <a:lstStyle/>
            <a:p>
              <a:endParaRPr lang="en-AU"/>
            </a:p>
          </p:txBody>
        </p:sp>
        <p:sp>
          <p:nvSpPr>
            <p:cNvPr id="32782" name="Oval 8"/>
            <p:cNvSpPr>
              <a:spLocks noChangeArrowheads="1"/>
            </p:cNvSpPr>
            <p:nvPr/>
          </p:nvSpPr>
          <p:spPr bwMode="auto">
            <a:xfrm>
              <a:off x="2688" y="2832"/>
              <a:ext cx="96" cy="96"/>
            </a:xfrm>
            <a:prstGeom prst="ellipse">
              <a:avLst/>
            </a:prstGeom>
            <a:solidFill>
              <a:schemeClr val="tx2"/>
            </a:solidFill>
            <a:ln w="28575">
              <a:noFill/>
              <a:round/>
              <a:headEnd/>
              <a:tailEnd/>
            </a:ln>
          </p:spPr>
          <p:txBody>
            <a:bodyPr wrap="none" anchor="ctr"/>
            <a:lstStyle/>
            <a:p>
              <a:endParaRPr lang="en-US"/>
            </a:p>
          </p:txBody>
        </p:sp>
        <p:sp>
          <p:nvSpPr>
            <p:cNvPr id="32783" name="Oval 9"/>
            <p:cNvSpPr>
              <a:spLocks noChangeArrowheads="1"/>
            </p:cNvSpPr>
            <p:nvPr/>
          </p:nvSpPr>
          <p:spPr bwMode="auto">
            <a:xfrm>
              <a:off x="4656" y="2832"/>
              <a:ext cx="96" cy="96"/>
            </a:xfrm>
            <a:prstGeom prst="ellipse">
              <a:avLst/>
            </a:prstGeom>
            <a:solidFill>
              <a:schemeClr val="tx2"/>
            </a:solidFill>
            <a:ln w="28575">
              <a:noFill/>
              <a:round/>
              <a:headEnd/>
              <a:tailEnd/>
            </a:ln>
          </p:spPr>
          <p:txBody>
            <a:bodyPr wrap="none" anchor="ctr"/>
            <a:lstStyle/>
            <a:p>
              <a:endParaRPr lang="en-US"/>
            </a:p>
          </p:txBody>
        </p:sp>
        <p:sp>
          <p:nvSpPr>
            <p:cNvPr id="32784" name="Text Box 11"/>
            <p:cNvSpPr txBox="1">
              <a:spLocks noChangeArrowheads="1"/>
            </p:cNvSpPr>
            <p:nvPr/>
          </p:nvSpPr>
          <p:spPr bwMode="auto">
            <a:xfrm>
              <a:off x="2976" y="1190"/>
              <a:ext cx="257" cy="250"/>
            </a:xfrm>
            <a:prstGeom prst="rect">
              <a:avLst/>
            </a:prstGeom>
            <a:noFill/>
            <a:ln w="28575">
              <a:noFill/>
              <a:miter lim="800000"/>
              <a:headEnd/>
              <a:tailEnd/>
            </a:ln>
          </p:spPr>
          <p:txBody>
            <a:bodyPr wrap="none">
              <a:spAutoFit/>
            </a:bodyPr>
            <a:lstStyle/>
            <a:p>
              <a:r>
                <a:rPr lang="en-US" sz="2000"/>
                <a:t>P</a:t>
              </a:r>
              <a:r>
                <a:rPr lang="en-US" sz="2000" baseline="-25000"/>
                <a:t>1</a:t>
              </a:r>
              <a:endParaRPr lang="en-AU" sz="2000" baseline="-25000"/>
            </a:p>
          </p:txBody>
        </p:sp>
        <p:sp>
          <p:nvSpPr>
            <p:cNvPr id="32785" name="Text Box 12"/>
            <p:cNvSpPr txBox="1">
              <a:spLocks noChangeArrowheads="1"/>
            </p:cNvSpPr>
            <p:nvPr/>
          </p:nvSpPr>
          <p:spPr bwMode="auto">
            <a:xfrm>
              <a:off x="3967" y="1190"/>
              <a:ext cx="257" cy="250"/>
            </a:xfrm>
            <a:prstGeom prst="rect">
              <a:avLst/>
            </a:prstGeom>
            <a:noFill/>
            <a:ln w="28575">
              <a:noFill/>
              <a:miter lim="800000"/>
              <a:headEnd/>
              <a:tailEnd/>
            </a:ln>
          </p:spPr>
          <p:txBody>
            <a:bodyPr wrap="none">
              <a:spAutoFit/>
            </a:bodyPr>
            <a:lstStyle/>
            <a:p>
              <a:r>
                <a:rPr lang="en-US" sz="2000"/>
                <a:t>P</a:t>
              </a:r>
              <a:r>
                <a:rPr lang="en-US" sz="2000" baseline="-25000"/>
                <a:t>2</a:t>
              </a:r>
              <a:endParaRPr lang="en-AU" sz="2000" baseline="-25000"/>
            </a:p>
          </p:txBody>
        </p:sp>
        <p:sp>
          <p:nvSpPr>
            <p:cNvPr id="32786" name="Text Box 13"/>
            <p:cNvSpPr txBox="1">
              <a:spLocks noChangeArrowheads="1"/>
            </p:cNvSpPr>
            <p:nvPr/>
          </p:nvSpPr>
          <p:spPr bwMode="auto">
            <a:xfrm>
              <a:off x="2592" y="2918"/>
              <a:ext cx="284" cy="250"/>
            </a:xfrm>
            <a:prstGeom prst="rect">
              <a:avLst/>
            </a:prstGeom>
            <a:noFill/>
            <a:ln w="28575">
              <a:noFill/>
              <a:miter lim="800000"/>
              <a:headEnd/>
              <a:tailEnd/>
            </a:ln>
          </p:spPr>
          <p:txBody>
            <a:bodyPr wrap="none">
              <a:spAutoFit/>
            </a:bodyPr>
            <a:lstStyle/>
            <a:p>
              <a:r>
                <a:rPr lang="en-US" sz="2000"/>
                <a:t>Q</a:t>
              </a:r>
              <a:r>
                <a:rPr lang="en-US" sz="2000" baseline="-25000"/>
                <a:t>1</a:t>
              </a:r>
              <a:endParaRPr lang="en-AU" sz="2000" baseline="-25000"/>
            </a:p>
          </p:txBody>
        </p:sp>
        <p:sp>
          <p:nvSpPr>
            <p:cNvPr id="32787" name="Text Box 14"/>
            <p:cNvSpPr txBox="1">
              <a:spLocks noChangeArrowheads="1"/>
            </p:cNvSpPr>
            <p:nvPr/>
          </p:nvSpPr>
          <p:spPr bwMode="auto">
            <a:xfrm>
              <a:off x="4560" y="2928"/>
              <a:ext cx="284" cy="250"/>
            </a:xfrm>
            <a:prstGeom prst="rect">
              <a:avLst/>
            </a:prstGeom>
            <a:noFill/>
            <a:ln w="28575">
              <a:noFill/>
              <a:miter lim="800000"/>
              <a:headEnd/>
              <a:tailEnd/>
            </a:ln>
          </p:spPr>
          <p:txBody>
            <a:bodyPr wrap="none">
              <a:spAutoFit/>
            </a:bodyPr>
            <a:lstStyle/>
            <a:p>
              <a:r>
                <a:rPr lang="en-US" sz="2000"/>
                <a:t>Q</a:t>
              </a:r>
              <a:r>
                <a:rPr lang="en-US" sz="2000" baseline="-25000"/>
                <a:t>2</a:t>
              </a:r>
              <a:endParaRPr lang="en-AU" sz="2000" baseline="-25000"/>
            </a:p>
          </p:txBody>
        </p:sp>
      </p:grpSp>
      <p:sp>
        <p:nvSpPr>
          <p:cNvPr id="63505" name="Text Box 17"/>
          <p:cNvSpPr txBox="1">
            <a:spLocks noChangeArrowheads="1"/>
          </p:cNvSpPr>
          <p:nvPr/>
        </p:nvSpPr>
        <p:spPr bwMode="auto">
          <a:xfrm>
            <a:off x="1812925" y="2019300"/>
            <a:ext cx="3063875" cy="641350"/>
          </a:xfrm>
          <a:prstGeom prst="rect">
            <a:avLst/>
          </a:prstGeom>
          <a:noFill/>
          <a:ln w="12700">
            <a:noFill/>
            <a:miter lim="800000"/>
            <a:headEnd/>
            <a:tailEnd/>
          </a:ln>
        </p:spPr>
        <p:txBody>
          <a:bodyPr>
            <a:spAutoFit/>
          </a:bodyPr>
          <a:lstStyle/>
          <a:p>
            <a:pPr algn="ctr"/>
            <a:r>
              <a:rPr lang="en-US"/>
              <a:t>P</a:t>
            </a:r>
            <a:r>
              <a:rPr lang="en-US" baseline="-25000"/>
              <a:t>1</a:t>
            </a:r>
            <a:r>
              <a:rPr lang="en-US"/>
              <a:t> &amp;  P</a:t>
            </a:r>
            <a:r>
              <a:rPr lang="en-US" baseline="-25000"/>
              <a:t>2</a:t>
            </a:r>
            <a:r>
              <a:rPr lang="en-US"/>
              <a:t> </a:t>
            </a:r>
          </a:p>
          <a:p>
            <a:pPr algn="ctr"/>
            <a:r>
              <a:rPr lang="en-US"/>
              <a:t>spatially incoherent sources</a:t>
            </a:r>
            <a:endParaRPr lang="en-AU"/>
          </a:p>
        </p:txBody>
      </p:sp>
      <p:sp>
        <p:nvSpPr>
          <p:cNvPr id="63506" name="Text Box 18"/>
          <p:cNvSpPr txBox="1">
            <a:spLocks noChangeArrowheads="1"/>
          </p:cNvSpPr>
          <p:nvPr/>
        </p:nvSpPr>
        <p:spPr bwMode="auto">
          <a:xfrm>
            <a:off x="1219200" y="4159250"/>
            <a:ext cx="3063875" cy="641350"/>
          </a:xfrm>
          <a:prstGeom prst="rect">
            <a:avLst/>
          </a:prstGeom>
          <a:noFill/>
          <a:ln w="12700">
            <a:noFill/>
            <a:miter lim="800000"/>
            <a:headEnd/>
            <a:tailEnd/>
          </a:ln>
        </p:spPr>
        <p:txBody>
          <a:bodyPr>
            <a:spAutoFit/>
          </a:bodyPr>
          <a:lstStyle/>
          <a:p>
            <a:pPr algn="ctr"/>
            <a:r>
              <a:rPr lang="en-US"/>
              <a:t>At distant points Q</a:t>
            </a:r>
            <a:r>
              <a:rPr lang="en-US" baseline="-25000"/>
              <a:t>1</a:t>
            </a:r>
            <a:r>
              <a:rPr lang="en-US"/>
              <a:t> &amp; Q</a:t>
            </a:r>
            <a:r>
              <a:rPr lang="en-US" baseline="-25000"/>
              <a:t>2</a:t>
            </a:r>
            <a:r>
              <a:rPr lang="en-US"/>
              <a:t> </a:t>
            </a:r>
          </a:p>
          <a:p>
            <a:pPr algn="ctr"/>
            <a:r>
              <a:rPr lang="en-US"/>
              <a:t>The field is partially coherent</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0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635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3491">
                                            <p:bg/>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491">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P spid="63505" grpId="0"/>
      <p:bldP spid="635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3FFC7854-8972-40C9-B056-88EBC084ACE3}" type="slidenum">
              <a:rPr lang="en-US"/>
              <a:pPr>
                <a:defRPr/>
              </a:pPr>
              <a:t>11</a:t>
            </a:fld>
            <a:endParaRPr lang="en-US"/>
          </a:p>
        </p:txBody>
      </p:sp>
      <p:sp>
        <p:nvSpPr>
          <p:cNvPr id="91138" name="Rectangle 2"/>
          <p:cNvSpPr>
            <a:spLocks noGrp="1" noChangeArrowheads="1"/>
          </p:cNvSpPr>
          <p:nvPr>
            <p:ph type="title"/>
          </p:nvPr>
        </p:nvSpPr>
        <p:spPr>
          <a:xfrm>
            <a:off x="914400" y="228600"/>
            <a:ext cx="7620000" cy="914400"/>
          </a:xfrm>
        </p:spPr>
        <p:txBody>
          <a:bodyPr/>
          <a:lstStyle/>
          <a:p>
            <a:pPr algn="ctr" eaLnBrk="1" hangingPunct="1">
              <a:defRPr/>
            </a:pPr>
            <a:r>
              <a:rPr lang="en-US" smtClean="0"/>
              <a:t>Physics: propagation of coherence</a:t>
            </a:r>
          </a:p>
        </p:txBody>
      </p:sp>
      <p:sp>
        <p:nvSpPr>
          <p:cNvPr id="91139" name="Rectangle 3"/>
          <p:cNvSpPr>
            <a:spLocks noGrp="1" noChangeArrowheads="1"/>
          </p:cNvSpPr>
          <p:nvPr>
            <p:ph type="body" idx="1"/>
          </p:nvPr>
        </p:nvSpPr>
        <p:spPr/>
        <p:txBody>
          <a:bodyPr/>
          <a:lstStyle/>
          <a:p>
            <a:pPr eaLnBrk="1" hangingPunct="1">
              <a:lnSpc>
                <a:spcPct val="80000"/>
              </a:lnSpc>
              <a:buClr>
                <a:schemeClr val="bg1"/>
              </a:buClr>
              <a:defRPr/>
            </a:pPr>
            <a:r>
              <a:rPr lang="en-US" smtClean="0"/>
              <a:t>Radio source emits independent noise from each element</a:t>
            </a:r>
          </a:p>
          <a:p>
            <a:pPr lvl="1" eaLnBrk="1" hangingPunct="1">
              <a:lnSpc>
                <a:spcPct val="80000"/>
              </a:lnSpc>
              <a:buClr>
                <a:schemeClr val="bg1"/>
              </a:buClr>
              <a:buFontTx/>
              <a:buChar char="•"/>
              <a:defRPr/>
            </a:pPr>
            <a:r>
              <a:rPr lang="en-US" smtClean="0"/>
              <a:t>Electrons spiraling around magnetic fields</a:t>
            </a:r>
          </a:p>
          <a:p>
            <a:pPr lvl="1" eaLnBrk="1" hangingPunct="1">
              <a:lnSpc>
                <a:spcPct val="80000"/>
              </a:lnSpc>
              <a:buClr>
                <a:schemeClr val="bg1"/>
              </a:buClr>
              <a:buFontTx/>
              <a:buChar char="•"/>
              <a:defRPr/>
            </a:pPr>
            <a:r>
              <a:rPr lang="en-US" smtClean="0"/>
              <a:t>Thermal emission from dust, </a:t>
            </a:r>
            <a:r>
              <a:rPr lang="en-US" i="1" smtClean="0"/>
              <a:t>etc.</a:t>
            </a:r>
            <a:endParaRPr lang="en-US" smtClean="0"/>
          </a:p>
          <a:p>
            <a:pPr eaLnBrk="1" hangingPunct="1">
              <a:lnSpc>
                <a:spcPct val="80000"/>
              </a:lnSpc>
              <a:buClr>
                <a:schemeClr val="bg1"/>
              </a:buClr>
              <a:defRPr/>
            </a:pPr>
            <a:r>
              <a:rPr lang="en-US" smtClean="0"/>
              <a:t>As electromagnetic radiation propagates away from source, it remains coherent</a:t>
            </a:r>
          </a:p>
          <a:p>
            <a:pPr eaLnBrk="1" hangingPunct="1">
              <a:lnSpc>
                <a:spcPct val="80000"/>
              </a:lnSpc>
              <a:buClr>
                <a:schemeClr val="bg1"/>
              </a:buClr>
              <a:defRPr/>
            </a:pPr>
            <a:r>
              <a:rPr lang="en-US" smtClean="0"/>
              <a:t>By measuring the correlation in the EM radiation, we can work backwards to determine the properties of the source</a:t>
            </a:r>
          </a:p>
          <a:p>
            <a:pPr eaLnBrk="1" hangingPunct="1">
              <a:lnSpc>
                <a:spcPct val="80000"/>
              </a:lnSpc>
              <a:buClr>
                <a:schemeClr val="bg1"/>
              </a:buClr>
              <a:defRPr/>
            </a:pPr>
            <a:r>
              <a:rPr lang="en-US" smtClean="0"/>
              <a:t>Van Cittert-Zernicke theorem states that the</a:t>
            </a:r>
          </a:p>
          <a:p>
            <a:pPr algn="ctr" eaLnBrk="1" hangingPunct="1">
              <a:lnSpc>
                <a:spcPct val="80000"/>
              </a:lnSpc>
              <a:buClr>
                <a:schemeClr val="bg1"/>
              </a:buClr>
              <a:defRPr/>
            </a:pPr>
            <a:r>
              <a:rPr lang="en-US" i="1" smtClean="0"/>
              <a:t>Sky brightness and Coherence function are a Fourier pair</a:t>
            </a:r>
          </a:p>
          <a:p>
            <a:pPr eaLnBrk="1" hangingPunct="1">
              <a:lnSpc>
                <a:spcPct val="80000"/>
              </a:lnSpc>
              <a:buClr>
                <a:schemeClr val="bg1"/>
              </a:buClr>
              <a:defRPr/>
            </a:pPr>
            <a:r>
              <a:rPr lang="en-US" smtClean="0"/>
              <a:t>Mathematically:</a:t>
            </a:r>
          </a:p>
        </p:txBody>
      </p:sp>
      <p:graphicFrame>
        <p:nvGraphicFramePr>
          <p:cNvPr id="2050" name="Object 4"/>
          <p:cNvGraphicFramePr>
            <a:graphicFrameLocks noChangeAspect="1"/>
          </p:cNvGraphicFramePr>
          <p:nvPr/>
        </p:nvGraphicFramePr>
        <p:xfrm>
          <a:off x="1143000" y="5257800"/>
          <a:ext cx="6629400" cy="727075"/>
        </p:xfrm>
        <a:graphic>
          <a:graphicData uri="http://schemas.openxmlformats.org/presentationml/2006/ole">
            <p:oleObj spid="_x0000_s2050" name="Equation" r:id="rId4" imgW="4381200" imgH="4824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BFB3491D-1077-46E3-818F-415AB209EDEE}" type="slidenum">
              <a:rPr lang="en-US"/>
              <a:pPr>
                <a:defRPr/>
              </a:pPr>
              <a:t>12</a:t>
            </a:fld>
            <a:endParaRPr lang="en-US"/>
          </a:p>
        </p:txBody>
      </p:sp>
      <p:sp>
        <p:nvSpPr>
          <p:cNvPr id="93186" name="Rectangle 2"/>
          <p:cNvSpPr>
            <a:spLocks noGrp="1" noChangeArrowheads="1"/>
          </p:cNvSpPr>
          <p:nvPr>
            <p:ph type="title"/>
          </p:nvPr>
        </p:nvSpPr>
        <p:spPr>
          <a:xfrm>
            <a:off x="914400" y="228600"/>
            <a:ext cx="7620000" cy="914400"/>
          </a:xfrm>
        </p:spPr>
        <p:txBody>
          <a:bodyPr/>
          <a:lstStyle/>
          <a:p>
            <a:pPr algn="ctr" eaLnBrk="1" hangingPunct="1">
              <a:defRPr/>
            </a:pPr>
            <a:r>
              <a:rPr lang="en-US" smtClean="0"/>
              <a:t>Physics: propagation of coherence</a:t>
            </a:r>
          </a:p>
        </p:txBody>
      </p:sp>
      <p:sp>
        <p:nvSpPr>
          <p:cNvPr id="93187" name="Rectangle 3"/>
          <p:cNvSpPr>
            <a:spLocks noGrp="1" noChangeArrowheads="1"/>
          </p:cNvSpPr>
          <p:nvPr>
            <p:ph type="body" idx="1"/>
          </p:nvPr>
        </p:nvSpPr>
        <p:spPr>
          <a:xfrm>
            <a:off x="838200" y="3657600"/>
            <a:ext cx="7543800" cy="2057400"/>
          </a:xfrm>
        </p:spPr>
        <p:txBody>
          <a:bodyPr/>
          <a:lstStyle/>
          <a:p>
            <a:pPr eaLnBrk="1" hangingPunct="1">
              <a:lnSpc>
                <a:spcPct val="80000"/>
              </a:lnSpc>
              <a:buClr>
                <a:schemeClr val="bg1"/>
              </a:buClr>
              <a:defRPr/>
            </a:pPr>
            <a:r>
              <a:rPr lang="en-US" smtClean="0"/>
              <a:t>Correlate voltages from the two receivers</a:t>
            </a:r>
          </a:p>
          <a:p>
            <a:pPr lvl="1" eaLnBrk="1" hangingPunct="1">
              <a:lnSpc>
                <a:spcPct val="80000"/>
              </a:lnSpc>
              <a:buClr>
                <a:schemeClr val="bg1"/>
              </a:buClr>
              <a:defRPr/>
            </a:pPr>
            <a:endParaRPr lang="en-US" smtClean="0"/>
          </a:p>
        </p:txBody>
      </p:sp>
      <p:graphicFrame>
        <p:nvGraphicFramePr>
          <p:cNvPr id="3074" name="Object 4"/>
          <p:cNvGraphicFramePr>
            <a:graphicFrameLocks noChangeAspect="1"/>
          </p:cNvGraphicFramePr>
          <p:nvPr/>
        </p:nvGraphicFramePr>
        <p:xfrm>
          <a:off x="1524000" y="4002088"/>
          <a:ext cx="5130800" cy="1519237"/>
        </p:xfrm>
        <a:graphic>
          <a:graphicData uri="http://schemas.openxmlformats.org/presentationml/2006/ole">
            <p:oleObj spid="_x0000_s3074" name="Equation" r:id="rId4" imgW="2616200" imgH="774700" progId="">
              <p:embed/>
            </p:oleObj>
          </a:graphicData>
        </a:graphic>
      </p:graphicFrame>
      <p:graphicFrame>
        <p:nvGraphicFramePr>
          <p:cNvPr id="3075" name="Object 5"/>
          <p:cNvGraphicFramePr>
            <a:graphicFrameLocks noChangeAspect="1"/>
          </p:cNvGraphicFramePr>
          <p:nvPr/>
        </p:nvGraphicFramePr>
        <p:xfrm>
          <a:off x="3048000" y="2438400"/>
          <a:ext cx="2286000" cy="935038"/>
        </p:xfrm>
        <a:graphic>
          <a:graphicData uri="http://schemas.openxmlformats.org/presentationml/2006/ole">
            <p:oleObj spid="_x0000_s3075" name="Equation" r:id="rId5" imgW="1180800" imgH="482400" progId="">
              <p:embed/>
            </p:oleObj>
          </a:graphicData>
        </a:graphic>
      </p:graphicFrame>
      <p:sp>
        <p:nvSpPr>
          <p:cNvPr id="93190" name="Rectangle 6"/>
          <p:cNvSpPr>
            <a:spLocks noChangeArrowheads="1"/>
          </p:cNvSpPr>
          <p:nvPr/>
        </p:nvSpPr>
        <p:spPr bwMode="auto">
          <a:xfrm>
            <a:off x="914400" y="1295400"/>
            <a:ext cx="7543800" cy="2895600"/>
          </a:xfrm>
          <a:prstGeom prst="rect">
            <a:avLst/>
          </a:prstGeom>
          <a:noFill/>
          <a:ln w="9525">
            <a:noFill/>
            <a:miter lim="800000"/>
            <a:headEnd/>
            <a:tailEnd/>
          </a:ln>
          <a:effectLst/>
        </p:spPr>
        <p:txBody>
          <a:bodyPr/>
          <a:lstStyle/>
          <a:p>
            <a:pPr marL="342900" indent="-342900" eaLnBrk="1" hangingPunct="1">
              <a:lnSpc>
                <a:spcPct val="80000"/>
              </a:lnSpc>
              <a:spcBef>
                <a:spcPct val="60000"/>
              </a:spcBef>
              <a:buClr>
                <a:schemeClr val="bg1"/>
              </a:buClr>
              <a:buFontTx/>
              <a:buChar char="•"/>
              <a:defRPr/>
            </a:pPr>
            <a:r>
              <a:rPr kumimoji="1" lang="en-US" sz="2000">
                <a:solidFill>
                  <a:schemeClr val="bg1"/>
                </a:solidFill>
                <a:effectLst>
                  <a:outerShdw blurRad="38100" dist="38100" dir="2700000" algn="tl">
                    <a:srgbClr val="C0C0C0"/>
                  </a:outerShdw>
                </a:effectLst>
                <a:latin typeface="Tahoma" pitchFamily="34" charset="0"/>
              </a:rPr>
              <a:t>Simplest example</a:t>
            </a:r>
          </a:p>
          <a:p>
            <a:pPr marL="742950" lvl="1" indent="-285750" eaLnBrk="1" hangingPunct="1">
              <a:lnSpc>
                <a:spcPct val="80000"/>
              </a:lnSpc>
              <a:spcBef>
                <a:spcPct val="40000"/>
              </a:spcBef>
              <a:buClr>
                <a:schemeClr val="bg1"/>
              </a:buClr>
              <a:buFontTx/>
              <a:buChar char="–"/>
              <a:defRPr/>
            </a:pPr>
            <a:r>
              <a:rPr kumimoji="1" lang="en-US">
                <a:solidFill>
                  <a:schemeClr val="bg1"/>
                </a:solidFill>
                <a:effectLst>
                  <a:outerShdw blurRad="38100" dist="38100" dir="2700000" algn="tl">
                    <a:srgbClr val="C0C0C0"/>
                  </a:outerShdw>
                </a:effectLst>
                <a:latin typeface="Tahoma" pitchFamily="34" charset="0"/>
              </a:rPr>
              <a:t>Put two emitters (a,b) in a plane</a:t>
            </a:r>
          </a:p>
          <a:p>
            <a:pPr marL="742950" lvl="1" indent="-285750" eaLnBrk="1" hangingPunct="1">
              <a:lnSpc>
                <a:spcPct val="80000"/>
              </a:lnSpc>
              <a:spcBef>
                <a:spcPct val="40000"/>
              </a:spcBef>
              <a:buClr>
                <a:schemeClr val="bg1"/>
              </a:buClr>
              <a:buFontTx/>
              <a:buChar char="–"/>
              <a:defRPr/>
            </a:pPr>
            <a:r>
              <a:rPr kumimoji="1" lang="en-US">
                <a:solidFill>
                  <a:schemeClr val="bg1"/>
                </a:solidFill>
                <a:effectLst>
                  <a:outerShdw blurRad="38100" dist="38100" dir="2700000" algn="tl">
                    <a:srgbClr val="C0C0C0"/>
                  </a:outerShdw>
                </a:effectLst>
                <a:latin typeface="Tahoma" pitchFamily="34" charset="0"/>
              </a:rPr>
              <a:t>And two receivers (1,2) in another plane</a:t>
            </a:r>
          </a:p>
          <a:p>
            <a:pPr marL="742950" lvl="1" indent="-285750" eaLnBrk="1" hangingPunct="1">
              <a:lnSpc>
                <a:spcPct val="80000"/>
              </a:lnSpc>
              <a:spcBef>
                <a:spcPct val="40000"/>
              </a:spcBef>
              <a:buClr>
                <a:schemeClr val="bg1"/>
              </a:buClr>
              <a:buFontTx/>
              <a:buChar char="–"/>
              <a:defRPr/>
            </a:pPr>
            <a:endParaRPr kumimoji="1" lang="en-US">
              <a:solidFill>
                <a:schemeClr val="bg1"/>
              </a:solidFill>
              <a:effectLst>
                <a:outerShdw blurRad="38100" dist="38100" dir="2700000" algn="tl">
                  <a:srgbClr val="C0C0C0"/>
                </a:outerShdw>
              </a:effectLst>
              <a:latin typeface="Tahoma" pitchFamily="34" charset="0"/>
            </a:endParaRPr>
          </a:p>
        </p:txBody>
      </p:sp>
      <p:sp>
        <p:nvSpPr>
          <p:cNvPr id="93191" name="Rectangle 7"/>
          <p:cNvSpPr>
            <a:spLocks noChangeArrowheads="1"/>
          </p:cNvSpPr>
          <p:nvPr/>
        </p:nvSpPr>
        <p:spPr bwMode="auto">
          <a:xfrm>
            <a:off x="914400" y="5638800"/>
            <a:ext cx="7315200" cy="609600"/>
          </a:xfrm>
          <a:prstGeom prst="rect">
            <a:avLst/>
          </a:prstGeom>
          <a:noFill/>
          <a:ln w="9525">
            <a:noFill/>
            <a:miter lim="800000"/>
            <a:headEnd/>
            <a:tailEnd/>
          </a:ln>
          <a:effectLst/>
        </p:spPr>
        <p:txBody>
          <a:bodyPr/>
          <a:lstStyle/>
          <a:p>
            <a:pPr marL="342900" indent="-342900" eaLnBrk="1" hangingPunct="1">
              <a:lnSpc>
                <a:spcPct val="80000"/>
              </a:lnSpc>
              <a:spcBef>
                <a:spcPct val="60000"/>
              </a:spcBef>
              <a:buClr>
                <a:schemeClr val="bg1"/>
              </a:buClr>
              <a:buFontTx/>
              <a:buChar char="•"/>
              <a:defRPr/>
            </a:pPr>
            <a:r>
              <a:rPr kumimoji="1" lang="en-US" sz="2000">
                <a:solidFill>
                  <a:schemeClr val="bg1"/>
                </a:solidFill>
                <a:effectLst>
                  <a:outerShdw blurRad="38100" dist="38100" dir="2700000" algn="tl">
                    <a:srgbClr val="C0C0C0"/>
                  </a:outerShdw>
                </a:effectLst>
                <a:latin typeface="Tahoma" pitchFamily="34" charset="0"/>
              </a:rPr>
              <a:t>Correlation contains information about the source </a:t>
            </a:r>
            <a:r>
              <a:rPr kumimoji="1" lang="en-US" sz="2000" i="1">
                <a:solidFill>
                  <a:schemeClr val="bg1"/>
                </a:solidFill>
                <a:effectLst>
                  <a:outerShdw blurRad="38100" dist="38100" dir="2700000" algn="tl">
                    <a:srgbClr val="C0C0C0"/>
                  </a:outerShdw>
                </a:effectLst>
                <a:latin typeface="Tahoma" pitchFamily="34" charset="0"/>
              </a:rPr>
              <a:t>I</a:t>
            </a:r>
          </a:p>
          <a:p>
            <a:pPr marL="342900" indent="-342900" eaLnBrk="1" hangingPunct="1">
              <a:lnSpc>
                <a:spcPct val="80000"/>
              </a:lnSpc>
              <a:spcBef>
                <a:spcPct val="60000"/>
              </a:spcBef>
              <a:buClr>
                <a:schemeClr val="bg1"/>
              </a:buClr>
              <a:buFontTx/>
              <a:buChar char="•"/>
              <a:defRPr/>
            </a:pPr>
            <a:r>
              <a:rPr kumimoji="1" lang="en-US" sz="2000">
                <a:solidFill>
                  <a:schemeClr val="bg1"/>
                </a:solidFill>
                <a:effectLst>
                  <a:outerShdw blurRad="38100" dist="38100" dir="2700000" algn="tl">
                    <a:srgbClr val="C0C0C0"/>
                  </a:outerShdw>
                </a:effectLst>
                <a:latin typeface="Tahoma" pitchFamily="34" charset="0"/>
              </a:rPr>
              <a:t>Can move receivers around to untangle information in </a:t>
            </a:r>
            <a:r>
              <a:rPr kumimoji="1" lang="en-US" sz="2000" i="1">
                <a:solidFill>
                  <a:schemeClr val="bg1"/>
                </a:solidFill>
                <a:effectLst>
                  <a:outerShdw blurRad="38100" dist="38100" dir="2700000" algn="tl">
                    <a:srgbClr val="C0C0C0"/>
                  </a:outerShdw>
                </a:effectLst>
                <a:latin typeface="Tahoma" pitchFamily="34" charset="0"/>
              </a:rPr>
              <a:t>g’s</a:t>
            </a:r>
            <a:endParaRPr kumimoji="1" lang="en-US" sz="2000">
              <a:solidFill>
                <a:schemeClr val="bg1"/>
              </a:solidFill>
              <a:effectLst>
                <a:outerShdw blurRad="38100" dist="38100" dir="2700000" algn="tl">
                  <a:srgbClr val="C0C0C0"/>
                </a:outerShdw>
              </a:effectLst>
              <a:latin typeface="Tahoma" pitchFamily="34" charset="0"/>
            </a:endParaRPr>
          </a:p>
          <a:p>
            <a:pPr marL="742950" lvl="1" indent="-285750" eaLnBrk="1" hangingPunct="1">
              <a:lnSpc>
                <a:spcPct val="80000"/>
              </a:lnSpc>
              <a:spcBef>
                <a:spcPct val="40000"/>
              </a:spcBef>
              <a:buClr>
                <a:schemeClr val="tx1"/>
              </a:buClr>
              <a:buFontTx/>
              <a:buChar char="–"/>
              <a:defRPr/>
            </a:pPr>
            <a:endParaRPr kumimoji="1" lang="en-US">
              <a:solidFill>
                <a:schemeClr val="bg1"/>
              </a:solidFill>
              <a:effectLst>
                <a:outerShdw blurRad="38100" dist="38100" dir="2700000" algn="tl">
                  <a:srgbClr val="C0C0C0"/>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AU" smtClean="0"/>
              <a:t>23 Sep 2012</a:t>
            </a:r>
          </a:p>
        </p:txBody>
      </p:sp>
      <p:sp>
        <p:nvSpPr>
          <p:cNvPr id="33795" name="Footer Placeholder 4"/>
          <p:cNvSpPr>
            <a:spLocks noGrp="1"/>
          </p:cNvSpPr>
          <p:nvPr>
            <p:ph type="ftr" sz="quarter" idx="11"/>
          </p:nvPr>
        </p:nvSpPr>
        <p:spPr>
          <a:noFill/>
        </p:spPr>
        <p:txBody>
          <a:bodyPr/>
          <a:lstStyle/>
          <a:p>
            <a:r>
              <a:rPr lang="en-AU" dirty="0" smtClean="0"/>
              <a:t>R D Ekers</a:t>
            </a:r>
          </a:p>
        </p:txBody>
      </p:sp>
      <p:sp>
        <p:nvSpPr>
          <p:cNvPr id="33796" name="Slide Number Placeholder 5"/>
          <p:cNvSpPr>
            <a:spLocks noGrp="1"/>
          </p:cNvSpPr>
          <p:nvPr>
            <p:ph type="sldNum" sz="quarter" idx="12"/>
          </p:nvPr>
        </p:nvSpPr>
        <p:spPr>
          <a:noFill/>
        </p:spPr>
        <p:txBody>
          <a:bodyPr/>
          <a:lstStyle/>
          <a:p>
            <a:fld id="{CD34156D-0710-466D-8D55-88C570ECC25B}" type="slidenum">
              <a:rPr lang="en-AU" smtClean="0"/>
              <a:pPr/>
              <a:t>13</a:t>
            </a:fld>
            <a:endParaRPr lang="en-AU" smtClean="0"/>
          </a:p>
        </p:txBody>
      </p:sp>
      <p:sp>
        <p:nvSpPr>
          <p:cNvPr id="62466" name="Rectangle 2"/>
          <p:cNvSpPr>
            <a:spLocks noGrp="1" noChangeArrowheads="1"/>
          </p:cNvSpPr>
          <p:nvPr>
            <p:ph type="title"/>
          </p:nvPr>
        </p:nvSpPr>
        <p:spPr/>
        <p:txBody>
          <a:bodyPr/>
          <a:lstStyle/>
          <a:p>
            <a:pPr>
              <a:defRPr/>
            </a:pPr>
            <a:r>
              <a:rPr lang="en-US" smtClean="0"/>
              <a:t>Analogy with single dish</a:t>
            </a:r>
          </a:p>
        </p:txBody>
      </p:sp>
      <p:sp>
        <p:nvSpPr>
          <p:cNvPr id="33798" name="Rectangle 3"/>
          <p:cNvSpPr>
            <a:spLocks noGrp="1" noChangeArrowheads="1"/>
          </p:cNvSpPr>
          <p:nvPr>
            <p:ph type="body" idx="1"/>
          </p:nvPr>
        </p:nvSpPr>
        <p:spPr/>
        <p:txBody>
          <a:bodyPr/>
          <a:lstStyle/>
          <a:p>
            <a:r>
              <a:rPr lang="en-US" dirty="0" smtClean="0"/>
              <a:t>Big mirror decomposition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p:txBody>
          <a:bodyPr/>
          <a:lstStyle/>
          <a:p>
            <a:pPr>
              <a:defRPr/>
            </a:pPr>
            <a:fld id="{B0794ADA-8788-4649-9F5D-CC8DE18CA6FC}" type="slidenum">
              <a:rPr lang="en-AU" smtClean="0">
                <a:solidFill>
                  <a:srgbClr val="FFFFFF"/>
                </a:solidFill>
              </a:rPr>
              <a:pPr>
                <a:defRPr/>
              </a:pPr>
              <a:t>14</a:t>
            </a:fld>
            <a:endParaRPr lang="en-AU" smtClean="0">
              <a:solidFill>
                <a:srgbClr val="FFFFFF"/>
              </a:solidFill>
            </a:endParaRPr>
          </a:p>
        </p:txBody>
      </p:sp>
      <p:sp>
        <p:nvSpPr>
          <p:cNvPr id="41986" name="Arc 2"/>
          <p:cNvSpPr>
            <a:spLocks/>
          </p:cNvSpPr>
          <p:nvPr/>
        </p:nvSpPr>
        <p:spPr bwMode="auto">
          <a:xfrm rot="10752743">
            <a:off x="4424363" y="21780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4"/>
          <p:cNvGrpSpPr>
            <a:grpSpLocks/>
          </p:cNvGrpSpPr>
          <p:nvPr/>
        </p:nvGrpSpPr>
        <p:grpSpPr bwMode="auto">
          <a:xfrm>
            <a:off x="4024313" y="590550"/>
            <a:ext cx="5715000" cy="3721100"/>
            <a:chOff x="912" y="920"/>
            <a:chExt cx="3600" cy="2344"/>
          </a:xfrm>
        </p:grpSpPr>
        <p:sp>
          <p:nvSpPr>
            <p:cNvPr id="3098" name="Line 5"/>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9" name="Line 6"/>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0" name="Line 7"/>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1" name="Line 8"/>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2" name="Line 9"/>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103" name="Line 10"/>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1"/>
          <p:cNvGrpSpPr>
            <a:grpSpLocks/>
          </p:cNvGrpSpPr>
          <p:nvPr/>
        </p:nvGrpSpPr>
        <p:grpSpPr bwMode="auto">
          <a:xfrm>
            <a:off x="4424363" y="1797050"/>
            <a:ext cx="2743200" cy="3124200"/>
            <a:chOff x="1152" y="1680"/>
            <a:chExt cx="1728" cy="1968"/>
          </a:xfrm>
        </p:grpSpPr>
        <p:sp>
          <p:nvSpPr>
            <p:cNvPr id="3092" name="Line 12"/>
            <p:cNvSpPr>
              <a:spLocks noChangeShapeType="1"/>
            </p:cNvSpPr>
            <p:nvPr/>
          </p:nvSpPr>
          <p:spPr bwMode="auto">
            <a:xfrm flipH="1">
              <a:off x="1152" y="1680"/>
              <a:ext cx="1728" cy="33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3" name="Line 13"/>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4" name="Line 14"/>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5" name="Line 15"/>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6" name="Line 16"/>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7" name="Line 17"/>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8"/>
          <p:cNvGrpSpPr>
            <a:grpSpLocks/>
          </p:cNvGrpSpPr>
          <p:nvPr/>
        </p:nvGrpSpPr>
        <p:grpSpPr bwMode="auto">
          <a:xfrm>
            <a:off x="3951288" y="466725"/>
            <a:ext cx="5700712" cy="4410075"/>
            <a:chOff x="182" y="1350"/>
            <a:chExt cx="3591" cy="2778"/>
          </a:xfrm>
        </p:grpSpPr>
        <p:sp>
          <p:nvSpPr>
            <p:cNvPr id="3079" name="Line 19"/>
            <p:cNvSpPr>
              <a:spLocks noChangeShapeType="1"/>
            </p:cNvSpPr>
            <p:nvPr/>
          </p:nvSpPr>
          <p:spPr bwMode="auto">
            <a:xfrm rot="358425" flipH="1">
              <a:off x="443" y="2243"/>
              <a:ext cx="1838" cy="411"/>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0" name="Line 20"/>
            <p:cNvSpPr>
              <a:spLocks noChangeShapeType="1"/>
            </p:cNvSpPr>
            <p:nvPr/>
          </p:nvSpPr>
          <p:spPr bwMode="auto">
            <a:xfrm rot="358425" flipH="1">
              <a:off x="716" y="2242"/>
              <a:ext cx="1584" cy="86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1" name="Line 21"/>
            <p:cNvSpPr>
              <a:spLocks noChangeShapeType="1"/>
            </p:cNvSpPr>
            <p:nvPr/>
          </p:nvSpPr>
          <p:spPr bwMode="auto">
            <a:xfrm rot="358425" flipH="1">
              <a:off x="887" y="2251"/>
              <a:ext cx="1392" cy="124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2" name="Line 22"/>
            <p:cNvSpPr>
              <a:spLocks noChangeShapeType="1"/>
            </p:cNvSpPr>
            <p:nvPr/>
          </p:nvSpPr>
          <p:spPr bwMode="auto">
            <a:xfrm rot="358425" flipH="1">
              <a:off x="1205" y="2268"/>
              <a:ext cx="1056" cy="158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5" name="Group 23"/>
            <p:cNvGrpSpPr>
              <a:grpSpLocks/>
            </p:cNvGrpSpPr>
            <p:nvPr/>
          </p:nvGrpSpPr>
          <p:grpSpPr bwMode="auto">
            <a:xfrm>
              <a:off x="182" y="1350"/>
              <a:ext cx="3591" cy="2331"/>
              <a:chOff x="174" y="1358"/>
              <a:chExt cx="3591" cy="2331"/>
            </a:xfrm>
          </p:grpSpPr>
          <p:sp>
            <p:nvSpPr>
              <p:cNvPr id="3086" name="Line 24"/>
              <p:cNvSpPr>
                <a:spLocks noChangeShapeType="1"/>
              </p:cNvSpPr>
              <p:nvPr/>
            </p:nvSpPr>
            <p:spPr bwMode="auto">
              <a:xfrm rot="20012974" flipV="1">
                <a:off x="174" y="1358"/>
                <a:ext cx="1632" cy="81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7" name="Line 25"/>
              <p:cNvSpPr>
                <a:spLocks noChangeShapeType="1"/>
              </p:cNvSpPr>
              <p:nvPr/>
            </p:nvSpPr>
            <p:spPr bwMode="auto">
              <a:xfrm rot="20012974" flipV="1">
                <a:off x="237" y="1677"/>
                <a:ext cx="1968" cy="100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8" name="Line 26"/>
              <p:cNvSpPr>
                <a:spLocks noChangeShapeType="1"/>
              </p:cNvSpPr>
              <p:nvPr/>
            </p:nvSpPr>
            <p:spPr bwMode="auto">
              <a:xfrm rot="20012974" flipV="1">
                <a:off x="449" y="1954"/>
                <a:ext cx="2112"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9" name="Line 27"/>
              <p:cNvSpPr>
                <a:spLocks noChangeShapeType="1"/>
              </p:cNvSpPr>
              <p:nvPr/>
            </p:nvSpPr>
            <p:spPr bwMode="auto">
              <a:xfrm rot="20012974" flipV="1">
                <a:off x="759" y="2204"/>
                <a:ext cx="2208" cy="11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0" name="Line 28"/>
              <p:cNvSpPr>
                <a:spLocks noChangeShapeType="1"/>
              </p:cNvSpPr>
              <p:nvPr/>
            </p:nvSpPr>
            <p:spPr bwMode="auto">
              <a:xfrm rot="20012974" flipV="1">
                <a:off x="1174" y="2465"/>
                <a:ext cx="2160"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91" name="Line 29"/>
              <p:cNvSpPr>
                <a:spLocks noChangeShapeType="1"/>
              </p:cNvSpPr>
              <p:nvPr/>
            </p:nvSpPr>
            <p:spPr bwMode="auto">
              <a:xfrm rot="20012974" flipV="1">
                <a:off x="1701" y="2633"/>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3084" name="Line 30"/>
            <p:cNvSpPr>
              <a:spLocks noChangeShapeType="1"/>
            </p:cNvSpPr>
            <p:nvPr/>
          </p:nvSpPr>
          <p:spPr bwMode="auto">
            <a:xfrm flipH="1">
              <a:off x="2001" y="2376"/>
              <a:ext cx="326" cy="17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3085" name="Line 31"/>
            <p:cNvSpPr>
              <a:spLocks noChangeShapeType="1"/>
            </p:cNvSpPr>
            <p:nvPr/>
          </p:nvSpPr>
          <p:spPr bwMode="auto">
            <a:xfrm flipH="1">
              <a:off x="1521" y="2376"/>
              <a:ext cx="806" cy="163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p:txBody>
          <a:bodyPr/>
          <a:lstStyle/>
          <a:p>
            <a:pPr>
              <a:defRPr/>
            </a:pPr>
            <a:fld id="{39FBB55E-F5B2-41BF-BA55-67CE88B59ADC}" type="slidenum">
              <a:rPr lang="en-AU" smtClean="0">
                <a:solidFill>
                  <a:srgbClr val="FFFFFF"/>
                </a:solidFill>
              </a:rPr>
              <a:pPr>
                <a:defRPr/>
              </a:pPr>
              <a:t>15</a:t>
            </a:fld>
            <a:endParaRPr lang="en-AU" smtClean="0">
              <a:solidFill>
                <a:srgbClr val="FFFFFF"/>
              </a:solidFill>
            </a:endParaRPr>
          </a:p>
        </p:txBody>
      </p:sp>
      <p:grpSp>
        <p:nvGrpSpPr>
          <p:cNvPr id="2" name="Group 5"/>
          <p:cNvGrpSpPr>
            <a:grpSpLocks/>
          </p:cNvGrpSpPr>
          <p:nvPr/>
        </p:nvGrpSpPr>
        <p:grpSpPr bwMode="auto">
          <a:xfrm>
            <a:off x="3981450" y="565150"/>
            <a:ext cx="5715000" cy="3721100"/>
            <a:chOff x="912" y="920"/>
            <a:chExt cx="3600" cy="2344"/>
          </a:xfrm>
        </p:grpSpPr>
        <p:sp>
          <p:nvSpPr>
            <p:cNvPr id="4114" name="Line 6"/>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5" name="Line 7"/>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6" name="Line 8"/>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7" name="Line 9"/>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8" name="Line 10"/>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9" name="Line 11"/>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2"/>
          <p:cNvGrpSpPr>
            <a:grpSpLocks/>
          </p:cNvGrpSpPr>
          <p:nvPr/>
        </p:nvGrpSpPr>
        <p:grpSpPr bwMode="auto">
          <a:xfrm>
            <a:off x="4381500" y="1771650"/>
            <a:ext cx="2743200" cy="3124200"/>
            <a:chOff x="1152" y="1680"/>
            <a:chExt cx="1728" cy="1968"/>
          </a:xfrm>
        </p:grpSpPr>
        <p:sp>
          <p:nvSpPr>
            <p:cNvPr id="4108" name="Line 13"/>
            <p:cNvSpPr>
              <a:spLocks noChangeShapeType="1"/>
            </p:cNvSpPr>
            <p:nvPr/>
          </p:nvSpPr>
          <p:spPr bwMode="auto">
            <a:xfrm flipH="1">
              <a:off x="1152" y="1680"/>
              <a:ext cx="1728" cy="33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09" name="Line 14"/>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0" name="Line 15"/>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1" name="Line 16"/>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2" name="Line 17"/>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4113" name="Line 18"/>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4101" name="Arc 3"/>
          <p:cNvSpPr>
            <a:spLocks/>
          </p:cNvSpPr>
          <p:nvPr/>
        </p:nvSpPr>
        <p:spPr bwMode="auto">
          <a:xfrm rot="10752743">
            <a:off x="4381500" y="21526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4" name="Group 25"/>
          <p:cNvGrpSpPr>
            <a:grpSpLocks/>
          </p:cNvGrpSpPr>
          <p:nvPr/>
        </p:nvGrpSpPr>
        <p:grpSpPr bwMode="auto">
          <a:xfrm>
            <a:off x="4343400" y="2667000"/>
            <a:ext cx="2133600" cy="2197100"/>
            <a:chOff x="2736" y="1656"/>
            <a:chExt cx="1296" cy="1384"/>
          </a:xfrm>
        </p:grpSpPr>
        <p:sp>
          <p:nvSpPr>
            <p:cNvPr id="4103" name="Rectangle 20"/>
            <p:cNvSpPr>
              <a:spLocks noChangeArrowheads="1"/>
            </p:cNvSpPr>
            <p:nvPr/>
          </p:nvSpPr>
          <p:spPr bwMode="auto">
            <a:xfrm>
              <a:off x="2736" y="1656"/>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4" name="Rectangle 21"/>
            <p:cNvSpPr>
              <a:spLocks noChangeArrowheads="1"/>
            </p:cNvSpPr>
            <p:nvPr/>
          </p:nvSpPr>
          <p:spPr bwMode="auto">
            <a:xfrm>
              <a:off x="3204" y="2532"/>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5" name="Rectangle 22"/>
            <p:cNvSpPr>
              <a:spLocks noChangeArrowheads="1"/>
            </p:cNvSpPr>
            <p:nvPr/>
          </p:nvSpPr>
          <p:spPr bwMode="auto">
            <a:xfrm>
              <a:off x="3552" y="2784"/>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6" name="Rectangle 23"/>
            <p:cNvSpPr>
              <a:spLocks noChangeArrowheads="1"/>
            </p:cNvSpPr>
            <p:nvPr/>
          </p:nvSpPr>
          <p:spPr bwMode="auto">
            <a:xfrm>
              <a:off x="3948" y="2968"/>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sp>
          <p:nvSpPr>
            <p:cNvPr id="4107" name="Rectangle 24"/>
            <p:cNvSpPr>
              <a:spLocks noChangeArrowheads="1"/>
            </p:cNvSpPr>
            <p:nvPr/>
          </p:nvSpPr>
          <p:spPr bwMode="auto">
            <a:xfrm>
              <a:off x="2892" y="2136"/>
              <a:ext cx="84" cy="72"/>
            </a:xfrm>
            <a:prstGeom prst="rect">
              <a:avLst/>
            </a:prstGeom>
            <a:solidFill>
              <a:schemeClr val="bg2"/>
            </a:solidFill>
            <a:ln w="9525">
              <a:solidFill>
                <a:schemeClr val="bg2"/>
              </a:solidFill>
              <a:miter lim="800000"/>
              <a:headEnd/>
              <a:tailEnd/>
            </a:ln>
          </p:spPr>
          <p:txBody>
            <a:bodyPr wrap="none" anchor="ctr"/>
            <a:lstStyle/>
            <a:p>
              <a:endParaRPr lang="en-US" sz="2400" smtClean="0">
                <a:solidFill>
                  <a:srgbClr val="FFFFFF"/>
                </a:solidFill>
                <a:cs typeface="Arial" pitchFamily="34" charset="0"/>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4"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p:txBody>
          <a:bodyPr/>
          <a:lstStyle/>
          <a:p>
            <a:pPr>
              <a:defRPr/>
            </a:pPr>
            <a:fld id="{E3E51305-BACA-41B9-A405-E01114052DFD}" type="slidenum">
              <a:rPr lang="en-AU" smtClean="0">
                <a:solidFill>
                  <a:srgbClr val="FFFFFF"/>
                </a:solidFill>
              </a:rPr>
              <a:pPr>
                <a:defRPr/>
              </a:pPr>
              <a:t>16</a:t>
            </a:fld>
            <a:endParaRPr lang="en-AU" smtClean="0">
              <a:solidFill>
                <a:srgbClr val="FFFFFF"/>
              </a:solidFill>
            </a:endParaRPr>
          </a:p>
        </p:txBody>
      </p:sp>
      <p:sp>
        <p:nvSpPr>
          <p:cNvPr id="5123" name="Arc 5"/>
          <p:cNvSpPr>
            <a:spLocks/>
          </p:cNvSpPr>
          <p:nvPr/>
        </p:nvSpPr>
        <p:spPr bwMode="auto">
          <a:xfrm rot="10752743">
            <a:off x="4305300" y="21399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6"/>
          <p:cNvGrpSpPr>
            <a:grpSpLocks/>
          </p:cNvGrpSpPr>
          <p:nvPr/>
        </p:nvGrpSpPr>
        <p:grpSpPr bwMode="auto">
          <a:xfrm>
            <a:off x="3905250" y="552450"/>
            <a:ext cx="5715000" cy="3721100"/>
            <a:chOff x="912" y="920"/>
            <a:chExt cx="3600" cy="2344"/>
          </a:xfrm>
        </p:grpSpPr>
        <p:sp>
          <p:nvSpPr>
            <p:cNvPr id="5160" name="Line 7"/>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1" name="Line 8"/>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2" name="Line 9"/>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3" name="Line 10"/>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4" name="Line 11"/>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65" name="Line 12"/>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47"/>
          <p:cNvGrpSpPr>
            <a:grpSpLocks/>
          </p:cNvGrpSpPr>
          <p:nvPr/>
        </p:nvGrpSpPr>
        <p:grpSpPr bwMode="auto">
          <a:xfrm>
            <a:off x="4400550" y="1816100"/>
            <a:ext cx="2647950" cy="2781300"/>
            <a:chOff x="2772" y="1144"/>
            <a:chExt cx="1668" cy="1752"/>
          </a:xfrm>
        </p:grpSpPr>
        <p:sp>
          <p:nvSpPr>
            <p:cNvPr id="5154" name="Line 17"/>
            <p:cNvSpPr>
              <a:spLocks noChangeShapeType="1"/>
            </p:cNvSpPr>
            <p:nvPr/>
          </p:nvSpPr>
          <p:spPr bwMode="auto">
            <a:xfrm flipH="1">
              <a:off x="2772" y="1144"/>
              <a:ext cx="1668" cy="22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5" name="Line 18"/>
            <p:cNvSpPr>
              <a:spLocks noChangeShapeType="1"/>
            </p:cNvSpPr>
            <p:nvPr/>
          </p:nvSpPr>
          <p:spPr bwMode="auto">
            <a:xfrm flipH="1">
              <a:off x="3004" y="1144"/>
              <a:ext cx="1436" cy="67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6" name="Line 19"/>
            <p:cNvSpPr>
              <a:spLocks noChangeShapeType="1"/>
            </p:cNvSpPr>
            <p:nvPr/>
          </p:nvSpPr>
          <p:spPr bwMode="auto">
            <a:xfrm flipH="1">
              <a:off x="3196" y="1144"/>
              <a:ext cx="1244" cy="106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7" name="Line 20"/>
            <p:cNvSpPr>
              <a:spLocks noChangeShapeType="1"/>
            </p:cNvSpPr>
            <p:nvPr/>
          </p:nvSpPr>
          <p:spPr bwMode="auto">
            <a:xfrm flipH="1">
              <a:off x="3532" y="1144"/>
              <a:ext cx="908" cy="139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8" name="Line 21"/>
            <p:cNvSpPr>
              <a:spLocks noChangeShapeType="1"/>
            </p:cNvSpPr>
            <p:nvPr/>
          </p:nvSpPr>
          <p:spPr bwMode="auto">
            <a:xfrm flipH="1">
              <a:off x="3870" y="1144"/>
              <a:ext cx="570" cy="161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9" name="Line 22"/>
            <p:cNvSpPr>
              <a:spLocks noChangeShapeType="1"/>
            </p:cNvSpPr>
            <p:nvPr/>
          </p:nvSpPr>
          <p:spPr bwMode="auto">
            <a:xfrm flipH="1">
              <a:off x="4353" y="1144"/>
              <a:ext cx="87" cy="1752"/>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48"/>
          <p:cNvGrpSpPr>
            <a:grpSpLocks/>
          </p:cNvGrpSpPr>
          <p:nvPr/>
        </p:nvGrpSpPr>
        <p:grpSpPr bwMode="auto">
          <a:xfrm>
            <a:off x="4114800" y="2101850"/>
            <a:ext cx="2895600" cy="2832100"/>
            <a:chOff x="2592" y="1324"/>
            <a:chExt cx="1824" cy="1784"/>
          </a:xfrm>
        </p:grpSpPr>
        <p:grpSp>
          <p:nvGrpSpPr>
            <p:cNvPr id="5" name="Group 13"/>
            <p:cNvGrpSpPr>
              <a:grpSpLocks/>
            </p:cNvGrpSpPr>
            <p:nvPr/>
          </p:nvGrpSpPr>
          <p:grpSpPr bwMode="auto">
            <a:xfrm>
              <a:off x="3288" y="2508"/>
              <a:ext cx="228" cy="236"/>
              <a:chOff x="3828" y="2716"/>
              <a:chExt cx="228" cy="236"/>
            </a:xfrm>
          </p:grpSpPr>
          <p:sp>
            <p:nvSpPr>
              <p:cNvPr id="5151"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2"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3"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3"/>
            <p:cNvGrpSpPr>
              <a:grpSpLocks/>
            </p:cNvGrpSpPr>
            <p:nvPr/>
          </p:nvGrpSpPr>
          <p:grpSpPr bwMode="auto">
            <a:xfrm>
              <a:off x="2592" y="1324"/>
              <a:ext cx="228" cy="236"/>
              <a:chOff x="3828" y="2716"/>
              <a:chExt cx="228" cy="236"/>
            </a:xfrm>
          </p:grpSpPr>
          <p:sp>
            <p:nvSpPr>
              <p:cNvPr id="5148" name="Arc 2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9" name="Line 2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50" name="Line 2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7"/>
            <p:cNvGrpSpPr>
              <a:grpSpLocks/>
            </p:cNvGrpSpPr>
            <p:nvPr/>
          </p:nvGrpSpPr>
          <p:grpSpPr bwMode="auto">
            <a:xfrm>
              <a:off x="2748" y="1810"/>
              <a:ext cx="228" cy="236"/>
              <a:chOff x="3828" y="2716"/>
              <a:chExt cx="228" cy="236"/>
            </a:xfrm>
          </p:grpSpPr>
          <p:sp>
            <p:nvSpPr>
              <p:cNvPr id="5145" name="Arc 2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6" name="Line 2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7" name="Line 3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1"/>
            <p:cNvGrpSpPr>
              <a:grpSpLocks/>
            </p:cNvGrpSpPr>
            <p:nvPr/>
          </p:nvGrpSpPr>
          <p:grpSpPr bwMode="auto">
            <a:xfrm>
              <a:off x="2992" y="2194"/>
              <a:ext cx="228" cy="236"/>
              <a:chOff x="3828" y="2716"/>
              <a:chExt cx="228" cy="236"/>
            </a:xfrm>
          </p:grpSpPr>
          <p:sp>
            <p:nvSpPr>
              <p:cNvPr id="5142" name="Arc 3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3" name="Line 3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4" name="Line 3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5"/>
            <p:cNvGrpSpPr>
              <a:grpSpLocks/>
            </p:cNvGrpSpPr>
            <p:nvPr/>
          </p:nvGrpSpPr>
          <p:grpSpPr bwMode="auto">
            <a:xfrm>
              <a:off x="3666" y="2756"/>
              <a:ext cx="228" cy="236"/>
              <a:chOff x="3828" y="2716"/>
              <a:chExt cx="228" cy="236"/>
            </a:xfrm>
          </p:grpSpPr>
          <p:sp>
            <p:nvSpPr>
              <p:cNvPr id="5139" name="Arc 3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0" name="Line 3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41" name="Line 3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9"/>
            <p:cNvGrpSpPr>
              <a:grpSpLocks/>
            </p:cNvGrpSpPr>
            <p:nvPr/>
          </p:nvGrpSpPr>
          <p:grpSpPr bwMode="auto">
            <a:xfrm>
              <a:off x="4188" y="2872"/>
              <a:ext cx="228" cy="236"/>
              <a:chOff x="3828" y="2716"/>
              <a:chExt cx="228" cy="236"/>
            </a:xfrm>
          </p:grpSpPr>
          <p:sp>
            <p:nvSpPr>
              <p:cNvPr id="5136" name="Arc 4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37" name="Line 4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5138" name="Line 4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sp>
        <p:nvSpPr>
          <p:cNvPr id="45099" name="Text Box 43"/>
          <p:cNvSpPr txBox="1">
            <a:spLocks noChangeArrowheads="1"/>
          </p:cNvSpPr>
          <p:nvPr/>
        </p:nvSpPr>
        <p:spPr bwMode="invGray">
          <a:xfrm>
            <a:off x="6496050" y="1320800"/>
            <a:ext cx="1246188"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45101" name="Text Box 45"/>
          <p:cNvSpPr txBox="1">
            <a:spLocks noChangeArrowheads="1"/>
          </p:cNvSpPr>
          <p:nvPr/>
        </p:nvSpPr>
        <p:spPr bwMode="auto">
          <a:xfrm>
            <a:off x="2884488" y="552450"/>
            <a:ext cx="1562100" cy="457200"/>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45102" name="Text Box 46"/>
          <p:cNvSpPr txBox="1">
            <a:spLocks noChangeArrowheads="1"/>
          </p:cNvSpPr>
          <p:nvPr/>
        </p:nvSpPr>
        <p:spPr bwMode="auto">
          <a:xfrm>
            <a:off x="3067050" y="1116013"/>
            <a:ext cx="1149350" cy="457200"/>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101"/>
                                        </p:tgtEl>
                                        <p:attrNameLst>
                                          <p:attrName>style.visibility</p:attrName>
                                        </p:attrNameLst>
                                      </p:cBhvr>
                                      <p:to>
                                        <p:strVal val="visible"/>
                                      </p:to>
                                    </p:set>
                                    <p:anim calcmode="lin" valueType="num">
                                      <p:cBhvr additive="base">
                                        <p:cTn id="7" dur="500" fill="hold"/>
                                        <p:tgtEl>
                                          <p:spTgt spid="45101"/>
                                        </p:tgtEl>
                                        <p:attrNameLst>
                                          <p:attrName>ppt_x</p:attrName>
                                        </p:attrNameLst>
                                      </p:cBhvr>
                                      <p:tavLst>
                                        <p:tav tm="0">
                                          <p:val>
                                            <p:strVal val="0-#ppt_w/2"/>
                                          </p:val>
                                        </p:tav>
                                        <p:tav tm="100000">
                                          <p:val>
                                            <p:strVal val="#ppt_x"/>
                                          </p:val>
                                        </p:tav>
                                      </p:tavLst>
                                    </p:anim>
                                    <p:anim calcmode="lin" valueType="num">
                                      <p:cBhvr additive="base">
                                        <p:cTn id="8" dur="500" fill="hold"/>
                                        <p:tgtEl>
                                          <p:spTgt spid="45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102"/>
                                        </p:tgtEl>
                                        <p:attrNameLst>
                                          <p:attrName>style.visibility</p:attrName>
                                        </p:attrNameLst>
                                      </p:cBhvr>
                                      <p:to>
                                        <p:strVal val="visible"/>
                                      </p:to>
                                    </p:set>
                                    <p:anim calcmode="lin" valueType="num">
                                      <p:cBhvr additive="base">
                                        <p:cTn id="13" dur="500" fill="hold"/>
                                        <p:tgtEl>
                                          <p:spTgt spid="45102"/>
                                        </p:tgtEl>
                                        <p:attrNameLst>
                                          <p:attrName>ppt_x</p:attrName>
                                        </p:attrNameLst>
                                      </p:cBhvr>
                                      <p:tavLst>
                                        <p:tav tm="0">
                                          <p:val>
                                            <p:strVal val="0-#ppt_w/2"/>
                                          </p:val>
                                        </p:tav>
                                        <p:tav tm="100000">
                                          <p:val>
                                            <p:strVal val="#ppt_x"/>
                                          </p:val>
                                        </p:tav>
                                      </p:tavLst>
                                    </p:anim>
                                    <p:anim calcmode="lin" valueType="num">
                                      <p:cBhvr additive="base">
                                        <p:cTn id="14" dur="500" fill="hold"/>
                                        <p:tgtEl>
                                          <p:spTgt spid="4510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9" grpId="0" animBg="1" autoUpdateAnimBg="0"/>
      <p:bldP spid="45101" grpId="0" autoUpdateAnimBg="0"/>
      <p:bldP spid="4510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p:txBody>
          <a:bodyPr/>
          <a:lstStyle/>
          <a:p>
            <a:pPr>
              <a:defRPr/>
            </a:pPr>
            <a:fld id="{B2CDEADB-9F27-4411-8606-E536B360C6A0}" type="slidenum">
              <a:rPr lang="en-AU" smtClean="0">
                <a:solidFill>
                  <a:srgbClr val="FFFFFF"/>
                </a:solidFill>
              </a:rPr>
              <a:pPr>
                <a:defRPr/>
              </a:pPr>
              <a:t>17</a:t>
            </a:fld>
            <a:endParaRPr lang="en-AU" smtClean="0">
              <a:solidFill>
                <a:srgbClr val="FFFFFF"/>
              </a:solidFill>
            </a:endParaRPr>
          </a:p>
        </p:txBody>
      </p:sp>
      <p:sp>
        <p:nvSpPr>
          <p:cNvPr id="6147" name="Arc 2"/>
          <p:cNvSpPr>
            <a:spLocks/>
          </p:cNvSpPr>
          <p:nvPr/>
        </p:nvSpPr>
        <p:spPr bwMode="auto">
          <a:xfrm rot="10752743">
            <a:off x="4283075" y="21526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3"/>
          <p:cNvGrpSpPr>
            <a:grpSpLocks/>
          </p:cNvGrpSpPr>
          <p:nvPr/>
        </p:nvGrpSpPr>
        <p:grpSpPr bwMode="auto">
          <a:xfrm>
            <a:off x="3883025" y="565150"/>
            <a:ext cx="5715000" cy="3721100"/>
            <a:chOff x="912" y="920"/>
            <a:chExt cx="3600" cy="2344"/>
          </a:xfrm>
        </p:grpSpPr>
        <p:sp>
          <p:nvSpPr>
            <p:cNvPr id="6184" name="Line 4"/>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5" name="Line 5"/>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6" name="Line 6"/>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7" name="Line 7"/>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8" name="Line 8"/>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9" name="Line 9"/>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0"/>
          <p:cNvGrpSpPr>
            <a:grpSpLocks/>
          </p:cNvGrpSpPr>
          <p:nvPr/>
        </p:nvGrpSpPr>
        <p:grpSpPr bwMode="auto">
          <a:xfrm>
            <a:off x="5197475" y="3994150"/>
            <a:ext cx="361950" cy="374650"/>
            <a:chOff x="3828" y="2716"/>
            <a:chExt cx="228" cy="236"/>
          </a:xfrm>
        </p:grpSpPr>
        <p:sp>
          <p:nvSpPr>
            <p:cNvPr id="6181"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2"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3"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6150" name="Line 14"/>
          <p:cNvSpPr>
            <a:spLocks noChangeShapeType="1"/>
          </p:cNvSpPr>
          <p:nvPr/>
        </p:nvSpPr>
        <p:spPr bwMode="auto">
          <a:xfrm flipV="1">
            <a:off x="2259013" y="2181225"/>
            <a:ext cx="2141537" cy="364648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1" name="Line 15"/>
          <p:cNvSpPr>
            <a:spLocks noChangeShapeType="1"/>
          </p:cNvSpPr>
          <p:nvPr/>
        </p:nvSpPr>
        <p:spPr bwMode="auto">
          <a:xfrm flipV="1">
            <a:off x="2667000" y="2924175"/>
            <a:ext cx="2019300" cy="290353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2" name="Line 16"/>
          <p:cNvSpPr>
            <a:spLocks noChangeShapeType="1"/>
          </p:cNvSpPr>
          <p:nvPr/>
        </p:nvSpPr>
        <p:spPr bwMode="auto">
          <a:xfrm flipV="1">
            <a:off x="3048000" y="3514725"/>
            <a:ext cx="2003425" cy="231298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3" name="Line 17"/>
          <p:cNvSpPr>
            <a:spLocks noChangeShapeType="1"/>
          </p:cNvSpPr>
          <p:nvPr/>
        </p:nvSpPr>
        <p:spPr bwMode="auto">
          <a:xfrm flipV="1">
            <a:off x="3490913" y="4048125"/>
            <a:ext cx="2093912" cy="1760538"/>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4" name="Line 18"/>
          <p:cNvSpPr>
            <a:spLocks noChangeShapeType="1"/>
          </p:cNvSpPr>
          <p:nvPr/>
        </p:nvSpPr>
        <p:spPr bwMode="auto">
          <a:xfrm flipV="1">
            <a:off x="3776663" y="4368800"/>
            <a:ext cx="2325687" cy="1497013"/>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55" name="Line 19"/>
          <p:cNvSpPr>
            <a:spLocks noChangeShapeType="1"/>
          </p:cNvSpPr>
          <p:nvPr/>
        </p:nvSpPr>
        <p:spPr bwMode="auto">
          <a:xfrm flipV="1">
            <a:off x="3959225" y="4591050"/>
            <a:ext cx="3009900" cy="1350963"/>
          </a:xfrm>
          <a:prstGeom prst="line">
            <a:avLst/>
          </a:prstGeom>
          <a:noFill/>
          <a:ln w="9525">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4" name="Group 20"/>
          <p:cNvGrpSpPr>
            <a:grpSpLocks/>
          </p:cNvGrpSpPr>
          <p:nvPr/>
        </p:nvGrpSpPr>
        <p:grpSpPr bwMode="auto">
          <a:xfrm>
            <a:off x="4727575" y="3495675"/>
            <a:ext cx="361950" cy="374650"/>
            <a:chOff x="3828" y="2716"/>
            <a:chExt cx="228" cy="236"/>
          </a:xfrm>
        </p:grpSpPr>
        <p:sp>
          <p:nvSpPr>
            <p:cNvPr id="6178" name="Arc 2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9" name="Line 2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80" name="Line 2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4"/>
          <p:cNvGrpSpPr>
            <a:grpSpLocks/>
          </p:cNvGrpSpPr>
          <p:nvPr/>
        </p:nvGrpSpPr>
        <p:grpSpPr bwMode="auto">
          <a:xfrm>
            <a:off x="5835650" y="4368800"/>
            <a:ext cx="361950" cy="374650"/>
            <a:chOff x="3828" y="2716"/>
            <a:chExt cx="228" cy="236"/>
          </a:xfrm>
        </p:grpSpPr>
        <p:sp>
          <p:nvSpPr>
            <p:cNvPr id="6175" name="Arc 2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6" name="Line 2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7" name="Line 2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8"/>
          <p:cNvGrpSpPr>
            <a:grpSpLocks/>
          </p:cNvGrpSpPr>
          <p:nvPr/>
        </p:nvGrpSpPr>
        <p:grpSpPr bwMode="auto">
          <a:xfrm>
            <a:off x="6626225" y="4572000"/>
            <a:ext cx="361950" cy="374650"/>
            <a:chOff x="3828" y="2716"/>
            <a:chExt cx="228" cy="236"/>
          </a:xfrm>
        </p:grpSpPr>
        <p:sp>
          <p:nvSpPr>
            <p:cNvPr id="6172" name="Arc 2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3" name="Line 3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4" name="Line 3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2"/>
          <p:cNvGrpSpPr>
            <a:grpSpLocks/>
          </p:cNvGrpSpPr>
          <p:nvPr/>
        </p:nvGrpSpPr>
        <p:grpSpPr bwMode="auto">
          <a:xfrm>
            <a:off x="4114800" y="2101850"/>
            <a:ext cx="361950" cy="374650"/>
            <a:chOff x="3828" y="2716"/>
            <a:chExt cx="228" cy="236"/>
          </a:xfrm>
        </p:grpSpPr>
        <p:sp>
          <p:nvSpPr>
            <p:cNvPr id="6169" name="Arc 3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0" name="Line 3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71" name="Line 3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6"/>
          <p:cNvGrpSpPr>
            <a:grpSpLocks/>
          </p:cNvGrpSpPr>
          <p:nvPr/>
        </p:nvGrpSpPr>
        <p:grpSpPr bwMode="auto">
          <a:xfrm>
            <a:off x="4362450" y="2873375"/>
            <a:ext cx="361950" cy="374650"/>
            <a:chOff x="3828" y="2716"/>
            <a:chExt cx="228" cy="236"/>
          </a:xfrm>
        </p:grpSpPr>
        <p:sp>
          <p:nvSpPr>
            <p:cNvPr id="6166" name="Arc 3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67" name="Line 3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6168" name="Line 3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6161" name="Text Box 40"/>
          <p:cNvSpPr txBox="1">
            <a:spLocks noChangeArrowheads="1"/>
          </p:cNvSpPr>
          <p:nvPr/>
        </p:nvSpPr>
        <p:spPr bwMode="invGray">
          <a:xfrm>
            <a:off x="1001713" y="567531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6162" name="Line 41"/>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9" name="Group 45"/>
          <p:cNvGrpSpPr>
            <a:grpSpLocks/>
          </p:cNvGrpSpPr>
          <p:nvPr/>
        </p:nvGrpSpPr>
        <p:grpSpPr bwMode="auto">
          <a:xfrm>
            <a:off x="2884488" y="552450"/>
            <a:ext cx="1562100" cy="1020763"/>
            <a:chOff x="4605" y="3563"/>
            <a:chExt cx="984" cy="643"/>
          </a:xfrm>
        </p:grpSpPr>
        <p:sp>
          <p:nvSpPr>
            <p:cNvPr id="6164" name="Text Box 46"/>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6165" name="Text Box 47"/>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p:txBody>
          <a:bodyPr/>
          <a:lstStyle/>
          <a:p>
            <a:pPr>
              <a:defRPr/>
            </a:pPr>
            <a:fld id="{934D65A3-14EB-4092-A74F-076BDC6C03A6}" type="slidenum">
              <a:rPr lang="en-AU" smtClean="0">
                <a:solidFill>
                  <a:srgbClr val="FFFFFF"/>
                </a:solidFill>
              </a:rPr>
              <a:pPr>
                <a:defRPr/>
              </a:pPr>
              <a:t>18</a:t>
            </a:fld>
            <a:endParaRPr lang="en-AU" smtClean="0">
              <a:solidFill>
                <a:srgbClr val="FFFFFF"/>
              </a:solidFill>
            </a:endParaRPr>
          </a:p>
        </p:txBody>
      </p:sp>
      <p:sp>
        <p:nvSpPr>
          <p:cNvPr id="7171"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2" name="Arc 3"/>
          <p:cNvSpPr>
            <a:spLocks/>
          </p:cNvSpPr>
          <p:nvPr/>
        </p:nvSpPr>
        <p:spPr bwMode="auto">
          <a:xfrm rot="10752743">
            <a:off x="4283075" y="21526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3" name="Line 4"/>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4" name="Line 5"/>
          <p:cNvSpPr>
            <a:spLocks noChangeShapeType="1"/>
          </p:cNvSpPr>
          <p:nvPr/>
        </p:nvSpPr>
        <p:spPr bwMode="auto">
          <a:xfrm rot="20265700" flipV="1">
            <a:off x="2359025" y="1331913"/>
            <a:ext cx="5068888" cy="267176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5" name="Line 6"/>
          <p:cNvSpPr>
            <a:spLocks noChangeShapeType="1"/>
          </p:cNvSpPr>
          <p:nvPr/>
        </p:nvSpPr>
        <p:spPr bwMode="auto">
          <a:xfrm rot="20265700" flipV="1">
            <a:off x="3286125" y="1609725"/>
            <a:ext cx="4646613" cy="23780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6" name="Line 7"/>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7" name="Line 8"/>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78" name="Line 9"/>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10"/>
          <p:cNvGrpSpPr>
            <a:grpSpLocks/>
          </p:cNvGrpSpPr>
          <p:nvPr/>
        </p:nvGrpSpPr>
        <p:grpSpPr bwMode="auto">
          <a:xfrm>
            <a:off x="4784725" y="4533900"/>
            <a:ext cx="361950" cy="374650"/>
            <a:chOff x="3828" y="2716"/>
            <a:chExt cx="228" cy="236"/>
          </a:xfrm>
        </p:grpSpPr>
        <p:sp>
          <p:nvSpPr>
            <p:cNvPr id="7213"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4"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5"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4"/>
          <p:cNvGrpSpPr>
            <a:grpSpLocks/>
          </p:cNvGrpSpPr>
          <p:nvPr/>
        </p:nvGrpSpPr>
        <p:grpSpPr bwMode="auto">
          <a:xfrm>
            <a:off x="3825875" y="4533900"/>
            <a:ext cx="361950" cy="374650"/>
            <a:chOff x="3828" y="2716"/>
            <a:chExt cx="228" cy="236"/>
          </a:xfrm>
        </p:grpSpPr>
        <p:sp>
          <p:nvSpPr>
            <p:cNvPr id="7210" name="Arc 1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1" name="Line 1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12" name="Line 1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8"/>
          <p:cNvGrpSpPr>
            <a:grpSpLocks/>
          </p:cNvGrpSpPr>
          <p:nvPr/>
        </p:nvGrpSpPr>
        <p:grpSpPr bwMode="auto">
          <a:xfrm>
            <a:off x="5680075" y="4572000"/>
            <a:ext cx="361950" cy="374650"/>
            <a:chOff x="3828" y="2716"/>
            <a:chExt cx="228" cy="236"/>
          </a:xfrm>
        </p:grpSpPr>
        <p:sp>
          <p:nvSpPr>
            <p:cNvPr id="7207"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8"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9"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2"/>
          <p:cNvGrpSpPr>
            <a:grpSpLocks/>
          </p:cNvGrpSpPr>
          <p:nvPr/>
        </p:nvGrpSpPr>
        <p:grpSpPr bwMode="auto">
          <a:xfrm>
            <a:off x="6626225" y="4572000"/>
            <a:ext cx="361950" cy="374650"/>
            <a:chOff x="3828" y="2716"/>
            <a:chExt cx="228" cy="236"/>
          </a:xfrm>
        </p:grpSpPr>
        <p:sp>
          <p:nvSpPr>
            <p:cNvPr id="7204"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5"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6"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6"/>
          <p:cNvGrpSpPr>
            <a:grpSpLocks/>
          </p:cNvGrpSpPr>
          <p:nvPr/>
        </p:nvGrpSpPr>
        <p:grpSpPr bwMode="auto">
          <a:xfrm>
            <a:off x="2000250" y="4521200"/>
            <a:ext cx="361950" cy="374650"/>
            <a:chOff x="3828" y="2716"/>
            <a:chExt cx="228" cy="236"/>
          </a:xfrm>
        </p:grpSpPr>
        <p:sp>
          <p:nvSpPr>
            <p:cNvPr id="7201"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2"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3"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0"/>
          <p:cNvGrpSpPr>
            <a:grpSpLocks/>
          </p:cNvGrpSpPr>
          <p:nvPr/>
        </p:nvGrpSpPr>
        <p:grpSpPr bwMode="auto">
          <a:xfrm>
            <a:off x="2938463" y="4540250"/>
            <a:ext cx="361950" cy="374650"/>
            <a:chOff x="3828" y="2716"/>
            <a:chExt cx="228" cy="236"/>
          </a:xfrm>
        </p:grpSpPr>
        <p:sp>
          <p:nvSpPr>
            <p:cNvPr id="7198"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99"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200"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7185" name="Freeform 34"/>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6" name="Freeform 35"/>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7" name="Freeform 36"/>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8" name="Freeform 37"/>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89" name="Freeform 38"/>
          <p:cNvSpPr>
            <a:spLocks/>
          </p:cNvSpPr>
          <p:nvPr/>
        </p:nvSpPr>
        <p:spPr bwMode="auto">
          <a:xfrm rot="5462671" flipH="1">
            <a:off x="2578100" y="5156200"/>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90" name="Freeform 39"/>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7191"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7192" name="Text Box 44"/>
          <p:cNvSpPr txBox="1">
            <a:spLocks noChangeArrowheads="1"/>
          </p:cNvSpPr>
          <p:nvPr/>
        </p:nvSpPr>
        <p:spPr bwMode="invGray">
          <a:xfrm>
            <a:off x="1973263" y="599916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7193" name="Text Box 45"/>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nvGrpSpPr>
          <p:cNvPr id="8" name="Group 46"/>
          <p:cNvGrpSpPr>
            <a:grpSpLocks/>
          </p:cNvGrpSpPr>
          <p:nvPr/>
        </p:nvGrpSpPr>
        <p:grpSpPr bwMode="auto">
          <a:xfrm>
            <a:off x="2884488" y="552450"/>
            <a:ext cx="1562100" cy="1020763"/>
            <a:chOff x="4605" y="3563"/>
            <a:chExt cx="984" cy="643"/>
          </a:xfrm>
        </p:grpSpPr>
        <p:sp>
          <p:nvSpPr>
            <p:cNvPr id="7196" name="Text Box 47"/>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7197" name="Text Box 48"/>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7195" name="Text Box 49"/>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p:txBody>
          <a:bodyPr/>
          <a:lstStyle/>
          <a:p>
            <a:pPr>
              <a:defRPr/>
            </a:pPr>
            <a:fld id="{23143879-F3F4-498C-9C5C-103FAE99F862}" type="slidenum">
              <a:rPr lang="en-AU" smtClean="0">
                <a:solidFill>
                  <a:srgbClr val="FFFFFF"/>
                </a:solidFill>
              </a:rPr>
              <a:pPr>
                <a:defRPr/>
              </a:pPr>
              <a:t>19</a:t>
            </a:fld>
            <a:endParaRPr lang="en-AU" smtClean="0">
              <a:solidFill>
                <a:srgbClr val="FFFFFF"/>
              </a:solidFill>
            </a:endParaRPr>
          </a:p>
        </p:txBody>
      </p:sp>
      <p:sp>
        <p:nvSpPr>
          <p:cNvPr id="8195"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6"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7"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8"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199"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00"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01"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8236"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7"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8"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8233"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4"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5"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8230"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1"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32"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8227"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8"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9"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8224"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5"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6"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8221"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2"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8223"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8208"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09"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0"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1"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2"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3"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8214" name="Text Box 39"/>
          <p:cNvSpPr txBox="1">
            <a:spLocks noChangeArrowheads="1"/>
          </p:cNvSpPr>
          <p:nvPr/>
        </p:nvSpPr>
        <p:spPr bwMode="invGray">
          <a:xfrm>
            <a:off x="1973263" y="599916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a:t>
            </a:r>
          </a:p>
        </p:txBody>
      </p:sp>
      <p:sp>
        <p:nvSpPr>
          <p:cNvPr id="8215"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8219"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8220"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8217"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sp>
        <p:nvSpPr>
          <p:cNvPr id="8218"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AU" smtClean="0"/>
              <a:t>292Sep 2012</a:t>
            </a:r>
          </a:p>
        </p:txBody>
      </p:sp>
      <p:sp>
        <p:nvSpPr>
          <p:cNvPr id="24579" name="Footer Placeholder 4"/>
          <p:cNvSpPr>
            <a:spLocks noGrp="1"/>
          </p:cNvSpPr>
          <p:nvPr>
            <p:ph type="ftr" sz="quarter" idx="11"/>
          </p:nvPr>
        </p:nvSpPr>
        <p:spPr>
          <a:noFill/>
        </p:spPr>
        <p:txBody>
          <a:bodyPr/>
          <a:lstStyle/>
          <a:p>
            <a:r>
              <a:rPr lang="en-AU" smtClean="0"/>
              <a:t>R D Ekers</a:t>
            </a:r>
          </a:p>
        </p:txBody>
      </p:sp>
      <p:sp>
        <p:nvSpPr>
          <p:cNvPr id="24580" name="Slide Number Placeholder 5"/>
          <p:cNvSpPr>
            <a:spLocks noGrp="1"/>
          </p:cNvSpPr>
          <p:nvPr>
            <p:ph type="sldNum" sz="quarter" idx="12"/>
          </p:nvPr>
        </p:nvSpPr>
        <p:spPr>
          <a:noFill/>
        </p:spPr>
        <p:txBody>
          <a:bodyPr/>
          <a:lstStyle/>
          <a:p>
            <a:fld id="{92E18531-FABE-4ED3-9968-9A069D206C5D}" type="slidenum">
              <a:rPr lang="en-AU" smtClean="0"/>
              <a:pPr/>
              <a:t>2</a:t>
            </a:fld>
            <a:endParaRPr lang="en-AU" smtClean="0"/>
          </a:p>
        </p:txBody>
      </p:sp>
      <p:sp>
        <p:nvSpPr>
          <p:cNvPr id="4098" name="Rectangle 2"/>
          <p:cNvSpPr>
            <a:spLocks noGrp="1" noChangeArrowheads="1"/>
          </p:cNvSpPr>
          <p:nvPr>
            <p:ph type="title"/>
          </p:nvPr>
        </p:nvSpPr>
        <p:spPr/>
        <p:txBody>
          <a:bodyPr/>
          <a:lstStyle/>
          <a:p>
            <a:pPr>
              <a:defRPr/>
            </a:pPr>
            <a:r>
              <a:rPr lang="en-AU" dirty="0" smtClean="0"/>
              <a:t>WHY?</a:t>
            </a:r>
          </a:p>
        </p:txBody>
      </p:sp>
      <p:sp>
        <p:nvSpPr>
          <p:cNvPr id="24582" name="Rectangle 3"/>
          <p:cNvSpPr>
            <a:spLocks noGrp="1" noChangeArrowheads="1"/>
          </p:cNvSpPr>
          <p:nvPr>
            <p:ph type="body" idx="1"/>
          </p:nvPr>
        </p:nvSpPr>
        <p:spPr>
          <a:xfrm>
            <a:off x="685800" y="1905000"/>
            <a:ext cx="8229600" cy="4114800"/>
          </a:xfrm>
          <a:noFill/>
        </p:spPr>
        <p:txBody>
          <a:bodyPr/>
          <a:lstStyle/>
          <a:p>
            <a:r>
              <a:rPr lang="en-US" smtClean="0"/>
              <a:t>Importance in radio astronomy</a:t>
            </a:r>
          </a:p>
          <a:p>
            <a:pPr lvl="1"/>
            <a:r>
              <a:rPr lang="en-US" smtClean="0"/>
              <a:t>ATCA, VLA, WSRT, GMRT, MERLIN, IRAM...</a:t>
            </a:r>
          </a:p>
          <a:p>
            <a:pPr lvl="1"/>
            <a:r>
              <a:rPr lang="en-US" smtClean="0"/>
              <a:t>VLBA,  JIVE, VSOP, RADIOASTON</a:t>
            </a:r>
          </a:p>
          <a:p>
            <a:pPr lvl="1"/>
            <a:r>
              <a:rPr lang="en-US" smtClean="0"/>
              <a:t>ALMA, LOFAR, MWA, ASKAP, MeerKat, SKA</a:t>
            </a:r>
          </a:p>
        </p:txBody>
      </p:sp>
      <p:pic>
        <p:nvPicPr>
          <p:cNvPr id="24583" name="Picture 7" descr="ATCA_Nspur"/>
          <p:cNvPicPr>
            <a:picLocks noChangeAspect="1" noChangeArrowheads="1"/>
          </p:cNvPicPr>
          <p:nvPr/>
        </p:nvPicPr>
        <p:blipFill>
          <a:blip r:embed="rId3" cstate="print"/>
          <a:srcRect l="13200" t="23573" r="25999" b="9160"/>
          <a:stretch>
            <a:fillRect/>
          </a:stretch>
        </p:blipFill>
        <p:spPr bwMode="auto">
          <a:xfrm>
            <a:off x="228600" y="4191000"/>
            <a:ext cx="2895600" cy="2133600"/>
          </a:xfrm>
          <a:prstGeom prst="rect">
            <a:avLst/>
          </a:prstGeom>
          <a:noFill/>
          <a:ln w="9525">
            <a:solidFill>
              <a:schemeClr val="tx2"/>
            </a:solidFill>
            <a:miter lim="800000"/>
            <a:headEnd/>
            <a:tailEnd/>
          </a:ln>
        </p:spPr>
      </p:pic>
      <p:pic>
        <p:nvPicPr>
          <p:cNvPr id="24584" name="Picture 8" descr="VLA array"/>
          <p:cNvPicPr>
            <a:picLocks noChangeAspect="1" noChangeArrowheads="1"/>
          </p:cNvPicPr>
          <p:nvPr/>
        </p:nvPicPr>
        <p:blipFill>
          <a:blip r:embed="rId4" cstate="print"/>
          <a:srcRect/>
          <a:stretch>
            <a:fillRect/>
          </a:stretch>
        </p:blipFill>
        <p:spPr bwMode="auto">
          <a:xfrm>
            <a:off x="3429000" y="4194175"/>
            <a:ext cx="2895600" cy="2003425"/>
          </a:xfrm>
          <a:prstGeom prst="rect">
            <a:avLst/>
          </a:prstGeom>
          <a:noFill/>
          <a:ln w="9525">
            <a:solidFill>
              <a:schemeClr val="tx2"/>
            </a:solidFill>
            <a:miter lim="800000"/>
            <a:headEnd/>
            <a:tailEnd/>
          </a:ln>
        </p:spPr>
      </p:pic>
      <p:pic>
        <p:nvPicPr>
          <p:cNvPr id="24585" name="Picture 9" descr="wsrt"/>
          <p:cNvPicPr>
            <a:picLocks noChangeAspect="1" noChangeArrowheads="1"/>
          </p:cNvPicPr>
          <p:nvPr/>
        </p:nvPicPr>
        <p:blipFill>
          <a:blip r:embed="rId5" cstate="print"/>
          <a:srcRect/>
          <a:stretch>
            <a:fillRect/>
          </a:stretch>
        </p:blipFill>
        <p:spPr bwMode="auto">
          <a:xfrm>
            <a:off x="6781800" y="3733800"/>
            <a:ext cx="1905000" cy="2476500"/>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p:txBody>
          <a:bodyPr/>
          <a:lstStyle/>
          <a:p>
            <a:pPr>
              <a:defRPr/>
            </a:pPr>
            <a:fld id="{63D63AD5-03D3-43EA-929B-CB31EACD81C8}" type="slidenum">
              <a:rPr lang="en-AU" smtClean="0">
                <a:solidFill>
                  <a:srgbClr val="FFFFFF"/>
                </a:solidFill>
              </a:rPr>
              <a:pPr>
                <a:defRPr/>
              </a:pPr>
              <a:t>20</a:t>
            </a:fld>
            <a:endParaRPr lang="en-AU" smtClean="0">
              <a:solidFill>
                <a:srgbClr val="FFFFFF"/>
              </a:solidFill>
            </a:endParaRPr>
          </a:p>
        </p:txBody>
      </p:sp>
      <p:sp>
        <p:nvSpPr>
          <p:cNvPr id="9219"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0"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1"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2"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3"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4"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25"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9260"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61"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62"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9257"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8"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9"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9254"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5"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6"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9251"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2"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3"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9248"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9"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50"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9245"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6"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9247"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9232"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3"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4"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5"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6"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7"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9238" name="Text Box 39"/>
          <p:cNvSpPr txBox="1">
            <a:spLocks noChangeArrowheads="1"/>
          </p:cNvSpPr>
          <p:nvPr/>
        </p:nvSpPr>
        <p:spPr bwMode="invGray">
          <a:xfrm>
            <a:off x="1973263" y="6016625"/>
            <a:ext cx="4900612" cy="460375"/>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rPr>
              <a:t>Vj )</a:t>
            </a:r>
            <a:endParaRPr lang="en-AU" sz="2400" baseline="30000" smtClean="0">
              <a:solidFill>
                <a:srgbClr val="FFFFFF"/>
              </a:solidFill>
              <a:cs typeface="Arial" pitchFamily="34" charset="0"/>
            </a:endParaRPr>
          </a:p>
        </p:txBody>
      </p:sp>
      <p:sp>
        <p:nvSpPr>
          <p:cNvPr id="9239"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9243"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9244"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9241"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sp>
        <p:nvSpPr>
          <p:cNvPr id="9242"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p:txBody>
          <a:bodyPr/>
          <a:lstStyle/>
          <a:p>
            <a:pPr>
              <a:defRPr/>
            </a:pPr>
            <a:fld id="{C02CB40B-4946-4CD8-8630-4732E0B062E0}" type="slidenum">
              <a:rPr lang="en-AU" smtClean="0">
                <a:solidFill>
                  <a:srgbClr val="FFFFFF"/>
                </a:solidFill>
              </a:rPr>
              <a:pPr>
                <a:defRPr/>
              </a:pPr>
              <a:t>21</a:t>
            </a:fld>
            <a:endParaRPr lang="en-AU" smtClean="0">
              <a:solidFill>
                <a:srgbClr val="FFFFFF"/>
              </a:solidFill>
            </a:endParaRPr>
          </a:p>
        </p:txBody>
      </p:sp>
      <p:sp>
        <p:nvSpPr>
          <p:cNvPr id="10243"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4"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5"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6"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7"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8"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49"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4784725" y="4533900"/>
            <a:ext cx="361950" cy="374650"/>
            <a:chOff x="3828" y="2716"/>
            <a:chExt cx="228" cy="236"/>
          </a:xfrm>
        </p:grpSpPr>
        <p:sp>
          <p:nvSpPr>
            <p:cNvPr id="10287"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8"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9"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3"/>
          <p:cNvGrpSpPr>
            <a:grpSpLocks/>
          </p:cNvGrpSpPr>
          <p:nvPr/>
        </p:nvGrpSpPr>
        <p:grpSpPr bwMode="auto">
          <a:xfrm>
            <a:off x="3825875" y="4533900"/>
            <a:ext cx="361950" cy="374650"/>
            <a:chOff x="3828" y="2716"/>
            <a:chExt cx="228" cy="236"/>
          </a:xfrm>
        </p:grpSpPr>
        <p:sp>
          <p:nvSpPr>
            <p:cNvPr id="10284"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5"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6"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5661025" y="4572000"/>
            <a:ext cx="361950" cy="374650"/>
            <a:chOff x="3828" y="2716"/>
            <a:chExt cx="228" cy="236"/>
          </a:xfrm>
        </p:grpSpPr>
        <p:sp>
          <p:nvSpPr>
            <p:cNvPr id="10281"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2"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3"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1"/>
          <p:cNvGrpSpPr>
            <a:grpSpLocks/>
          </p:cNvGrpSpPr>
          <p:nvPr/>
        </p:nvGrpSpPr>
        <p:grpSpPr bwMode="auto">
          <a:xfrm>
            <a:off x="6626225" y="4572000"/>
            <a:ext cx="361950" cy="374650"/>
            <a:chOff x="3828" y="2716"/>
            <a:chExt cx="228" cy="236"/>
          </a:xfrm>
        </p:grpSpPr>
        <p:sp>
          <p:nvSpPr>
            <p:cNvPr id="10278"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9"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80"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5"/>
          <p:cNvGrpSpPr>
            <a:grpSpLocks/>
          </p:cNvGrpSpPr>
          <p:nvPr/>
        </p:nvGrpSpPr>
        <p:grpSpPr bwMode="auto">
          <a:xfrm>
            <a:off x="2000250" y="4521200"/>
            <a:ext cx="361950" cy="374650"/>
            <a:chOff x="3828" y="2716"/>
            <a:chExt cx="228" cy="236"/>
          </a:xfrm>
        </p:grpSpPr>
        <p:sp>
          <p:nvSpPr>
            <p:cNvPr id="10275"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6"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7"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9"/>
          <p:cNvGrpSpPr>
            <a:grpSpLocks/>
          </p:cNvGrpSpPr>
          <p:nvPr/>
        </p:nvGrpSpPr>
        <p:grpSpPr bwMode="auto">
          <a:xfrm>
            <a:off x="2938463" y="4540250"/>
            <a:ext cx="361950" cy="374650"/>
            <a:chOff x="3828" y="2716"/>
            <a:chExt cx="228" cy="236"/>
          </a:xfrm>
        </p:grpSpPr>
        <p:sp>
          <p:nvSpPr>
            <p:cNvPr id="10272"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3"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0274"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10256" name="Freeform 33"/>
          <p:cNvSpPr>
            <a:spLocks/>
          </p:cNvSpPr>
          <p:nvPr/>
        </p:nvSpPr>
        <p:spPr bwMode="auto">
          <a:xfrm rot="5462671" flipH="1">
            <a:off x="5678488" y="4759325"/>
            <a:ext cx="1714500" cy="1346200"/>
          </a:xfrm>
          <a:custGeom>
            <a:avLst/>
            <a:gdLst>
              <a:gd name="T0" fmla="*/ 0 w 1080"/>
              <a:gd name="T1" fmla="*/ 2147483647 h 262"/>
              <a:gd name="T2" fmla="*/ 786288593 w 1080"/>
              <a:gd name="T3" fmla="*/ 2147483647 h 262"/>
              <a:gd name="T4" fmla="*/ 1048384923 w 1080"/>
              <a:gd name="T5" fmla="*/ 1504846014 h 262"/>
              <a:gd name="T6" fmla="*/ 1290319814 w 1080"/>
              <a:gd name="T7" fmla="*/ 26399905 h 262"/>
              <a:gd name="T8" fmla="*/ 1572577186 w 1080"/>
              <a:gd name="T9" fmla="*/ 1716050309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7" name="Freeform 34"/>
          <p:cNvSpPr>
            <a:spLocks/>
          </p:cNvSpPr>
          <p:nvPr/>
        </p:nvSpPr>
        <p:spPr bwMode="auto">
          <a:xfrm rot="5462671" flipH="1">
            <a:off x="1464469" y="5342732"/>
            <a:ext cx="1714500" cy="74612"/>
          </a:xfrm>
          <a:custGeom>
            <a:avLst/>
            <a:gdLst>
              <a:gd name="T0" fmla="*/ 0 w 1080"/>
              <a:gd name="T1" fmla="*/ 18895916 h 262"/>
              <a:gd name="T2" fmla="*/ 786288593 w 1080"/>
              <a:gd name="T3" fmla="*/ 18895916 h 262"/>
              <a:gd name="T4" fmla="*/ 1048384923 w 1080"/>
              <a:gd name="T5" fmla="*/ 4622526 h 262"/>
              <a:gd name="T6" fmla="*/ 1290319814 w 1080"/>
              <a:gd name="T7" fmla="*/ 81162 h 262"/>
              <a:gd name="T8" fmla="*/ 1572577186 w 1080"/>
              <a:gd name="T9" fmla="*/ 5271537 h 262"/>
              <a:gd name="T10" fmla="*/ 1774189992 w 1080"/>
              <a:gd name="T11" fmla="*/ 17598461 h 262"/>
              <a:gd name="T12" fmla="*/ 2147483647 w 1080"/>
              <a:gd name="T13" fmla="*/ 18895916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8" name="Freeform 35"/>
          <p:cNvSpPr>
            <a:spLocks/>
          </p:cNvSpPr>
          <p:nvPr/>
        </p:nvSpPr>
        <p:spPr bwMode="auto">
          <a:xfrm rot="5462671" flipH="1">
            <a:off x="4608513" y="4924425"/>
            <a:ext cx="1714500" cy="971550"/>
          </a:xfrm>
          <a:custGeom>
            <a:avLst/>
            <a:gdLst>
              <a:gd name="T0" fmla="*/ 0 w 1080"/>
              <a:gd name="T1" fmla="*/ 2147483647 h 262"/>
              <a:gd name="T2" fmla="*/ 786288593 w 1080"/>
              <a:gd name="T3" fmla="*/ 2147483647 h 262"/>
              <a:gd name="T4" fmla="*/ 1048384923 w 1080"/>
              <a:gd name="T5" fmla="*/ 783795975 h 262"/>
              <a:gd name="T6" fmla="*/ 1290319814 w 1080"/>
              <a:gd name="T7" fmla="*/ 13750025 h 262"/>
              <a:gd name="T8" fmla="*/ 1572577186 w 1080"/>
              <a:gd name="T9" fmla="*/ 893799858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59" name="Freeform 36"/>
          <p:cNvSpPr>
            <a:spLocks/>
          </p:cNvSpPr>
          <p:nvPr/>
        </p:nvSpPr>
        <p:spPr bwMode="auto">
          <a:xfrm rot="5462671" flipH="1">
            <a:off x="3536950" y="4965700"/>
            <a:ext cx="1714500" cy="730250"/>
          </a:xfrm>
          <a:custGeom>
            <a:avLst/>
            <a:gdLst>
              <a:gd name="T0" fmla="*/ 0 w 1080"/>
              <a:gd name="T1" fmla="*/ 1810074988 h 262"/>
              <a:gd name="T2" fmla="*/ 786288593 w 1080"/>
              <a:gd name="T3" fmla="*/ 1810074988 h 262"/>
              <a:gd name="T4" fmla="*/ 1048384923 w 1080"/>
              <a:gd name="T5" fmla="*/ 442807402 h 262"/>
              <a:gd name="T6" fmla="*/ 1290319814 w 1080"/>
              <a:gd name="T7" fmla="*/ 7767964 h 262"/>
              <a:gd name="T8" fmla="*/ 1572577186 w 1080"/>
              <a:gd name="T9" fmla="*/ 504956665 h 262"/>
              <a:gd name="T10" fmla="*/ 1774189992 w 1080"/>
              <a:gd name="T11" fmla="*/ 1685776462 h 262"/>
              <a:gd name="T12" fmla="*/ 2147483647 w 1080"/>
              <a:gd name="T13" fmla="*/ 18100749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0" name="Freeform 37"/>
          <p:cNvSpPr>
            <a:spLocks/>
          </p:cNvSpPr>
          <p:nvPr/>
        </p:nvSpPr>
        <p:spPr bwMode="auto">
          <a:xfrm rot="5462671" flipH="1">
            <a:off x="2565400" y="5164138"/>
            <a:ext cx="1714500" cy="469900"/>
          </a:xfrm>
          <a:custGeom>
            <a:avLst/>
            <a:gdLst>
              <a:gd name="T0" fmla="*/ 0 w 1080"/>
              <a:gd name="T1" fmla="*/ 749486788 h 262"/>
              <a:gd name="T2" fmla="*/ 786288593 w 1080"/>
              <a:gd name="T3" fmla="*/ 749486788 h 262"/>
              <a:gd name="T4" fmla="*/ 1048384923 w 1080"/>
              <a:gd name="T5" fmla="*/ 183350646 h 262"/>
              <a:gd name="T6" fmla="*/ 1290319814 w 1080"/>
              <a:gd name="T7" fmla="*/ 3217559 h 262"/>
              <a:gd name="T8" fmla="*/ 1572577186 w 1080"/>
              <a:gd name="T9" fmla="*/ 209083936 h 262"/>
              <a:gd name="T10" fmla="*/ 1774189992 w 1080"/>
              <a:gd name="T11" fmla="*/ 698020207 h 262"/>
              <a:gd name="T12" fmla="*/ 2147483647 w 1080"/>
              <a:gd name="T13" fmla="*/ 74948678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1" name="Freeform 38"/>
          <p:cNvSpPr>
            <a:spLocks/>
          </p:cNvSpPr>
          <p:nvPr/>
        </p:nvSpPr>
        <p:spPr bwMode="auto">
          <a:xfrm rot="5462671" flipH="1">
            <a:off x="6707188" y="4592638"/>
            <a:ext cx="1714500" cy="1682750"/>
          </a:xfrm>
          <a:custGeom>
            <a:avLst/>
            <a:gdLst>
              <a:gd name="T0" fmla="*/ 0 w 1080"/>
              <a:gd name="T1" fmla="*/ 2147483647 h 262"/>
              <a:gd name="T2" fmla="*/ 786288593 w 1080"/>
              <a:gd name="T3" fmla="*/ 2147483647 h 262"/>
              <a:gd name="T4" fmla="*/ 1048384923 w 1080"/>
              <a:gd name="T5" fmla="*/ 2147483647 h 262"/>
              <a:gd name="T6" fmla="*/ 1290319814 w 1080"/>
              <a:gd name="T7" fmla="*/ 41253059 h 262"/>
              <a:gd name="T8" fmla="*/ 1572577186 w 1080"/>
              <a:gd name="T9" fmla="*/ 2147483647 h 262"/>
              <a:gd name="T10" fmla="*/ 1774189992 w 1080"/>
              <a:gd name="T11" fmla="*/ 2147483647 h 262"/>
              <a:gd name="T12" fmla="*/ 2147483647 w 1080"/>
              <a:gd name="T13" fmla="*/ 21474836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0262" name="Text Box 39"/>
          <p:cNvSpPr txBox="1">
            <a:spLocks noChangeArrowheads="1"/>
          </p:cNvSpPr>
          <p:nvPr/>
        </p:nvSpPr>
        <p:spPr bwMode="invGray">
          <a:xfrm>
            <a:off x="1973263" y="6016625"/>
            <a:ext cx="4900612" cy="460375"/>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baseline="30000" smtClean="0">
                <a:solidFill>
                  <a:srgbClr val="FFFFFF"/>
                </a:solidFill>
                <a:cs typeface="Arial" pitchFamily="34" charset="0"/>
              </a:rPr>
              <a:t>2 </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 (</a:t>
            </a:r>
            <a:r>
              <a:rPr lang="en-AU" sz="2400" smtClean="0">
                <a:solidFill>
                  <a:srgbClr val="FFFFFF"/>
                </a:solidFill>
                <a:cs typeface="Arial" pitchFamily="34" charset="0"/>
              </a:rPr>
              <a:t>Vi </a:t>
            </a: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rPr>
              <a:t>Vj )</a:t>
            </a:r>
            <a:endParaRPr lang="en-AU" sz="2400" baseline="30000" smtClean="0">
              <a:solidFill>
                <a:srgbClr val="FFFFFF"/>
              </a:solidFill>
              <a:cs typeface="Arial" pitchFamily="34" charset="0"/>
            </a:endParaRPr>
          </a:p>
        </p:txBody>
      </p:sp>
      <p:sp>
        <p:nvSpPr>
          <p:cNvPr id="10263" name="Line 40"/>
          <p:cNvSpPr>
            <a:spLocks noChangeShapeType="1"/>
          </p:cNvSpPr>
          <p:nvPr/>
        </p:nvSpPr>
        <p:spPr bwMode="auto">
          <a:xfrm>
            <a:off x="4402138" y="6494463"/>
            <a:ext cx="0" cy="363537"/>
          </a:xfrm>
          <a:prstGeom prst="line">
            <a:avLst/>
          </a:prstGeom>
          <a:noFill/>
          <a:ln w="12700">
            <a:solidFill>
              <a:schemeClr val="accent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8" name="Group 41"/>
          <p:cNvGrpSpPr>
            <a:grpSpLocks/>
          </p:cNvGrpSpPr>
          <p:nvPr/>
        </p:nvGrpSpPr>
        <p:grpSpPr bwMode="auto">
          <a:xfrm>
            <a:off x="2884488" y="552450"/>
            <a:ext cx="1562100" cy="1020763"/>
            <a:chOff x="4605" y="3563"/>
            <a:chExt cx="984" cy="643"/>
          </a:xfrm>
        </p:grpSpPr>
        <p:sp>
          <p:nvSpPr>
            <p:cNvPr id="10270" name="Text Box 42"/>
            <p:cNvSpPr txBox="1">
              <a:spLocks noChangeArrowheads="1"/>
            </p:cNvSpPr>
            <p:nvPr/>
          </p:nvSpPr>
          <p:spPr bwMode="auto">
            <a:xfrm>
              <a:off x="4605" y="3563"/>
              <a:ext cx="984" cy="288"/>
            </a:xfrm>
            <a:prstGeom prst="rect">
              <a:avLst/>
            </a:prstGeom>
            <a:noFill/>
            <a:ln w="9525">
              <a:noFill/>
              <a:miter lim="800000"/>
              <a:headEnd/>
              <a:tailEnd/>
            </a:ln>
          </p:spPr>
          <p:txBody>
            <a:bodyPr wrap="none">
              <a:spAutoFit/>
            </a:bodyPr>
            <a:lstStyle/>
            <a:p>
              <a:r>
                <a:rPr lang="en-AU" sz="2400" b="1" smtClean="0">
                  <a:solidFill>
                    <a:srgbClr val="FF3300"/>
                  </a:solidFill>
                  <a:cs typeface="Arial" pitchFamily="34" charset="0"/>
                </a:rPr>
                <a:t>Free space</a:t>
              </a:r>
              <a:endParaRPr lang="en-AU" sz="2400" b="1" smtClean="0">
                <a:solidFill>
                  <a:srgbClr val="FFFFFF"/>
                </a:solidFill>
                <a:cs typeface="Arial" pitchFamily="34" charset="0"/>
              </a:endParaRPr>
            </a:p>
          </p:txBody>
        </p:sp>
        <p:sp>
          <p:nvSpPr>
            <p:cNvPr id="10271" name="Text Box 43"/>
            <p:cNvSpPr txBox="1">
              <a:spLocks noChangeArrowheads="1"/>
            </p:cNvSpPr>
            <p:nvPr/>
          </p:nvSpPr>
          <p:spPr bwMode="auto">
            <a:xfrm>
              <a:off x="4720" y="3918"/>
              <a:ext cx="724" cy="288"/>
            </a:xfrm>
            <a:prstGeom prst="rect">
              <a:avLst/>
            </a:prstGeom>
            <a:noFill/>
            <a:ln w="9525">
              <a:noFill/>
              <a:miter lim="800000"/>
              <a:headEnd/>
              <a:tailEnd/>
            </a:ln>
          </p:spPr>
          <p:txBody>
            <a:bodyPr wrap="none">
              <a:spAutoFit/>
            </a:bodyPr>
            <a:lstStyle/>
            <a:p>
              <a:r>
                <a:rPr lang="en-AU" sz="2400" b="1" smtClean="0">
                  <a:solidFill>
                    <a:srgbClr val="FF9900"/>
                  </a:solidFill>
                  <a:cs typeface="Arial" pitchFamily="34" charset="0"/>
                </a:rPr>
                <a:t>Guided</a:t>
              </a:r>
              <a:endParaRPr lang="en-AU" sz="2400" b="1" smtClean="0">
                <a:solidFill>
                  <a:srgbClr val="FFFFFF"/>
                </a:solidFill>
                <a:cs typeface="Arial" pitchFamily="34" charset="0"/>
              </a:endParaRPr>
            </a:p>
          </p:txBody>
        </p:sp>
      </p:grpSp>
      <p:sp>
        <p:nvSpPr>
          <p:cNvPr id="8217" name="Text Box 44"/>
          <p:cNvSpPr txBox="1">
            <a:spLocks noChangeArrowheads="1"/>
          </p:cNvSpPr>
          <p:nvPr/>
        </p:nvSpPr>
        <p:spPr bwMode="auto">
          <a:xfrm>
            <a:off x="0" y="5984875"/>
            <a:ext cx="2266950" cy="457200"/>
          </a:xfrm>
          <a:prstGeom prst="rect">
            <a:avLst/>
          </a:prstGeom>
          <a:noFill/>
          <a:ln w="12700">
            <a:noFill/>
            <a:miter lim="800000"/>
            <a:headEnd/>
            <a:tailEnd/>
          </a:ln>
        </p:spPr>
        <p:txBody>
          <a:bodyPr>
            <a:spAutoFit/>
          </a:bodyPr>
          <a:lstStyle/>
          <a:p>
            <a:pPr>
              <a:defRPr/>
            </a:pPr>
            <a:r>
              <a:rPr lang="en-AU" sz="2400" strike="sngStrike" dirty="0">
                <a:solidFill>
                  <a:srgbClr val="FFFFFF"/>
                </a:solidFill>
                <a:cs typeface="Arial" pitchFamily="34" charset="0"/>
              </a:rPr>
              <a:t>Phased array</a:t>
            </a:r>
          </a:p>
        </p:txBody>
      </p:sp>
      <p:sp>
        <p:nvSpPr>
          <p:cNvPr id="10266" name="Text Box 45"/>
          <p:cNvSpPr txBox="1">
            <a:spLocks noChangeArrowheads="1"/>
          </p:cNvSpPr>
          <p:nvPr/>
        </p:nvSpPr>
        <p:spPr bwMode="auto">
          <a:xfrm>
            <a:off x="3175" y="5334000"/>
            <a:ext cx="911225"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Delay</a:t>
            </a:r>
          </a:p>
        </p:txBody>
      </p:sp>
      <p:sp>
        <p:nvSpPr>
          <p:cNvPr id="10267" name="TextBox 46"/>
          <p:cNvSpPr txBox="1">
            <a:spLocks noChangeArrowheads="1"/>
          </p:cNvSpPr>
          <p:nvPr/>
        </p:nvSpPr>
        <p:spPr bwMode="auto">
          <a:xfrm>
            <a:off x="3898900" y="5715000"/>
            <a:ext cx="673100" cy="1016000"/>
          </a:xfrm>
          <a:prstGeom prst="rect">
            <a:avLst/>
          </a:prstGeom>
          <a:noFill/>
          <a:ln w="9525">
            <a:noFill/>
            <a:miter lim="800000"/>
            <a:headEnd/>
            <a:tailEnd/>
          </a:ln>
        </p:spPr>
        <p:txBody>
          <a:bodyPr wrap="none">
            <a:spAutoFit/>
          </a:bodyPr>
          <a:lstStyle/>
          <a:p>
            <a:r>
              <a:rPr lang="en-AU" sz="6000" smtClean="0">
                <a:solidFill>
                  <a:srgbClr val="FF0000"/>
                </a:solidFill>
                <a:cs typeface="Arial" pitchFamily="34" charset="0"/>
                <a:sym typeface="Wingdings" pitchFamily="2" charset="2"/>
              </a:rPr>
              <a:t></a:t>
            </a:r>
            <a:endParaRPr lang="en-AU" sz="6000" smtClean="0">
              <a:solidFill>
                <a:srgbClr val="FF0000"/>
              </a:solidFill>
              <a:cs typeface="Arial" pitchFamily="34" charset="0"/>
            </a:endParaRPr>
          </a:p>
        </p:txBody>
      </p:sp>
      <p:sp>
        <p:nvSpPr>
          <p:cNvPr id="10268" name="Text Box 44"/>
          <p:cNvSpPr txBox="1">
            <a:spLocks noChangeArrowheads="1"/>
          </p:cNvSpPr>
          <p:nvPr/>
        </p:nvSpPr>
        <p:spPr bwMode="auto">
          <a:xfrm>
            <a:off x="0" y="6400800"/>
            <a:ext cx="2438400" cy="461963"/>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Correlation array</a:t>
            </a:r>
          </a:p>
        </p:txBody>
      </p:sp>
      <p:sp>
        <p:nvSpPr>
          <p:cNvPr id="10269" name="TextBox 49"/>
          <p:cNvSpPr txBox="1">
            <a:spLocks noChangeArrowheads="1"/>
          </p:cNvSpPr>
          <p:nvPr/>
        </p:nvSpPr>
        <p:spPr bwMode="auto">
          <a:xfrm>
            <a:off x="457200" y="2057400"/>
            <a:ext cx="1905000" cy="1016000"/>
          </a:xfrm>
          <a:prstGeom prst="rect">
            <a:avLst/>
          </a:prstGeom>
          <a:noFill/>
          <a:ln w="9525">
            <a:noFill/>
            <a:miter lim="800000"/>
            <a:headEnd/>
            <a:tailEnd/>
          </a:ln>
        </p:spPr>
        <p:txBody>
          <a:bodyPr>
            <a:spAutoFit/>
          </a:bodyPr>
          <a:lstStyle/>
          <a:p>
            <a:pPr algn="ctr"/>
            <a:r>
              <a:rPr lang="en-US" sz="2000" smtClean="0">
                <a:solidFill>
                  <a:srgbClr val="FFC000"/>
                </a:solidFill>
                <a:cs typeface="Arial" pitchFamily="34" charset="0"/>
              </a:rPr>
              <a:t>Ryle &amp; Vonberg (1946)         phase switch</a:t>
            </a:r>
            <a:endParaRPr lang="en-AU" sz="2000" smtClean="0">
              <a:solidFill>
                <a:srgbClr val="FFC000"/>
              </a:solidFill>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p:txBody>
          <a:bodyPr/>
          <a:lstStyle/>
          <a:p>
            <a:pPr>
              <a:defRPr/>
            </a:pPr>
            <a:fld id="{B6BC6D64-71A1-4F85-9F56-AFFB53759BEB}" type="slidenum">
              <a:rPr lang="en-AU" smtClean="0">
                <a:solidFill>
                  <a:srgbClr val="FFFFFF"/>
                </a:solidFill>
              </a:rPr>
              <a:pPr>
                <a:defRPr/>
              </a:pPr>
              <a:t>22</a:t>
            </a:fld>
            <a:endParaRPr lang="en-AU" smtClean="0">
              <a:solidFill>
                <a:srgbClr val="FFFFFF"/>
              </a:solidFill>
            </a:endParaRPr>
          </a:p>
        </p:txBody>
      </p:sp>
      <p:sp>
        <p:nvSpPr>
          <p:cNvPr id="11267" name="Arc 2"/>
          <p:cNvSpPr>
            <a:spLocks/>
          </p:cNvSpPr>
          <p:nvPr/>
        </p:nvSpPr>
        <p:spPr bwMode="auto">
          <a:xfrm rot="10752743">
            <a:off x="4424363" y="2178050"/>
            <a:ext cx="2743200" cy="274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3"/>
          <p:cNvGrpSpPr>
            <a:grpSpLocks/>
          </p:cNvGrpSpPr>
          <p:nvPr/>
        </p:nvGrpSpPr>
        <p:grpSpPr bwMode="auto">
          <a:xfrm>
            <a:off x="4024313" y="590550"/>
            <a:ext cx="5715000" cy="4330700"/>
            <a:chOff x="912" y="920"/>
            <a:chExt cx="3600" cy="2728"/>
          </a:xfrm>
        </p:grpSpPr>
        <p:grpSp>
          <p:nvGrpSpPr>
            <p:cNvPr id="3" name="Group 4"/>
            <p:cNvGrpSpPr>
              <a:grpSpLocks/>
            </p:cNvGrpSpPr>
            <p:nvPr/>
          </p:nvGrpSpPr>
          <p:grpSpPr bwMode="auto">
            <a:xfrm>
              <a:off x="912" y="920"/>
              <a:ext cx="3600" cy="2344"/>
              <a:chOff x="912" y="920"/>
              <a:chExt cx="3600" cy="2344"/>
            </a:xfrm>
          </p:grpSpPr>
          <p:sp>
            <p:nvSpPr>
              <p:cNvPr id="11291" name="Line 5"/>
              <p:cNvSpPr>
                <a:spLocks noChangeShapeType="1"/>
              </p:cNvSpPr>
              <p:nvPr/>
            </p:nvSpPr>
            <p:spPr bwMode="auto">
              <a:xfrm rot="20265700" flipV="1">
                <a:off x="912" y="920"/>
                <a:ext cx="1632" cy="81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2" name="Line 6"/>
              <p:cNvSpPr>
                <a:spLocks noChangeShapeType="1"/>
              </p:cNvSpPr>
              <p:nvPr/>
            </p:nvSpPr>
            <p:spPr bwMode="auto">
              <a:xfrm rot="20265700" flipV="1">
                <a:off x="1008" y="1200"/>
                <a:ext cx="1968" cy="100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3" name="Line 7"/>
              <p:cNvSpPr>
                <a:spLocks noChangeShapeType="1"/>
              </p:cNvSpPr>
              <p:nvPr/>
            </p:nvSpPr>
            <p:spPr bwMode="auto">
              <a:xfrm rot="20265700" flipV="1">
                <a:off x="1248" y="1440"/>
                <a:ext cx="2112"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4" name="Line 8"/>
              <p:cNvSpPr>
                <a:spLocks noChangeShapeType="1"/>
              </p:cNvSpPr>
              <p:nvPr/>
            </p:nvSpPr>
            <p:spPr bwMode="auto">
              <a:xfrm rot="20265700" flipV="1">
                <a:off x="1536" y="1728"/>
                <a:ext cx="2208" cy="11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5" name="Line 9"/>
              <p:cNvSpPr>
                <a:spLocks noChangeShapeType="1"/>
              </p:cNvSpPr>
              <p:nvPr/>
            </p:nvSpPr>
            <p:spPr bwMode="auto">
              <a:xfrm rot="20265700" flipV="1">
                <a:off x="1920" y="2016"/>
                <a:ext cx="2160" cy="110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6" name="Line 10"/>
              <p:cNvSpPr>
                <a:spLocks noChangeShapeType="1"/>
              </p:cNvSpPr>
              <p:nvPr/>
            </p:nvSpPr>
            <p:spPr bwMode="auto">
              <a:xfrm rot="20265700" flipV="1">
                <a:off x="2448" y="2208"/>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1"/>
            <p:cNvGrpSpPr>
              <a:grpSpLocks/>
            </p:cNvGrpSpPr>
            <p:nvPr/>
          </p:nvGrpSpPr>
          <p:grpSpPr bwMode="auto">
            <a:xfrm>
              <a:off x="1164" y="1680"/>
              <a:ext cx="1728" cy="1968"/>
              <a:chOff x="1152" y="1680"/>
              <a:chExt cx="1728" cy="1968"/>
            </a:xfrm>
          </p:grpSpPr>
          <p:sp>
            <p:nvSpPr>
              <p:cNvPr id="11285" name="Line 12"/>
              <p:cNvSpPr>
                <a:spLocks noChangeShapeType="1"/>
              </p:cNvSpPr>
              <p:nvPr/>
            </p:nvSpPr>
            <p:spPr bwMode="auto">
              <a:xfrm flipH="1">
                <a:off x="1152" y="1700"/>
                <a:ext cx="1725" cy="28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6" name="Line 13"/>
              <p:cNvSpPr>
                <a:spLocks noChangeShapeType="1"/>
              </p:cNvSpPr>
              <p:nvPr/>
            </p:nvSpPr>
            <p:spPr bwMode="auto">
              <a:xfrm flipH="1">
                <a:off x="1296" y="1680"/>
                <a:ext cx="1584" cy="86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7" name="Line 14"/>
              <p:cNvSpPr>
                <a:spLocks noChangeShapeType="1"/>
              </p:cNvSpPr>
              <p:nvPr/>
            </p:nvSpPr>
            <p:spPr bwMode="auto">
              <a:xfrm flipH="1">
                <a:off x="1488" y="1680"/>
                <a:ext cx="1392" cy="124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8" name="Line 15"/>
              <p:cNvSpPr>
                <a:spLocks noChangeShapeType="1"/>
              </p:cNvSpPr>
              <p:nvPr/>
            </p:nvSpPr>
            <p:spPr bwMode="auto">
              <a:xfrm flipH="1">
                <a:off x="1824" y="1680"/>
                <a:ext cx="1056" cy="158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9" name="Line 16"/>
              <p:cNvSpPr>
                <a:spLocks noChangeShapeType="1"/>
              </p:cNvSpPr>
              <p:nvPr/>
            </p:nvSpPr>
            <p:spPr bwMode="auto">
              <a:xfrm flipH="1">
                <a:off x="2208" y="1680"/>
                <a:ext cx="672" cy="1824"/>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90" name="Line 17"/>
              <p:cNvSpPr>
                <a:spLocks noChangeShapeType="1"/>
              </p:cNvSpPr>
              <p:nvPr/>
            </p:nvSpPr>
            <p:spPr bwMode="auto">
              <a:xfrm flipH="1">
                <a:off x="2688" y="1680"/>
                <a:ext cx="192" cy="19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5" name="Group 18"/>
          <p:cNvGrpSpPr>
            <a:grpSpLocks/>
          </p:cNvGrpSpPr>
          <p:nvPr/>
        </p:nvGrpSpPr>
        <p:grpSpPr bwMode="auto">
          <a:xfrm>
            <a:off x="3951288" y="466725"/>
            <a:ext cx="5622925" cy="4410075"/>
            <a:chOff x="182" y="1350"/>
            <a:chExt cx="3542" cy="2778"/>
          </a:xfrm>
        </p:grpSpPr>
        <p:sp>
          <p:nvSpPr>
            <p:cNvPr id="11270" name="Line 19"/>
            <p:cNvSpPr>
              <a:spLocks noChangeShapeType="1"/>
            </p:cNvSpPr>
            <p:nvPr/>
          </p:nvSpPr>
          <p:spPr bwMode="auto">
            <a:xfrm rot="358425" flipH="1">
              <a:off x="490" y="2255"/>
              <a:ext cx="1848" cy="315"/>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1" name="Line 20"/>
            <p:cNvSpPr>
              <a:spLocks noChangeShapeType="1"/>
            </p:cNvSpPr>
            <p:nvPr/>
          </p:nvSpPr>
          <p:spPr bwMode="auto">
            <a:xfrm rot="358425" flipH="1">
              <a:off x="653" y="2270"/>
              <a:ext cx="1584" cy="86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2" name="Line 21"/>
            <p:cNvSpPr>
              <a:spLocks noChangeShapeType="1"/>
            </p:cNvSpPr>
            <p:nvPr/>
          </p:nvSpPr>
          <p:spPr bwMode="auto">
            <a:xfrm rot="358425" flipH="1">
              <a:off x="887" y="2251"/>
              <a:ext cx="1392" cy="124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3" name="Line 22"/>
            <p:cNvSpPr>
              <a:spLocks noChangeShapeType="1"/>
            </p:cNvSpPr>
            <p:nvPr/>
          </p:nvSpPr>
          <p:spPr bwMode="auto">
            <a:xfrm rot="358425" flipH="1">
              <a:off x="1205" y="2268"/>
              <a:ext cx="1056" cy="158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6" name="Group 23"/>
            <p:cNvGrpSpPr>
              <a:grpSpLocks/>
            </p:cNvGrpSpPr>
            <p:nvPr/>
          </p:nvGrpSpPr>
          <p:grpSpPr bwMode="auto">
            <a:xfrm>
              <a:off x="182" y="1350"/>
              <a:ext cx="3542" cy="2374"/>
              <a:chOff x="174" y="1358"/>
              <a:chExt cx="3542" cy="2374"/>
            </a:xfrm>
          </p:grpSpPr>
          <p:sp>
            <p:nvSpPr>
              <p:cNvPr id="11277" name="Line 24"/>
              <p:cNvSpPr>
                <a:spLocks noChangeShapeType="1"/>
              </p:cNvSpPr>
              <p:nvPr/>
            </p:nvSpPr>
            <p:spPr bwMode="auto">
              <a:xfrm rot="20012974" flipV="1">
                <a:off x="174" y="1358"/>
                <a:ext cx="1632" cy="81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8" name="Line 25"/>
              <p:cNvSpPr>
                <a:spLocks noChangeShapeType="1"/>
              </p:cNvSpPr>
              <p:nvPr/>
            </p:nvSpPr>
            <p:spPr bwMode="auto">
              <a:xfrm rot="20012974" flipV="1">
                <a:off x="237" y="1677"/>
                <a:ext cx="1968" cy="100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9" name="Line 26"/>
              <p:cNvSpPr>
                <a:spLocks noChangeShapeType="1"/>
              </p:cNvSpPr>
              <p:nvPr/>
            </p:nvSpPr>
            <p:spPr bwMode="auto">
              <a:xfrm rot="20012974" flipV="1">
                <a:off x="449" y="1954"/>
                <a:ext cx="2112"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0" name="Line 27"/>
              <p:cNvSpPr>
                <a:spLocks noChangeShapeType="1"/>
              </p:cNvSpPr>
              <p:nvPr/>
            </p:nvSpPr>
            <p:spPr bwMode="auto">
              <a:xfrm rot="20012974" flipV="1">
                <a:off x="759" y="2204"/>
                <a:ext cx="2208" cy="11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1" name="Line 28"/>
              <p:cNvSpPr>
                <a:spLocks noChangeShapeType="1"/>
              </p:cNvSpPr>
              <p:nvPr/>
            </p:nvSpPr>
            <p:spPr bwMode="auto">
              <a:xfrm rot="20012974" flipV="1">
                <a:off x="1174" y="2465"/>
                <a:ext cx="2160" cy="1104"/>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82" name="Line 29"/>
              <p:cNvSpPr>
                <a:spLocks noChangeShapeType="1"/>
              </p:cNvSpPr>
              <p:nvPr/>
            </p:nvSpPr>
            <p:spPr bwMode="auto">
              <a:xfrm rot="20012974" flipV="1">
                <a:off x="1652" y="2676"/>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
          <p:nvSpPr>
            <p:cNvPr id="11275" name="Line 30"/>
            <p:cNvSpPr>
              <a:spLocks noChangeShapeType="1"/>
            </p:cNvSpPr>
            <p:nvPr/>
          </p:nvSpPr>
          <p:spPr bwMode="auto">
            <a:xfrm flipH="1">
              <a:off x="2001" y="2376"/>
              <a:ext cx="326" cy="175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1276" name="Line 31"/>
            <p:cNvSpPr>
              <a:spLocks noChangeShapeType="1"/>
            </p:cNvSpPr>
            <p:nvPr/>
          </p:nvSpPr>
          <p:spPr bwMode="auto">
            <a:xfrm flipH="1">
              <a:off x="1521" y="2376"/>
              <a:ext cx="806" cy="163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p:txBody>
          <a:bodyPr/>
          <a:lstStyle/>
          <a:p>
            <a:pPr>
              <a:defRPr/>
            </a:pPr>
            <a:fld id="{BDF8BE3E-12A1-4303-8A97-BB3994645DBD}" type="slidenum">
              <a:rPr lang="en-AU" smtClean="0">
                <a:solidFill>
                  <a:srgbClr val="FFFFFF"/>
                </a:solidFill>
              </a:rPr>
              <a:pPr>
                <a:defRPr/>
              </a:pPr>
              <a:t>23</a:t>
            </a:fld>
            <a:endParaRPr lang="en-AU" smtClean="0">
              <a:solidFill>
                <a:srgbClr val="FFFFFF"/>
              </a:solidFill>
            </a:endParaRPr>
          </a:p>
        </p:txBody>
      </p:sp>
      <p:sp>
        <p:nvSpPr>
          <p:cNvPr id="50291" name="Text Box 115"/>
          <p:cNvSpPr txBox="1">
            <a:spLocks noChangeArrowheads="1"/>
          </p:cNvSpPr>
          <p:nvPr/>
        </p:nvSpPr>
        <p:spPr bwMode="auto">
          <a:xfrm>
            <a:off x="4648200" y="5943600"/>
            <a:ext cx="303213" cy="457200"/>
          </a:xfrm>
          <a:prstGeom prst="rect">
            <a:avLst/>
          </a:prstGeom>
          <a:noFill/>
          <a:ln w="12700">
            <a:noFill/>
            <a:miter lim="800000"/>
            <a:headEnd/>
            <a:tailEnd/>
          </a:ln>
        </p:spPr>
        <p:txBody>
          <a:bodyPr wrap="none">
            <a:spAutoFit/>
          </a:bodyPr>
          <a:lstStyle/>
          <a:p>
            <a:r>
              <a:rPr lang="en-AU" sz="2400" b="1" smtClean="0">
                <a:solidFill>
                  <a:srgbClr val="FF0000"/>
                </a:solidFill>
                <a:cs typeface="Arial" pitchFamily="34" charset="0"/>
              </a:rPr>
              <a:t>I</a:t>
            </a:r>
            <a:endParaRPr lang="en-AU" sz="2400" smtClean="0">
              <a:solidFill>
                <a:srgbClr val="FFFFFF"/>
              </a:solidFill>
              <a:cs typeface="Arial" pitchFamily="34" charset="0"/>
            </a:endParaRPr>
          </a:p>
        </p:txBody>
      </p:sp>
      <p:grpSp>
        <p:nvGrpSpPr>
          <p:cNvPr id="2" name="Group 62"/>
          <p:cNvGrpSpPr>
            <a:grpSpLocks/>
          </p:cNvGrpSpPr>
          <p:nvPr/>
        </p:nvGrpSpPr>
        <p:grpSpPr bwMode="auto">
          <a:xfrm>
            <a:off x="2279650" y="3662363"/>
            <a:ext cx="5816600" cy="1824037"/>
            <a:chOff x="1436" y="1966"/>
            <a:chExt cx="3664" cy="1149"/>
          </a:xfrm>
        </p:grpSpPr>
        <p:sp>
          <p:nvSpPr>
            <p:cNvPr id="12376" name="Freeform 42"/>
            <p:cNvSpPr>
              <a:spLocks/>
            </p:cNvSpPr>
            <p:nvPr/>
          </p:nvSpPr>
          <p:spPr bwMode="auto">
            <a:xfrm rot="5462671" flipH="1">
              <a:off x="3492" y="2229"/>
              <a:ext cx="1080" cy="692"/>
            </a:xfrm>
            <a:custGeom>
              <a:avLst/>
              <a:gdLst>
                <a:gd name="T0" fmla="*/ 0 w 1080"/>
                <a:gd name="T1" fmla="*/ 1624 h 262"/>
                <a:gd name="T2" fmla="*/ 312 w 1080"/>
                <a:gd name="T3" fmla="*/ 1624 h 262"/>
                <a:gd name="T4" fmla="*/ 416 w 1080"/>
                <a:gd name="T5" fmla="*/ 399 h 262"/>
                <a:gd name="T6" fmla="*/ 512 w 1080"/>
                <a:gd name="T7" fmla="*/ 8 h 262"/>
                <a:gd name="T8" fmla="*/ 624 w 1080"/>
                <a:gd name="T9" fmla="*/ 454 h 262"/>
                <a:gd name="T10" fmla="*/ 704 w 1080"/>
                <a:gd name="T11" fmla="*/ 1513 h 262"/>
                <a:gd name="T12" fmla="*/ 1080 w 1080"/>
                <a:gd name="T13" fmla="*/ 1624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7" name="Freeform 43"/>
            <p:cNvSpPr>
              <a:spLocks/>
            </p:cNvSpPr>
            <p:nvPr/>
          </p:nvSpPr>
          <p:spPr bwMode="auto">
            <a:xfrm rot="5462671" flipH="1">
              <a:off x="1027" y="2402"/>
              <a:ext cx="1080" cy="261"/>
            </a:xfrm>
            <a:custGeom>
              <a:avLst/>
              <a:gdLst>
                <a:gd name="T0" fmla="*/ 0 w 1080"/>
                <a:gd name="T1" fmla="*/ 231 h 262"/>
                <a:gd name="T2" fmla="*/ 312 w 1080"/>
                <a:gd name="T3" fmla="*/ 231 h 262"/>
                <a:gd name="T4" fmla="*/ 416 w 1080"/>
                <a:gd name="T5" fmla="*/ 57 h 262"/>
                <a:gd name="T6" fmla="*/ 512 w 1080"/>
                <a:gd name="T7" fmla="*/ 1 h 262"/>
                <a:gd name="T8" fmla="*/ 624 w 1080"/>
                <a:gd name="T9" fmla="*/ 65 h 262"/>
                <a:gd name="T10" fmla="*/ 704 w 1080"/>
                <a:gd name="T11" fmla="*/ 215 h 262"/>
                <a:gd name="T12" fmla="*/ 1080 w 1080"/>
                <a:gd name="T13" fmla="*/ 23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8" name="Freeform 44"/>
            <p:cNvSpPr>
              <a:spLocks/>
            </p:cNvSpPr>
            <p:nvPr/>
          </p:nvSpPr>
          <p:spPr bwMode="auto">
            <a:xfrm rot="5462671" flipH="1">
              <a:off x="2876" y="2282"/>
              <a:ext cx="1080" cy="538"/>
            </a:xfrm>
            <a:custGeom>
              <a:avLst/>
              <a:gdLst>
                <a:gd name="T0" fmla="*/ 0 w 1080"/>
                <a:gd name="T1" fmla="*/ 982 h 262"/>
                <a:gd name="T2" fmla="*/ 312 w 1080"/>
                <a:gd name="T3" fmla="*/ 982 h 262"/>
                <a:gd name="T4" fmla="*/ 416 w 1080"/>
                <a:gd name="T5" fmla="*/ 240 h 262"/>
                <a:gd name="T6" fmla="*/ 512 w 1080"/>
                <a:gd name="T7" fmla="*/ 4 h 262"/>
                <a:gd name="T8" fmla="*/ 624 w 1080"/>
                <a:gd name="T9" fmla="*/ 273 h 262"/>
                <a:gd name="T10" fmla="*/ 704 w 1080"/>
                <a:gd name="T11" fmla="*/ 916 h 262"/>
                <a:gd name="T12" fmla="*/ 1080 w 1080"/>
                <a:gd name="T13" fmla="*/ 982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79" name="Freeform 45"/>
            <p:cNvSpPr>
              <a:spLocks/>
            </p:cNvSpPr>
            <p:nvPr/>
          </p:nvSpPr>
          <p:spPr bwMode="auto">
            <a:xfrm rot="5462671" flipH="1">
              <a:off x="2248" y="2255"/>
              <a:ext cx="1080" cy="501"/>
            </a:xfrm>
            <a:custGeom>
              <a:avLst/>
              <a:gdLst>
                <a:gd name="T0" fmla="*/ 0 w 1080"/>
                <a:gd name="T1" fmla="*/ 853 h 262"/>
                <a:gd name="T2" fmla="*/ 312 w 1080"/>
                <a:gd name="T3" fmla="*/ 853 h 262"/>
                <a:gd name="T4" fmla="*/ 416 w 1080"/>
                <a:gd name="T5" fmla="*/ 208 h 262"/>
                <a:gd name="T6" fmla="*/ 512 w 1080"/>
                <a:gd name="T7" fmla="*/ 4 h 262"/>
                <a:gd name="T8" fmla="*/ 624 w 1080"/>
                <a:gd name="T9" fmla="*/ 237 h 262"/>
                <a:gd name="T10" fmla="*/ 704 w 1080"/>
                <a:gd name="T11" fmla="*/ 794 h 262"/>
                <a:gd name="T12" fmla="*/ 1080 w 1080"/>
                <a:gd name="T13" fmla="*/ 853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80" name="Freeform 46"/>
            <p:cNvSpPr>
              <a:spLocks/>
            </p:cNvSpPr>
            <p:nvPr/>
          </p:nvSpPr>
          <p:spPr bwMode="auto">
            <a:xfrm rot="5462671" flipH="1">
              <a:off x="1661" y="2336"/>
              <a:ext cx="1080" cy="417"/>
            </a:xfrm>
            <a:custGeom>
              <a:avLst/>
              <a:gdLst>
                <a:gd name="T0" fmla="*/ 0 w 1080"/>
                <a:gd name="T1" fmla="*/ 590 h 262"/>
                <a:gd name="T2" fmla="*/ 312 w 1080"/>
                <a:gd name="T3" fmla="*/ 590 h 262"/>
                <a:gd name="T4" fmla="*/ 416 w 1080"/>
                <a:gd name="T5" fmla="*/ 145 h 262"/>
                <a:gd name="T6" fmla="*/ 512 w 1080"/>
                <a:gd name="T7" fmla="*/ 3 h 262"/>
                <a:gd name="T8" fmla="*/ 624 w 1080"/>
                <a:gd name="T9" fmla="*/ 164 h 262"/>
                <a:gd name="T10" fmla="*/ 704 w 1080"/>
                <a:gd name="T11" fmla="*/ 549 h 262"/>
                <a:gd name="T12" fmla="*/ 1080 w 1080"/>
                <a:gd name="T13" fmla="*/ 59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81" name="Freeform 47"/>
            <p:cNvSpPr>
              <a:spLocks/>
            </p:cNvSpPr>
            <p:nvPr/>
          </p:nvSpPr>
          <p:spPr bwMode="auto">
            <a:xfrm rot="5462671" flipH="1">
              <a:off x="4128" y="2138"/>
              <a:ext cx="1080" cy="865"/>
            </a:xfrm>
            <a:custGeom>
              <a:avLst/>
              <a:gdLst>
                <a:gd name="T0" fmla="*/ 0 w 1080"/>
                <a:gd name="T1" fmla="*/ 2539 h 262"/>
                <a:gd name="T2" fmla="*/ 312 w 1080"/>
                <a:gd name="T3" fmla="*/ 2539 h 262"/>
                <a:gd name="T4" fmla="*/ 416 w 1080"/>
                <a:gd name="T5" fmla="*/ 621 h 262"/>
                <a:gd name="T6" fmla="*/ 512 w 1080"/>
                <a:gd name="T7" fmla="*/ 10 h 262"/>
                <a:gd name="T8" fmla="*/ 624 w 1080"/>
                <a:gd name="T9" fmla="*/ 710 h 262"/>
                <a:gd name="T10" fmla="*/ 704 w 1080"/>
                <a:gd name="T11" fmla="*/ 2364 h 262"/>
                <a:gd name="T12" fmla="*/ 1080 w 1080"/>
                <a:gd name="T13" fmla="*/ 253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2293" name="Line 2"/>
          <p:cNvSpPr>
            <a:spLocks noChangeShapeType="1"/>
          </p:cNvSpPr>
          <p:nvPr/>
        </p:nvSpPr>
        <p:spPr bwMode="auto">
          <a:xfrm>
            <a:off x="0" y="3783013"/>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3" name="Group 104"/>
          <p:cNvGrpSpPr>
            <a:grpSpLocks/>
          </p:cNvGrpSpPr>
          <p:nvPr/>
        </p:nvGrpSpPr>
        <p:grpSpPr bwMode="auto">
          <a:xfrm>
            <a:off x="1368425" y="-304800"/>
            <a:ext cx="8229600" cy="3230563"/>
            <a:chOff x="862" y="-192"/>
            <a:chExt cx="5184" cy="2035"/>
          </a:xfrm>
        </p:grpSpPr>
        <p:sp>
          <p:nvSpPr>
            <p:cNvPr id="12370" name="Line 3"/>
            <p:cNvSpPr>
              <a:spLocks noChangeShapeType="1"/>
            </p:cNvSpPr>
            <p:nvPr/>
          </p:nvSpPr>
          <p:spPr bwMode="auto">
            <a:xfrm rot="20265700" flipV="1">
              <a:off x="862" y="-192"/>
              <a:ext cx="3463" cy="177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1" name="Line 4"/>
            <p:cNvSpPr>
              <a:spLocks noChangeShapeType="1"/>
            </p:cNvSpPr>
            <p:nvPr/>
          </p:nvSpPr>
          <p:spPr bwMode="auto">
            <a:xfrm rot="20265700" flipV="1">
              <a:off x="1483" y="-18"/>
              <a:ext cx="3193" cy="166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2" name="Line 5"/>
            <p:cNvSpPr>
              <a:spLocks noChangeShapeType="1"/>
            </p:cNvSpPr>
            <p:nvPr/>
          </p:nvSpPr>
          <p:spPr bwMode="auto">
            <a:xfrm rot="20265700" flipV="1">
              <a:off x="2062" y="181"/>
              <a:ext cx="2832" cy="150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3" name="Line 6"/>
            <p:cNvSpPr>
              <a:spLocks noChangeShapeType="1"/>
            </p:cNvSpPr>
            <p:nvPr/>
          </p:nvSpPr>
          <p:spPr bwMode="auto">
            <a:xfrm rot="20265700" flipV="1">
              <a:off x="2749" y="369"/>
              <a:ext cx="2580" cy="13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4" name="Line 7"/>
            <p:cNvSpPr>
              <a:spLocks noChangeShapeType="1"/>
            </p:cNvSpPr>
            <p:nvPr/>
          </p:nvSpPr>
          <p:spPr bwMode="auto">
            <a:xfrm rot="20265700" flipV="1">
              <a:off x="3328" y="626"/>
              <a:ext cx="2340" cy="11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75" name="Line 8"/>
            <p:cNvSpPr>
              <a:spLocks noChangeShapeType="1"/>
            </p:cNvSpPr>
            <p:nvPr/>
          </p:nvSpPr>
          <p:spPr bwMode="auto">
            <a:xfrm rot="20265700" flipV="1">
              <a:off x="3982" y="787"/>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2000250" y="3160713"/>
            <a:ext cx="4987925" cy="425450"/>
            <a:chOff x="1260" y="2848"/>
            <a:chExt cx="3142" cy="268"/>
          </a:xfrm>
        </p:grpSpPr>
        <p:grpSp>
          <p:nvGrpSpPr>
            <p:cNvPr id="5" name="Group 18"/>
            <p:cNvGrpSpPr>
              <a:grpSpLocks/>
            </p:cNvGrpSpPr>
            <p:nvPr/>
          </p:nvGrpSpPr>
          <p:grpSpPr bwMode="auto">
            <a:xfrm>
              <a:off x="3014" y="2856"/>
              <a:ext cx="228" cy="236"/>
              <a:chOff x="3828" y="2716"/>
              <a:chExt cx="228" cy="236"/>
            </a:xfrm>
          </p:grpSpPr>
          <p:sp>
            <p:nvSpPr>
              <p:cNvPr id="12367"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8"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9"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2"/>
            <p:cNvGrpSpPr>
              <a:grpSpLocks/>
            </p:cNvGrpSpPr>
            <p:nvPr/>
          </p:nvGrpSpPr>
          <p:grpSpPr bwMode="auto">
            <a:xfrm>
              <a:off x="2410" y="2856"/>
              <a:ext cx="228" cy="236"/>
              <a:chOff x="3828" y="2716"/>
              <a:chExt cx="228" cy="236"/>
            </a:xfrm>
          </p:grpSpPr>
          <p:sp>
            <p:nvSpPr>
              <p:cNvPr id="12364"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5"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6"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6"/>
            <p:cNvGrpSpPr>
              <a:grpSpLocks/>
            </p:cNvGrpSpPr>
            <p:nvPr/>
          </p:nvGrpSpPr>
          <p:grpSpPr bwMode="auto">
            <a:xfrm>
              <a:off x="3566" y="2880"/>
              <a:ext cx="228" cy="236"/>
              <a:chOff x="3828" y="2716"/>
              <a:chExt cx="228" cy="236"/>
            </a:xfrm>
          </p:grpSpPr>
          <p:sp>
            <p:nvSpPr>
              <p:cNvPr id="12361"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2"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3"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0"/>
            <p:cNvGrpSpPr>
              <a:grpSpLocks/>
            </p:cNvGrpSpPr>
            <p:nvPr/>
          </p:nvGrpSpPr>
          <p:grpSpPr bwMode="auto">
            <a:xfrm>
              <a:off x="4174" y="2880"/>
              <a:ext cx="228" cy="236"/>
              <a:chOff x="3828" y="2716"/>
              <a:chExt cx="228" cy="236"/>
            </a:xfrm>
          </p:grpSpPr>
          <p:sp>
            <p:nvSpPr>
              <p:cNvPr id="12358"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9"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60"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4"/>
            <p:cNvGrpSpPr>
              <a:grpSpLocks/>
            </p:cNvGrpSpPr>
            <p:nvPr/>
          </p:nvGrpSpPr>
          <p:grpSpPr bwMode="auto">
            <a:xfrm>
              <a:off x="1260" y="2848"/>
              <a:ext cx="228" cy="236"/>
              <a:chOff x="3828" y="2716"/>
              <a:chExt cx="228" cy="236"/>
            </a:xfrm>
          </p:grpSpPr>
          <p:sp>
            <p:nvSpPr>
              <p:cNvPr id="12355"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6"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7"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8"/>
            <p:cNvGrpSpPr>
              <a:grpSpLocks/>
            </p:cNvGrpSpPr>
            <p:nvPr/>
          </p:nvGrpSpPr>
          <p:grpSpPr bwMode="auto">
            <a:xfrm>
              <a:off x="1851" y="2860"/>
              <a:ext cx="228" cy="236"/>
              <a:chOff x="3828" y="2716"/>
              <a:chExt cx="228" cy="236"/>
            </a:xfrm>
          </p:grpSpPr>
          <p:sp>
            <p:nvSpPr>
              <p:cNvPr id="12352"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3"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54"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11" name="Group 107"/>
          <p:cNvGrpSpPr>
            <a:grpSpLocks/>
          </p:cNvGrpSpPr>
          <p:nvPr/>
        </p:nvGrpSpPr>
        <p:grpSpPr bwMode="auto">
          <a:xfrm>
            <a:off x="1217613" y="-279400"/>
            <a:ext cx="8281987" cy="3094038"/>
            <a:chOff x="767" y="-176"/>
            <a:chExt cx="5217" cy="1949"/>
          </a:xfrm>
        </p:grpSpPr>
        <p:sp>
          <p:nvSpPr>
            <p:cNvPr id="12340" name="Line 49"/>
            <p:cNvSpPr>
              <a:spLocks noChangeShapeType="1"/>
            </p:cNvSpPr>
            <p:nvPr/>
          </p:nvSpPr>
          <p:spPr bwMode="auto">
            <a:xfrm rot="20012974" flipV="1">
              <a:off x="767" y="-176"/>
              <a:ext cx="3540" cy="163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1" name="Line 50"/>
            <p:cNvSpPr>
              <a:spLocks noChangeShapeType="1"/>
            </p:cNvSpPr>
            <p:nvPr/>
          </p:nvSpPr>
          <p:spPr bwMode="auto">
            <a:xfrm rot="20012974" flipV="1">
              <a:off x="1426" y="2"/>
              <a:ext cx="3181" cy="154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2" name="Line 51"/>
            <p:cNvSpPr>
              <a:spLocks noChangeShapeType="1"/>
            </p:cNvSpPr>
            <p:nvPr/>
          </p:nvSpPr>
          <p:spPr bwMode="auto">
            <a:xfrm rot="20012974" flipV="1">
              <a:off x="2048" y="183"/>
              <a:ext cx="2833" cy="139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3" name="Line 52"/>
            <p:cNvSpPr>
              <a:spLocks noChangeShapeType="1"/>
            </p:cNvSpPr>
            <p:nvPr/>
          </p:nvSpPr>
          <p:spPr bwMode="auto">
            <a:xfrm rot="20012974" flipV="1">
              <a:off x="2664" y="361"/>
              <a:ext cx="2572" cy="129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4" name="Line 53"/>
            <p:cNvSpPr>
              <a:spLocks noChangeShapeType="1"/>
            </p:cNvSpPr>
            <p:nvPr/>
          </p:nvSpPr>
          <p:spPr bwMode="auto">
            <a:xfrm rot="20012974" flipV="1">
              <a:off x="3264" y="578"/>
              <a:ext cx="2311" cy="117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45" name="Line 54"/>
            <p:cNvSpPr>
              <a:spLocks noChangeShapeType="1"/>
            </p:cNvSpPr>
            <p:nvPr/>
          </p:nvSpPr>
          <p:spPr bwMode="auto">
            <a:xfrm rot="20012974" flipV="1">
              <a:off x="3920" y="717"/>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2" name="Group 90"/>
          <p:cNvGrpSpPr>
            <a:grpSpLocks/>
          </p:cNvGrpSpPr>
          <p:nvPr/>
        </p:nvGrpSpPr>
        <p:grpSpPr bwMode="auto">
          <a:xfrm>
            <a:off x="2233613" y="3200400"/>
            <a:ext cx="4856162" cy="774700"/>
            <a:chOff x="1407" y="2016"/>
            <a:chExt cx="3059" cy="488"/>
          </a:xfrm>
        </p:grpSpPr>
        <p:sp>
          <p:nvSpPr>
            <p:cNvPr id="12334" name="Freeform 66"/>
            <p:cNvSpPr>
              <a:spLocks/>
            </p:cNvSpPr>
            <p:nvPr/>
          </p:nvSpPr>
          <p:spPr bwMode="auto">
            <a:xfrm>
              <a:off x="1407"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5" name="Freeform 71"/>
            <p:cNvSpPr>
              <a:spLocks/>
            </p:cNvSpPr>
            <p:nvPr/>
          </p:nvSpPr>
          <p:spPr bwMode="auto">
            <a:xfrm>
              <a:off x="1983"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6" name="Freeform 74"/>
            <p:cNvSpPr>
              <a:spLocks/>
            </p:cNvSpPr>
            <p:nvPr/>
          </p:nvSpPr>
          <p:spPr bwMode="auto">
            <a:xfrm>
              <a:off x="2544"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7" name="Freeform 77"/>
            <p:cNvSpPr>
              <a:spLocks/>
            </p:cNvSpPr>
            <p:nvPr/>
          </p:nvSpPr>
          <p:spPr bwMode="auto">
            <a:xfrm>
              <a:off x="3168"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8" name="Freeform 80"/>
            <p:cNvSpPr>
              <a:spLocks/>
            </p:cNvSpPr>
            <p:nvPr/>
          </p:nvSpPr>
          <p:spPr bwMode="auto">
            <a:xfrm>
              <a:off x="3711" y="2027"/>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39" name="Freeform 83"/>
            <p:cNvSpPr>
              <a:spLocks/>
            </p:cNvSpPr>
            <p:nvPr/>
          </p:nvSpPr>
          <p:spPr bwMode="auto">
            <a:xfrm>
              <a:off x="4320"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13" name="Group 99"/>
          <p:cNvGrpSpPr>
            <a:grpSpLocks/>
          </p:cNvGrpSpPr>
          <p:nvPr/>
        </p:nvGrpSpPr>
        <p:grpSpPr bwMode="auto">
          <a:xfrm>
            <a:off x="2286000" y="3810000"/>
            <a:ext cx="4673600" cy="76200"/>
            <a:chOff x="912" y="1488"/>
            <a:chExt cx="2944" cy="48"/>
          </a:xfrm>
        </p:grpSpPr>
        <p:sp>
          <p:nvSpPr>
            <p:cNvPr id="12328" name="Oval 93"/>
            <p:cNvSpPr>
              <a:spLocks noChangeArrowheads="1"/>
            </p:cNvSpPr>
            <p:nvPr/>
          </p:nvSpPr>
          <p:spPr bwMode="auto">
            <a:xfrm>
              <a:off x="912"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29" name="Oval 94"/>
            <p:cNvSpPr>
              <a:spLocks noChangeArrowheads="1"/>
            </p:cNvSpPr>
            <p:nvPr/>
          </p:nvSpPr>
          <p:spPr bwMode="auto">
            <a:xfrm>
              <a:off x="148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0" name="Oval 95"/>
            <p:cNvSpPr>
              <a:spLocks noChangeArrowheads="1"/>
            </p:cNvSpPr>
            <p:nvPr/>
          </p:nvSpPr>
          <p:spPr bwMode="auto">
            <a:xfrm>
              <a:off x="20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1" name="Oval 96"/>
            <p:cNvSpPr>
              <a:spLocks noChangeArrowheads="1"/>
            </p:cNvSpPr>
            <p:nvPr/>
          </p:nvSpPr>
          <p:spPr bwMode="auto">
            <a:xfrm>
              <a:off x="26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2" name="Oval 97"/>
            <p:cNvSpPr>
              <a:spLocks noChangeArrowheads="1"/>
            </p:cNvSpPr>
            <p:nvPr/>
          </p:nvSpPr>
          <p:spPr bwMode="auto">
            <a:xfrm>
              <a:off x="3216"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2333" name="Oval 98"/>
            <p:cNvSpPr>
              <a:spLocks noChangeArrowheads="1"/>
            </p:cNvSpPr>
            <p:nvPr/>
          </p:nvSpPr>
          <p:spPr bwMode="auto">
            <a:xfrm>
              <a:off x="380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grpSp>
      <p:sp>
        <p:nvSpPr>
          <p:cNvPr id="12299" name="Text Box 100"/>
          <p:cNvSpPr txBox="1">
            <a:spLocks noChangeArrowheads="1"/>
          </p:cNvSpPr>
          <p:nvPr/>
        </p:nvSpPr>
        <p:spPr bwMode="auto">
          <a:xfrm>
            <a:off x="1584325" y="171450"/>
            <a:ext cx="1425575"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Phased</a:t>
            </a:r>
          </a:p>
          <a:p>
            <a:r>
              <a:rPr lang="en-AU" sz="3200" b="1" smtClean="0">
                <a:solidFill>
                  <a:srgbClr val="FFFFFF"/>
                </a:solidFill>
                <a:cs typeface="Arial" pitchFamily="34" charset="0"/>
              </a:rPr>
              <a:t>Array</a:t>
            </a:r>
            <a:endParaRPr lang="en-AU" sz="2400" smtClean="0">
              <a:solidFill>
                <a:srgbClr val="FFFFFF"/>
              </a:solidFill>
              <a:cs typeface="Arial" pitchFamily="34" charset="0"/>
            </a:endParaRPr>
          </a:p>
        </p:txBody>
      </p:sp>
      <p:grpSp>
        <p:nvGrpSpPr>
          <p:cNvPr id="14" name="Group 103"/>
          <p:cNvGrpSpPr>
            <a:grpSpLocks/>
          </p:cNvGrpSpPr>
          <p:nvPr/>
        </p:nvGrpSpPr>
        <p:grpSpPr bwMode="auto">
          <a:xfrm>
            <a:off x="2057400" y="3352800"/>
            <a:ext cx="6553200" cy="847725"/>
            <a:chOff x="1296" y="2112"/>
            <a:chExt cx="4128" cy="534"/>
          </a:xfrm>
        </p:grpSpPr>
        <p:grpSp>
          <p:nvGrpSpPr>
            <p:cNvPr id="15" name="Group 91"/>
            <p:cNvGrpSpPr>
              <a:grpSpLocks/>
            </p:cNvGrpSpPr>
            <p:nvPr/>
          </p:nvGrpSpPr>
          <p:grpSpPr bwMode="auto">
            <a:xfrm>
              <a:off x="1296" y="2400"/>
              <a:ext cx="3234" cy="246"/>
              <a:chOff x="1311" y="2394"/>
              <a:chExt cx="3234" cy="246"/>
            </a:xfrm>
          </p:grpSpPr>
          <p:sp>
            <p:nvSpPr>
              <p:cNvPr id="12322" name="AutoShape 60"/>
              <p:cNvSpPr>
                <a:spLocks noChangeArrowheads="1"/>
              </p:cNvSpPr>
              <p:nvPr/>
            </p:nvSpPr>
            <p:spPr bwMode="auto">
              <a:xfrm flipV="1">
                <a:off x="1311"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3" name="AutoShape 70"/>
              <p:cNvSpPr>
                <a:spLocks noChangeArrowheads="1"/>
              </p:cNvSpPr>
              <p:nvPr/>
            </p:nvSpPr>
            <p:spPr bwMode="auto">
              <a:xfrm flipV="1">
                <a:off x="1887"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4" name="AutoShape 73"/>
              <p:cNvSpPr>
                <a:spLocks noChangeArrowheads="1"/>
              </p:cNvSpPr>
              <p:nvPr/>
            </p:nvSpPr>
            <p:spPr bwMode="auto">
              <a:xfrm flipV="1">
                <a:off x="2448"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5" name="AutoShape 76"/>
              <p:cNvSpPr>
                <a:spLocks noChangeArrowheads="1"/>
              </p:cNvSpPr>
              <p:nvPr/>
            </p:nvSpPr>
            <p:spPr bwMode="auto">
              <a:xfrm flipV="1">
                <a:off x="3072"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6" name="AutoShape 79"/>
              <p:cNvSpPr>
                <a:spLocks noChangeArrowheads="1"/>
              </p:cNvSpPr>
              <p:nvPr/>
            </p:nvSpPr>
            <p:spPr bwMode="auto">
              <a:xfrm flipV="1">
                <a:off x="3615" y="2405"/>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2327" name="AutoShape 82"/>
              <p:cNvSpPr>
                <a:spLocks noChangeArrowheads="1"/>
              </p:cNvSpPr>
              <p:nvPr/>
            </p:nvSpPr>
            <p:spPr bwMode="auto">
              <a:xfrm flipV="1">
                <a:off x="4224"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grpSp>
        <p:sp>
          <p:nvSpPr>
            <p:cNvPr id="12321" name="AutoShape 102"/>
            <p:cNvSpPr>
              <a:spLocks noChangeArrowheads="1"/>
            </p:cNvSpPr>
            <p:nvPr/>
          </p:nvSpPr>
          <p:spPr bwMode="auto">
            <a:xfrm>
              <a:off x="4704" y="2112"/>
              <a:ext cx="720" cy="384"/>
            </a:xfrm>
            <a:prstGeom prst="wedgeRoundRectCallout">
              <a:avLst>
                <a:gd name="adj1" fmla="val -68333"/>
                <a:gd name="adj2" fmla="val 70051"/>
                <a:gd name="adj3" fmla="val 16667"/>
              </a:avLst>
            </a:prstGeom>
            <a:solidFill>
              <a:schemeClr val="tx1"/>
            </a:solidFill>
            <a:ln w="12700">
              <a:solidFill>
                <a:schemeClr val="tx1"/>
              </a:solidFill>
              <a:miter lim="800000"/>
              <a:headEnd/>
              <a:tailEnd/>
            </a:ln>
          </p:spPr>
          <p:txBody>
            <a:bodyPr wrap="none" anchor="ctr"/>
            <a:lstStyle/>
            <a:p>
              <a:pPr algn="ctr"/>
              <a:r>
                <a:rPr lang="en-AU" smtClean="0">
                  <a:solidFill>
                    <a:srgbClr val="FF0000"/>
                  </a:solidFill>
                  <a:cs typeface="Arial" pitchFamily="34" charset="0"/>
                </a:rPr>
                <a:t>Split signal</a:t>
              </a:r>
            </a:p>
            <a:p>
              <a:pPr algn="ctr"/>
              <a:r>
                <a:rPr lang="en-AU" smtClean="0">
                  <a:solidFill>
                    <a:srgbClr val="FF0000"/>
                  </a:solidFill>
                  <a:cs typeface="Arial" pitchFamily="34" charset="0"/>
                </a:rPr>
                <a:t>no S/N loss</a:t>
              </a:r>
              <a:endParaRPr lang="en-AU" sz="2400" smtClean="0">
                <a:solidFill>
                  <a:srgbClr val="FFFFFF"/>
                </a:solidFill>
                <a:cs typeface="Arial" pitchFamily="34" charset="0"/>
              </a:endParaRPr>
            </a:p>
          </p:txBody>
        </p:sp>
      </p:grpSp>
      <p:grpSp>
        <p:nvGrpSpPr>
          <p:cNvPr id="16" name="Group 111"/>
          <p:cNvGrpSpPr>
            <a:grpSpLocks/>
          </p:cNvGrpSpPr>
          <p:nvPr/>
        </p:nvGrpSpPr>
        <p:grpSpPr bwMode="auto">
          <a:xfrm>
            <a:off x="0" y="3651250"/>
            <a:ext cx="8405813" cy="2292350"/>
            <a:chOff x="0" y="2300"/>
            <a:chExt cx="5295" cy="1444"/>
          </a:xfrm>
        </p:grpSpPr>
        <p:grpSp>
          <p:nvGrpSpPr>
            <p:cNvPr id="17" name="Group 109"/>
            <p:cNvGrpSpPr>
              <a:grpSpLocks/>
            </p:cNvGrpSpPr>
            <p:nvPr/>
          </p:nvGrpSpPr>
          <p:grpSpPr bwMode="auto">
            <a:xfrm>
              <a:off x="0" y="2300"/>
              <a:ext cx="5295" cy="1156"/>
              <a:chOff x="0" y="2300"/>
              <a:chExt cx="5295" cy="1156"/>
            </a:xfrm>
          </p:grpSpPr>
          <p:grpSp>
            <p:nvGrpSpPr>
              <p:cNvPr id="18" name="Group 9"/>
              <p:cNvGrpSpPr>
                <a:grpSpLocks/>
              </p:cNvGrpSpPr>
              <p:nvPr/>
            </p:nvGrpSpPr>
            <p:grpSpPr bwMode="auto">
              <a:xfrm>
                <a:off x="1439" y="2300"/>
                <a:ext cx="3856" cy="1145"/>
                <a:chOff x="1439" y="2818"/>
                <a:chExt cx="3856" cy="1145"/>
              </a:xfrm>
            </p:grpSpPr>
            <p:sp>
              <p:nvSpPr>
                <p:cNvPr id="12314" name="Freeform 10"/>
                <p:cNvSpPr>
                  <a:spLocks/>
                </p:cNvSpPr>
                <p:nvPr/>
              </p:nvSpPr>
              <p:spPr bwMode="invGray">
                <a:xfrm rot="5462671" flipH="1">
                  <a:off x="3577" y="2998"/>
                  <a:ext cx="1080" cy="848"/>
                </a:xfrm>
                <a:custGeom>
                  <a:avLst/>
                  <a:gdLst>
                    <a:gd name="T0" fmla="*/ 0 w 1080"/>
                    <a:gd name="T1" fmla="*/ 2440 h 262"/>
                    <a:gd name="T2" fmla="*/ 312 w 1080"/>
                    <a:gd name="T3" fmla="*/ 2440 h 262"/>
                    <a:gd name="T4" fmla="*/ 416 w 1080"/>
                    <a:gd name="T5" fmla="*/ 596 h 262"/>
                    <a:gd name="T6" fmla="*/ 512 w 1080"/>
                    <a:gd name="T7" fmla="*/ 10 h 262"/>
                    <a:gd name="T8" fmla="*/ 624 w 1080"/>
                    <a:gd name="T9" fmla="*/ 680 h 262"/>
                    <a:gd name="T10" fmla="*/ 704 w 1080"/>
                    <a:gd name="T11" fmla="*/ 2272 h 262"/>
                    <a:gd name="T12" fmla="*/ 1080 w 1080"/>
                    <a:gd name="T13" fmla="*/ 24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5" name="Freeform 11"/>
                <p:cNvSpPr>
                  <a:spLocks/>
                </p:cNvSpPr>
                <p:nvPr/>
              </p:nvSpPr>
              <p:spPr bwMode="invGray">
                <a:xfrm rot="5462671" flipH="1">
                  <a:off x="923" y="3365"/>
                  <a:ext cx="1080" cy="47"/>
                </a:xfrm>
                <a:custGeom>
                  <a:avLst/>
                  <a:gdLst>
                    <a:gd name="T0" fmla="*/ 0 w 1080"/>
                    <a:gd name="T1" fmla="*/ 8 h 262"/>
                    <a:gd name="T2" fmla="*/ 312 w 1080"/>
                    <a:gd name="T3" fmla="*/ 8 h 262"/>
                    <a:gd name="T4" fmla="*/ 416 w 1080"/>
                    <a:gd name="T5" fmla="*/ 2 h 262"/>
                    <a:gd name="T6" fmla="*/ 512 w 1080"/>
                    <a:gd name="T7" fmla="*/ 0 h 262"/>
                    <a:gd name="T8" fmla="*/ 624 w 1080"/>
                    <a:gd name="T9" fmla="*/ 2 h 262"/>
                    <a:gd name="T10" fmla="*/ 704 w 1080"/>
                    <a:gd name="T11" fmla="*/ 7 h 262"/>
                    <a:gd name="T12" fmla="*/ 1080 w 1080"/>
                    <a:gd name="T13" fmla="*/ 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6" name="Freeform 12"/>
                <p:cNvSpPr>
                  <a:spLocks/>
                </p:cNvSpPr>
                <p:nvPr/>
              </p:nvSpPr>
              <p:spPr bwMode="invGray">
                <a:xfrm rot="5462671" flipH="1">
                  <a:off x="2903" y="3102"/>
                  <a:ext cx="1080" cy="612"/>
                </a:xfrm>
                <a:custGeom>
                  <a:avLst/>
                  <a:gdLst>
                    <a:gd name="T0" fmla="*/ 0 w 1080"/>
                    <a:gd name="T1" fmla="*/ 1271 h 262"/>
                    <a:gd name="T2" fmla="*/ 312 w 1080"/>
                    <a:gd name="T3" fmla="*/ 1271 h 262"/>
                    <a:gd name="T4" fmla="*/ 416 w 1080"/>
                    <a:gd name="T5" fmla="*/ 311 h 262"/>
                    <a:gd name="T6" fmla="*/ 512 w 1080"/>
                    <a:gd name="T7" fmla="*/ 5 h 262"/>
                    <a:gd name="T8" fmla="*/ 624 w 1080"/>
                    <a:gd name="T9" fmla="*/ 355 h 262"/>
                    <a:gd name="T10" fmla="*/ 704 w 1080"/>
                    <a:gd name="T11" fmla="*/ 1184 h 262"/>
                    <a:gd name="T12" fmla="*/ 1080 w 1080"/>
                    <a:gd name="T13" fmla="*/ 127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7" name="Freeform 13"/>
                <p:cNvSpPr>
                  <a:spLocks/>
                </p:cNvSpPr>
                <p:nvPr/>
              </p:nvSpPr>
              <p:spPr bwMode="invGray">
                <a:xfrm rot="5462671" flipH="1">
                  <a:off x="2228" y="3128"/>
                  <a:ext cx="1080" cy="460"/>
                </a:xfrm>
                <a:custGeom>
                  <a:avLst/>
                  <a:gdLst>
                    <a:gd name="T0" fmla="*/ 0 w 1080"/>
                    <a:gd name="T1" fmla="*/ 718 h 262"/>
                    <a:gd name="T2" fmla="*/ 312 w 1080"/>
                    <a:gd name="T3" fmla="*/ 718 h 262"/>
                    <a:gd name="T4" fmla="*/ 416 w 1080"/>
                    <a:gd name="T5" fmla="*/ 176 h 262"/>
                    <a:gd name="T6" fmla="*/ 512 w 1080"/>
                    <a:gd name="T7" fmla="*/ 4 h 262"/>
                    <a:gd name="T8" fmla="*/ 624 w 1080"/>
                    <a:gd name="T9" fmla="*/ 200 h 262"/>
                    <a:gd name="T10" fmla="*/ 704 w 1080"/>
                    <a:gd name="T11" fmla="*/ 669 h 262"/>
                    <a:gd name="T12" fmla="*/ 1080 w 1080"/>
                    <a:gd name="T13" fmla="*/ 71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8" name="Freeform 14"/>
                <p:cNvSpPr>
                  <a:spLocks/>
                </p:cNvSpPr>
                <p:nvPr/>
              </p:nvSpPr>
              <p:spPr bwMode="invGray">
                <a:xfrm rot="5462671" flipH="1">
                  <a:off x="1594" y="3253"/>
                  <a:ext cx="1080" cy="296"/>
                </a:xfrm>
                <a:custGeom>
                  <a:avLst/>
                  <a:gdLst>
                    <a:gd name="T0" fmla="*/ 0 w 1080"/>
                    <a:gd name="T1" fmla="*/ 297 h 262"/>
                    <a:gd name="T2" fmla="*/ 312 w 1080"/>
                    <a:gd name="T3" fmla="*/ 297 h 262"/>
                    <a:gd name="T4" fmla="*/ 416 w 1080"/>
                    <a:gd name="T5" fmla="*/ 72 h 262"/>
                    <a:gd name="T6" fmla="*/ 512 w 1080"/>
                    <a:gd name="T7" fmla="*/ 1 h 262"/>
                    <a:gd name="T8" fmla="*/ 624 w 1080"/>
                    <a:gd name="T9" fmla="*/ 82 h 262"/>
                    <a:gd name="T10" fmla="*/ 704 w 1080"/>
                    <a:gd name="T11" fmla="*/ 277 h 262"/>
                    <a:gd name="T12" fmla="*/ 1080 w 1080"/>
                    <a:gd name="T13" fmla="*/ 29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2319" name="Freeform 15"/>
                <p:cNvSpPr>
                  <a:spLocks/>
                </p:cNvSpPr>
                <p:nvPr/>
              </p:nvSpPr>
              <p:spPr bwMode="invGray">
                <a:xfrm rot="5462671" flipH="1">
                  <a:off x="4225" y="2893"/>
                  <a:ext cx="1080" cy="1060"/>
                </a:xfrm>
                <a:custGeom>
                  <a:avLst/>
                  <a:gdLst>
                    <a:gd name="T0" fmla="*/ 0 w 1080"/>
                    <a:gd name="T1" fmla="*/ 3815 h 262"/>
                    <a:gd name="T2" fmla="*/ 312 w 1080"/>
                    <a:gd name="T3" fmla="*/ 3815 h 262"/>
                    <a:gd name="T4" fmla="*/ 416 w 1080"/>
                    <a:gd name="T5" fmla="*/ 935 h 262"/>
                    <a:gd name="T6" fmla="*/ 512 w 1080"/>
                    <a:gd name="T7" fmla="*/ 16 h 262"/>
                    <a:gd name="T8" fmla="*/ 624 w 1080"/>
                    <a:gd name="T9" fmla="*/ 1064 h 262"/>
                    <a:gd name="T10" fmla="*/ 704 w 1080"/>
                    <a:gd name="T11" fmla="*/ 3552 h 262"/>
                    <a:gd name="T12" fmla="*/ 1080 w 1080"/>
                    <a:gd name="T13" fmla="*/ 381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2312" name="Text Box 56"/>
              <p:cNvSpPr txBox="1">
                <a:spLocks noChangeArrowheads="1"/>
              </p:cNvSpPr>
              <p:nvPr/>
            </p:nvSpPr>
            <p:spPr bwMode="invGray">
              <a:xfrm>
                <a:off x="543" y="2736"/>
                <a:ext cx="346" cy="288"/>
              </a:xfrm>
              <a:prstGeom prst="rect">
                <a:avLst/>
              </a:prstGeom>
              <a:noFill/>
              <a:ln w="38100">
                <a:noFill/>
                <a:miter lim="800000"/>
                <a:headEnd/>
                <a:tailEnd/>
              </a:ln>
            </p:spPr>
            <p:txBody>
              <a:bodyPr wrap="none" anchor="ctr">
                <a:spAutoFit/>
              </a:bodyPr>
              <a:lstStyle/>
              <a:p>
                <a:pPr algn="ct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2313" name="Text Box 57"/>
              <p:cNvSpPr txBox="1">
                <a:spLocks noChangeArrowheads="1"/>
              </p:cNvSpPr>
              <p:nvPr/>
            </p:nvSpPr>
            <p:spPr bwMode="invGray">
              <a:xfrm>
                <a:off x="0" y="3168"/>
                <a:ext cx="1200" cy="288"/>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sp>
          <p:nvSpPr>
            <p:cNvPr id="12309" name="Line 16"/>
            <p:cNvSpPr>
              <a:spLocks noChangeShapeType="1"/>
            </p:cNvSpPr>
            <p:nvPr/>
          </p:nvSpPr>
          <p:spPr bwMode="invGray">
            <a:xfrm>
              <a:off x="3024" y="3515"/>
              <a:ext cx="0" cy="229"/>
            </a:xfrm>
            <a:prstGeom prst="line">
              <a:avLst/>
            </a:prstGeom>
            <a:noFill/>
            <a:ln w="12700">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10" name="Text Box 48"/>
            <p:cNvSpPr txBox="1">
              <a:spLocks noChangeArrowheads="1"/>
            </p:cNvSpPr>
            <p:nvPr/>
          </p:nvSpPr>
          <p:spPr bwMode="invGray">
            <a:xfrm>
              <a:off x="1248" y="3144"/>
              <a:ext cx="3087" cy="312"/>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0000"/>
                  </a:solidFill>
                  <a:cs typeface="Arial" pitchFamily="34" charset="0"/>
                  <a:sym typeface="GreekMathSymbols"/>
                </a:rPr>
                <a:t>               (</a:t>
              </a:r>
              <a:r>
                <a:rPr lang="en-AU" sz="2400" smtClean="0">
                  <a:solidFill>
                    <a:srgbClr val="FF0000"/>
                  </a:solidFill>
                  <a:cs typeface="Arial" pitchFamily="34" charset="0"/>
                  <a:sym typeface="Symbol" pitchFamily="18" charset="2"/>
                </a:rPr>
                <a:t></a:t>
              </a:r>
              <a:r>
                <a:rPr lang="en-AU" sz="2400" smtClean="0">
                  <a:solidFill>
                    <a:srgbClr val="FF0000"/>
                  </a:solidFill>
                  <a:cs typeface="Arial" pitchFamily="34" charset="0"/>
                  <a:sym typeface="GreekMathSymbols"/>
                </a:rPr>
                <a:t> </a:t>
              </a:r>
              <a:r>
                <a:rPr lang="en-AU" sz="2400" smtClean="0">
                  <a:solidFill>
                    <a:srgbClr val="FF0000"/>
                  </a:solidFill>
                  <a:cs typeface="Arial" pitchFamily="34" charset="0"/>
                </a:rPr>
                <a:t>Vi )</a:t>
              </a:r>
              <a:r>
                <a:rPr lang="en-AU" sz="2400" baseline="30000" smtClean="0">
                  <a:solidFill>
                    <a:srgbClr val="FF0000"/>
                  </a:solidFill>
                  <a:cs typeface="Arial" pitchFamily="34" charset="0"/>
                </a:rPr>
                <a:t>2</a:t>
              </a:r>
            </a:p>
          </p:txBody>
        </p:sp>
      </p:grpSp>
      <p:grpSp>
        <p:nvGrpSpPr>
          <p:cNvPr id="19" name="Group 116"/>
          <p:cNvGrpSpPr>
            <a:grpSpLocks/>
          </p:cNvGrpSpPr>
          <p:nvPr/>
        </p:nvGrpSpPr>
        <p:grpSpPr bwMode="auto">
          <a:xfrm>
            <a:off x="3352800" y="5029200"/>
            <a:ext cx="1662113" cy="1365250"/>
            <a:chOff x="2112" y="3168"/>
            <a:chExt cx="1047" cy="860"/>
          </a:xfrm>
        </p:grpSpPr>
        <p:sp>
          <p:nvSpPr>
            <p:cNvPr id="12304" name="Text Box 58"/>
            <p:cNvSpPr txBox="1">
              <a:spLocks noChangeArrowheads="1"/>
            </p:cNvSpPr>
            <p:nvPr/>
          </p:nvSpPr>
          <p:spPr bwMode="invGray">
            <a:xfrm>
              <a:off x="2596" y="3740"/>
              <a:ext cx="563" cy="288"/>
            </a:xfrm>
            <a:prstGeom prst="rect">
              <a:avLst/>
            </a:prstGeom>
            <a:solidFill>
              <a:schemeClr val="bg1"/>
            </a:solidFill>
            <a:ln w="12700">
              <a:noFill/>
              <a:miter lim="800000"/>
              <a:headEnd/>
              <a:tailEnd/>
            </a:ln>
          </p:spPr>
          <p:txBody>
            <a:bodyPr wrap="none">
              <a:spAutoFit/>
            </a:bodyPr>
            <a:lstStyle/>
            <a:p>
              <a:r>
                <a:rPr lang="en-AU" sz="2400" b="1" smtClean="0">
                  <a:solidFill>
                    <a:srgbClr val="FFFFFF"/>
                  </a:solidFill>
                  <a:cs typeface="Arial" pitchFamily="34" charset="0"/>
                </a:rPr>
                <a:t>I(</a:t>
              </a: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rPr>
                <a:t>)   </a:t>
              </a:r>
              <a:endParaRPr lang="en-AU" sz="2400" smtClean="0">
                <a:solidFill>
                  <a:srgbClr val="FFFFFF"/>
                </a:solidFill>
                <a:cs typeface="Arial" pitchFamily="34" charset="0"/>
              </a:endParaRPr>
            </a:p>
          </p:txBody>
        </p:sp>
        <p:grpSp>
          <p:nvGrpSpPr>
            <p:cNvPr id="20" name="Group 113"/>
            <p:cNvGrpSpPr>
              <a:grpSpLocks/>
            </p:cNvGrpSpPr>
            <p:nvPr/>
          </p:nvGrpSpPr>
          <p:grpSpPr bwMode="auto">
            <a:xfrm>
              <a:off x="2112" y="3168"/>
              <a:ext cx="710" cy="576"/>
              <a:chOff x="2112" y="3168"/>
              <a:chExt cx="710" cy="576"/>
            </a:xfrm>
          </p:grpSpPr>
          <p:sp>
            <p:nvSpPr>
              <p:cNvPr id="12306" name="Line 55"/>
              <p:cNvSpPr>
                <a:spLocks noChangeShapeType="1"/>
              </p:cNvSpPr>
              <p:nvPr/>
            </p:nvSpPr>
            <p:spPr bwMode="invGray">
              <a:xfrm>
                <a:off x="2544" y="3515"/>
                <a:ext cx="0" cy="229"/>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2307" name="Text Box 105"/>
              <p:cNvSpPr txBox="1">
                <a:spLocks noChangeArrowheads="1"/>
              </p:cNvSpPr>
              <p:nvPr/>
            </p:nvSpPr>
            <p:spPr bwMode="invGray">
              <a:xfrm>
                <a:off x="2112" y="3168"/>
                <a:ext cx="710" cy="288"/>
              </a:xfrm>
              <a:prstGeom prst="rect">
                <a:avLst/>
              </a:prstGeom>
              <a:noFill/>
              <a:ln w="12700">
                <a:noFill/>
                <a:miter lim="800000"/>
                <a:headEnd/>
                <a:tailEnd/>
              </a:ln>
            </p:spPr>
            <p:txBody>
              <a:bodyPr wrap="none">
                <a:spAutoFit/>
              </a:bodyPr>
              <a:lstStyle/>
              <a:p>
                <a:r>
                  <a:rPr lang="en-AU" sz="2400" smtClean="0">
                    <a:solidFill>
                      <a:srgbClr val="00FFFF"/>
                    </a:solidFill>
                    <a:cs typeface="Arial" pitchFamily="34" charset="0"/>
                    <a:sym typeface="GreekMathSymbols"/>
                  </a:rPr>
                  <a:t>(</a:t>
                </a:r>
                <a:r>
                  <a:rPr lang="en-AU" sz="2400" smtClean="0">
                    <a:solidFill>
                      <a:srgbClr val="00FFFF"/>
                    </a:solidFill>
                    <a:cs typeface="Arial" pitchFamily="34" charset="0"/>
                    <a:sym typeface="Symbol" pitchFamily="18" charset="2"/>
                  </a:rPr>
                  <a:t></a:t>
                </a:r>
                <a:r>
                  <a:rPr lang="en-AU" sz="2400" smtClean="0">
                    <a:solidFill>
                      <a:srgbClr val="00FFFF"/>
                    </a:solidFill>
                    <a:cs typeface="Arial" pitchFamily="34" charset="0"/>
                    <a:sym typeface="GreekMathSymbols"/>
                  </a:rPr>
                  <a:t> </a:t>
                </a:r>
                <a:r>
                  <a:rPr lang="en-AU" sz="2400" smtClean="0">
                    <a:solidFill>
                      <a:srgbClr val="00FFFF"/>
                    </a:solidFill>
                    <a:cs typeface="Arial" pitchFamily="34" charset="0"/>
                  </a:rPr>
                  <a:t>Vi )</a:t>
                </a:r>
                <a:r>
                  <a:rPr lang="en-AU" sz="2400" baseline="30000" smtClean="0">
                    <a:solidFill>
                      <a:srgbClr val="00FFFF"/>
                    </a:solidFill>
                    <a:cs typeface="Arial" pitchFamily="34" charset="0"/>
                  </a:rPr>
                  <a:t>2</a:t>
                </a:r>
              </a:p>
            </p:txBody>
          </p:sp>
        </p:grpSp>
      </p:grpSp>
      <p:sp>
        <p:nvSpPr>
          <p:cNvPr id="50293" name="Text Box 117"/>
          <p:cNvSpPr txBox="1">
            <a:spLocks noChangeArrowheads="1"/>
          </p:cNvSpPr>
          <p:nvPr/>
        </p:nvSpPr>
        <p:spPr bwMode="auto">
          <a:xfrm>
            <a:off x="8366125" y="1025525"/>
            <a:ext cx="342900" cy="457200"/>
          </a:xfrm>
          <a:prstGeom prst="rect">
            <a:avLst/>
          </a:prstGeom>
          <a:noFill/>
          <a:ln w="12700">
            <a:noFill/>
            <a:miter lim="800000"/>
            <a:headEnd/>
            <a:tailEnd/>
          </a:ln>
        </p:spPr>
        <p:txBody>
          <a:bodyPr wrap="none">
            <a:spAutoFit/>
          </a:bodyPr>
          <a:lstStyle/>
          <a:p>
            <a:r>
              <a:rPr lang="en-AU" sz="2400" b="1" smtClean="0">
                <a:solidFill>
                  <a:srgbClr val="FFFFFF"/>
                </a:solidFill>
                <a:cs typeface="Arial" pitchFamily="34" charset="0"/>
                <a:sym typeface="Symbol" pitchFamily="18" charset="2"/>
              </a:rPr>
              <a: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50293"/>
                                        </p:tgtEl>
                                        <p:attrNameLst>
                                          <p:attrName>style.visibility</p:attrName>
                                        </p:attrNameLst>
                                      </p:cBhvr>
                                      <p:to>
                                        <p:strVal val="visible"/>
                                      </p:to>
                                    </p:set>
                                    <p:animEffect transition="in" filter="wipe(up)">
                                      <p:cBhvr>
                                        <p:cTn id="45" dur="500"/>
                                        <p:tgtEl>
                                          <p:spTgt spid="5029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91" grpId="0" autoUpdateAnimBg="0"/>
      <p:bldP spid="5029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p:txBody>
          <a:bodyPr/>
          <a:lstStyle/>
          <a:p>
            <a:pPr>
              <a:defRPr/>
            </a:pPr>
            <a:fld id="{CD1E6AC4-E806-4E3E-B3DE-8D5CF26FABEA}" type="slidenum">
              <a:rPr lang="en-AU" smtClean="0">
                <a:solidFill>
                  <a:srgbClr val="FFFFFF"/>
                </a:solidFill>
              </a:rPr>
              <a:pPr>
                <a:defRPr/>
              </a:pPr>
              <a:t>24</a:t>
            </a:fld>
            <a:endParaRPr lang="en-AU" smtClean="0">
              <a:solidFill>
                <a:srgbClr val="FFFFFF"/>
              </a:solidFill>
            </a:endParaRPr>
          </a:p>
        </p:txBody>
      </p:sp>
      <p:sp>
        <p:nvSpPr>
          <p:cNvPr id="50291" name="Text Box 115"/>
          <p:cNvSpPr txBox="1">
            <a:spLocks noChangeArrowheads="1"/>
          </p:cNvSpPr>
          <p:nvPr/>
        </p:nvSpPr>
        <p:spPr bwMode="auto">
          <a:xfrm>
            <a:off x="4648200" y="5943600"/>
            <a:ext cx="303213" cy="457200"/>
          </a:xfrm>
          <a:prstGeom prst="rect">
            <a:avLst/>
          </a:prstGeom>
          <a:noFill/>
          <a:ln w="12700">
            <a:noFill/>
            <a:miter lim="800000"/>
            <a:headEnd/>
            <a:tailEnd/>
          </a:ln>
        </p:spPr>
        <p:txBody>
          <a:bodyPr wrap="none">
            <a:spAutoFit/>
          </a:bodyPr>
          <a:lstStyle/>
          <a:p>
            <a:r>
              <a:rPr lang="en-AU" sz="2400" b="1" smtClean="0">
                <a:solidFill>
                  <a:srgbClr val="FF0000"/>
                </a:solidFill>
                <a:cs typeface="Arial" pitchFamily="34" charset="0"/>
              </a:rPr>
              <a:t>I</a:t>
            </a:r>
            <a:endParaRPr lang="en-AU" sz="2400" smtClean="0">
              <a:solidFill>
                <a:srgbClr val="FFFFFF"/>
              </a:solidFill>
              <a:cs typeface="Arial" pitchFamily="34" charset="0"/>
            </a:endParaRPr>
          </a:p>
        </p:txBody>
      </p:sp>
      <p:grpSp>
        <p:nvGrpSpPr>
          <p:cNvPr id="2" name="Group 62"/>
          <p:cNvGrpSpPr>
            <a:grpSpLocks/>
          </p:cNvGrpSpPr>
          <p:nvPr/>
        </p:nvGrpSpPr>
        <p:grpSpPr bwMode="auto">
          <a:xfrm>
            <a:off x="2279650" y="3662363"/>
            <a:ext cx="5816600" cy="1824037"/>
            <a:chOff x="1436" y="1966"/>
            <a:chExt cx="3664" cy="1149"/>
          </a:xfrm>
        </p:grpSpPr>
        <p:sp>
          <p:nvSpPr>
            <p:cNvPr id="13402" name="Freeform 42"/>
            <p:cNvSpPr>
              <a:spLocks/>
            </p:cNvSpPr>
            <p:nvPr/>
          </p:nvSpPr>
          <p:spPr bwMode="auto">
            <a:xfrm rot="5462671" flipH="1">
              <a:off x="3492" y="2229"/>
              <a:ext cx="1080" cy="692"/>
            </a:xfrm>
            <a:custGeom>
              <a:avLst/>
              <a:gdLst>
                <a:gd name="T0" fmla="*/ 0 w 1080"/>
                <a:gd name="T1" fmla="*/ 11328 h 262"/>
                <a:gd name="T2" fmla="*/ 312 w 1080"/>
                <a:gd name="T3" fmla="*/ 11328 h 262"/>
                <a:gd name="T4" fmla="*/ 416 w 1080"/>
                <a:gd name="T5" fmla="*/ 2784 h 262"/>
                <a:gd name="T6" fmla="*/ 512 w 1080"/>
                <a:gd name="T7" fmla="*/ 55 h 262"/>
                <a:gd name="T8" fmla="*/ 624 w 1080"/>
                <a:gd name="T9" fmla="*/ 3167 h 262"/>
                <a:gd name="T10" fmla="*/ 704 w 1080"/>
                <a:gd name="T11" fmla="*/ 10554 h 262"/>
                <a:gd name="T12" fmla="*/ 1080 w 1080"/>
                <a:gd name="T13" fmla="*/ 1132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3" name="Freeform 43"/>
            <p:cNvSpPr>
              <a:spLocks/>
            </p:cNvSpPr>
            <p:nvPr/>
          </p:nvSpPr>
          <p:spPr bwMode="auto">
            <a:xfrm rot="5462671" flipH="1">
              <a:off x="1027" y="2402"/>
              <a:ext cx="1080" cy="261"/>
            </a:xfrm>
            <a:custGeom>
              <a:avLst/>
              <a:gdLst>
                <a:gd name="T0" fmla="*/ 0 w 1080"/>
                <a:gd name="T1" fmla="*/ 229 h 262"/>
                <a:gd name="T2" fmla="*/ 312 w 1080"/>
                <a:gd name="T3" fmla="*/ 229 h 262"/>
                <a:gd name="T4" fmla="*/ 416 w 1080"/>
                <a:gd name="T5" fmla="*/ 57 h 262"/>
                <a:gd name="T6" fmla="*/ 512 w 1080"/>
                <a:gd name="T7" fmla="*/ 1 h 262"/>
                <a:gd name="T8" fmla="*/ 624 w 1080"/>
                <a:gd name="T9" fmla="*/ 65 h 262"/>
                <a:gd name="T10" fmla="*/ 704 w 1080"/>
                <a:gd name="T11" fmla="*/ 213 h 262"/>
                <a:gd name="T12" fmla="*/ 1080 w 1080"/>
                <a:gd name="T13" fmla="*/ 22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4" name="Freeform 44"/>
            <p:cNvSpPr>
              <a:spLocks/>
            </p:cNvSpPr>
            <p:nvPr/>
          </p:nvSpPr>
          <p:spPr bwMode="auto">
            <a:xfrm rot="5462671" flipH="1">
              <a:off x="2876" y="2282"/>
              <a:ext cx="1080" cy="538"/>
            </a:xfrm>
            <a:custGeom>
              <a:avLst/>
              <a:gdLst>
                <a:gd name="T0" fmla="*/ 0 w 1080"/>
                <a:gd name="T1" fmla="*/ 4140 h 262"/>
                <a:gd name="T2" fmla="*/ 312 w 1080"/>
                <a:gd name="T3" fmla="*/ 4140 h 262"/>
                <a:gd name="T4" fmla="*/ 416 w 1080"/>
                <a:gd name="T5" fmla="*/ 1012 h 262"/>
                <a:gd name="T6" fmla="*/ 512 w 1080"/>
                <a:gd name="T7" fmla="*/ 16 h 262"/>
                <a:gd name="T8" fmla="*/ 624 w 1080"/>
                <a:gd name="T9" fmla="*/ 1152 h 262"/>
                <a:gd name="T10" fmla="*/ 704 w 1080"/>
                <a:gd name="T11" fmla="*/ 3863 h 262"/>
                <a:gd name="T12" fmla="*/ 1080 w 1080"/>
                <a:gd name="T13" fmla="*/ 41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5" name="Freeform 45"/>
            <p:cNvSpPr>
              <a:spLocks/>
            </p:cNvSpPr>
            <p:nvPr/>
          </p:nvSpPr>
          <p:spPr bwMode="auto">
            <a:xfrm rot="5462671" flipH="1">
              <a:off x="2248" y="2255"/>
              <a:ext cx="1080" cy="501"/>
            </a:xfrm>
            <a:custGeom>
              <a:avLst/>
              <a:gdLst>
                <a:gd name="T0" fmla="*/ 0 w 1080"/>
                <a:gd name="T1" fmla="*/ 3119 h 262"/>
                <a:gd name="T2" fmla="*/ 312 w 1080"/>
                <a:gd name="T3" fmla="*/ 3119 h 262"/>
                <a:gd name="T4" fmla="*/ 416 w 1080"/>
                <a:gd name="T5" fmla="*/ 761 h 262"/>
                <a:gd name="T6" fmla="*/ 512 w 1080"/>
                <a:gd name="T7" fmla="*/ 15 h 262"/>
                <a:gd name="T8" fmla="*/ 624 w 1080"/>
                <a:gd name="T9" fmla="*/ 866 h 262"/>
                <a:gd name="T10" fmla="*/ 704 w 1080"/>
                <a:gd name="T11" fmla="*/ 2903 h 262"/>
                <a:gd name="T12" fmla="*/ 1080 w 1080"/>
                <a:gd name="T13" fmla="*/ 3119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6" name="Freeform 46"/>
            <p:cNvSpPr>
              <a:spLocks/>
            </p:cNvSpPr>
            <p:nvPr/>
          </p:nvSpPr>
          <p:spPr bwMode="auto">
            <a:xfrm rot="5462671" flipH="1">
              <a:off x="1661" y="2336"/>
              <a:ext cx="1080" cy="417"/>
            </a:xfrm>
            <a:custGeom>
              <a:avLst/>
              <a:gdLst>
                <a:gd name="T0" fmla="*/ 0 w 1080"/>
                <a:gd name="T1" fmla="*/ 1495 h 262"/>
                <a:gd name="T2" fmla="*/ 312 w 1080"/>
                <a:gd name="T3" fmla="*/ 1495 h 262"/>
                <a:gd name="T4" fmla="*/ 416 w 1080"/>
                <a:gd name="T5" fmla="*/ 368 h 262"/>
                <a:gd name="T6" fmla="*/ 512 w 1080"/>
                <a:gd name="T7" fmla="*/ 8 h 262"/>
                <a:gd name="T8" fmla="*/ 624 w 1080"/>
                <a:gd name="T9" fmla="*/ 415 h 262"/>
                <a:gd name="T10" fmla="*/ 704 w 1080"/>
                <a:gd name="T11" fmla="*/ 1391 h 262"/>
                <a:gd name="T12" fmla="*/ 1080 w 1080"/>
                <a:gd name="T13" fmla="*/ 149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407" name="Freeform 47"/>
            <p:cNvSpPr>
              <a:spLocks/>
            </p:cNvSpPr>
            <p:nvPr/>
          </p:nvSpPr>
          <p:spPr bwMode="auto">
            <a:xfrm rot="5462671" flipH="1">
              <a:off x="4128" y="2138"/>
              <a:ext cx="1080" cy="865"/>
            </a:xfrm>
            <a:custGeom>
              <a:avLst/>
              <a:gdLst>
                <a:gd name="T0" fmla="*/ 0 w 1080"/>
                <a:gd name="T1" fmla="*/ 27677 h 262"/>
                <a:gd name="T2" fmla="*/ 312 w 1080"/>
                <a:gd name="T3" fmla="*/ 27677 h 262"/>
                <a:gd name="T4" fmla="*/ 416 w 1080"/>
                <a:gd name="T5" fmla="*/ 6768 h 262"/>
                <a:gd name="T6" fmla="*/ 512 w 1080"/>
                <a:gd name="T7" fmla="*/ 109 h 262"/>
                <a:gd name="T8" fmla="*/ 624 w 1080"/>
                <a:gd name="T9" fmla="*/ 7739 h 262"/>
                <a:gd name="T10" fmla="*/ 704 w 1080"/>
                <a:gd name="T11" fmla="*/ 25768 h 262"/>
                <a:gd name="T12" fmla="*/ 1080 w 1080"/>
                <a:gd name="T13" fmla="*/ 2767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3317" name="Line 2"/>
          <p:cNvSpPr>
            <a:spLocks noChangeShapeType="1"/>
          </p:cNvSpPr>
          <p:nvPr/>
        </p:nvSpPr>
        <p:spPr bwMode="auto">
          <a:xfrm>
            <a:off x="0" y="3783013"/>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3" name="Group 104"/>
          <p:cNvGrpSpPr>
            <a:grpSpLocks/>
          </p:cNvGrpSpPr>
          <p:nvPr/>
        </p:nvGrpSpPr>
        <p:grpSpPr bwMode="auto">
          <a:xfrm>
            <a:off x="1368425" y="-304800"/>
            <a:ext cx="8229600" cy="3230563"/>
            <a:chOff x="862" y="-192"/>
            <a:chExt cx="5184" cy="2035"/>
          </a:xfrm>
        </p:grpSpPr>
        <p:sp>
          <p:nvSpPr>
            <p:cNvPr id="13396" name="Line 3"/>
            <p:cNvSpPr>
              <a:spLocks noChangeShapeType="1"/>
            </p:cNvSpPr>
            <p:nvPr/>
          </p:nvSpPr>
          <p:spPr bwMode="auto">
            <a:xfrm rot="20265700" flipV="1">
              <a:off x="862" y="-192"/>
              <a:ext cx="3463" cy="177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7" name="Line 4"/>
            <p:cNvSpPr>
              <a:spLocks noChangeShapeType="1"/>
            </p:cNvSpPr>
            <p:nvPr/>
          </p:nvSpPr>
          <p:spPr bwMode="auto">
            <a:xfrm rot="20265700" flipV="1">
              <a:off x="1483" y="-18"/>
              <a:ext cx="3193" cy="166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8" name="Line 5"/>
            <p:cNvSpPr>
              <a:spLocks noChangeShapeType="1"/>
            </p:cNvSpPr>
            <p:nvPr/>
          </p:nvSpPr>
          <p:spPr bwMode="auto">
            <a:xfrm rot="20265700" flipV="1">
              <a:off x="2062" y="181"/>
              <a:ext cx="2832" cy="1507"/>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9" name="Line 6"/>
            <p:cNvSpPr>
              <a:spLocks noChangeShapeType="1"/>
            </p:cNvSpPr>
            <p:nvPr/>
          </p:nvSpPr>
          <p:spPr bwMode="auto">
            <a:xfrm rot="20265700" flipV="1">
              <a:off x="2749" y="369"/>
              <a:ext cx="2580" cy="1352"/>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400" name="Line 7"/>
            <p:cNvSpPr>
              <a:spLocks noChangeShapeType="1"/>
            </p:cNvSpPr>
            <p:nvPr/>
          </p:nvSpPr>
          <p:spPr bwMode="auto">
            <a:xfrm rot="20265700" flipV="1">
              <a:off x="3328" y="626"/>
              <a:ext cx="2340" cy="116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401" name="Line 8"/>
            <p:cNvSpPr>
              <a:spLocks noChangeShapeType="1"/>
            </p:cNvSpPr>
            <p:nvPr/>
          </p:nvSpPr>
          <p:spPr bwMode="auto">
            <a:xfrm rot="20265700" flipV="1">
              <a:off x="3982" y="787"/>
              <a:ext cx="2064" cy="1056"/>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4" name="Group 17"/>
          <p:cNvGrpSpPr>
            <a:grpSpLocks/>
          </p:cNvGrpSpPr>
          <p:nvPr/>
        </p:nvGrpSpPr>
        <p:grpSpPr bwMode="auto">
          <a:xfrm>
            <a:off x="2000250" y="3160713"/>
            <a:ext cx="4987925" cy="425450"/>
            <a:chOff x="1260" y="2848"/>
            <a:chExt cx="3142" cy="268"/>
          </a:xfrm>
        </p:grpSpPr>
        <p:grpSp>
          <p:nvGrpSpPr>
            <p:cNvPr id="5" name="Group 18"/>
            <p:cNvGrpSpPr>
              <a:grpSpLocks/>
            </p:cNvGrpSpPr>
            <p:nvPr/>
          </p:nvGrpSpPr>
          <p:grpSpPr bwMode="auto">
            <a:xfrm>
              <a:off x="3014" y="2856"/>
              <a:ext cx="228" cy="236"/>
              <a:chOff x="3828" y="2716"/>
              <a:chExt cx="228" cy="236"/>
            </a:xfrm>
          </p:grpSpPr>
          <p:sp>
            <p:nvSpPr>
              <p:cNvPr id="13393"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4"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5"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2"/>
            <p:cNvGrpSpPr>
              <a:grpSpLocks/>
            </p:cNvGrpSpPr>
            <p:nvPr/>
          </p:nvGrpSpPr>
          <p:grpSpPr bwMode="auto">
            <a:xfrm>
              <a:off x="2410" y="2856"/>
              <a:ext cx="228" cy="236"/>
              <a:chOff x="3828" y="2716"/>
              <a:chExt cx="228" cy="236"/>
            </a:xfrm>
          </p:grpSpPr>
          <p:sp>
            <p:nvSpPr>
              <p:cNvPr id="13390"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1"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92"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26"/>
            <p:cNvGrpSpPr>
              <a:grpSpLocks/>
            </p:cNvGrpSpPr>
            <p:nvPr/>
          </p:nvGrpSpPr>
          <p:grpSpPr bwMode="auto">
            <a:xfrm>
              <a:off x="3566" y="2880"/>
              <a:ext cx="228" cy="236"/>
              <a:chOff x="3828" y="2716"/>
              <a:chExt cx="228" cy="236"/>
            </a:xfrm>
          </p:grpSpPr>
          <p:sp>
            <p:nvSpPr>
              <p:cNvPr id="13387"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8"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9"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0"/>
            <p:cNvGrpSpPr>
              <a:grpSpLocks/>
            </p:cNvGrpSpPr>
            <p:nvPr/>
          </p:nvGrpSpPr>
          <p:grpSpPr bwMode="auto">
            <a:xfrm>
              <a:off x="4174" y="2880"/>
              <a:ext cx="228" cy="236"/>
              <a:chOff x="3828" y="2716"/>
              <a:chExt cx="228" cy="236"/>
            </a:xfrm>
          </p:grpSpPr>
          <p:sp>
            <p:nvSpPr>
              <p:cNvPr id="13384"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5"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6"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4"/>
            <p:cNvGrpSpPr>
              <a:grpSpLocks/>
            </p:cNvGrpSpPr>
            <p:nvPr/>
          </p:nvGrpSpPr>
          <p:grpSpPr bwMode="auto">
            <a:xfrm>
              <a:off x="1260" y="2848"/>
              <a:ext cx="228" cy="236"/>
              <a:chOff x="3828" y="2716"/>
              <a:chExt cx="228" cy="236"/>
            </a:xfrm>
          </p:grpSpPr>
          <p:sp>
            <p:nvSpPr>
              <p:cNvPr id="13381"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2"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3"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0" name="Group 38"/>
            <p:cNvGrpSpPr>
              <a:grpSpLocks/>
            </p:cNvGrpSpPr>
            <p:nvPr/>
          </p:nvGrpSpPr>
          <p:grpSpPr bwMode="auto">
            <a:xfrm>
              <a:off x="1851" y="2860"/>
              <a:ext cx="228" cy="236"/>
              <a:chOff x="3828" y="2716"/>
              <a:chExt cx="228" cy="236"/>
            </a:xfrm>
          </p:grpSpPr>
          <p:sp>
            <p:nvSpPr>
              <p:cNvPr id="13378"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9"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80"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grpSp>
        <p:nvGrpSpPr>
          <p:cNvPr id="11" name="Group 107"/>
          <p:cNvGrpSpPr>
            <a:grpSpLocks/>
          </p:cNvGrpSpPr>
          <p:nvPr/>
        </p:nvGrpSpPr>
        <p:grpSpPr bwMode="auto">
          <a:xfrm>
            <a:off x="1217613" y="-279400"/>
            <a:ext cx="8281987" cy="3094038"/>
            <a:chOff x="767" y="-176"/>
            <a:chExt cx="5217" cy="1949"/>
          </a:xfrm>
        </p:grpSpPr>
        <p:sp>
          <p:nvSpPr>
            <p:cNvPr id="13366" name="Line 49"/>
            <p:cNvSpPr>
              <a:spLocks noChangeShapeType="1"/>
            </p:cNvSpPr>
            <p:nvPr/>
          </p:nvSpPr>
          <p:spPr bwMode="auto">
            <a:xfrm rot="20012974" flipV="1">
              <a:off x="767" y="-176"/>
              <a:ext cx="3540" cy="163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7" name="Line 50"/>
            <p:cNvSpPr>
              <a:spLocks noChangeShapeType="1"/>
            </p:cNvSpPr>
            <p:nvPr/>
          </p:nvSpPr>
          <p:spPr bwMode="auto">
            <a:xfrm rot="20012974" flipV="1">
              <a:off x="1426" y="2"/>
              <a:ext cx="3181" cy="154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8" name="Line 51"/>
            <p:cNvSpPr>
              <a:spLocks noChangeShapeType="1"/>
            </p:cNvSpPr>
            <p:nvPr/>
          </p:nvSpPr>
          <p:spPr bwMode="auto">
            <a:xfrm rot="20012974" flipV="1">
              <a:off x="2048" y="183"/>
              <a:ext cx="2833" cy="139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69" name="Line 52"/>
            <p:cNvSpPr>
              <a:spLocks noChangeShapeType="1"/>
            </p:cNvSpPr>
            <p:nvPr/>
          </p:nvSpPr>
          <p:spPr bwMode="auto">
            <a:xfrm rot="20012974" flipV="1">
              <a:off x="2664" y="361"/>
              <a:ext cx="2572" cy="1293"/>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0" name="Line 53"/>
            <p:cNvSpPr>
              <a:spLocks noChangeShapeType="1"/>
            </p:cNvSpPr>
            <p:nvPr/>
          </p:nvSpPr>
          <p:spPr bwMode="auto">
            <a:xfrm rot="20012974" flipV="1">
              <a:off x="3264" y="578"/>
              <a:ext cx="2311" cy="1172"/>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71" name="Line 54"/>
            <p:cNvSpPr>
              <a:spLocks noChangeShapeType="1"/>
            </p:cNvSpPr>
            <p:nvPr/>
          </p:nvSpPr>
          <p:spPr bwMode="auto">
            <a:xfrm rot="20012974" flipV="1">
              <a:off x="3920" y="717"/>
              <a:ext cx="2064" cy="1056"/>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12" name="Group 90"/>
          <p:cNvGrpSpPr>
            <a:grpSpLocks/>
          </p:cNvGrpSpPr>
          <p:nvPr/>
        </p:nvGrpSpPr>
        <p:grpSpPr bwMode="auto">
          <a:xfrm>
            <a:off x="2233613" y="3200400"/>
            <a:ext cx="4856162" cy="774700"/>
            <a:chOff x="1407" y="2016"/>
            <a:chExt cx="3059" cy="488"/>
          </a:xfrm>
        </p:grpSpPr>
        <p:sp>
          <p:nvSpPr>
            <p:cNvPr id="13360" name="Freeform 66"/>
            <p:cNvSpPr>
              <a:spLocks/>
            </p:cNvSpPr>
            <p:nvPr/>
          </p:nvSpPr>
          <p:spPr bwMode="auto">
            <a:xfrm>
              <a:off x="1407"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1" name="Freeform 71"/>
            <p:cNvSpPr>
              <a:spLocks/>
            </p:cNvSpPr>
            <p:nvPr/>
          </p:nvSpPr>
          <p:spPr bwMode="auto">
            <a:xfrm>
              <a:off x="1983"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2" name="Freeform 74"/>
            <p:cNvSpPr>
              <a:spLocks/>
            </p:cNvSpPr>
            <p:nvPr/>
          </p:nvSpPr>
          <p:spPr bwMode="auto">
            <a:xfrm>
              <a:off x="2544"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3" name="Freeform 77"/>
            <p:cNvSpPr>
              <a:spLocks/>
            </p:cNvSpPr>
            <p:nvPr/>
          </p:nvSpPr>
          <p:spPr bwMode="auto">
            <a:xfrm>
              <a:off x="3168"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4" name="Freeform 80"/>
            <p:cNvSpPr>
              <a:spLocks/>
            </p:cNvSpPr>
            <p:nvPr/>
          </p:nvSpPr>
          <p:spPr bwMode="auto">
            <a:xfrm>
              <a:off x="3711" y="2027"/>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65" name="Freeform 83"/>
            <p:cNvSpPr>
              <a:spLocks/>
            </p:cNvSpPr>
            <p:nvPr/>
          </p:nvSpPr>
          <p:spPr bwMode="auto">
            <a:xfrm>
              <a:off x="4320" y="2016"/>
              <a:ext cx="146" cy="477"/>
            </a:xfrm>
            <a:custGeom>
              <a:avLst/>
              <a:gdLst>
                <a:gd name="T0" fmla="*/ 0 w 146"/>
                <a:gd name="T1" fmla="*/ 0 h 477"/>
                <a:gd name="T2" fmla="*/ 132 w 146"/>
                <a:gd name="T3" fmla="*/ 49 h 477"/>
                <a:gd name="T4" fmla="*/ 84 w 146"/>
                <a:gd name="T5" fmla="*/ 181 h 477"/>
                <a:gd name="T6" fmla="*/ 30 w 146"/>
                <a:gd name="T7" fmla="*/ 477 h 477"/>
                <a:gd name="T8" fmla="*/ 0 60000 65536"/>
                <a:gd name="T9" fmla="*/ 0 60000 65536"/>
                <a:gd name="T10" fmla="*/ 0 60000 65536"/>
                <a:gd name="T11" fmla="*/ 0 60000 65536"/>
                <a:gd name="T12" fmla="*/ 0 w 146"/>
                <a:gd name="T13" fmla="*/ 0 h 477"/>
                <a:gd name="T14" fmla="*/ 146 w 146"/>
                <a:gd name="T15" fmla="*/ 477 h 477"/>
              </a:gdLst>
              <a:ahLst/>
              <a:cxnLst>
                <a:cxn ang="T8">
                  <a:pos x="T0" y="T1"/>
                </a:cxn>
                <a:cxn ang="T9">
                  <a:pos x="T2" y="T3"/>
                </a:cxn>
                <a:cxn ang="T10">
                  <a:pos x="T4" y="T5"/>
                </a:cxn>
                <a:cxn ang="T11">
                  <a:pos x="T6" y="T7"/>
                </a:cxn>
              </a:cxnLst>
              <a:rect l="T12" t="T13" r="T14" b="T15"/>
              <a:pathLst>
                <a:path w="146" h="477">
                  <a:moveTo>
                    <a:pt x="0" y="0"/>
                  </a:moveTo>
                  <a:cubicBezTo>
                    <a:pt x="22" y="8"/>
                    <a:pt x="118" y="19"/>
                    <a:pt x="132" y="49"/>
                  </a:cubicBezTo>
                  <a:cubicBezTo>
                    <a:pt x="146" y="79"/>
                    <a:pt x="101" y="110"/>
                    <a:pt x="84" y="181"/>
                  </a:cubicBezTo>
                  <a:cubicBezTo>
                    <a:pt x="67" y="252"/>
                    <a:pt x="41" y="415"/>
                    <a:pt x="30" y="477"/>
                  </a:cubicBezTo>
                </a:path>
              </a:pathLst>
            </a:custGeom>
            <a:noFill/>
            <a:ln w="12700" cap="flat" cmpd="sng">
              <a:solidFill>
                <a:schemeClr val="tx2"/>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13" name="Group 99"/>
          <p:cNvGrpSpPr>
            <a:grpSpLocks/>
          </p:cNvGrpSpPr>
          <p:nvPr/>
        </p:nvGrpSpPr>
        <p:grpSpPr bwMode="auto">
          <a:xfrm>
            <a:off x="2286000" y="3810000"/>
            <a:ext cx="4673600" cy="76200"/>
            <a:chOff x="912" y="1488"/>
            <a:chExt cx="2944" cy="48"/>
          </a:xfrm>
        </p:grpSpPr>
        <p:sp>
          <p:nvSpPr>
            <p:cNvPr id="13354" name="Oval 93"/>
            <p:cNvSpPr>
              <a:spLocks noChangeArrowheads="1"/>
            </p:cNvSpPr>
            <p:nvPr/>
          </p:nvSpPr>
          <p:spPr bwMode="auto">
            <a:xfrm>
              <a:off x="912"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5" name="Oval 94"/>
            <p:cNvSpPr>
              <a:spLocks noChangeArrowheads="1"/>
            </p:cNvSpPr>
            <p:nvPr/>
          </p:nvSpPr>
          <p:spPr bwMode="auto">
            <a:xfrm>
              <a:off x="148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6" name="Oval 95"/>
            <p:cNvSpPr>
              <a:spLocks noChangeArrowheads="1"/>
            </p:cNvSpPr>
            <p:nvPr/>
          </p:nvSpPr>
          <p:spPr bwMode="auto">
            <a:xfrm>
              <a:off x="20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7" name="Oval 96"/>
            <p:cNvSpPr>
              <a:spLocks noChangeArrowheads="1"/>
            </p:cNvSpPr>
            <p:nvPr/>
          </p:nvSpPr>
          <p:spPr bwMode="auto">
            <a:xfrm>
              <a:off x="2664"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8" name="Oval 97"/>
            <p:cNvSpPr>
              <a:spLocks noChangeArrowheads="1"/>
            </p:cNvSpPr>
            <p:nvPr/>
          </p:nvSpPr>
          <p:spPr bwMode="auto">
            <a:xfrm>
              <a:off x="3216"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sp>
          <p:nvSpPr>
            <p:cNvPr id="13359" name="Oval 98"/>
            <p:cNvSpPr>
              <a:spLocks noChangeArrowheads="1"/>
            </p:cNvSpPr>
            <p:nvPr/>
          </p:nvSpPr>
          <p:spPr bwMode="auto">
            <a:xfrm>
              <a:off x="3808" y="1488"/>
              <a:ext cx="48" cy="48"/>
            </a:xfrm>
            <a:prstGeom prst="ellipse">
              <a:avLst/>
            </a:prstGeom>
            <a:solidFill>
              <a:schemeClr val="tx2"/>
            </a:solidFill>
            <a:ln w="12700">
              <a:solidFill>
                <a:schemeClr val="tx2"/>
              </a:solidFill>
              <a:round/>
              <a:headEnd/>
              <a:tailEnd/>
            </a:ln>
          </p:spPr>
          <p:txBody>
            <a:bodyPr wrap="none" anchor="ctr"/>
            <a:lstStyle/>
            <a:p>
              <a:endParaRPr lang="en-US" sz="2400" smtClean="0">
                <a:solidFill>
                  <a:srgbClr val="FFFFFF"/>
                </a:solidFill>
                <a:cs typeface="Arial" pitchFamily="34" charset="0"/>
              </a:endParaRPr>
            </a:p>
          </p:txBody>
        </p:sp>
      </p:grpSp>
      <p:sp>
        <p:nvSpPr>
          <p:cNvPr id="13323" name="Text Box 100"/>
          <p:cNvSpPr txBox="1">
            <a:spLocks noChangeArrowheads="1"/>
          </p:cNvSpPr>
          <p:nvPr/>
        </p:nvSpPr>
        <p:spPr bwMode="auto">
          <a:xfrm>
            <a:off x="1584325" y="171450"/>
            <a:ext cx="1425575"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Phased</a:t>
            </a:r>
          </a:p>
          <a:p>
            <a:r>
              <a:rPr lang="en-AU" sz="3200" b="1" smtClean="0">
                <a:solidFill>
                  <a:srgbClr val="FFFFFF"/>
                </a:solidFill>
                <a:cs typeface="Arial" pitchFamily="34" charset="0"/>
              </a:rPr>
              <a:t>Array</a:t>
            </a:r>
            <a:endParaRPr lang="en-AU" sz="2400" smtClean="0">
              <a:solidFill>
                <a:srgbClr val="FFFFFF"/>
              </a:solidFill>
              <a:cs typeface="Arial" pitchFamily="34" charset="0"/>
            </a:endParaRPr>
          </a:p>
        </p:txBody>
      </p:sp>
      <p:grpSp>
        <p:nvGrpSpPr>
          <p:cNvPr id="14" name="Group 103"/>
          <p:cNvGrpSpPr>
            <a:grpSpLocks/>
          </p:cNvGrpSpPr>
          <p:nvPr/>
        </p:nvGrpSpPr>
        <p:grpSpPr bwMode="auto">
          <a:xfrm>
            <a:off x="2057400" y="3352800"/>
            <a:ext cx="6553200" cy="847725"/>
            <a:chOff x="1296" y="2112"/>
            <a:chExt cx="4128" cy="534"/>
          </a:xfrm>
        </p:grpSpPr>
        <p:grpSp>
          <p:nvGrpSpPr>
            <p:cNvPr id="15" name="Group 91"/>
            <p:cNvGrpSpPr>
              <a:grpSpLocks/>
            </p:cNvGrpSpPr>
            <p:nvPr/>
          </p:nvGrpSpPr>
          <p:grpSpPr bwMode="auto">
            <a:xfrm>
              <a:off x="1296" y="2400"/>
              <a:ext cx="3234" cy="246"/>
              <a:chOff x="1311" y="2394"/>
              <a:chExt cx="3234" cy="246"/>
            </a:xfrm>
          </p:grpSpPr>
          <p:sp>
            <p:nvSpPr>
              <p:cNvPr id="13348" name="AutoShape 60"/>
              <p:cNvSpPr>
                <a:spLocks noChangeArrowheads="1"/>
              </p:cNvSpPr>
              <p:nvPr/>
            </p:nvSpPr>
            <p:spPr bwMode="auto">
              <a:xfrm flipV="1">
                <a:off x="1311"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49" name="AutoShape 70"/>
              <p:cNvSpPr>
                <a:spLocks noChangeArrowheads="1"/>
              </p:cNvSpPr>
              <p:nvPr/>
            </p:nvSpPr>
            <p:spPr bwMode="auto">
              <a:xfrm flipV="1">
                <a:off x="1887"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0" name="AutoShape 73"/>
              <p:cNvSpPr>
                <a:spLocks noChangeArrowheads="1"/>
              </p:cNvSpPr>
              <p:nvPr/>
            </p:nvSpPr>
            <p:spPr bwMode="auto">
              <a:xfrm flipV="1">
                <a:off x="2448"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1" name="AutoShape 76"/>
              <p:cNvSpPr>
                <a:spLocks noChangeArrowheads="1"/>
              </p:cNvSpPr>
              <p:nvPr/>
            </p:nvSpPr>
            <p:spPr bwMode="auto">
              <a:xfrm flipV="1">
                <a:off x="3072"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2" name="AutoShape 79"/>
              <p:cNvSpPr>
                <a:spLocks noChangeArrowheads="1"/>
              </p:cNvSpPr>
              <p:nvPr/>
            </p:nvSpPr>
            <p:spPr bwMode="auto">
              <a:xfrm flipV="1">
                <a:off x="3615" y="2405"/>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sp>
            <p:nvSpPr>
              <p:cNvPr id="13353" name="AutoShape 82"/>
              <p:cNvSpPr>
                <a:spLocks noChangeArrowheads="1"/>
              </p:cNvSpPr>
              <p:nvPr/>
            </p:nvSpPr>
            <p:spPr bwMode="auto">
              <a:xfrm flipV="1">
                <a:off x="4224" y="2394"/>
                <a:ext cx="321" cy="235"/>
              </a:xfrm>
              <a:prstGeom prst="triangle">
                <a:avLst>
                  <a:gd name="adj" fmla="val 49815"/>
                </a:avLst>
              </a:prstGeom>
              <a:solidFill>
                <a:schemeClr val="tx1"/>
              </a:solidFill>
              <a:ln w="12700">
                <a:solidFill>
                  <a:schemeClr val="tx1"/>
                </a:solidFill>
                <a:miter lim="800000"/>
                <a:headEnd/>
                <a:tailEnd/>
              </a:ln>
            </p:spPr>
            <p:txBody>
              <a:bodyPr rot="10800000" wrap="none" anchor="ctr"/>
              <a:lstStyle/>
              <a:p>
                <a:pPr algn="ctr"/>
                <a:r>
                  <a:rPr lang="en-AU" sz="2000" b="1" smtClean="0">
                    <a:solidFill>
                      <a:srgbClr val="FF0000"/>
                    </a:solidFill>
                    <a:cs typeface="Arial" pitchFamily="34" charset="0"/>
                  </a:rPr>
                  <a:t>x2</a:t>
                </a:r>
                <a:endParaRPr lang="en-AU" sz="2400" smtClean="0">
                  <a:solidFill>
                    <a:srgbClr val="FF0000"/>
                  </a:solidFill>
                  <a:cs typeface="Arial" pitchFamily="34" charset="0"/>
                </a:endParaRPr>
              </a:p>
            </p:txBody>
          </p:sp>
        </p:grpSp>
        <p:sp>
          <p:nvSpPr>
            <p:cNvPr id="13347" name="AutoShape 102"/>
            <p:cNvSpPr>
              <a:spLocks noChangeArrowheads="1"/>
            </p:cNvSpPr>
            <p:nvPr/>
          </p:nvSpPr>
          <p:spPr bwMode="auto">
            <a:xfrm>
              <a:off x="4704" y="2112"/>
              <a:ext cx="720" cy="384"/>
            </a:xfrm>
            <a:prstGeom prst="wedgeRoundRectCallout">
              <a:avLst>
                <a:gd name="adj1" fmla="val -68333"/>
                <a:gd name="adj2" fmla="val 70051"/>
                <a:gd name="adj3" fmla="val 16667"/>
              </a:avLst>
            </a:prstGeom>
            <a:solidFill>
              <a:schemeClr val="tx1"/>
            </a:solidFill>
            <a:ln w="12700">
              <a:solidFill>
                <a:schemeClr val="tx1"/>
              </a:solidFill>
              <a:miter lim="800000"/>
              <a:headEnd/>
              <a:tailEnd/>
            </a:ln>
          </p:spPr>
          <p:txBody>
            <a:bodyPr wrap="none" anchor="ctr"/>
            <a:lstStyle/>
            <a:p>
              <a:pPr algn="ctr"/>
              <a:r>
                <a:rPr lang="en-AU" smtClean="0">
                  <a:solidFill>
                    <a:srgbClr val="FF0000"/>
                  </a:solidFill>
                  <a:cs typeface="Arial" pitchFamily="34" charset="0"/>
                </a:rPr>
                <a:t>Split signal</a:t>
              </a:r>
            </a:p>
            <a:p>
              <a:pPr algn="ctr"/>
              <a:r>
                <a:rPr lang="en-AU" smtClean="0">
                  <a:solidFill>
                    <a:srgbClr val="FF0000"/>
                  </a:solidFill>
                  <a:cs typeface="Arial" pitchFamily="34" charset="0"/>
                </a:rPr>
                <a:t>no S/N loss</a:t>
              </a:r>
              <a:endParaRPr lang="en-AU" sz="2400" smtClean="0">
                <a:solidFill>
                  <a:srgbClr val="FFFFFF"/>
                </a:solidFill>
                <a:cs typeface="Arial" pitchFamily="34" charset="0"/>
              </a:endParaRPr>
            </a:p>
          </p:txBody>
        </p:sp>
      </p:grpSp>
      <p:grpSp>
        <p:nvGrpSpPr>
          <p:cNvPr id="16" name="Group 111"/>
          <p:cNvGrpSpPr>
            <a:grpSpLocks/>
          </p:cNvGrpSpPr>
          <p:nvPr/>
        </p:nvGrpSpPr>
        <p:grpSpPr bwMode="auto">
          <a:xfrm>
            <a:off x="0" y="3651250"/>
            <a:ext cx="8405813" cy="2292350"/>
            <a:chOff x="0" y="2300"/>
            <a:chExt cx="5295" cy="1444"/>
          </a:xfrm>
        </p:grpSpPr>
        <p:grpSp>
          <p:nvGrpSpPr>
            <p:cNvPr id="17" name="Group 109"/>
            <p:cNvGrpSpPr>
              <a:grpSpLocks/>
            </p:cNvGrpSpPr>
            <p:nvPr/>
          </p:nvGrpSpPr>
          <p:grpSpPr bwMode="auto">
            <a:xfrm>
              <a:off x="0" y="2300"/>
              <a:ext cx="5295" cy="1156"/>
              <a:chOff x="0" y="2300"/>
              <a:chExt cx="5295" cy="1156"/>
            </a:xfrm>
          </p:grpSpPr>
          <p:grpSp>
            <p:nvGrpSpPr>
              <p:cNvPr id="18" name="Group 9"/>
              <p:cNvGrpSpPr>
                <a:grpSpLocks/>
              </p:cNvGrpSpPr>
              <p:nvPr/>
            </p:nvGrpSpPr>
            <p:grpSpPr bwMode="auto">
              <a:xfrm>
                <a:off x="1439" y="2300"/>
                <a:ext cx="3856" cy="1145"/>
                <a:chOff x="1439" y="2818"/>
                <a:chExt cx="3856" cy="1145"/>
              </a:xfrm>
            </p:grpSpPr>
            <p:sp>
              <p:nvSpPr>
                <p:cNvPr id="13340" name="Freeform 10"/>
                <p:cNvSpPr>
                  <a:spLocks/>
                </p:cNvSpPr>
                <p:nvPr/>
              </p:nvSpPr>
              <p:spPr bwMode="invGray">
                <a:xfrm rot="5462671" flipH="1">
                  <a:off x="3577" y="2998"/>
                  <a:ext cx="1080" cy="848"/>
                </a:xfrm>
                <a:custGeom>
                  <a:avLst/>
                  <a:gdLst>
                    <a:gd name="T0" fmla="*/ 0 w 1080"/>
                    <a:gd name="T1" fmla="*/ 25560 h 262"/>
                    <a:gd name="T2" fmla="*/ 312 w 1080"/>
                    <a:gd name="T3" fmla="*/ 25560 h 262"/>
                    <a:gd name="T4" fmla="*/ 416 w 1080"/>
                    <a:gd name="T5" fmla="*/ 6243 h 262"/>
                    <a:gd name="T6" fmla="*/ 512 w 1080"/>
                    <a:gd name="T7" fmla="*/ 104 h 262"/>
                    <a:gd name="T8" fmla="*/ 624 w 1080"/>
                    <a:gd name="T9" fmla="*/ 7124 h 262"/>
                    <a:gd name="T10" fmla="*/ 704 w 1080"/>
                    <a:gd name="T11" fmla="*/ 23802 h 262"/>
                    <a:gd name="T12" fmla="*/ 1080 w 1080"/>
                    <a:gd name="T13" fmla="*/ 2556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1" name="Freeform 11"/>
                <p:cNvSpPr>
                  <a:spLocks/>
                </p:cNvSpPr>
                <p:nvPr/>
              </p:nvSpPr>
              <p:spPr bwMode="invGray">
                <a:xfrm rot="5462671" flipH="1">
                  <a:off x="923" y="3365"/>
                  <a:ext cx="1080" cy="47"/>
                </a:xfrm>
                <a:custGeom>
                  <a:avLst/>
                  <a:gdLst>
                    <a:gd name="T0" fmla="*/ 0 w 1080"/>
                    <a:gd name="T1" fmla="*/ 0 h 262"/>
                    <a:gd name="T2" fmla="*/ 312 w 1080"/>
                    <a:gd name="T3" fmla="*/ 0 h 262"/>
                    <a:gd name="T4" fmla="*/ 416 w 1080"/>
                    <a:gd name="T5" fmla="*/ 0 h 262"/>
                    <a:gd name="T6" fmla="*/ 512 w 1080"/>
                    <a:gd name="T7" fmla="*/ 0 h 262"/>
                    <a:gd name="T8" fmla="*/ 624 w 1080"/>
                    <a:gd name="T9" fmla="*/ 0 h 262"/>
                    <a:gd name="T10" fmla="*/ 704 w 1080"/>
                    <a:gd name="T11" fmla="*/ 0 h 262"/>
                    <a:gd name="T12" fmla="*/ 1080 w 1080"/>
                    <a:gd name="T13" fmla="*/ 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2" name="Freeform 12"/>
                <p:cNvSpPr>
                  <a:spLocks/>
                </p:cNvSpPr>
                <p:nvPr/>
              </p:nvSpPr>
              <p:spPr bwMode="invGray">
                <a:xfrm rot="5462671" flipH="1">
                  <a:off x="2903" y="3102"/>
                  <a:ext cx="1080" cy="612"/>
                </a:xfrm>
                <a:custGeom>
                  <a:avLst/>
                  <a:gdLst>
                    <a:gd name="T0" fmla="*/ 0 w 1080"/>
                    <a:gd name="T1" fmla="*/ 6935 h 262"/>
                    <a:gd name="T2" fmla="*/ 312 w 1080"/>
                    <a:gd name="T3" fmla="*/ 6935 h 262"/>
                    <a:gd name="T4" fmla="*/ 416 w 1080"/>
                    <a:gd name="T5" fmla="*/ 1696 h 262"/>
                    <a:gd name="T6" fmla="*/ 512 w 1080"/>
                    <a:gd name="T7" fmla="*/ 28 h 262"/>
                    <a:gd name="T8" fmla="*/ 624 w 1080"/>
                    <a:gd name="T9" fmla="*/ 1936 h 262"/>
                    <a:gd name="T10" fmla="*/ 704 w 1080"/>
                    <a:gd name="T11" fmla="*/ 6461 h 262"/>
                    <a:gd name="T12" fmla="*/ 1080 w 1080"/>
                    <a:gd name="T13" fmla="*/ 693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3" name="Freeform 13"/>
                <p:cNvSpPr>
                  <a:spLocks/>
                </p:cNvSpPr>
                <p:nvPr/>
              </p:nvSpPr>
              <p:spPr bwMode="invGray">
                <a:xfrm rot="5462671" flipH="1">
                  <a:off x="2228" y="3128"/>
                  <a:ext cx="1080" cy="460"/>
                </a:xfrm>
                <a:custGeom>
                  <a:avLst/>
                  <a:gdLst>
                    <a:gd name="T0" fmla="*/ 0 w 1080"/>
                    <a:gd name="T1" fmla="*/ 2214 h 262"/>
                    <a:gd name="T2" fmla="*/ 312 w 1080"/>
                    <a:gd name="T3" fmla="*/ 2214 h 262"/>
                    <a:gd name="T4" fmla="*/ 416 w 1080"/>
                    <a:gd name="T5" fmla="*/ 543 h 262"/>
                    <a:gd name="T6" fmla="*/ 512 w 1080"/>
                    <a:gd name="T7" fmla="*/ 12 h 262"/>
                    <a:gd name="T8" fmla="*/ 624 w 1080"/>
                    <a:gd name="T9" fmla="*/ 616 h 262"/>
                    <a:gd name="T10" fmla="*/ 704 w 1080"/>
                    <a:gd name="T11" fmla="*/ 2063 h 262"/>
                    <a:gd name="T12" fmla="*/ 1080 w 1080"/>
                    <a:gd name="T13" fmla="*/ 2214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4" name="Freeform 14"/>
                <p:cNvSpPr>
                  <a:spLocks/>
                </p:cNvSpPr>
                <p:nvPr/>
              </p:nvSpPr>
              <p:spPr bwMode="invGray">
                <a:xfrm rot="5462671" flipH="1">
                  <a:off x="1594" y="3253"/>
                  <a:ext cx="1080" cy="296"/>
                </a:xfrm>
                <a:custGeom>
                  <a:avLst/>
                  <a:gdLst>
                    <a:gd name="T0" fmla="*/ 0 w 1080"/>
                    <a:gd name="T1" fmla="*/ 380 h 262"/>
                    <a:gd name="T2" fmla="*/ 312 w 1080"/>
                    <a:gd name="T3" fmla="*/ 380 h 262"/>
                    <a:gd name="T4" fmla="*/ 416 w 1080"/>
                    <a:gd name="T5" fmla="*/ 92 h 262"/>
                    <a:gd name="T6" fmla="*/ 512 w 1080"/>
                    <a:gd name="T7" fmla="*/ 1 h 262"/>
                    <a:gd name="T8" fmla="*/ 624 w 1080"/>
                    <a:gd name="T9" fmla="*/ 105 h 262"/>
                    <a:gd name="T10" fmla="*/ 704 w 1080"/>
                    <a:gd name="T11" fmla="*/ 354 h 262"/>
                    <a:gd name="T12" fmla="*/ 1080 w 1080"/>
                    <a:gd name="T13" fmla="*/ 38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3345" name="Freeform 15"/>
                <p:cNvSpPr>
                  <a:spLocks/>
                </p:cNvSpPr>
                <p:nvPr/>
              </p:nvSpPr>
              <p:spPr bwMode="invGray">
                <a:xfrm rot="5462671" flipH="1">
                  <a:off x="4225" y="2893"/>
                  <a:ext cx="1080" cy="1060"/>
                </a:xfrm>
                <a:custGeom>
                  <a:avLst/>
                  <a:gdLst>
                    <a:gd name="T0" fmla="*/ 0 w 1080"/>
                    <a:gd name="T1" fmla="*/ 62447 h 262"/>
                    <a:gd name="T2" fmla="*/ 312 w 1080"/>
                    <a:gd name="T3" fmla="*/ 62447 h 262"/>
                    <a:gd name="T4" fmla="*/ 416 w 1080"/>
                    <a:gd name="T5" fmla="*/ 15305 h 262"/>
                    <a:gd name="T6" fmla="*/ 512 w 1080"/>
                    <a:gd name="T7" fmla="*/ 263 h 262"/>
                    <a:gd name="T8" fmla="*/ 624 w 1080"/>
                    <a:gd name="T9" fmla="*/ 17417 h 262"/>
                    <a:gd name="T10" fmla="*/ 704 w 1080"/>
                    <a:gd name="T11" fmla="*/ 58142 h 262"/>
                    <a:gd name="T12" fmla="*/ 1080 w 1080"/>
                    <a:gd name="T13" fmla="*/ 6244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rgbClr val="FF3300"/>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sp>
            <p:nvSpPr>
              <p:cNvPr id="13338" name="Text Box 56"/>
              <p:cNvSpPr txBox="1">
                <a:spLocks noChangeArrowheads="1"/>
              </p:cNvSpPr>
              <p:nvPr/>
            </p:nvSpPr>
            <p:spPr bwMode="invGray">
              <a:xfrm>
                <a:off x="543" y="2736"/>
                <a:ext cx="346" cy="288"/>
              </a:xfrm>
              <a:prstGeom prst="rect">
                <a:avLst/>
              </a:prstGeom>
              <a:noFill/>
              <a:ln w="38100">
                <a:noFill/>
                <a:miter lim="800000"/>
                <a:headEnd/>
                <a:tailEnd/>
              </a:ln>
            </p:spPr>
            <p:txBody>
              <a:bodyPr wrap="none" anchor="ctr">
                <a:spAutoFit/>
              </a:bodyPr>
              <a:lstStyle/>
              <a:p>
                <a:pPr algn="ct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3339" name="Text Box 57"/>
              <p:cNvSpPr txBox="1">
                <a:spLocks noChangeArrowheads="1"/>
              </p:cNvSpPr>
              <p:nvPr/>
            </p:nvSpPr>
            <p:spPr bwMode="invGray">
              <a:xfrm>
                <a:off x="0" y="3168"/>
                <a:ext cx="1200" cy="288"/>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Phased array</a:t>
                </a:r>
              </a:p>
            </p:txBody>
          </p:sp>
        </p:grpSp>
        <p:sp>
          <p:nvSpPr>
            <p:cNvPr id="13335" name="Line 16"/>
            <p:cNvSpPr>
              <a:spLocks noChangeShapeType="1"/>
            </p:cNvSpPr>
            <p:nvPr/>
          </p:nvSpPr>
          <p:spPr bwMode="invGray">
            <a:xfrm>
              <a:off x="3024" y="3515"/>
              <a:ext cx="0" cy="229"/>
            </a:xfrm>
            <a:prstGeom prst="line">
              <a:avLst/>
            </a:prstGeom>
            <a:noFill/>
            <a:ln w="12700">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36" name="Text Box 48"/>
            <p:cNvSpPr txBox="1">
              <a:spLocks noChangeArrowheads="1"/>
            </p:cNvSpPr>
            <p:nvPr/>
          </p:nvSpPr>
          <p:spPr bwMode="invGray">
            <a:xfrm>
              <a:off x="1248" y="3144"/>
              <a:ext cx="3087" cy="312"/>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0000"/>
                  </a:solidFill>
                  <a:cs typeface="Arial" pitchFamily="34" charset="0"/>
                  <a:sym typeface="GreekMathSymbols"/>
                </a:rPr>
                <a:t>               (</a:t>
              </a:r>
              <a:r>
                <a:rPr lang="en-AU" sz="2400" smtClean="0">
                  <a:solidFill>
                    <a:srgbClr val="FF0000"/>
                  </a:solidFill>
                  <a:cs typeface="Arial" pitchFamily="34" charset="0"/>
                  <a:sym typeface="Symbol" pitchFamily="18" charset="2"/>
                </a:rPr>
                <a:t></a:t>
              </a:r>
              <a:r>
                <a:rPr lang="en-AU" sz="2400" smtClean="0">
                  <a:solidFill>
                    <a:srgbClr val="FF0000"/>
                  </a:solidFill>
                  <a:cs typeface="Arial" pitchFamily="34" charset="0"/>
                  <a:sym typeface="GreekMathSymbols"/>
                </a:rPr>
                <a:t> </a:t>
              </a:r>
              <a:r>
                <a:rPr lang="en-AU" sz="2400" smtClean="0">
                  <a:solidFill>
                    <a:srgbClr val="FF0000"/>
                  </a:solidFill>
                  <a:cs typeface="Arial" pitchFamily="34" charset="0"/>
                </a:rPr>
                <a:t>Vi )</a:t>
              </a:r>
              <a:r>
                <a:rPr lang="en-AU" sz="2400" baseline="30000" smtClean="0">
                  <a:solidFill>
                    <a:srgbClr val="FF0000"/>
                  </a:solidFill>
                  <a:cs typeface="Arial" pitchFamily="34" charset="0"/>
                </a:rPr>
                <a:t>2</a:t>
              </a:r>
            </a:p>
          </p:txBody>
        </p:sp>
      </p:grpSp>
      <p:grpSp>
        <p:nvGrpSpPr>
          <p:cNvPr id="19" name="Group 116"/>
          <p:cNvGrpSpPr>
            <a:grpSpLocks/>
          </p:cNvGrpSpPr>
          <p:nvPr/>
        </p:nvGrpSpPr>
        <p:grpSpPr bwMode="auto">
          <a:xfrm>
            <a:off x="3352800" y="5029200"/>
            <a:ext cx="1662113" cy="1365250"/>
            <a:chOff x="2112" y="3168"/>
            <a:chExt cx="1047" cy="860"/>
          </a:xfrm>
        </p:grpSpPr>
        <p:sp>
          <p:nvSpPr>
            <p:cNvPr id="13330" name="Text Box 58"/>
            <p:cNvSpPr txBox="1">
              <a:spLocks noChangeArrowheads="1"/>
            </p:cNvSpPr>
            <p:nvPr/>
          </p:nvSpPr>
          <p:spPr bwMode="invGray">
            <a:xfrm>
              <a:off x="2400" y="3740"/>
              <a:ext cx="759" cy="288"/>
            </a:xfrm>
            <a:prstGeom prst="rect">
              <a:avLst/>
            </a:prstGeom>
            <a:solidFill>
              <a:schemeClr val="bg1"/>
            </a:solidFill>
            <a:ln w="12700">
              <a:noFill/>
              <a:miter lim="800000"/>
              <a:headEnd/>
              <a:tailEnd/>
            </a:ln>
          </p:spPr>
          <p:txBody>
            <a:bodyPr>
              <a:spAutoFit/>
            </a:bodyPr>
            <a:lstStyle/>
            <a:p>
              <a:pPr algn="ctr"/>
              <a:r>
                <a:rPr lang="en-AU" sz="2400" b="1" smtClean="0">
                  <a:solidFill>
                    <a:srgbClr val="FFFFFF"/>
                  </a:solidFill>
                  <a:cs typeface="Arial" pitchFamily="34" charset="0"/>
                </a:rPr>
                <a:t>I(</a:t>
              </a:r>
              <a:r>
                <a:rPr lang="en-AU" sz="2400" b="1" smtClean="0">
                  <a:solidFill>
                    <a:srgbClr val="FFFFFF"/>
                  </a:solidFill>
                  <a:cs typeface="Arial" pitchFamily="34" charset="0"/>
                  <a:sym typeface="Symbol" pitchFamily="18" charset="2"/>
                </a:rPr>
                <a:t></a:t>
              </a:r>
              <a:r>
                <a:rPr lang="en-AU" sz="2400" b="1" smtClean="0">
                  <a:solidFill>
                    <a:srgbClr val="FFFFFF"/>
                  </a:solidFill>
                  <a:cs typeface="Arial" pitchFamily="34" charset="0"/>
                </a:rPr>
                <a:t>)   </a:t>
              </a:r>
              <a:endParaRPr lang="en-AU" sz="2400" smtClean="0">
                <a:solidFill>
                  <a:srgbClr val="FFFFFF"/>
                </a:solidFill>
                <a:cs typeface="Arial" pitchFamily="34" charset="0"/>
              </a:endParaRPr>
            </a:p>
          </p:txBody>
        </p:sp>
        <p:grpSp>
          <p:nvGrpSpPr>
            <p:cNvPr id="20" name="Group 113"/>
            <p:cNvGrpSpPr>
              <a:grpSpLocks/>
            </p:cNvGrpSpPr>
            <p:nvPr/>
          </p:nvGrpSpPr>
          <p:grpSpPr bwMode="auto">
            <a:xfrm>
              <a:off x="2112" y="3168"/>
              <a:ext cx="710" cy="576"/>
              <a:chOff x="2112" y="3168"/>
              <a:chExt cx="710" cy="576"/>
            </a:xfrm>
          </p:grpSpPr>
          <p:sp>
            <p:nvSpPr>
              <p:cNvPr id="13332" name="Line 55"/>
              <p:cNvSpPr>
                <a:spLocks noChangeShapeType="1"/>
              </p:cNvSpPr>
              <p:nvPr/>
            </p:nvSpPr>
            <p:spPr bwMode="invGray">
              <a:xfrm>
                <a:off x="2544" y="3515"/>
                <a:ext cx="0" cy="229"/>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3333" name="Text Box 105"/>
              <p:cNvSpPr txBox="1">
                <a:spLocks noChangeArrowheads="1"/>
              </p:cNvSpPr>
              <p:nvPr/>
            </p:nvSpPr>
            <p:spPr bwMode="invGray">
              <a:xfrm>
                <a:off x="2112" y="3168"/>
                <a:ext cx="710" cy="288"/>
              </a:xfrm>
              <a:prstGeom prst="rect">
                <a:avLst/>
              </a:prstGeom>
              <a:noFill/>
              <a:ln w="12700">
                <a:noFill/>
                <a:miter lim="800000"/>
                <a:headEnd/>
                <a:tailEnd/>
              </a:ln>
            </p:spPr>
            <p:txBody>
              <a:bodyPr wrap="none">
                <a:spAutoFit/>
              </a:bodyPr>
              <a:lstStyle/>
              <a:p>
                <a:r>
                  <a:rPr lang="en-AU" sz="2400" smtClean="0">
                    <a:solidFill>
                      <a:srgbClr val="00FFFF"/>
                    </a:solidFill>
                    <a:cs typeface="Arial" pitchFamily="34" charset="0"/>
                    <a:sym typeface="GreekMathSymbols"/>
                  </a:rPr>
                  <a:t>(</a:t>
                </a:r>
                <a:r>
                  <a:rPr lang="en-AU" sz="2400" smtClean="0">
                    <a:solidFill>
                      <a:srgbClr val="00FFFF"/>
                    </a:solidFill>
                    <a:cs typeface="Arial" pitchFamily="34" charset="0"/>
                    <a:sym typeface="Symbol" pitchFamily="18" charset="2"/>
                  </a:rPr>
                  <a:t></a:t>
                </a:r>
                <a:r>
                  <a:rPr lang="en-AU" sz="2400" smtClean="0">
                    <a:solidFill>
                      <a:srgbClr val="00FFFF"/>
                    </a:solidFill>
                    <a:cs typeface="Arial" pitchFamily="34" charset="0"/>
                    <a:sym typeface="GreekMathSymbols"/>
                  </a:rPr>
                  <a:t> </a:t>
                </a:r>
                <a:r>
                  <a:rPr lang="en-AU" sz="2400" smtClean="0">
                    <a:solidFill>
                      <a:srgbClr val="00FFFF"/>
                    </a:solidFill>
                    <a:cs typeface="Arial" pitchFamily="34" charset="0"/>
                  </a:rPr>
                  <a:t>Vi )</a:t>
                </a:r>
                <a:r>
                  <a:rPr lang="en-AU" sz="2400" baseline="30000" smtClean="0">
                    <a:solidFill>
                      <a:srgbClr val="00FFFF"/>
                    </a:solidFill>
                    <a:cs typeface="Arial" pitchFamily="34" charset="0"/>
                  </a:rPr>
                  <a:t>2</a:t>
                </a:r>
              </a:p>
            </p:txBody>
          </p:sp>
        </p:grpSp>
      </p:grpSp>
      <p:sp>
        <p:nvSpPr>
          <p:cNvPr id="50293" name="Text Box 117"/>
          <p:cNvSpPr txBox="1">
            <a:spLocks noChangeArrowheads="1"/>
          </p:cNvSpPr>
          <p:nvPr/>
        </p:nvSpPr>
        <p:spPr bwMode="auto">
          <a:xfrm>
            <a:off x="8366125" y="1025525"/>
            <a:ext cx="342900" cy="457200"/>
          </a:xfrm>
          <a:prstGeom prst="rect">
            <a:avLst/>
          </a:prstGeom>
          <a:noFill/>
          <a:ln w="12700">
            <a:noFill/>
            <a:miter lim="800000"/>
            <a:headEnd/>
            <a:tailEnd/>
          </a:ln>
        </p:spPr>
        <p:txBody>
          <a:bodyPr wrap="none">
            <a:spAutoFit/>
          </a:bodyPr>
          <a:lstStyle/>
          <a:p>
            <a:r>
              <a:rPr lang="en-AU" sz="2400" b="1" smtClean="0">
                <a:solidFill>
                  <a:srgbClr val="FFFFFF"/>
                </a:solidFill>
                <a:cs typeface="Arial" pitchFamily="34" charset="0"/>
                <a:sym typeface="Symbol" pitchFamily="18" charset="2"/>
              </a:rPr>
              <a:t></a:t>
            </a:r>
          </a:p>
        </p:txBody>
      </p:sp>
      <p:sp>
        <p:nvSpPr>
          <p:cNvPr id="94" name="Text Box 57"/>
          <p:cNvSpPr txBox="1">
            <a:spLocks noChangeArrowheads="1"/>
          </p:cNvSpPr>
          <p:nvPr/>
        </p:nvSpPr>
        <p:spPr bwMode="invGray">
          <a:xfrm>
            <a:off x="0" y="5410200"/>
            <a:ext cx="1905000" cy="457200"/>
          </a:xfrm>
          <a:prstGeom prst="rect">
            <a:avLst/>
          </a:prstGeom>
          <a:noFill/>
          <a:ln w="12700">
            <a:noFill/>
            <a:miter lim="800000"/>
            <a:headEnd/>
            <a:tailEnd/>
          </a:ln>
        </p:spPr>
        <p:txBody>
          <a:bodyPr>
            <a:spAutoFit/>
          </a:bodyPr>
          <a:lstStyle/>
          <a:p>
            <a:r>
              <a:rPr lang="en-AU" sz="2400" smtClean="0">
                <a:solidFill>
                  <a:srgbClr val="FFFFFF"/>
                </a:solidFill>
                <a:cs typeface="Arial" pitchFamily="34" charset="0"/>
              </a:rPr>
              <a:t>Tied array</a:t>
            </a:r>
          </a:p>
        </p:txBody>
      </p:sp>
      <p:sp>
        <p:nvSpPr>
          <p:cNvPr id="95" name="Text Box 57"/>
          <p:cNvSpPr txBox="1">
            <a:spLocks noChangeArrowheads="1"/>
          </p:cNvSpPr>
          <p:nvPr/>
        </p:nvSpPr>
        <p:spPr bwMode="invGray">
          <a:xfrm>
            <a:off x="0" y="5791200"/>
            <a:ext cx="1905000" cy="457200"/>
          </a:xfrm>
          <a:prstGeom prst="rect">
            <a:avLst/>
          </a:prstGeom>
          <a:noFill/>
          <a:ln w="12700">
            <a:noFill/>
            <a:miter lim="800000"/>
            <a:headEnd/>
            <a:tailEnd/>
          </a:ln>
        </p:spPr>
        <p:txBody>
          <a:bodyPr>
            <a:spAutoFit/>
          </a:bodyPr>
          <a:lstStyle/>
          <a:p>
            <a:r>
              <a:rPr lang="en-US" sz="2400" smtClean="0">
                <a:solidFill>
                  <a:srgbClr val="FFFFFF"/>
                </a:solidFill>
                <a:cs typeface="Arial" pitchFamily="34" charset="0"/>
              </a:rPr>
              <a:t>Beam former</a:t>
            </a:r>
            <a:endParaRPr lang="en-AU" sz="2400" smtClean="0">
              <a:solidFill>
                <a:srgbClr val="FFFFFF"/>
              </a:solidFill>
              <a:cs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50293"/>
                                        </p:tgtEl>
                                        <p:attrNameLst>
                                          <p:attrName>style.visibility</p:attrName>
                                        </p:attrNameLst>
                                      </p:cBhvr>
                                      <p:to>
                                        <p:strVal val="visible"/>
                                      </p:to>
                                    </p:set>
                                    <p:animEffect transition="in" filter="wipe(up)">
                                      <p:cBhvr>
                                        <p:cTn id="45" dur="500"/>
                                        <p:tgtEl>
                                          <p:spTgt spid="5029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91" grpId="0" autoUpdateAnimBg="0"/>
      <p:bldP spid="50293" grpId="0" autoUpdateAnimBg="0"/>
      <p:bldP spid="94" grpId="0"/>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p:txBody>
          <a:bodyPr/>
          <a:lstStyle/>
          <a:p>
            <a:pPr>
              <a:defRPr/>
            </a:pPr>
            <a:fld id="{7566977B-23E9-4421-B612-D8B7C782399C}" type="slidenum">
              <a:rPr lang="en-AU" smtClean="0">
                <a:solidFill>
                  <a:srgbClr val="FFFFFF"/>
                </a:solidFill>
              </a:rPr>
              <a:pPr>
                <a:defRPr/>
              </a:pPr>
              <a:t>25</a:t>
            </a:fld>
            <a:endParaRPr lang="en-AU" smtClean="0">
              <a:solidFill>
                <a:srgbClr val="FFFFFF"/>
              </a:solidFill>
            </a:endParaRPr>
          </a:p>
        </p:txBody>
      </p:sp>
      <p:sp>
        <p:nvSpPr>
          <p:cNvPr id="14339" name="Line 2"/>
          <p:cNvSpPr>
            <a:spLocks noChangeShapeType="1"/>
          </p:cNvSpPr>
          <p:nvPr/>
        </p:nvSpPr>
        <p:spPr bwMode="auto">
          <a:xfrm>
            <a:off x="0" y="3810000"/>
            <a:ext cx="9144000" cy="0"/>
          </a:xfrm>
          <a:prstGeom prst="line">
            <a:avLst/>
          </a:prstGeom>
          <a:noFill/>
          <a:ln w="76200">
            <a:pattFill prst="lgConfetti">
              <a:fgClr>
                <a:srgbClr val="996633"/>
              </a:fgClr>
              <a:bgClr>
                <a:srgbClr val="FFFFFF"/>
              </a:bgClr>
            </a:patt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0" name="Line 3"/>
          <p:cNvSpPr>
            <a:spLocks noChangeShapeType="1"/>
          </p:cNvSpPr>
          <p:nvPr/>
        </p:nvSpPr>
        <p:spPr bwMode="auto">
          <a:xfrm rot="20265700" flipV="1">
            <a:off x="1368425" y="-304800"/>
            <a:ext cx="5497513" cy="2814638"/>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1" name="Line 4"/>
          <p:cNvSpPr>
            <a:spLocks noChangeShapeType="1"/>
          </p:cNvSpPr>
          <p:nvPr/>
        </p:nvSpPr>
        <p:spPr bwMode="auto">
          <a:xfrm rot="20265700" flipV="1">
            <a:off x="2359025" y="-28575"/>
            <a:ext cx="5068888" cy="267176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2" name="Line 5"/>
          <p:cNvSpPr>
            <a:spLocks noChangeShapeType="1"/>
          </p:cNvSpPr>
          <p:nvPr/>
        </p:nvSpPr>
        <p:spPr bwMode="auto">
          <a:xfrm rot="20265700" flipV="1">
            <a:off x="3262313" y="273050"/>
            <a:ext cx="4672012" cy="2386013"/>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3" name="Line 6"/>
          <p:cNvSpPr>
            <a:spLocks noChangeShapeType="1"/>
          </p:cNvSpPr>
          <p:nvPr/>
        </p:nvSpPr>
        <p:spPr bwMode="auto">
          <a:xfrm rot="20265700" flipV="1">
            <a:off x="4364038" y="585788"/>
            <a:ext cx="4095750" cy="21463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4" name="Line 7"/>
          <p:cNvSpPr>
            <a:spLocks noChangeShapeType="1"/>
          </p:cNvSpPr>
          <p:nvPr/>
        </p:nvSpPr>
        <p:spPr bwMode="auto">
          <a:xfrm rot="20265700" flipV="1">
            <a:off x="5283200" y="993775"/>
            <a:ext cx="3714750" cy="18542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45" name="Line 8"/>
          <p:cNvSpPr>
            <a:spLocks noChangeShapeType="1"/>
          </p:cNvSpPr>
          <p:nvPr/>
        </p:nvSpPr>
        <p:spPr bwMode="auto">
          <a:xfrm rot="20265700" flipV="1">
            <a:off x="6321425" y="1219200"/>
            <a:ext cx="3276600" cy="1676400"/>
          </a:xfrm>
          <a:prstGeom prst="line">
            <a:avLst/>
          </a:prstGeom>
          <a:noFill/>
          <a:ln w="9525">
            <a:solidFill>
              <a:srgbClr val="FF3300"/>
            </a:solidFill>
            <a:round/>
            <a:headEnd/>
            <a:tailEnd/>
          </a:ln>
        </p:spPr>
        <p:txBody>
          <a:bodyPr wrap="none" anchor="ctr"/>
          <a:lstStyle/>
          <a:p>
            <a:pPr eaLnBrk="1" hangingPunct="1"/>
            <a:endParaRPr lang="en-AU" sz="2400" smtClean="0">
              <a:solidFill>
                <a:srgbClr val="FFFFFF"/>
              </a:solidFill>
              <a:cs typeface="Arial" pitchFamily="34" charset="0"/>
            </a:endParaRPr>
          </a:p>
        </p:txBody>
      </p:sp>
      <p:grpSp>
        <p:nvGrpSpPr>
          <p:cNvPr id="2" name="Group 9"/>
          <p:cNvGrpSpPr>
            <a:grpSpLocks/>
          </p:cNvGrpSpPr>
          <p:nvPr/>
        </p:nvGrpSpPr>
        <p:grpSpPr bwMode="auto">
          <a:xfrm>
            <a:off x="2284413" y="3113088"/>
            <a:ext cx="6121400" cy="1817687"/>
            <a:chOff x="1439" y="2818"/>
            <a:chExt cx="3856" cy="1145"/>
          </a:xfrm>
        </p:grpSpPr>
        <p:sp>
          <p:nvSpPr>
            <p:cNvPr id="14388" name="Freeform 10"/>
            <p:cNvSpPr>
              <a:spLocks/>
            </p:cNvSpPr>
            <p:nvPr/>
          </p:nvSpPr>
          <p:spPr bwMode="auto">
            <a:xfrm rot="5462671" flipH="1">
              <a:off x="3577" y="2998"/>
              <a:ext cx="1080" cy="848"/>
            </a:xfrm>
            <a:custGeom>
              <a:avLst/>
              <a:gdLst>
                <a:gd name="T0" fmla="*/ 0 w 1080"/>
                <a:gd name="T1" fmla="*/ 2440 h 262"/>
                <a:gd name="T2" fmla="*/ 312 w 1080"/>
                <a:gd name="T3" fmla="*/ 2440 h 262"/>
                <a:gd name="T4" fmla="*/ 416 w 1080"/>
                <a:gd name="T5" fmla="*/ 596 h 262"/>
                <a:gd name="T6" fmla="*/ 512 w 1080"/>
                <a:gd name="T7" fmla="*/ 10 h 262"/>
                <a:gd name="T8" fmla="*/ 624 w 1080"/>
                <a:gd name="T9" fmla="*/ 680 h 262"/>
                <a:gd name="T10" fmla="*/ 704 w 1080"/>
                <a:gd name="T11" fmla="*/ 2272 h 262"/>
                <a:gd name="T12" fmla="*/ 1080 w 1080"/>
                <a:gd name="T13" fmla="*/ 2440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89" name="Freeform 11"/>
            <p:cNvSpPr>
              <a:spLocks/>
            </p:cNvSpPr>
            <p:nvPr/>
          </p:nvSpPr>
          <p:spPr bwMode="auto">
            <a:xfrm rot="5462671" flipH="1">
              <a:off x="923" y="3365"/>
              <a:ext cx="1080" cy="47"/>
            </a:xfrm>
            <a:custGeom>
              <a:avLst/>
              <a:gdLst>
                <a:gd name="T0" fmla="*/ 0 w 1080"/>
                <a:gd name="T1" fmla="*/ 8 h 262"/>
                <a:gd name="T2" fmla="*/ 312 w 1080"/>
                <a:gd name="T3" fmla="*/ 8 h 262"/>
                <a:gd name="T4" fmla="*/ 416 w 1080"/>
                <a:gd name="T5" fmla="*/ 2 h 262"/>
                <a:gd name="T6" fmla="*/ 512 w 1080"/>
                <a:gd name="T7" fmla="*/ 0 h 262"/>
                <a:gd name="T8" fmla="*/ 624 w 1080"/>
                <a:gd name="T9" fmla="*/ 2 h 262"/>
                <a:gd name="T10" fmla="*/ 704 w 1080"/>
                <a:gd name="T11" fmla="*/ 7 h 262"/>
                <a:gd name="T12" fmla="*/ 1080 w 1080"/>
                <a:gd name="T13" fmla="*/ 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0" name="Freeform 12"/>
            <p:cNvSpPr>
              <a:spLocks/>
            </p:cNvSpPr>
            <p:nvPr/>
          </p:nvSpPr>
          <p:spPr bwMode="auto">
            <a:xfrm rot="5462671" flipH="1">
              <a:off x="2903" y="3102"/>
              <a:ext cx="1080" cy="612"/>
            </a:xfrm>
            <a:custGeom>
              <a:avLst/>
              <a:gdLst>
                <a:gd name="T0" fmla="*/ 0 w 1080"/>
                <a:gd name="T1" fmla="*/ 1271 h 262"/>
                <a:gd name="T2" fmla="*/ 312 w 1080"/>
                <a:gd name="T3" fmla="*/ 1271 h 262"/>
                <a:gd name="T4" fmla="*/ 416 w 1080"/>
                <a:gd name="T5" fmla="*/ 311 h 262"/>
                <a:gd name="T6" fmla="*/ 512 w 1080"/>
                <a:gd name="T7" fmla="*/ 5 h 262"/>
                <a:gd name="T8" fmla="*/ 624 w 1080"/>
                <a:gd name="T9" fmla="*/ 355 h 262"/>
                <a:gd name="T10" fmla="*/ 704 w 1080"/>
                <a:gd name="T11" fmla="*/ 1184 h 262"/>
                <a:gd name="T12" fmla="*/ 1080 w 1080"/>
                <a:gd name="T13" fmla="*/ 1271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1" name="Freeform 13"/>
            <p:cNvSpPr>
              <a:spLocks/>
            </p:cNvSpPr>
            <p:nvPr/>
          </p:nvSpPr>
          <p:spPr bwMode="auto">
            <a:xfrm rot="5462671" flipH="1">
              <a:off x="2228" y="3128"/>
              <a:ext cx="1080" cy="460"/>
            </a:xfrm>
            <a:custGeom>
              <a:avLst/>
              <a:gdLst>
                <a:gd name="T0" fmla="*/ 0 w 1080"/>
                <a:gd name="T1" fmla="*/ 718 h 262"/>
                <a:gd name="T2" fmla="*/ 312 w 1080"/>
                <a:gd name="T3" fmla="*/ 718 h 262"/>
                <a:gd name="T4" fmla="*/ 416 w 1080"/>
                <a:gd name="T5" fmla="*/ 176 h 262"/>
                <a:gd name="T6" fmla="*/ 512 w 1080"/>
                <a:gd name="T7" fmla="*/ 4 h 262"/>
                <a:gd name="T8" fmla="*/ 624 w 1080"/>
                <a:gd name="T9" fmla="*/ 200 h 262"/>
                <a:gd name="T10" fmla="*/ 704 w 1080"/>
                <a:gd name="T11" fmla="*/ 669 h 262"/>
                <a:gd name="T12" fmla="*/ 1080 w 1080"/>
                <a:gd name="T13" fmla="*/ 718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2" name="Freeform 14"/>
            <p:cNvSpPr>
              <a:spLocks/>
            </p:cNvSpPr>
            <p:nvPr/>
          </p:nvSpPr>
          <p:spPr bwMode="auto">
            <a:xfrm rot="5462671" flipH="1">
              <a:off x="1594" y="3253"/>
              <a:ext cx="1080" cy="296"/>
            </a:xfrm>
            <a:custGeom>
              <a:avLst/>
              <a:gdLst>
                <a:gd name="T0" fmla="*/ 0 w 1080"/>
                <a:gd name="T1" fmla="*/ 297 h 262"/>
                <a:gd name="T2" fmla="*/ 312 w 1080"/>
                <a:gd name="T3" fmla="*/ 297 h 262"/>
                <a:gd name="T4" fmla="*/ 416 w 1080"/>
                <a:gd name="T5" fmla="*/ 72 h 262"/>
                <a:gd name="T6" fmla="*/ 512 w 1080"/>
                <a:gd name="T7" fmla="*/ 1 h 262"/>
                <a:gd name="T8" fmla="*/ 624 w 1080"/>
                <a:gd name="T9" fmla="*/ 82 h 262"/>
                <a:gd name="T10" fmla="*/ 704 w 1080"/>
                <a:gd name="T11" fmla="*/ 277 h 262"/>
                <a:gd name="T12" fmla="*/ 1080 w 1080"/>
                <a:gd name="T13" fmla="*/ 297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sp>
          <p:nvSpPr>
            <p:cNvPr id="14393" name="Freeform 15"/>
            <p:cNvSpPr>
              <a:spLocks/>
            </p:cNvSpPr>
            <p:nvPr/>
          </p:nvSpPr>
          <p:spPr bwMode="auto">
            <a:xfrm rot="5462671" flipH="1">
              <a:off x="4225" y="2893"/>
              <a:ext cx="1080" cy="1060"/>
            </a:xfrm>
            <a:custGeom>
              <a:avLst/>
              <a:gdLst>
                <a:gd name="T0" fmla="*/ 0 w 1080"/>
                <a:gd name="T1" fmla="*/ 3815 h 262"/>
                <a:gd name="T2" fmla="*/ 312 w 1080"/>
                <a:gd name="T3" fmla="*/ 3815 h 262"/>
                <a:gd name="T4" fmla="*/ 416 w 1080"/>
                <a:gd name="T5" fmla="*/ 935 h 262"/>
                <a:gd name="T6" fmla="*/ 512 w 1080"/>
                <a:gd name="T7" fmla="*/ 16 h 262"/>
                <a:gd name="T8" fmla="*/ 624 w 1080"/>
                <a:gd name="T9" fmla="*/ 1064 h 262"/>
                <a:gd name="T10" fmla="*/ 704 w 1080"/>
                <a:gd name="T11" fmla="*/ 3552 h 262"/>
                <a:gd name="T12" fmla="*/ 1080 w 1080"/>
                <a:gd name="T13" fmla="*/ 3815 h 262"/>
                <a:gd name="T14" fmla="*/ 0 60000 65536"/>
                <a:gd name="T15" fmla="*/ 0 60000 65536"/>
                <a:gd name="T16" fmla="*/ 0 60000 65536"/>
                <a:gd name="T17" fmla="*/ 0 60000 65536"/>
                <a:gd name="T18" fmla="*/ 0 60000 65536"/>
                <a:gd name="T19" fmla="*/ 0 60000 65536"/>
                <a:gd name="T20" fmla="*/ 0 60000 65536"/>
                <a:gd name="T21" fmla="*/ 0 w 1080"/>
                <a:gd name="T22" fmla="*/ 0 h 262"/>
                <a:gd name="T23" fmla="*/ 1080 w 108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0" h="262">
                  <a:moveTo>
                    <a:pt x="0" y="233"/>
                  </a:moveTo>
                  <a:cubicBezTo>
                    <a:pt x="52" y="233"/>
                    <a:pt x="243" y="262"/>
                    <a:pt x="312" y="233"/>
                  </a:cubicBezTo>
                  <a:cubicBezTo>
                    <a:pt x="381" y="204"/>
                    <a:pt x="383" y="96"/>
                    <a:pt x="416" y="57"/>
                  </a:cubicBezTo>
                  <a:cubicBezTo>
                    <a:pt x="449" y="18"/>
                    <a:pt x="477" y="0"/>
                    <a:pt x="512" y="1"/>
                  </a:cubicBezTo>
                  <a:cubicBezTo>
                    <a:pt x="547" y="2"/>
                    <a:pt x="592" y="29"/>
                    <a:pt x="624" y="65"/>
                  </a:cubicBezTo>
                  <a:cubicBezTo>
                    <a:pt x="656" y="101"/>
                    <a:pt x="628" y="189"/>
                    <a:pt x="704" y="217"/>
                  </a:cubicBezTo>
                  <a:cubicBezTo>
                    <a:pt x="780" y="245"/>
                    <a:pt x="1002" y="230"/>
                    <a:pt x="1080" y="233"/>
                  </a:cubicBezTo>
                </a:path>
              </a:pathLst>
            </a:custGeom>
            <a:noFill/>
            <a:ln w="12700" cap="flat" cmpd="sng">
              <a:solidFill>
                <a:schemeClr val="accent1"/>
              </a:solidFill>
              <a:prstDash val="solid"/>
              <a:round/>
              <a:headEnd type="none" w="med" len="med"/>
              <a:tailEnd type="none" w="med" len="med"/>
            </a:ln>
          </p:spPr>
          <p:txBody>
            <a:bodyPr wrap="none" anchor="ctr"/>
            <a:lstStyle/>
            <a:p>
              <a:pPr eaLnBrk="1" hangingPunct="1"/>
              <a:endParaRPr lang="en-AU" sz="2400" smtClean="0">
                <a:solidFill>
                  <a:srgbClr val="FFFFFF"/>
                </a:solidFill>
                <a:cs typeface="Arial" pitchFamily="34" charset="0"/>
              </a:endParaRPr>
            </a:p>
          </p:txBody>
        </p:sp>
      </p:grpSp>
      <p:grpSp>
        <p:nvGrpSpPr>
          <p:cNvPr id="3" name="Group 17"/>
          <p:cNvGrpSpPr>
            <a:grpSpLocks/>
          </p:cNvGrpSpPr>
          <p:nvPr/>
        </p:nvGrpSpPr>
        <p:grpSpPr bwMode="auto">
          <a:xfrm>
            <a:off x="2000250" y="3160713"/>
            <a:ext cx="4987925" cy="425450"/>
            <a:chOff x="1260" y="2848"/>
            <a:chExt cx="3142" cy="268"/>
          </a:xfrm>
        </p:grpSpPr>
        <p:grpSp>
          <p:nvGrpSpPr>
            <p:cNvPr id="4" name="Group 18"/>
            <p:cNvGrpSpPr>
              <a:grpSpLocks/>
            </p:cNvGrpSpPr>
            <p:nvPr/>
          </p:nvGrpSpPr>
          <p:grpSpPr bwMode="auto">
            <a:xfrm>
              <a:off x="3014" y="2856"/>
              <a:ext cx="228" cy="236"/>
              <a:chOff x="3828" y="2716"/>
              <a:chExt cx="228" cy="236"/>
            </a:xfrm>
          </p:grpSpPr>
          <p:sp>
            <p:nvSpPr>
              <p:cNvPr id="14385" name="Arc 1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6" name="Line 2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7" name="Line 2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5" name="Group 22"/>
            <p:cNvGrpSpPr>
              <a:grpSpLocks/>
            </p:cNvGrpSpPr>
            <p:nvPr/>
          </p:nvGrpSpPr>
          <p:grpSpPr bwMode="auto">
            <a:xfrm>
              <a:off x="2410" y="2856"/>
              <a:ext cx="228" cy="236"/>
              <a:chOff x="3828" y="2716"/>
              <a:chExt cx="228" cy="236"/>
            </a:xfrm>
          </p:grpSpPr>
          <p:sp>
            <p:nvSpPr>
              <p:cNvPr id="14382" name="Arc 23"/>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3" name="Line 24"/>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4" name="Line 25"/>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6" name="Group 26"/>
            <p:cNvGrpSpPr>
              <a:grpSpLocks/>
            </p:cNvGrpSpPr>
            <p:nvPr/>
          </p:nvGrpSpPr>
          <p:grpSpPr bwMode="auto">
            <a:xfrm>
              <a:off x="3566" y="2880"/>
              <a:ext cx="228" cy="236"/>
              <a:chOff x="3828" y="2716"/>
              <a:chExt cx="228" cy="236"/>
            </a:xfrm>
          </p:grpSpPr>
          <p:sp>
            <p:nvSpPr>
              <p:cNvPr id="14379" name="Arc 2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0" name="Line 2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81" name="Line 2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7" name="Group 30"/>
            <p:cNvGrpSpPr>
              <a:grpSpLocks/>
            </p:cNvGrpSpPr>
            <p:nvPr/>
          </p:nvGrpSpPr>
          <p:grpSpPr bwMode="auto">
            <a:xfrm>
              <a:off x="4174" y="2880"/>
              <a:ext cx="228" cy="236"/>
              <a:chOff x="3828" y="2716"/>
              <a:chExt cx="228" cy="236"/>
            </a:xfrm>
          </p:grpSpPr>
          <p:sp>
            <p:nvSpPr>
              <p:cNvPr id="14376" name="Arc 3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7" name="Line 3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8" name="Line 3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8" name="Group 34"/>
            <p:cNvGrpSpPr>
              <a:grpSpLocks/>
            </p:cNvGrpSpPr>
            <p:nvPr/>
          </p:nvGrpSpPr>
          <p:grpSpPr bwMode="auto">
            <a:xfrm>
              <a:off x="1260" y="2848"/>
              <a:ext cx="228" cy="236"/>
              <a:chOff x="3828" y="2716"/>
              <a:chExt cx="228" cy="236"/>
            </a:xfrm>
          </p:grpSpPr>
          <p:sp>
            <p:nvSpPr>
              <p:cNvPr id="14373" name="Arc 3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4" name="Line 3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5" name="Line 3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nvGrpSpPr>
            <p:cNvPr id="9" name="Group 38"/>
            <p:cNvGrpSpPr>
              <a:grpSpLocks/>
            </p:cNvGrpSpPr>
            <p:nvPr/>
          </p:nvGrpSpPr>
          <p:grpSpPr bwMode="auto">
            <a:xfrm>
              <a:off x="1851" y="2860"/>
              <a:ext cx="228" cy="236"/>
              <a:chOff x="3828" y="2716"/>
              <a:chExt cx="228" cy="236"/>
            </a:xfrm>
          </p:grpSpPr>
          <p:sp>
            <p:nvSpPr>
              <p:cNvPr id="14370" name="Arc 39"/>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1" name="Line 40"/>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72" name="Line 41"/>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pPr eaLnBrk="1" hangingPunct="1"/>
                <a:endParaRPr lang="en-AU" sz="2400" smtClean="0">
                  <a:solidFill>
                    <a:srgbClr val="FFFFFF"/>
                  </a:solidFill>
                  <a:cs typeface="Arial" pitchFamily="34" charset="0"/>
                </a:endParaRPr>
              </a:p>
            </p:txBody>
          </p:sp>
        </p:grpSp>
      </p:grpSp>
      <p:sp>
        <p:nvSpPr>
          <p:cNvPr id="14348" name="Text Box 42"/>
          <p:cNvSpPr txBox="1">
            <a:spLocks noChangeArrowheads="1"/>
          </p:cNvSpPr>
          <p:nvPr/>
        </p:nvSpPr>
        <p:spPr bwMode="invGray">
          <a:xfrm>
            <a:off x="1973263" y="4506913"/>
            <a:ext cx="4900612" cy="495300"/>
          </a:xfrm>
          <a:prstGeom prst="rect">
            <a:avLst/>
          </a:prstGeom>
          <a:solidFill>
            <a:schemeClr val="bg1"/>
          </a:solidFill>
          <a:ln w="38100">
            <a:solidFill>
              <a:schemeClr val="tx1"/>
            </a:solidFill>
            <a:miter lim="800000"/>
            <a:headEnd/>
            <a:tailEnd/>
          </a:ln>
        </p:spPr>
        <p:txBody>
          <a:bodyPr anchor="ctr">
            <a:spAutoFit/>
          </a:bodyPr>
          <a:lstStyle/>
          <a:p>
            <a:pPr algn="ctr"/>
            <a:r>
              <a:rPr lang="en-AU" sz="2400" smtClean="0">
                <a:solidFill>
                  <a:srgbClr val="FFFFFF"/>
                </a:solidFill>
                <a:cs typeface="Arial" pitchFamily="34" charset="0"/>
                <a:sym typeface="GreekMathSymbols"/>
              </a:rPr>
              <a:t>&lt;Vi </a:t>
            </a:r>
            <a:r>
              <a:rPr lang="en-AU" sz="2400" smtClean="0">
                <a:solidFill>
                  <a:srgbClr val="FFFFFF"/>
                </a:solidFill>
                <a:cs typeface="Arial" pitchFamily="34" charset="0"/>
                <a:sym typeface="Symbol" pitchFamily="18" charset="2"/>
              </a:rPr>
              <a:t> Vj&gt;</a:t>
            </a:r>
            <a:endParaRPr lang="en-AU" sz="2400" baseline="30000" smtClean="0">
              <a:solidFill>
                <a:srgbClr val="FFFFFF"/>
              </a:solidFill>
              <a:cs typeface="Arial" pitchFamily="34" charset="0"/>
            </a:endParaRPr>
          </a:p>
        </p:txBody>
      </p:sp>
      <p:sp>
        <p:nvSpPr>
          <p:cNvPr id="14349" name="Line 43"/>
          <p:cNvSpPr>
            <a:spLocks noChangeShapeType="1"/>
          </p:cNvSpPr>
          <p:nvPr/>
        </p:nvSpPr>
        <p:spPr bwMode="auto">
          <a:xfrm rot="20012974" flipV="1">
            <a:off x="1217613" y="-279400"/>
            <a:ext cx="5619750" cy="2592388"/>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0" name="Line 44"/>
          <p:cNvSpPr>
            <a:spLocks noChangeShapeType="1"/>
          </p:cNvSpPr>
          <p:nvPr/>
        </p:nvSpPr>
        <p:spPr bwMode="auto">
          <a:xfrm rot="20012974" flipV="1">
            <a:off x="2263775" y="3175"/>
            <a:ext cx="5049838" cy="2454275"/>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1" name="Line 45"/>
          <p:cNvSpPr>
            <a:spLocks noChangeShapeType="1"/>
          </p:cNvSpPr>
          <p:nvPr/>
        </p:nvSpPr>
        <p:spPr bwMode="auto">
          <a:xfrm rot="20012974" flipV="1">
            <a:off x="3251200" y="290513"/>
            <a:ext cx="4497388" cy="220980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2" name="Line 46"/>
          <p:cNvSpPr>
            <a:spLocks noChangeShapeType="1"/>
          </p:cNvSpPr>
          <p:nvPr/>
        </p:nvSpPr>
        <p:spPr bwMode="auto">
          <a:xfrm rot="20012974" flipV="1">
            <a:off x="4229100" y="573088"/>
            <a:ext cx="4083050" cy="2052637"/>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3" name="Line 47"/>
          <p:cNvSpPr>
            <a:spLocks noChangeShapeType="1"/>
          </p:cNvSpPr>
          <p:nvPr/>
        </p:nvSpPr>
        <p:spPr bwMode="auto">
          <a:xfrm rot="20012974" flipV="1">
            <a:off x="5181600" y="917575"/>
            <a:ext cx="3668713" cy="186055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4" name="Line 48"/>
          <p:cNvSpPr>
            <a:spLocks noChangeShapeType="1"/>
          </p:cNvSpPr>
          <p:nvPr/>
        </p:nvSpPr>
        <p:spPr bwMode="auto">
          <a:xfrm rot="20012974" flipV="1">
            <a:off x="6223000" y="1138238"/>
            <a:ext cx="3276600" cy="1676400"/>
          </a:xfrm>
          <a:prstGeom prst="line">
            <a:avLst/>
          </a:prstGeom>
          <a:noFill/>
          <a:ln w="9525">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5" name="Line 49"/>
          <p:cNvSpPr>
            <a:spLocks noChangeShapeType="1"/>
          </p:cNvSpPr>
          <p:nvPr/>
        </p:nvSpPr>
        <p:spPr bwMode="auto">
          <a:xfrm>
            <a:off x="4264025" y="5029200"/>
            <a:ext cx="3175" cy="228600"/>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56" name="Text Box 50"/>
          <p:cNvSpPr txBox="1">
            <a:spLocks noChangeArrowheads="1"/>
          </p:cNvSpPr>
          <p:nvPr/>
        </p:nvSpPr>
        <p:spPr bwMode="auto">
          <a:xfrm>
            <a:off x="909638" y="3992563"/>
            <a:ext cx="454025" cy="457200"/>
          </a:xfrm>
          <a:prstGeom prst="rect">
            <a:avLst/>
          </a:prstGeom>
          <a:noFill/>
          <a:ln w="38100">
            <a:noFill/>
            <a:miter lim="800000"/>
            <a:headEnd/>
            <a:tailEnd/>
          </a:ln>
        </p:spPr>
        <p:txBody>
          <a:bodyPr wrap="none" anchor="ctr">
            <a:spAutoFit/>
          </a:bodyPr>
          <a:lstStyle/>
          <a:p>
            <a:pPr algn="ctr"/>
            <a:r>
              <a:rPr lang="en-AU" sz="2400" smtClean="0">
                <a:solidFill>
                  <a:srgbClr val="FFFFFF"/>
                </a:solidFill>
                <a:cs typeface="Arial" pitchFamily="34" charset="0"/>
                <a:sym typeface="Symbol" pitchFamily="18" charset="2"/>
              </a:rPr>
              <a:t></a:t>
            </a:r>
            <a:r>
              <a:rPr lang="en-AU" sz="2400" smtClean="0">
                <a:solidFill>
                  <a:srgbClr val="FFFFFF"/>
                </a:solidFill>
                <a:cs typeface="Arial" pitchFamily="34" charset="0"/>
                <a:sym typeface="GreekMathSymbols"/>
              </a:rPr>
              <a:t>t</a:t>
            </a:r>
            <a:endParaRPr lang="en-AU" sz="2400" smtClean="0">
              <a:solidFill>
                <a:srgbClr val="FFFFFF"/>
              </a:solidFill>
              <a:cs typeface="Arial" pitchFamily="34" charset="0"/>
            </a:endParaRPr>
          </a:p>
        </p:txBody>
      </p:sp>
      <p:sp>
        <p:nvSpPr>
          <p:cNvPr id="14357" name="Text Box 51"/>
          <p:cNvSpPr txBox="1">
            <a:spLocks noChangeArrowheads="1"/>
          </p:cNvSpPr>
          <p:nvPr/>
        </p:nvSpPr>
        <p:spPr bwMode="auto">
          <a:xfrm>
            <a:off x="228600" y="5334000"/>
            <a:ext cx="1562100" cy="457200"/>
          </a:xfrm>
          <a:prstGeom prst="rect">
            <a:avLst/>
          </a:prstGeom>
          <a:noFill/>
          <a:ln w="38100">
            <a:noFill/>
            <a:miter lim="800000"/>
            <a:headEnd/>
            <a:tailEnd/>
          </a:ln>
        </p:spPr>
        <p:txBody>
          <a:bodyPr anchor="ctr">
            <a:spAutoFit/>
          </a:bodyPr>
          <a:lstStyle/>
          <a:p>
            <a:pPr algn="ctr"/>
            <a:r>
              <a:rPr lang="en-AU" sz="2400" smtClean="0">
                <a:solidFill>
                  <a:srgbClr val="FFFFFF"/>
                </a:solidFill>
                <a:cs typeface="Arial" pitchFamily="34" charset="0"/>
                <a:sym typeface="Symbol" pitchFamily="18" charset="2"/>
              </a:rPr>
              <a:t>= </a:t>
            </a:r>
            <a:r>
              <a:rPr lang="en-AU" sz="2400" smtClean="0">
                <a:solidFill>
                  <a:srgbClr val="FFFFFF"/>
                </a:solidFill>
                <a:cs typeface="Arial" pitchFamily="34" charset="0"/>
                <a:sym typeface="GreekMathSymbols"/>
              </a:rPr>
              <a:t> t/</a:t>
            </a:r>
            <a:r>
              <a:rPr lang="en-AU" sz="2400" smtClean="0">
                <a:solidFill>
                  <a:srgbClr val="FFFFFF"/>
                </a:solidFill>
                <a:cs typeface="Arial" pitchFamily="34" charset="0"/>
                <a:sym typeface="Symbol" pitchFamily="18" charset="2"/>
              </a:rPr>
              <a:t></a:t>
            </a:r>
            <a:endParaRPr lang="en-AU" sz="2400" smtClean="0">
              <a:solidFill>
                <a:srgbClr val="FFFFFF"/>
              </a:solidFill>
              <a:cs typeface="Arial" pitchFamily="34" charset="0"/>
              <a:sym typeface="GreekMathSymbols"/>
            </a:endParaRPr>
          </a:p>
        </p:txBody>
      </p:sp>
      <p:sp>
        <p:nvSpPr>
          <p:cNvPr id="14358" name="Text Box 52"/>
          <p:cNvSpPr txBox="1">
            <a:spLocks noChangeArrowheads="1"/>
          </p:cNvSpPr>
          <p:nvPr/>
        </p:nvSpPr>
        <p:spPr bwMode="auto">
          <a:xfrm>
            <a:off x="365125" y="4471988"/>
            <a:ext cx="1366838"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correlator</a:t>
            </a:r>
          </a:p>
        </p:txBody>
      </p:sp>
      <p:sp>
        <p:nvSpPr>
          <p:cNvPr id="14359" name="Text Box 53"/>
          <p:cNvSpPr txBox="1">
            <a:spLocks noChangeArrowheads="1"/>
          </p:cNvSpPr>
          <p:nvPr/>
        </p:nvSpPr>
        <p:spPr bwMode="auto">
          <a:xfrm>
            <a:off x="3043238" y="5257800"/>
            <a:ext cx="2455862" cy="469900"/>
          </a:xfrm>
          <a:prstGeom prst="rect">
            <a:avLst/>
          </a:prstGeom>
          <a:noFill/>
          <a:ln w="12700">
            <a:solidFill>
              <a:schemeClr val="tx1"/>
            </a:solidFill>
            <a:miter lim="800000"/>
            <a:headEnd/>
            <a:tailEnd/>
          </a:ln>
        </p:spPr>
        <p:txBody>
          <a:bodyPr wrap="none">
            <a:spAutoFit/>
          </a:bodyPr>
          <a:lstStyle/>
          <a:p>
            <a:r>
              <a:rPr lang="en-AU" sz="2400" smtClean="0">
                <a:solidFill>
                  <a:srgbClr val="FFFFFF"/>
                </a:solidFill>
                <a:cs typeface="Arial" pitchFamily="34" charset="0"/>
              </a:rPr>
              <a:t>Fourier Transform</a:t>
            </a:r>
          </a:p>
        </p:txBody>
      </p:sp>
      <p:sp>
        <p:nvSpPr>
          <p:cNvPr id="14360" name="Line 54"/>
          <p:cNvSpPr>
            <a:spLocks noChangeShapeType="1"/>
          </p:cNvSpPr>
          <p:nvPr/>
        </p:nvSpPr>
        <p:spPr bwMode="auto">
          <a:xfrm>
            <a:off x="4267200" y="5791200"/>
            <a:ext cx="3175" cy="228600"/>
          </a:xfrm>
          <a:prstGeom prst="line">
            <a:avLst/>
          </a:prstGeom>
          <a:noFill/>
          <a:ln w="12700">
            <a:solidFill>
              <a:schemeClr val="accent2"/>
            </a:solidFill>
            <a:round/>
            <a:headEnd/>
            <a:tailEnd/>
          </a:ln>
        </p:spPr>
        <p:txBody>
          <a:bodyPr wrap="none" anchor="ctr"/>
          <a:lstStyle/>
          <a:p>
            <a:pPr eaLnBrk="1" hangingPunct="1"/>
            <a:endParaRPr lang="en-AU" sz="2400" smtClean="0">
              <a:solidFill>
                <a:srgbClr val="FFFFFF"/>
              </a:solidFill>
              <a:cs typeface="Arial" pitchFamily="34" charset="0"/>
            </a:endParaRPr>
          </a:p>
        </p:txBody>
      </p:sp>
      <p:sp>
        <p:nvSpPr>
          <p:cNvPr id="14361" name="Text Box 55"/>
          <p:cNvSpPr txBox="1">
            <a:spLocks noChangeArrowheads="1"/>
          </p:cNvSpPr>
          <p:nvPr/>
        </p:nvSpPr>
        <p:spPr bwMode="auto">
          <a:xfrm>
            <a:off x="3962400" y="6083300"/>
            <a:ext cx="590550" cy="457200"/>
          </a:xfrm>
          <a:prstGeom prst="rect">
            <a:avLst/>
          </a:prstGeom>
          <a:noFill/>
          <a:ln w="12700">
            <a:noFill/>
            <a:miter lim="800000"/>
            <a:headEnd/>
            <a:tailEnd/>
          </a:ln>
        </p:spPr>
        <p:txBody>
          <a:bodyPr wrap="none">
            <a:spAutoFit/>
          </a:bodyPr>
          <a:lstStyle/>
          <a:p>
            <a:r>
              <a:rPr lang="en-AU" sz="2400" smtClean="0">
                <a:solidFill>
                  <a:srgbClr val="FFFFFF"/>
                </a:solidFill>
                <a:cs typeface="Arial" pitchFamily="34" charset="0"/>
              </a:rPr>
              <a:t>I(r)</a:t>
            </a:r>
          </a:p>
        </p:txBody>
      </p:sp>
      <p:sp>
        <p:nvSpPr>
          <p:cNvPr id="14362" name="AutoShape 57"/>
          <p:cNvSpPr>
            <a:spLocks noChangeArrowheads="1"/>
          </p:cNvSpPr>
          <p:nvPr/>
        </p:nvSpPr>
        <p:spPr bwMode="auto">
          <a:xfrm>
            <a:off x="5943600" y="5562600"/>
            <a:ext cx="2209800" cy="838200"/>
          </a:xfrm>
          <a:prstGeom prst="wedgeRoundRectCallout">
            <a:avLst>
              <a:gd name="adj1" fmla="val -66593"/>
              <a:gd name="adj2" fmla="val -61366"/>
              <a:gd name="adj3" fmla="val 16667"/>
            </a:avLst>
          </a:prstGeom>
          <a:solidFill>
            <a:schemeClr val="accent1"/>
          </a:solidFill>
          <a:ln w="12700">
            <a:solidFill>
              <a:schemeClr val="tx1"/>
            </a:solidFill>
            <a:miter lim="800000"/>
            <a:headEnd/>
            <a:tailEnd/>
          </a:ln>
        </p:spPr>
        <p:txBody>
          <a:bodyPr wrap="none" anchor="ctr"/>
          <a:lstStyle/>
          <a:p>
            <a:pPr algn="ctr"/>
            <a:r>
              <a:rPr lang="en-AU" sz="2000" b="1" smtClean="0">
                <a:solidFill>
                  <a:srgbClr val="FFFFFF"/>
                </a:solidFill>
                <a:cs typeface="Arial" pitchFamily="34" charset="0"/>
              </a:rPr>
              <a:t>van Cittert-Zernike</a:t>
            </a:r>
          </a:p>
          <a:p>
            <a:pPr algn="ctr"/>
            <a:r>
              <a:rPr lang="en-AU" sz="2000" b="1" smtClean="0">
                <a:solidFill>
                  <a:srgbClr val="FFFFFF"/>
                </a:solidFill>
                <a:cs typeface="Arial" pitchFamily="34" charset="0"/>
              </a:rPr>
              <a:t> theorem</a:t>
            </a:r>
            <a:endParaRPr lang="en-AU" sz="2400" b="1" smtClean="0">
              <a:solidFill>
                <a:srgbClr val="FFFFFF"/>
              </a:solidFill>
              <a:cs typeface="Arial" pitchFamily="34" charset="0"/>
            </a:endParaRPr>
          </a:p>
        </p:txBody>
      </p:sp>
      <p:sp>
        <p:nvSpPr>
          <p:cNvPr id="14363" name="Text Box 58"/>
          <p:cNvSpPr txBox="1">
            <a:spLocks noChangeArrowheads="1"/>
          </p:cNvSpPr>
          <p:nvPr/>
        </p:nvSpPr>
        <p:spPr bwMode="auto">
          <a:xfrm>
            <a:off x="1584325" y="171450"/>
            <a:ext cx="1911350" cy="1066800"/>
          </a:xfrm>
          <a:prstGeom prst="rect">
            <a:avLst/>
          </a:prstGeom>
          <a:noFill/>
          <a:ln w="12700">
            <a:noFill/>
            <a:miter lim="800000"/>
            <a:headEnd/>
            <a:tailEnd/>
          </a:ln>
        </p:spPr>
        <p:txBody>
          <a:bodyPr wrap="none">
            <a:spAutoFit/>
          </a:bodyPr>
          <a:lstStyle/>
          <a:p>
            <a:r>
              <a:rPr lang="en-AU" sz="3200" b="1" smtClean="0">
                <a:solidFill>
                  <a:srgbClr val="FFFFFF"/>
                </a:solidFill>
                <a:cs typeface="Arial" pitchFamily="34" charset="0"/>
              </a:rPr>
              <a:t>Synthesis </a:t>
            </a:r>
          </a:p>
          <a:p>
            <a:r>
              <a:rPr lang="en-AU" sz="3200" b="1" smtClean="0">
                <a:solidFill>
                  <a:srgbClr val="FFFFFF"/>
                </a:solidFill>
                <a:cs typeface="Arial" pitchFamily="34" charset="0"/>
              </a:rPr>
              <a:t>Imaging</a:t>
            </a:r>
            <a:endParaRPr lang="en-AU" sz="2400" smtClean="0">
              <a:solidFill>
                <a:srgbClr val="FFFFFF"/>
              </a:solidFill>
              <a:cs typeface="Arial"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AU" dirty="0" smtClean="0"/>
              <a:t>23 Sep 2012</a:t>
            </a:r>
          </a:p>
        </p:txBody>
      </p:sp>
      <p:sp>
        <p:nvSpPr>
          <p:cNvPr id="33795" name="Footer Placeholder 4"/>
          <p:cNvSpPr>
            <a:spLocks noGrp="1"/>
          </p:cNvSpPr>
          <p:nvPr>
            <p:ph type="ftr" sz="quarter" idx="11"/>
          </p:nvPr>
        </p:nvSpPr>
        <p:spPr>
          <a:noFill/>
        </p:spPr>
        <p:txBody>
          <a:bodyPr/>
          <a:lstStyle/>
          <a:p>
            <a:r>
              <a:rPr lang="en-AU" dirty="0" smtClean="0"/>
              <a:t>R D Ekers</a:t>
            </a:r>
          </a:p>
        </p:txBody>
      </p:sp>
      <p:sp>
        <p:nvSpPr>
          <p:cNvPr id="33796" name="Slide Number Placeholder 5"/>
          <p:cNvSpPr>
            <a:spLocks noGrp="1"/>
          </p:cNvSpPr>
          <p:nvPr>
            <p:ph type="sldNum" sz="quarter" idx="12"/>
          </p:nvPr>
        </p:nvSpPr>
        <p:spPr>
          <a:noFill/>
        </p:spPr>
        <p:txBody>
          <a:bodyPr/>
          <a:lstStyle/>
          <a:p>
            <a:fld id="{CD34156D-0710-466D-8D55-88C570ECC25B}" type="slidenum">
              <a:rPr lang="en-AU" smtClean="0"/>
              <a:pPr/>
              <a:t>26</a:t>
            </a:fld>
            <a:endParaRPr lang="en-AU" smtClean="0"/>
          </a:p>
        </p:txBody>
      </p:sp>
      <p:sp>
        <p:nvSpPr>
          <p:cNvPr id="62466" name="Rectangle 2"/>
          <p:cNvSpPr>
            <a:spLocks noGrp="1" noChangeArrowheads="1"/>
          </p:cNvSpPr>
          <p:nvPr>
            <p:ph type="title"/>
          </p:nvPr>
        </p:nvSpPr>
        <p:spPr/>
        <p:txBody>
          <a:bodyPr/>
          <a:lstStyle/>
          <a:p>
            <a:pPr>
              <a:defRPr/>
            </a:pPr>
            <a:r>
              <a:rPr lang="en-US" smtClean="0"/>
              <a:t>Analogy with single dish</a:t>
            </a:r>
          </a:p>
        </p:txBody>
      </p:sp>
      <p:sp>
        <p:nvSpPr>
          <p:cNvPr id="33798" name="Rectangle 3"/>
          <p:cNvSpPr>
            <a:spLocks noGrp="1" noChangeArrowheads="1"/>
          </p:cNvSpPr>
          <p:nvPr>
            <p:ph type="body" idx="1"/>
          </p:nvPr>
        </p:nvSpPr>
        <p:spPr/>
        <p:txBody>
          <a:bodyPr/>
          <a:lstStyle/>
          <a:p>
            <a:r>
              <a:rPr lang="en-US" dirty="0" smtClean="0">
                <a:solidFill>
                  <a:schemeClr val="bg2">
                    <a:lumMod val="50000"/>
                    <a:lumOff val="50000"/>
                  </a:schemeClr>
                </a:solidFill>
              </a:rPr>
              <a:t>Big mirror decomposition</a:t>
            </a:r>
          </a:p>
          <a:p>
            <a:r>
              <a:rPr lang="en-US" dirty="0" smtClean="0"/>
              <a:t>Reverse the process to understand imaging with a mirror</a:t>
            </a:r>
          </a:p>
          <a:p>
            <a:pPr lvl="1"/>
            <a:r>
              <a:rPr lang="en-US" dirty="0" err="1" smtClean="0"/>
              <a:t>Eg</a:t>
            </a:r>
            <a:r>
              <a:rPr lang="en-US" dirty="0" smtClean="0"/>
              <a:t> understanding non-redundant masks</a:t>
            </a:r>
          </a:p>
          <a:p>
            <a:pPr lvl="1"/>
            <a:r>
              <a:rPr lang="en-US" dirty="0" smtClean="0"/>
              <a:t>Adaptive optics</a:t>
            </a:r>
          </a:p>
          <a:p>
            <a:r>
              <a:rPr lang="en-AU" dirty="0" smtClean="0"/>
              <a:t>Single dishes and correlation interferometers</a:t>
            </a:r>
            <a:endParaRPr lang="en-US" dirty="0" smtClean="0"/>
          </a:p>
          <a:p>
            <a:pPr lvl="1"/>
            <a:r>
              <a:rPr lang="en-US" dirty="0" smtClean="0"/>
              <a:t>Darrel Emerson, NRAO</a:t>
            </a:r>
          </a:p>
          <a:p>
            <a:pPr lvl="1"/>
            <a:r>
              <a:rPr lang="en-AU" dirty="0" smtClean="0">
                <a:hlinkClick r:id="rId3"/>
              </a:rPr>
              <a:t>http://www.gb.nrao.edu/sd03/talks/whysd_r1.pdf</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AU" smtClean="0"/>
              <a:t>29 Sep 2008</a:t>
            </a:r>
          </a:p>
        </p:txBody>
      </p:sp>
      <p:sp>
        <p:nvSpPr>
          <p:cNvPr id="36867" name="Footer Placeholder 4"/>
          <p:cNvSpPr>
            <a:spLocks noGrp="1"/>
          </p:cNvSpPr>
          <p:nvPr>
            <p:ph type="ftr" sz="quarter" idx="11"/>
          </p:nvPr>
        </p:nvSpPr>
        <p:spPr>
          <a:noFill/>
        </p:spPr>
        <p:txBody>
          <a:bodyPr/>
          <a:lstStyle/>
          <a:p>
            <a:r>
              <a:rPr lang="en-AU" smtClean="0"/>
              <a:t>R D Ekers</a:t>
            </a:r>
          </a:p>
        </p:txBody>
      </p:sp>
      <p:sp>
        <p:nvSpPr>
          <p:cNvPr id="36868" name="Slide Number Placeholder 5"/>
          <p:cNvSpPr>
            <a:spLocks noGrp="1"/>
          </p:cNvSpPr>
          <p:nvPr>
            <p:ph type="sldNum" sz="quarter" idx="12"/>
          </p:nvPr>
        </p:nvSpPr>
        <p:spPr>
          <a:noFill/>
        </p:spPr>
        <p:txBody>
          <a:bodyPr/>
          <a:lstStyle/>
          <a:p>
            <a:fld id="{E3E3EB81-D20D-4D21-A1FE-6D3C1C457491}" type="slidenum">
              <a:rPr lang="en-AU" smtClean="0"/>
              <a:pPr/>
              <a:t>27</a:t>
            </a:fld>
            <a:endParaRPr lang="en-AU" smtClean="0"/>
          </a:p>
        </p:txBody>
      </p:sp>
      <p:sp>
        <p:nvSpPr>
          <p:cNvPr id="57346" name="Rectangle 2"/>
          <p:cNvSpPr>
            <a:spLocks noGrp="1" noChangeArrowheads="1"/>
          </p:cNvSpPr>
          <p:nvPr>
            <p:ph type="title"/>
          </p:nvPr>
        </p:nvSpPr>
        <p:spPr/>
        <p:txBody>
          <a:bodyPr/>
          <a:lstStyle/>
          <a:p>
            <a:pPr>
              <a:defRPr/>
            </a:pPr>
            <a:r>
              <a:rPr lang="en-AU" smtClean="0"/>
              <a:t>Filling the aperture</a:t>
            </a:r>
          </a:p>
        </p:txBody>
      </p:sp>
      <p:sp>
        <p:nvSpPr>
          <p:cNvPr id="36870" name="Rectangle 3"/>
          <p:cNvSpPr>
            <a:spLocks noGrp="1" noChangeArrowheads="1"/>
          </p:cNvSpPr>
          <p:nvPr>
            <p:ph type="body" idx="1"/>
          </p:nvPr>
        </p:nvSpPr>
        <p:spPr/>
        <p:txBody>
          <a:bodyPr/>
          <a:lstStyle/>
          <a:p>
            <a:pPr>
              <a:lnSpc>
                <a:spcPct val="90000"/>
              </a:lnSpc>
            </a:pPr>
            <a:r>
              <a:rPr lang="en-AU" smtClean="0"/>
              <a:t>Aperture synthesis</a:t>
            </a:r>
          </a:p>
          <a:p>
            <a:pPr lvl="1">
              <a:lnSpc>
                <a:spcPct val="90000"/>
              </a:lnSpc>
            </a:pPr>
            <a:r>
              <a:rPr lang="en-AU" smtClean="0"/>
              <a:t>measure correlations sequentially</a:t>
            </a:r>
          </a:p>
          <a:p>
            <a:pPr lvl="1">
              <a:lnSpc>
                <a:spcPct val="90000"/>
              </a:lnSpc>
            </a:pPr>
            <a:r>
              <a:rPr lang="en-AU" smtClean="0"/>
              <a:t>earth rotation synthesis</a:t>
            </a:r>
          </a:p>
          <a:p>
            <a:pPr lvl="1">
              <a:lnSpc>
                <a:spcPct val="90000"/>
              </a:lnSpc>
            </a:pPr>
            <a:r>
              <a:rPr lang="en-AU" smtClean="0"/>
              <a:t>store correlations for later use</a:t>
            </a:r>
          </a:p>
          <a:p>
            <a:pPr>
              <a:lnSpc>
                <a:spcPct val="90000"/>
              </a:lnSpc>
            </a:pPr>
            <a:r>
              <a:rPr lang="en-AU" smtClean="0"/>
              <a:t>Redundant spacings</a:t>
            </a:r>
          </a:p>
          <a:p>
            <a:pPr lvl="1">
              <a:lnSpc>
                <a:spcPct val="90000"/>
              </a:lnSpc>
            </a:pPr>
            <a:r>
              <a:rPr lang="en-AU" smtClean="0"/>
              <a:t>some interferometer spacings twice</a:t>
            </a:r>
          </a:p>
          <a:p>
            <a:pPr>
              <a:lnSpc>
                <a:spcPct val="90000"/>
              </a:lnSpc>
            </a:pPr>
            <a:r>
              <a:rPr lang="en-AU" smtClean="0"/>
              <a:t>Non-redundant aperture</a:t>
            </a:r>
          </a:p>
          <a:p>
            <a:pPr>
              <a:lnSpc>
                <a:spcPct val="90000"/>
              </a:lnSpc>
            </a:pPr>
            <a:r>
              <a:rPr lang="en-AU" smtClean="0"/>
              <a:t>Unfilled aperture</a:t>
            </a:r>
          </a:p>
          <a:p>
            <a:pPr lvl="1">
              <a:lnSpc>
                <a:spcPct val="90000"/>
              </a:lnSpc>
            </a:pPr>
            <a:r>
              <a:rPr lang="en-AU" smtClean="0"/>
              <a:t>some spacings missing</a:t>
            </a:r>
            <a:endParaRPr lang="en-AU" b="1" i="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endParaRPr lang="en-AU"/>
          </a:p>
        </p:txBody>
      </p:sp>
      <p:sp>
        <p:nvSpPr>
          <p:cNvPr id="38915"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endParaRPr lang="en-AU"/>
          </a:p>
        </p:txBody>
      </p:sp>
      <p:sp>
        <p:nvSpPr>
          <p:cNvPr id="38916"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endParaRPr lang="en-AU"/>
          </a:p>
        </p:txBody>
      </p:sp>
      <p:sp>
        <p:nvSpPr>
          <p:cNvPr id="38917" name="Line 5"/>
          <p:cNvSpPr>
            <a:spLocks noChangeShapeType="1"/>
          </p:cNvSpPr>
          <p:nvPr/>
        </p:nvSpPr>
        <p:spPr bwMode="auto">
          <a:xfrm rot="20265700" flipV="1">
            <a:off x="3295650" y="1608138"/>
            <a:ext cx="4646613" cy="2428875"/>
          </a:xfrm>
          <a:prstGeom prst="line">
            <a:avLst/>
          </a:prstGeom>
          <a:noFill/>
          <a:ln w="9525">
            <a:solidFill>
              <a:srgbClr val="FF3300"/>
            </a:solidFill>
            <a:round/>
            <a:headEnd/>
            <a:tailEnd/>
          </a:ln>
        </p:spPr>
        <p:txBody>
          <a:bodyPr wrap="none" anchor="ctr"/>
          <a:lstStyle/>
          <a:p>
            <a:endParaRPr lang="en-AU"/>
          </a:p>
        </p:txBody>
      </p:sp>
      <p:sp>
        <p:nvSpPr>
          <p:cNvPr id="38918" name="Line 6"/>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endParaRPr lang="en-AU"/>
          </a:p>
        </p:txBody>
      </p:sp>
      <p:sp>
        <p:nvSpPr>
          <p:cNvPr id="38919" name="Line 7"/>
          <p:cNvSpPr>
            <a:spLocks noChangeShapeType="1"/>
          </p:cNvSpPr>
          <p:nvPr/>
        </p:nvSpPr>
        <p:spPr bwMode="auto">
          <a:xfrm rot="20265700" flipV="1">
            <a:off x="5283200" y="2354263"/>
            <a:ext cx="3714750" cy="1854200"/>
          </a:xfrm>
          <a:prstGeom prst="line">
            <a:avLst/>
          </a:prstGeom>
          <a:noFill/>
          <a:ln w="9525">
            <a:solidFill>
              <a:srgbClr val="FF3300"/>
            </a:solidFill>
            <a:round/>
            <a:headEnd/>
            <a:tailEnd/>
          </a:ln>
        </p:spPr>
        <p:txBody>
          <a:bodyPr wrap="none" anchor="ctr"/>
          <a:lstStyle/>
          <a:p>
            <a:endParaRPr lang="en-AU"/>
          </a:p>
        </p:txBody>
      </p:sp>
      <p:sp>
        <p:nvSpPr>
          <p:cNvPr id="38920" name="Line 8"/>
          <p:cNvSpPr>
            <a:spLocks noChangeShapeType="1"/>
          </p:cNvSpPr>
          <p:nvPr/>
        </p:nvSpPr>
        <p:spPr bwMode="auto">
          <a:xfrm rot="20265700" flipV="1">
            <a:off x="6321425" y="2609850"/>
            <a:ext cx="3276600" cy="1676400"/>
          </a:xfrm>
          <a:prstGeom prst="line">
            <a:avLst/>
          </a:prstGeom>
          <a:noFill/>
          <a:ln w="9525">
            <a:solidFill>
              <a:srgbClr val="FF3300"/>
            </a:solidFill>
            <a:round/>
            <a:headEnd/>
            <a:tailEnd/>
          </a:ln>
        </p:spPr>
        <p:txBody>
          <a:bodyPr wrap="none" anchor="ctr"/>
          <a:lstStyle/>
          <a:p>
            <a:endParaRPr lang="en-AU"/>
          </a:p>
        </p:txBody>
      </p:sp>
      <p:grpSp>
        <p:nvGrpSpPr>
          <p:cNvPr id="38921" name="Group 9"/>
          <p:cNvGrpSpPr>
            <a:grpSpLocks/>
          </p:cNvGrpSpPr>
          <p:nvPr/>
        </p:nvGrpSpPr>
        <p:grpSpPr bwMode="auto">
          <a:xfrm>
            <a:off x="4784725" y="4533900"/>
            <a:ext cx="361950" cy="374650"/>
            <a:chOff x="3828" y="2716"/>
            <a:chExt cx="228" cy="236"/>
          </a:xfrm>
        </p:grpSpPr>
        <p:sp>
          <p:nvSpPr>
            <p:cNvPr id="38946" name="Arc 1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7" name="Line 1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8" name="Line 1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2" name="Group 13"/>
          <p:cNvGrpSpPr>
            <a:grpSpLocks/>
          </p:cNvGrpSpPr>
          <p:nvPr/>
        </p:nvGrpSpPr>
        <p:grpSpPr bwMode="auto">
          <a:xfrm>
            <a:off x="3825875" y="4533900"/>
            <a:ext cx="361950" cy="374650"/>
            <a:chOff x="3828" y="2716"/>
            <a:chExt cx="228" cy="236"/>
          </a:xfrm>
        </p:grpSpPr>
        <p:sp>
          <p:nvSpPr>
            <p:cNvPr id="38943" name="Arc 14"/>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4" name="Line 15"/>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5" name="Line 16"/>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3" name="Group 17"/>
          <p:cNvGrpSpPr>
            <a:grpSpLocks/>
          </p:cNvGrpSpPr>
          <p:nvPr/>
        </p:nvGrpSpPr>
        <p:grpSpPr bwMode="auto">
          <a:xfrm>
            <a:off x="5661025" y="4572000"/>
            <a:ext cx="361950" cy="374650"/>
            <a:chOff x="3828" y="2716"/>
            <a:chExt cx="228" cy="236"/>
          </a:xfrm>
        </p:grpSpPr>
        <p:sp>
          <p:nvSpPr>
            <p:cNvPr id="38940" name="Arc 18"/>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41" name="Line 19"/>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42" name="Line 20"/>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4" name="Group 21"/>
          <p:cNvGrpSpPr>
            <a:grpSpLocks/>
          </p:cNvGrpSpPr>
          <p:nvPr/>
        </p:nvGrpSpPr>
        <p:grpSpPr bwMode="auto">
          <a:xfrm>
            <a:off x="6626225" y="4572000"/>
            <a:ext cx="361950" cy="374650"/>
            <a:chOff x="3828" y="2716"/>
            <a:chExt cx="228" cy="236"/>
          </a:xfrm>
        </p:grpSpPr>
        <p:sp>
          <p:nvSpPr>
            <p:cNvPr id="38937" name="Arc 22"/>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8" name="Line 23"/>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9" name="Line 24"/>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5" name="Group 25"/>
          <p:cNvGrpSpPr>
            <a:grpSpLocks/>
          </p:cNvGrpSpPr>
          <p:nvPr/>
        </p:nvGrpSpPr>
        <p:grpSpPr bwMode="auto">
          <a:xfrm>
            <a:off x="2000250" y="4521200"/>
            <a:ext cx="361950" cy="374650"/>
            <a:chOff x="3828" y="2716"/>
            <a:chExt cx="228" cy="236"/>
          </a:xfrm>
        </p:grpSpPr>
        <p:sp>
          <p:nvSpPr>
            <p:cNvPr id="38934" name="Arc 26"/>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5" name="Line 27"/>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6" name="Line 28"/>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8926" name="Group 29"/>
          <p:cNvGrpSpPr>
            <a:grpSpLocks/>
          </p:cNvGrpSpPr>
          <p:nvPr/>
        </p:nvGrpSpPr>
        <p:grpSpPr bwMode="auto">
          <a:xfrm>
            <a:off x="2938463" y="4540250"/>
            <a:ext cx="361950" cy="374650"/>
            <a:chOff x="3828" y="2716"/>
            <a:chExt cx="228" cy="236"/>
          </a:xfrm>
        </p:grpSpPr>
        <p:sp>
          <p:nvSpPr>
            <p:cNvPr id="38931" name="Arc 30"/>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8932" name="Line 31"/>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8933" name="Line 32"/>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8927" name="Text Box 34"/>
          <p:cNvSpPr txBox="1">
            <a:spLocks noChangeArrowheads="1"/>
          </p:cNvSpPr>
          <p:nvPr/>
        </p:nvSpPr>
        <p:spPr bwMode="auto">
          <a:xfrm>
            <a:off x="2117725" y="5222875"/>
            <a:ext cx="4908550" cy="457200"/>
          </a:xfrm>
          <a:prstGeom prst="rect">
            <a:avLst/>
          </a:prstGeom>
          <a:noFill/>
          <a:ln w="12700">
            <a:noFill/>
            <a:miter lim="800000"/>
            <a:headEnd/>
            <a:tailEnd/>
          </a:ln>
        </p:spPr>
        <p:txBody>
          <a:bodyPr wrap="none">
            <a:spAutoFit/>
          </a:bodyPr>
          <a:lstStyle/>
          <a:p>
            <a:r>
              <a:rPr lang="en-AU" sz="2400"/>
              <a:t>1         2          3           4         5           6</a:t>
            </a:r>
          </a:p>
        </p:txBody>
      </p:sp>
      <p:sp>
        <p:nvSpPr>
          <p:cNvPr id="38928" name="Text Box 35"/>
          <p:cNvSpPr txBox="1">
            <a:spLocks noChangeArrowheads="1"/>
          </p:cNvSpPr>
          <p:nvPr/>
        </p:nvSpPr>
        <p:spPr bwMode="auto">
          <a:xfrm>
            <a:off x="1736725" y="1031875"/>
            <a:ext cx="1327150" cy="2282825"/>
          </a:xfrm>
          <a:prstGeom prst="rect">
            <a:avLst/>
          </a:prstGeom>
          <a:noFill/>
          <a:ln w="12700">
            <a:noFill/>
            <a:miter lim="800000"/>
            <a:headEnd/>
            <a:tailEnd/>
          </a:ln>
        </p:spPr>
        <p:txBody>
          <a:bodyPr wrap="none">
            <a:spAutoFit/>
          </a:bodyPr>
          <a:lstStyle/>
          <a:p>
            <a:r>
              <a:rPr lang="en-AU" sz="2400"/>
              <a:t>1unit  5x</a:t>
            </a:r>
          </a:p>
          <a:p>
            <a:r>
              <a:rPr lang="en-AU" sz="2400"/>
              <a:t>2units 4x</a:t>
            </a:r>
          </a:p>
          <a:p>
            <a:r>
              <a:rPr lang="en-AU" sz="2400"/>
              <a:t>3units 3x</a:t>
            </a:r>
          </a:p>
          <a:p>
            <a:r>
              <a:rPr lang="en-AU" sz="2400"/>
              <a:t>4units 2x</a:t>
            </a:r>
          </a:p>
          <a:p>
            <a:r>
              <a:rPr lang="en-AU" sz="2400"/>
              <a:t>5units </a:t>
            </a:r>
            <a:r>
              <a:rPr lang="en-AU" sz="2400" u="sng"/>
              <a:t>1x</a:t>
            </a:r>
            <a:endParaRPr lang="en-AU" sz="2400"/>
          </a:p>
          <a:p>
            <a:r>
              <a:rPr lang="en-AU" sz="2400"/>
              <a:t>           15</a:t>
            </a:r>
          </a:p>
        </p:txBody>
      </p:sp>
      <p:sp>
        <p:nvSpPr>
          <p:cNvPr id="38929" name="Text Box 36"/>
          <p:cNvSpPr txBox="1">
            <a:spLocks noChangeArrowheads="1"/>
          </p:cNvSpPr>
          <p:nvPr/>
        </p:nvSpPr>
        <p:spPr bwMode="auto">
          <a:xfrm>
            <a:off x="1143000" y="2819400"/>
            <a:ext cx="1506538" cy="457200"/>
          </a:xfrm>
          <a:prstGeom prst="rect">
            <a:avLst/>
          </a:prstGeom>
          <a:noFill/>
          <a:ln w="12700">
            <a:noFill/>
            <a:miter lim="800000"/>
            <a:headEnd/>
            <a:tailEnd/>
          </a:ln>
        </p:spPr>
        <p:txBody>
          <a:bodyPr wrap="none">
            <a:spAutoFit/>
          </a:bodyPr>
          <a:lstStyle/>
          <a:p>
            <a:r>
              <a:rPr lang="en-AU" sz="2400"/>
              <a:t>n(n-1)/2 = </a:t>
            </a:r>
          </a:p>
        </p:txBody>
      </p:sp>
      <p:sp>
        <p:nvSpPr>
          <p:cNvPr id="68645" name="Rectangle 37"/>
          <p:cNvSpPr>
            <a:spLocks noGrp="1" noChangeArrowheads="1"/>
          </p:cNvSpPr>
          <p:nvPr>
            <p:ph type="title" idx="4294967295"/>
          </p:nvPr>
        </p:nvSpPr>
        <p:spPr>
          <a:xfrm>
            <a:off x="-3962400" y="-381000"/>
            <a:ext cx="7772400" cy="1181100"/>
          </a:xfrm>
        </p:spPr>
        <p:txBody>
          <a:bodyPr/>
          <a:lstStyle/>
          <a:p>
            <a:pPr>
              <a:defRPr/>
            </a:pPr>
            <a:r>
              <a:rPr lang="en-US" smtClean="0"/>
              <a:t>Redundancy</a:t>
            </a:r>
            <a:endParaRPr lang="en-AU" smtClean="0"/>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0" y="5143500"/>
            <a:ext cx="9144000" cy="0"/>
          </a:xfrm>
          <a:prstGeom prst="line">
            <a:avLst/>
          </a:prstGeom>
          <a:noFill/>
          <a:ln w="76200">
            <a:pattFill prst="lgConfetti">
              <a:fgClr>
                <a:srgbClr val="996633"/>
              </a:fgClr>
              <a:bgClr>
                <a:srgbClr val="FFFFFF"/>
              </a:bgClr>
            </a:pattFill>
            <a:round/>
            <a:headEnd/>
            <a:tailEnd/>
          </a:ln>
        </p:spPr>
        <p:txBody>
          <a:bodyPr wrap="none" anchor="ctr"/>
          <a:lstStyle/>
          <a:p>
            <a:endParaRPr lang="en-AU"/>
          </a:p>
        </p:txBody>
      </p:sp>
      <p:sp>
        <p:nvSpPr>
          <p:cNvPr id="39939" name="Line 3"/>
          <p:cNvSpPr>
            <a:spLocks noChangeShapeType="1"/>
          </p:cNvSpPr>
          <p:nvPr/>
        </p:nvSpPr>
        <p:spPr bwMode="auto">
          <a:xfrm rot="20265700" flipV="1">
            <a:off x="1368425" y="1055688"/>
            <a:ext cx="5497513" cy="2814637"/>
          </a:xfrm>
          <a:prstGeom prst="line">
            <a:avLst/>
          </a:prstGeom>
          <a:noFill/>
          <a:ln w="9525">
            <a:solidFill>
              <a:srgbClr val="FF3300"/>
            </a:solidFill>
            <a:round/>
            <a:headEnd/>
            <a:tailEnd/>
          </a:ln>
        </p:spPr>
        <p:txBody>
          <a:bodyPr wrap="none" anchor="ctr"/>
          <a:lstStyle/>
          <a:p>
            <a:endParaRPr lang="en-AU"/>
          </a:p>
        </p:txBody>
      </p:sp>
      <p:sp>
        <p:nvSpPr>
          <p:cNvPr id="39940" name="Line 4"/>
          <p:cNvSpPr>
            <a:spLocks noChangeShapeType="1"/>
          </p:cNvSpPr>
          <p:nvPr/>
        </p:nvSpPr>
        <p:spPr bwMode="auto">
          <a:xfrm rot="20265700" flipV="1">
            <a:off x="2360613" y="1330325"/>
            <a:ext cx="5065712" cy="2671763"/>
          </a:xfrm>
          <a:prstGeom prst="line">
            <a:avLst/>
          </a:prstGeom>
          <a:noFill/>
          <a:ln w="9525">
            <a:solidFill>
              <a:srgbClr val="FF3300"/>
            </a:solidFill>
            <a:round/>
            <a:headEnd/>
            <a:tailEnd/>
          </a:ln>
        </p:spPr>
        <p:txBody>
          <a:bodyPr wrap="none" anchor="ctr"/>
          <a:lstStyle/>
          <a:p>
            <a:endParaRPr lang="en-AU"/>
          </a:p>
        </p:txBody>
      </p:sp>
      <p:sp>
        <p:nvSpPr>
          <p:cNvPr id="39941" name="Line 5"/>
          <p:cNvSpPr>
            <a:spLocks noChangeShapeType="1"/>
          </p:cNvSpPr>
          <p:nvPr/>
        </p:nvSpPr>
        <p:spPr bwMode="auto">
          <a:xfrm rot="20265700" flipV="1">
            <a:off x="4364038" y="1946275"/>
            <a:ext cx="4095750" cy="2146300"/>
          </a:xfrm>
          <a:prstGeom prst="line">
            <a:avLst/>
          </a:prstGeom>
          <a:noFill/>
          <a:ln w="9525">
            <a:solidFill>
              <a:srgbClr val="FF3300"/>
            </a:solidFill>
            <a:round/>
            <a:headEnd/>
            <a:tailEnd/>
          </a:ln>
        </p:spPr>
        <p:txBody>
          <a:bodyPr wrap="none" anchor="ctr"/>
          <a:lstStyle/>
          <a:p>
            <a:endParaRPr lang="en-AU"/>
          </a:p>
        </p:txBody>
      </p:sp>
      <p:grpSp>
        <p:nvGrpSpPr>
          <p:cNvPr id="39942" name="Group 6"/>
          <p:cNvGrpSpPr>
            <a:grpSpLocks/>
          </p:cNvGrpSpPr>
          <p:nvPr/>
        </p:nvGrpSpPr>
        <p:grpSpPr bwMode="auto">
          <a:xfrm>
            <a:off x="4784725" y="4533900"/>
            <a:ext cx="361950" cy="374650"/>
            <a:chOff x="3828" y="2716"/>
            <a:chExt cx="228" cy="236"/>
          </a:xfrm>
        </p:grpSpPr>
        <p:sp>
          <p:nvSpPr>
            <p:cNvPr id="39959" name="Arc 7"/>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60" name="Line 8"/>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61" name="Line 9"/>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9943" name="Group 10"/>
          <p:cNvGrpSpPr>
            <a:grpSpLocks/>
          </p:cNvGrpSpPr>
          <p:nvPr/>
        </p:nvGrpSpPr>
        <p:grpSpPr bwMode="auto">
          <a:xfrm>
            <a:off x="2000250" y="4521200"/>
            <a:ext cx="361950" cy="374650"/>
            <a:chOff x="3828" y="2716"/>
            <a:chExt cx="228" cy="236"/>
          </a:xfrm>
        </p:grpSpPr>
        <p:sp>
          <p:nvSpPr>
            <p:cNvPr id="39956" name="Arc 1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7" name="Line 1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8" name="Line 1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grpSp>
        <p:nvGrpSpPr>
          <p:cNvPr id="39944" name="Group 14"/>
          <p:cNvGrpSpPr>
            <a:grpSpLocks/>
          </p:cNvGrpSpPr>
          <p:nvPr/>
        </p:nvGrpSpPr>
        <p:grpSpPr bwMode="auto">
          <a:xfrm>
            <a:off x="2938463" y="4540250"/>
            <a:ext cx="361950" cy="374650"/>
            <a:chOff x="3828" y="2716"/>
            <a:chExt cx="228" cy="236"/>
          </a:xfrm>
        </p:grpSpPr>
        <p:sp>
          <p:nvSpPr>
            <p:cNvPr id="39953" name="Arc 15"/>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4" name="Line 16"/>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5" name="Line 17"/>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9945" name="Text Box 19"/>
          <p:cNvSpPr txBox="1">
            <a:spLocks noChangeArrowheads="1"/>
          </p:cNvSpPr>
          <p:nvPr/>
        </p:nvSpPr>
        <p:spPr bwMode="auto">
          <a:xfrm>
            <a:off x="2117725" y="5222875"/>
            <a:ext cx="6737350" cy="457200"/>
          </a:xfrm>
          <a:prstGeom prst="rect">
            <a:avLst/>
          </a:prstGeom>
          <a:noFill/>
          <a:ln w="12700">
            <a:noFill/>
            <a:miter lim="800000"/>
            <a:headEnd/>
            <a:tailEnd/>
          </a:ln>
        </p:spPr>
        <p:txBody>
          <a:bodyPr wrap="none">
            <a:spAutoFit/>
          </a:bodyPr>
          <a:lstStyle/>
          <a:p>
            <a:r>
              <a:rPr lang="en-AU" sz="2400"/>
              <a:t>1         2          3           4         5           6          7          8</a:t>
            </a:r>
          </a:p>
        </p:txBody>
      </p:sp>
      <p:grpSp>
        <p:nvGrpSpPr>
          <p:cNvPr id="39946" name="Group 20"/>
          <p:cNvGrpSpPr>
            <a:grpSpLocks/>
          </p:cNvGrpSpPr>
          <p:nvPr/>
        </p:nvGrpSpPr>
        <p:grpSpPr bwMode="auto">
          <a:xfrm>
            <a:off x="8401050" y="4502150"/>
            <a:ext cx="361950" cy="374650"/>
            <a:chOff x="3828" y="2716"/>
            <a:chExt cx="228" cy="236"/>
          </a:xfrm>
        </p:grpSpPr>
        <p:sp>
          <p:nvSpPr>
            <p:cNvPr id="39950" name="Arc 21"/>
            <p:cNvSpPr>
              <a:spLocks/>
            </p:cNvSpPr>
            <p:nvPr/>
          </p:nvSpPr>
          <p:spPr bwMode="auto">
            <a:xfrm rot="4721404" flipV="1">
              <a:off x="3852" y="2748"/>
              <a:ext cx="20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AU"/>
            </a:p>
          </p:txBody>
        </p:sp>
        <p:sp>
          <p:nvSpPr>
            <p:cNvPr id="39951" name="Line 22"/>
            <p:cNvSpPr>
              <a:spLocks noChangeShapeType="1"/>
            </p:cNvSpPr>
            <p:nvPr/>
          </p:nvSpPr>
          <p:spPr bwMode="auto">
            <a:xfrm flipH="1">
              <a:off x="3828" y="2716"/>
              <a:ext cx="204" cy="104"/>
            </a:xfrm>
            <a:prstGeom prst="line">
              <a:avLst/>
            </a:prstGeom>
            <a:noFill/>
            <a:ln w="12700">
              <a:solidFill>
                <a:schemeClr val="tx1"/>
              </a:solidFill>
              <a:round/>
              <a:headEnd/>
              <a:tailEnd/>
            </a:ln>
          </p:spPr>
          <p:txBody>
            <a:bodyPr wrap="none" anchor="ctr"/>
            <a:lstStyle/>
            <a:p>
              <a:endParaRPr lang="en-AU"/>
            </a:p>
          </p:txBody>
        </p:sp>
        <p:sp>
          <p:nvSpPr>
            <p:cNvPr id="39952" name="Line 23"/>
            <p:cNvSpPr>
              <a:spLocks noChangeShapeType="1"/>
            </p:cNvSpPr>
            <p:nvPr/>
          </p:nvSpPr>
          <p:spPr bwMode="auto">
            <a:xfrm>
              <a:off x="4032" y="2716"/>
              <a:ext cx="0" cy="204"/>
            </a:xfrm>
            <a:prstGeom prst="line">
              <a:avLst/>
            </a:prstGeom>
            <a:noFill/>
            <a:ln w="12700">
              <a:solidFill>
                <a:schemeClr val="tx1"/>
              </a:solidFill>
              <a:round/>
              <a:headEnd/>
              <a:tailEnd/>
            </a:ln>
          </p:spPr>
          <p:txBody>
            <a:bodyPr wrap="none" anchor="ctr"/>
            <a:lstStyle/>
            <a:p>
              <a:endParaRPr lang="en-AU"/>
            </a:p>
          </p:txBody>
        </p:sp>
      </p:grpSp>
      <p:sp>
        <p:nvSpPr>
          <p:cNvPr id="39947" name="Line 24"/>
          <p:cNvSpPr>
            <a:spLocks noChangeShapeType="1"/>
          </p:cNvSpPr>
          <p:nvPr/>
        </p:nvSpPr>
        <p:spPr bwMode="auto">
          <a:xfrm rot="20265700" flipV="1">
            <a:off x="8359775" y="4195763"/>
            <a:ext cx="914400" cy="469900"/>
          </a:xfrm>
          <a:prstGeom prst="line">
            <a:avLst/>
          </a:prstGeom>
          <a:noFill/>
          <a:ln w="9525">
            <a:solidFill>
              <a:srgbClr val="FF3300"/>
            </a:solidFill>
            <a:round/>
            <a:headEnd/>
            <a:tailEnd/>
          </a:ln>
        </p:spPr>
        <p:txBody>
          <a:bodyPr wrap="none" anchor="ctr"/>
          <a:lstStyle/>
          <a:p>
            <a:endParaRPr lang="en-AU"/>
          </a:p>
        </p:txBody>
      </p:sp>
      <p:sp>
        <p:nvSpPr>
          <p:cNvPr id="39948" name="Text Box 25"/>
          <p:cNvSpPr txBox="1">
            <a:spLocks noChangeArrowheads="1"/>
          </p:cNvSpPr>
          <p:nvPr/>
        </p:nvSpPr>
        <p:spPr bwMode="auto">
          <a:xfrm>
            <a:off x="1736725" y="1031875"/>
            <a:ext cx="1385888" cy="3013075"/>
          </a:xfrm>
          <a:prstGeom prst="rect">
            <a:avLst/>
          </a:prstGeom>
          <a:noFill/>
          <a:ln w="12700">
            <a:noFill/>
            <a:miter lim="800000"/>
            <a:headEnd/>
            <a:tailEnd/>
          </a:ln>
        </p:spPr>
        <p:txBody>
          <a:bodyPr wrap="none">
            <a:spAutoFit/>
          </a:bodyPr>
          <a:lstStyle/>
          <a:p>
            <a:r>
              <a:rPr lang="en-AU" sz="2400"/>
              <a:t>1unit  1x</a:t>
            </a:r>
          </a:p>
          <a:p>
            <a:r>
              <a:rPr lang="en-AU" sz="2400"/>
              <a:t>2units 1x</a:t>
            </a:r>
          </a:p>
          <a:p>
            <a:r>
              <a:rPr lang="en-AU" sz="2400"/>
              <a:t>3units 1x</a:t>
            </a:r>
          </a:p>
          <a:p>
            <a:r>
              <a:rPr lang="en-AU" sz="2400"/>
              <a:t>4units 1x</a:t>
            </a:r>
          </a:p>
          <a:p>
            <a:r>
              <a:rPr lang="en-AU" sz="2400"/>
              <a:t>5units 0x</a:t>
            </a:r>
          </a:p>
          <a:p>
            <a:r>
              <a:rPr lang="en-AU" sz="2400"/>
              <a:t>6units 1x</a:t>
            </a:r>
          </a:p>
          <a:p>
            <a:r>
              <a:rPr lang="en-AU" sz="2400"/>
              <a:t>7units  1x</a:t>
            </a:r>
          </a:p>
          <a:p>
            <a:r>
              <a:rPr lang="en-AU" sz="2400"/>
              <a:t>etc</a:t>
            </a:r>
          </a:p>
        </p:txBody>
      </p:sp>
      <p:sp>
        <p:nvSpPr>
          <p:cNvPr id="69658" name="Rectangle 26"/>
          <p:cNvSpPr>
            <a:spLocks noGrp="1" noChangeArrowheads="1"/>
          </p:cNvSpPr>
          <p:nvPr>
            <p:ph type="title" idx="4294967295"/>
          </p:nvPr>
        </p:nvSpPr>
        <p:spPr>
          <a:xfrm>
            <a:off x="-3276600" y="-228600"/>
            <a:ext cx="7772400" cy="1181100"/>
          </a:xfrm>
        </p:spPr>
        <p:txBody>
          <a:bodyPr/>
          <a:lstStyle/>
          <a:p>
            <a:pPr>
              <a:defRPr/>
            </a:pPr>
            <a:r>
              <a:rPr lang="en-US" smtClean="0"/>
              <a:t>Non Redundant</a:t>
            </a:r>
            <a:endParaRPr lang="en-AU"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p>
            <a:r>
              <a:rPr lang="en-AU" smtClean="0"/>
              <a:t>29 Sep 2008</a:t>
            </a:r>
          </a:p>
        </p:txBody>
      </p:sp>
      <p:sp>
        <p:nvSpPr>
          <p:cNvPr id="25603" name="Footer Placeholder 3"/>
          <p:cNvSpPr>
            <a:spLocks noGrp="1"/>
          </p:cNvSpPr>
          <p:nvPr>
            <p:ph type="ftr" sz="quarter" idx="11"/>
          </p:nvPr>
        </p:nvSpPr>
        <p:spPr>
          <a:noFill/>
        </p:spPr>
        <p:txBody>
          <a:bodyPr/>
          <a:lstStyle/>
          <a:p>
            <a:r>
              <a:rPr lang="en-AU" smtClean="0"/>
              <a:t>R D Ekers</a:t>
            </a:r>
          </a:p>
        </p:txBody>
      </p:sp>
      <p:sp>
        <p:nvSpPr>
          <p:cNvPr id="25604" name="Slide Number Placeholder 4"/>
          <p:cNvSpPr>
            <a:spLocks noGrp="1"/>
          </p:cNvSpPr>
          <p:nvPr>
            <p:ph type="sldNum" sz="quarter" idx="12"/>
          </p:nvPr>
        </p:nvSpPr>
        <p:spPr>
          <a:noFill/>
        </p:spPr>
        <p:txBody>
          <a:bodyPr/>
          <a:lstStyle/>
          <a:p>
            <a:fld id="{84052A2B-3E96-47DD-AFBF-CA208BA4DAD7}" type="slidenum">
              <a:rPr lang="en-AU" smtClean="0"/>
              <a:pPr/>
              <a:t>3</a:t>
            </a:fld>
            <a:endParaRPr lang="en-AU" smtClean="0"/>
          </a:p>
        </p:txBody>
      </p:sp>
      <p:sp>
        <p:nvSpPr>
          <p:cNvPr id="70660" name="Rectangle 4"/>
          <p:cNvSpPr>
            <a:spLocks noGrp="1" noChangeArrowheads="1"/>
          </p:cNvSpPr>
          <p:nvPr>
            <p:ph type="title"/>
          </p:nvPr>
        </p:nvSpPr>
        <p:spPr/>
        <p:txBody>
          <a:bodyPr/>
          <a:lstStyle/>
          <a:p>
            <a:pPr>
              <a:defRPr/>
            </a:pPr>
            <a:r>
              <a:rPr lang="en-AU" smtClean="0"/>
              <a:t>Cygnus region - CGPS (small)</a:t>
            </a:r>
          </a:p>
        </p:txBody>
      </p:sp>
      <p:pic>
        <p:nvPicPr>
          <p:cNvPr id="25606" name="Picture 6" descr="CGPS_Cygnus_blue_small"/>
          <p:cNvPicPr>
            <a:picLocks noChangeAspect="1" noChangeArrowheads="1"/>
          </p:cNvPicPr>
          <p:nvPr/>
        </p:nvPicPr>
        <p:blipFill>
          <a:blip r:embed="rId3" cstate="print"/>
          <a:srcRect/>
          <a:stretch>
            <a:fillRect/>
          </a:stretch>
        </p:blipFill>
        <p:spPr bwMode="auto">
          <a:xfrm>
            <a:off x="0" y="-914400"/>
            <a:ext cx="9144000" cy="8994775"/>
          </a:xfrm>
          <a:prstGeom prst="rect">
            <a:avLst/>
          </a:prstGeom>
          <a:noFill/>
          <a:ln w="9525">
            <a:noFill/>
            <a:miter lim="800000"/>
            <a:headEnd/>
            <a:tailEnd/>
          </a:ln>
        </p:spPr>
      </p:pic>
      <p:sp>
        <p:nvSpPr>
          <p:cNvPr id="9" name="Text Box 4"/>
          <p:cNvSpPr txBox="1">
            <a:spLocks noChangeArrowheads="1"/>
          </p:cNvSpPr>
          <p:nvPr/>
        </p:nvSpPr>
        <p:spPr bwMode="auto">
          <a:xfrm>
            <a:off x="76200" y="5943600"/>
            <a:ext cx="2465388" cy="830263"/>
          </a:xfrm>
          <a:prstGeom prst="rect">
            <a:avLst/>
          </a:prstGeom>
          <a:noFill/>
          <a:ln w="12700">
            <a:noFill/>
            <a:miter lim="800000"/>
            <a:headEnd/>
            <a:tailEnd/>
          </a:ln>
        </p:spPr>
        <p:txBody>
          <a:bodyPr wrap="none">
            <a:spAutoFit/>
          </a:bodyPr>
          <a:lstStyle/>
          <a:p>
            <a:r>
              <a:rPr lang="en-AU" sz="1600"/>
              <a:t>Radio Image of</a:t>
            </a:r>
          </a:p>
          <a:p>
            <a:r>
              <a:rPr lang="en-AU" sz="1600"/>
              <a:t>Ionised Hydrogen in Cyg X</a:t>
            </a:r>
          </a:p>
          <a:p>
            <a:r>
              <a:rPr lang="en-AU" sz="1600"/>
              <a:t>CGPS (Penticton)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AU" smtClean="0"/>
              <a:t>29 Sep 2008</a:t>
            </a:r>
          </a:p>
        </p:txBody>
      </p:sp>
      <p:sp>
        <p:nvSpPr>
          <p:cNvPr id="41987" name="Footer Placeholder 4"/>
          <p:cNvSpPr>
            <a:spLocks noGrp="1"/>
          </p:cNvSpPr>
          <p:nvPr>
            <p:ph type="ftr" sz="quarter" idx="11"/>
          </p:nvPr>
        </p:nvSpPr>
        <p:spPr>
          <a:noFill/>
        </p:spPr>
        <p:txBody>
          <a:bodyPr/>
          <a:lstStyle/>
          <a:p>
            <a:r>
              <a:rPr lang="en-AU" smtClean="0"/>
              <a:t>R D Ekers</a:t>
            </a:r>
          </a:p>
        </p:txBody>
      </p:sp>
      <p:sp>
        <p:nvSpPr>
          <p:cNvPr id="41988" name="Slide Number Placeholder 5"/>
          <p:cNvSpPr>
            <a:spLocks noGrp="1"/>
          </p:cNvSpPr>
          <p:nvPr>
            <p:ph type="sldNum" sz="quarter" idx="12"/>
          </p:nvPr>
        </p:nvSpPr>
        <p:spPr>
          <a:noFill/>
        </p:spPr>
        <p:txBody>
          <a:bodyPr/>
          <a:lstStyle/>
          <a:p>
            <a:fld id="{AFC818D1-7BD4-41AC-8C59-8E739E49F911}" type="slidenum">
              <a:rPr lang="en-AU" smtClean="0"/>
              <a:pPr/>
              <a:t>30</a:t>
            </a:fld>
            <a:endParaRPr lang="en-AU" smtClean="0"/>
          </a:p>
        </p:txBody>
      </p:sp>
      <p:sp>
        <p:nvSpPr>
          <p:cNvPr id="55298" name="Rectangle 2"/>
          <p:cNvSpPr>
            <a:spLocks noGrp="1" noChangeArrowheads="1"/>
          </p:cNvSpPr>
          <p:nvPr>
            <p:ph type="title"/>
          </p:nvPr>
        </p:nvSpPr>
        <p:spPr/>
        <p:txBody>
          <a:bodyPr/>
          <a:lstStyle/>
          <a:p>
            <a:pPr>
              <a:defRPr/>
            </a:pPr>
            <a:r>
              <a:rPr lang="en-US" dirty="0" smtClean="0"/>
              <a:t>Basic Interferometer</a:t>
            </a:r>
          </a:p>
        </p:txBody>
      </p:sp>
      <p:pic>
        <p:nvPicPr>
          <p:cNvPr id="41990" name="Picture 4" descr="linkedinterferometer"/>
          <p:cNvPicPr>
            <a:picLocks noChangeAspect="1" noChangeArrowheads="1"/>
          </p:cNvPicPr>
          <p:nvPr/>
        </p:nvPicPr>
        <p:blipFill>
          <a:blip r:embed="rId3" cstate="print"/>
          <a:srcRect/>
          <a:stretch>
            <a:fillRect/>
          </a:stretch>
        </p:blipFill>
        <p:spPr bwMode="auto">
          <a:xfrm>
            <a:off x="2314575" y="1847850"/>
            <a:ext cx="6248400" cy="4652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AU" smtClean="0"/>
              <a:t>29 Sep 2008</a:t>
            </a:r>
          </a:p>
        </p:txBody>
      </p:sp>
      <p:sp>
        <p:nvSpPr>
          <p:cNvPr id="43011" name="Footer Placeholder 4"/>
          <p:cNvSpPr>
            <a:spLocks noGrp="1"/>
          </p:cNvSpPr>
          <p:nvPr>
            <p:ph type="ftr" sz="quarter" idx="11"/>
          </p:nvPr>
        </p:nvSpPr>
        <p:spPr>
          <a:noFill/>
        </p:spPr>
        <p:txBody>
          <a:bodyPr/>
          <a:lstStyle/>
          <a:p>
            <a:r>
              <a:rPr lang="en-AU" smtClean="0"/>
              <a:t>R D Ekers</a:t>
            </a:r>
          </a:p>
        </p:txBody>
      </p:sp>
      <p:sp>
        <p:nvSpPr>
          <p:cNvPr id="43012" name="Slide Number Placeholder 5"/>
          <p:cNvSpPr>
            <a:spLocks noGrp="1"/>
          </p:cNvSpPr>
          <p:nvPr>
            <p:ph type="sldNum" sz="quarter" idx="12"/>
          </p:nvPr>
        </p:nvSpPr>
        <p:spPr>
          <a:noFill/>
        </p:spPr>
        <p:txBody>
          <a:bodyPr/>
          <a:lstStyle/>
          <a:p>
            <a:fld id="{B52AA25B-8882-46DB-930A-E535CFA96602}" type="slidenum">
              <a:rPr lang="en-AU" smtClean="0"/>
              <a:pPr/>
              <a:t>31</a:t>
            </a:fld>
            <a:endParaRPr lang="en-AU" smtClean="0"/>
          </a:p>
        </p:txBody>
      </p:sp>
      <p:sp>
        <p:nvSpPr>
          <p:cNvPr id="106498" name="Rectangle 2"/>
          <p:cNvSpPr>
            <a:spLocks noGrp="1" noChangeArrowheads="1"/>
          </p:cNvSpPr>
          <p:nvPr>
            <p:ph type="title"/>
          </p:nvPr>
        </p:nvSpPr>
        <p:spPr/>
        <p:txBody>
          <a:bodyPr/>
          <a:lstStyle/>
          <a:p>
            <a:pPr>
              <a:defRPr/>
            </a:pPr>
            <a:r>
              <a:rPr lang="en-US" smtClean="0"/>
              <a:t>Storing visibilities</a:t>
            </a:r>
          </a:p>
        </p:txBody>
      </p:sp>
      <p:pic>
        <p:nvPicPr>
          <p:cNvPr id="43014" name="Picture 3" descr="linkedinterferometer"/>
          <p:cNvPicPr>
            <a:picLocks noChangeAspect="1" noChangeArrowheads="1"/>
          </p:cNvPicPr>
          <p:nvPr/>
        </p:nvPicPr>
        <p:blipFill>
          <a:blip r:embed="rId3" cstate="print"/>
          <a:srcRect/>
          <a:stretch>
            <a:fillRect/>
          </a:stretch>
        </p:blipFill>
        <p:spPr bwMode="auto">
          <a:xfrm>
            <a:off x="2314575" y="1847850"/>
            <a:ext cx="6248400" cy="4652963"/>
          </a:xfrm>
          <a:prstGeom prst="rect">
            <a:avLst/>
          </a:prstGeom>
          <a:noFill/>
          <a:ln w="9525">
            <a:noFill/>
            <a:miter lim="800000"/>
            <a:headEnd/>
            <a:tailEnd/>
          </a:ln>
        </p:spPr>
      </p:pic>
      <p:sp>
        <p:nvSpPr>
          <p:cNvPr id="43015" name="Rectangle 4"/>
          <p:cNvSpPr>
            <a:spLocks noChangeArrowheads="1"/>
          </p:cNvSpPr>
          <p:nvPr/>
        </p:nvSpPr>
        <p:spPr bwMode="auto">
          <a:xfrm>
            <a:off x="8229600" y="5091113"/>
            <a:ext cx="914400" cy="381000"/>
          </a:xfrm>
          <a:prstGeom prst="rect">
            <a:avLst/>
          </a:prstGeom>
          <a:solidFill>
            <a:schemeClr val="tx1"/>
          </a:solidFill>
          <a:ln w="28575">
            <a:solidFill>
              <a:schemeClr val="bg2"/>
            </a:solidFill>
            <a:miter lim="800000"/>
            <a:headEnd/>
            <a:tailEnd/>
          </a:ln>
        </p:spPr>
        <p:txBody>
          <a:bodyPr wrap="none" anchor="ctr"/>
          <a:lstStyle/>
          <a:p>
            <a:pPr algn="ctr"/>
            <a:r>
              <a:rPr lang="en-AU" sz="2000">
                <a:solidFill>
                  <a:schemeClr val="bg2"/>
                </a:solidFill>
              </a:rPr>
              <a:t>Storage</a:t>
            </a:r>
          </a:p>
        </p:txBody>
      </p:sp>
      <p:sp>
        <p:nvSpPr>
          <p:cNvPr id="43016" name="Line 5"/>
          <p:cNvSpPr>
            <a:spLocks noChangeShapeType="1"/>
          </p:cNvSpPr>
          <p:nvPr/>
        </p:nvSpPr>
        <p:spPr bwMode="auto">
          <a:xfrm>
            <a:off x="7572375" y="5286375"/>
            <a:ext cx="609600" cy="0"/>
          </a:xfrm>
          <a:prstGeom prst="line">
            <a:avLst/>
          </a:prstGeom>
          <a:noFill/>
          <a:ln w="12700">
            <a:solidFill>
              <a:schemeClr val="bg2"/>
            </a:solidFill>
            <a:round/>
            <a:headEnd type="triangle" w="med" len="med"/>
            <a:tailEnd type="triangle" w="med" len="med"/>
          </a:ln>
        </p:spPr>
        <p:txBody>
          <a:bodyPr/>
          <a:lstStyle/>
          <a:p>
            <a:endParaRPr lang="en-AU"/>
          </a:p>
        </p:txBody>
      </p:sp>
      <p:sp>
        <p:nvSpPr>
          <p:cNvPr id="43017" name="Rectangle 6"/>
          <p:cNvSpPr>
            <a:spLocks noGrp="1" noChangeArrowheads="1"/>
          </p:cNvSpPr>
          <p:nvPr>
            <p:ph type="body" idx="1"/>
          </p:nvPr>
        </p:nvSpPr>
        <p:spPr>
          <a:xfrm>
            <a:off x="-304800" y="2286000"/>
            <a:ext cx="2438400" cy="3276600"/>
          </a:xfrm>
        </p:spPr>
        <p:txBody>
          <a:bodyPr/>
          <a:lstStyle/>
          <a:p>
            <a:pPr>
              <a:buFont typeface="Wingdings" pitchFamily="2" charset="2"/>
              <a:buNone/>
            </a:pPr>
            <a:r>
              <a:rPr lang="en-US" sz="2400" smtClean="0"/>
              <a:t>    Can manipulate the coherence function and re-image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p:spPr>
        <p:txBody>
          <a:bodyPr/>
          <a:lstStyle/>
          <a:p>
            <a:r>
              <a:rPr lang="en-AU" smtClean="0"/>
              <a:t>29 Sep 2008</a:t>
            </a:r>
          </a:p>
        </p:txBody>
      </p:sp>
      <p:sp>
        <p:nvSpPr>
          <p:cNvPr id="44035" name="Footer Placeholder 3"/>
          <p:cNvSpPr>
            <a:spLocks noGrp="1"/>
          </p:cNvSpPr>
          <p:nvPr>
            <p:ph type="ftr" sz="quarter" idx="11"/>
          </p:nvPr>
        </p:nvSpPr>
        <p:spPr>
          <a:noFill/>
        </p:spPr>
        <p:txBody>
          <a:bodyPr/>
          <a:lstStyle/>
          <a:p>
            <a:r>
              <a:rPr lang="en-AU" smtClean="0"/>
              <a:t>R D Ekers</a:t>
            </a:r>
          </a:p>
        </p:txBody>
      </p:sp>
      <p:sp>
        <p:nvSpPr>
          <p:cNvPr id="44036" name="Slide Number Placeholder 4"/>
          <p:cNvSpPr>
            <a:spLocks noGrp="1"/>
          </p:cNvSpPr>
          <p:nvPr>
            <p:ph type="sldNum" sz="quarter" idx="12"/>
          </p:nvPr>
        </p:nvSpPr>
        <p:spPr>
          <a:noFill/>
        </p:spPr>
        <p:txBody>
          <a:bodyPr/>
          <a:lstStyle/>
          <a:p>
            <a:fld id="{F72A39E2-3774-49A1-8B6C-4FD16FFABCEF}" type="slidenum">
              <a:rPr lang="en-AU" smtClean="0"/>
              <a:pPr/>
              <a:t>32</a:t>
            </a:fld>
            <a:endParaRPr lang="en-AU" smtClean="0"/>
          </a:p>
        </p:txBody>
      </p:sp>
      <p:sp>
        <p:nvSpPr>
          <p:cNvPr id="99332" name="Rectangle 4"/>
          <p:cNvSpPr>
            <a:spLocks noGrp="1" noChangeArrowheads="1"/>
          </p:cNvSpPr>
          <p:nvPr>
            <p:ph type="title"/>
          </p:nvPr>
        </p:nvSpPr>
        <p:spPr>
          <a:xfrm>
            <a:off x="685800" y="419100"/>
            <a:ext cx="7772400" cy="723900"/>
          </a:xfrm>
        </p:spPr>
        <p:txBody>
          <a:bodyPr/>
          <a:lstStyle/>
          <a:p>
            <a:pPr>
              <a:defRPr/>
            </a:pPr>
            <a:r>
              <a:rPr lang="en-AU" sz="4000" dirty="0" smtClean="0"/>
              <a:t>Fourier Transform </a:t>
            </a:r>
            <a:br>
              <a:rPr lang="en-AU" sz="4000" dirty="0" smtClean="0"/>
            </a:br>
            <a:r>
              <a:rPr lang="en-AU" sz="4000" dirty="0" smtClean="0"/>
              <a:t>and Resolution</a:t>
            </a:r>
          </a:p>
        </p:txBody>
      </p:sp>
      <p:pic>
        <p:nvPicPr>
          <p:cNvPr id="44038" name="Picture 18" descr="XB13832-1697"/>
          <p:cNvPicPr>
            <a:picLocks noChangeAspect="1" noChangeArrowheads="1"/>
          </p:cNvPicPr>
          <p:nvPr/>
        </p:nvPicPr>
        <p:blipFill>
          <a:blip r:embed="rId2" cstate="print"/>
          <a:srcRect/>
          <a:stretch>
            <a:fillRect/>
          </a:stretch>
        </p:blipFill>
        <p:spPr bwMode="auto">
          <a:xfrm>
            <a:off x="609600" y="1905000"/>
            <a:ext cx="4113213" cy="4495800"/>
          </a:xfrm>
          <a:prstGeom prst="rect">
            <a:avLst/>
          </a:prstGeom>
          <a:noFill/>
          <a:ln w="9525">
            <a:solidFill>
              <a:schemeClr val="tx2"/>
            </a:solidFill>
            <a:miter lim="800000"/>
            <a:headEnd/>
            <a:tailEnd/>
          </a:ln>
        </p:spPr>
      </p:pic>
      <p:sp>
        <p:nvSpPr>
          <p:cNvPr id="44039" name="Rectangle 19"/>
          <p:cNvSpPr>
            <a:spLocks noGrp="1" noChangeArrowheads="1"/>
          </p:cNvSpPr>
          <p:nvPr>
            <p:ph type="body" idx="4294967295"/>
          </p:nvPr>
        </p:nvSpPr>
        <p:spPr>
          <a:xfrm>
            <a:off x="5257800" y="1981200"/>
            <a:ext cx="3200400" cy="4114800"/>
          </a:xfrm>
        </p:spPr>
        <p:txBody>
          <a:bodyPr/>
          <a:lstStyle/>
          <a:p>
            <a:pPr>
              <a:lnSpc>
                <a:spcPct val="90000"/>
              </a:lnSpc>
            </a:pPr>
            <a:r>
              <a:rPr lang="en-AU" dirty="0" smtClean="0"/>
              <a:t>Large </a:t>
            </a:r>
            <a:r>
              <a:rPr lang="en-AU" dirty="0" err="1" smtClean="0"/>
              <a:t>spacings</a:t>
            </a:r>
            <a:endParaRPr lang="en-AU" dirty="0" smtClean="0"/>
          </a:p>
          <a:p>
            <a:pPr lvl="1">
              <a:lnSpc>
                <a:spcPct val="90000"/>
              </a:lnSpc>
            </a:pPr>
            <a:r>
              <a:rPr lang="en-AU" dirty="0" smtClean="0"/>
              <a:t>high resolution</a:t>
            </a:r>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endParaRPr lang="en-AU" dirty="0" smtClean="0"/>
          </a:p>
          <a:p>
            <a:pPr>
              <a:lnSpc>
                <a:spcPct val="90000"/>
              </a:lnSpc>
            </a:pPr>
            <a:r>
              <a:rPr lang="en-AU" dirty="0" smtClean="0"/>
              <a:t>Small </a:t>
            </a:r>
            <a:r>
              <a:rPr lang="en-AU" dirty="0" err="1" smtClean="0"/>
              <a:t>spacings</a:t>
            </a:r>
            <a:endParaRPr lang="en-AU" dirty="0" smtClean="0"/>
          </a:p>
          <a:p>
            <a:pPr lvl="1">
              <a:lnSpc>
                <a:spcPct val="90000"/>
              </a:lnSpc>
            </a:pPr>
            <a:r>
              <a:rPr lang="en-AU" dirty="0" smtClean="0"/>
              <a:t>low resolution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90500"/>
            <a:ext cx="7772400" cy="876300"/>
          </a:xfrm>
        </p:spPr>
        <p:txBody>
          <a:bodyPr/>
          <a:lstStyle/>
          <a:p>
            <a:pPr algn="ctr">
              <a:defRPr/>
            </a:pPr>
            <a:r>
              <a:rPr lang="en-AU" sz="4000" dirty="0" smtClean="0"/>
              <a:t>Fourier Transform Properties</a:t>
            </a:r>
            <a:br>
              <a:rPr lang="en-AU" sz="4000" dirty="0" smtClean="0"/>
            </a:br>
            <a:r>
              <a:rPr lang="en-AU" sz="2400" dirty="0" smtClean="0"/>
              <a:t>from Kevin </a:t>
            </a:r>
            <a:r>
              <a:rPr lang="en-AU" sz="2400" dirty="0" err="1" smtClean="0"/>
              <a:t>Cowtan's</a:t>
            </a:r>
            <a:r>
              <a:rPr lang="en-AU" sz="2400" dirty="0" smtClean="0"/>
              <a:t> Book of Fourier</a:t>
            </a:r>
          </a:p>
        </p:txBody>
      </p:sp>
      <p:sp>
        <p:nvSpPr>
          <p:cNvPr id="45059" name="Text Box 3"/>
          <p:cNvSpPr txBox="1">
            <a:spLocks noChangeArrowheads="1"/>
          </p:cNvSpPr>
          <p:nvPr/>
        </p:nvSpPr>
        <p:spPr bwMode="auto">
          <a:xfrm>
            <a:off x="1447800" y="6457890"/>
            <a:ext cx="5972725" cy="400110"/>
          </a:xfrm>
          <a:prstGeom prst="rect">
            <a:avLst/>
          </a:prstGeom>
          <a:noFill/>
          <a:ln w="12700">
            <a:noFill/>
            <a:miter lim="800000"/>
            <a:headEnd/>
            <a:tailEnd/>
          </a:ln>
        </p:spPr>
        <p:txBody>
          <a:bodyPr wrap="none">
            <a:spAutoFit/>
          </a:bodyPr>
          <a:lstStyle/>
          <a:p>
            <a:r>
              <a:rPr lang="en-AU" sz="2000" dirty="0" smtClean="0"/>
              <a:t>http://www.ysbl.york.ac.uk/~cowtan/fourier/fourier.html</a:t>
            </a:r>
            <a:endParaRPr lang="en-AU" sz="2000" dirty="0"/>
          </a:p>
        </p:txBody>
      </p:sp>
      <p:grpSp>
        <p:nvGrpSpPr>
          <p:cNvPr id="2" name="Group 4"/>
          <p:cNvGrpSpPr>
            <a:grpSpLocks/>
          </p:cNvGrpSpPr>
          <p:nvPr/>
        </p:nvGrpSpPr>
        <p:grpSpPr bwMode="auto">
          <a:xfrm>
            <a:off x="1447800" y="1219200"/>
            <a:ext cx="6477000" cy="2457450"/>
            <a:chOff x="912" y="768"/>
            <a:chExt cx="4080" cy="1548"/>
          </a:xfrm>
        </p:grpSpPr>
        <p:pic>
          <p:nvPicPr>
            <p:cNvPr id="45065" name="Picture 5" descr="picduck"/>
            <p:cNvPicPr>
              <a:picLocks noChangeAspect="1" noChangeArrowheads="1"/>
            </p:cNvPicPr>
            <p:nvPr/>
          </p:nvPicPr>
          <p:blipFill>
            <a:blip r:embed="rId3" cstate="print"/>
            <a:srcRect/>
            <a:stretch>
              <a:fillRect/>
            </a:stretch>
          </p:blipFill>
          <p:spPr bwMode="auto">
            <a:xfrm>
              <a:off x="912" y="768"/>
              <a:ext cx="1548" cy="1548"/>
            </a:xfrm>
            <a:prstGeom prst="rect">
              <a:avLst/>
            </a:prstGeom>
            <a:noFill/>
            <a:ln w="9525">
              <a:noFill/>
              <a:miter lim="800000"/>
              <a:headEnd/>
              <a:tailEnd/>
            </a:ln>
          </p:spPr>
        </p:pic>
        <p:pic>
          <p:nvPicPr>
            <p:cNvPr id="45066" name="Picture 6" descr="picduckfft"/>
            <p:cNvPicPr>
              <a:picLocks noChangeAspect="1" noChangeArrowheads="1"/>
            </p:cNvPicPr>
            <p:nvPr/>
          </p:nvPicPr>
          <p:blipFill>
            <a:blip r:embed="rId4" cstate="print"/>
            <a:srcRect/>
            <a:stretch>
              <a:fillRect/>
            </a:stretch>
          </p:blipFill>
          <p:spPr bwMode="auto">
            <a:xfrm>
              <a:off x="3444" y="768"/>
              <a:ext cx="1548" cy="1548"/>
            </a:xfrm>
            <a:prstGeom prst="rect">
              <a:avLst/>
            </a:prstGeom>
            <a:noFill/>
            <a:ln w="9525">
              <a:noFill/>
              <a:miter lim="800000"/>
              <a:headEnd/>
              <a:tailEnd/>
            </a:ln>
          </p:spPr>
        </p:pic>
        <p:sp>
          <p:nvSpPr>
            <p:cNvPr id="45067" name="Text Box 7"/>
            <p:cNvSpPr txBox="1">
              <a:spLocks noChangeArrowheads="1"/>
            </p:cNvSpPr>
            <p:nvPr/>
          </p:nvSpPr>
          <p:spPr bwMode="auto">
            <a:xfrm>
              <a:off x="2727" y="1248"/>
              <a:ext cx="455" cy="615"/>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endParaRPr lang="en-AU" sz="4000">
                <a:solidFill>
                  <a:schemeClr val="accent1"/>
                </a:solidFill>
                <a:cs typeface="Times New Roman" pitchFamily="18" charset="0"/>
              </a:endParaRPr>
            </a:p>
          </p:txBody>
        </p:sp>
      </p:grpSp>
      <p:grpSp>
        <p:nvGrpSpPr>
          <p:cNvPr id="3" name="Group 8"/>
          <p:cNvGrpSpPr>
            <a:grpSpLocks/>
          </p:cNvGrpSpPr>
          <p:nvPr/>
        </p:nvGrpSpPr>
        <p:grpSpPr bwMode="auto">
          <a:xfrm>
            <a:off x="1447800" y="3962400"/>
            <a:ext cx="6477000" cy="2457450"/>
            <a:chOff x="912" y="2496"/>
            <a:chExt cx="4080" cy="1548"/>
          </a:xfrm>
        </p:grpSpPr>
        <p:pic>
          <p:nvPicPr>
            <p:cNvPr id="45062" name="Picture 9" descr="piccat"/>
            <p:cNvPicPr>
              <a:picLocks noChangeAspect="1" noChangeArrowheads="1"/>
            </p:cNvPicPr>
            <p:nvPr/>
          </p:nvPicPr>
          <p:blipFill>
            <a:blip r:embed="rId5" cstate="print"/>
            <a:srcRect/>
            <a:stretch>
              <a:fillRect/>
            </a:stretch>
          </p:blipFill>
          <p:spPr bwMode="auto">
            <a:xfrm>
              <a:off x="912" y="2496"/>
              <a:ext cx="1548" cy="1548"/>
            </a:xfrm>
            <a:prstGeom prst="rect">
              <a:avLst/>
            </a:prstGeom>
            <a:noFill/>
            <a:ln w="9525">
              <a:noFill/>
              <a:miter lim="800000"/>
              <a:headEnd/>
              <a:tailEnd/>
            </a:ln>
          </p:spPr>
        </p:pic>
        <p:pic>
          <p:nvPicPr>
            <p:cNvPr id="45063" name="Picture 10" descr="piccatfft"/>
            <p:cNvPicPr>
              <a:picLocks noChangeAspect="1" noChangeArrowheads="1"/>
            </p:cNvPicPr>
            <p:nvPr/>
          </p:nvPicPr>
          <p:blipFill>
            <a:blip r:embed="rId6" cstate="print"/>
            <a:srcRect/>
            <a:stretch>
              <a:fillRect/>
            </a:stretch>
          </p:blipFill>
          <p:spPr bwMode="auto">
            <a:xfrm>
              <a:off x="3444" y="2496"/>
              <a:ext cx="1548" cy="1548"/>
            </a:xfrm>
            <a:prstGeom prst="rect">
              <a:avLst/>
            </a:prstGeom>
            <a:noFill/>
            <a:ln w="9525">
              <a:noFill/>
              <a:miter lim="800000"/>
              <a:headEnd/>
              <a:tailEnd/>
            </a:ln>
          </p:spPr>
        </p:pic>
        <p:sp>
          <p:nvSpPr>
            <p:cNvPr id="45064" name="Text Box 11"/>
            <p:cNvSpPr txBox="1">
              <a:spLocks noChangeArrowheads="1"/>
            </p:cNvSpPr>
            <p:nvPr/>
          </p:nvSpPr>
          <p:spPr bwMode="auto">
            <a:xfrm>
              <a:off x="2727" y="2832"/>
              <a:ext cx="455" cy="615"/>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sp>
        <p:nvSpPr>
          <p:cNvPr id="46083" name="Text Box 3"/>
          <p:cNvSpPr txBox="1">
            <a:spLocks noChangeArrowheads="1"/>
          </p:cNvSpPr>
          <p:nvPr/>
        </p:nvSpPr>
        <p:spPr bwMode="auto">
          <a:xfrm>
            <a:off x="1660525" y="6591300"/>
            <a:ext cx="5829300" cy="366713"/>
          </a:xfrm>
          <a:prstGeom prst="rect">
            <a:avLst/>
          </a:prstGeom>
          <a:noFill/>
          <a:ln w="12700">
            <a:noFill/>
            <a:miter lim="800000"/>
            <a:headEnd/>
            <a:tailEnd/>
          </a:ln>
        </p:spPr>
        <p:txBody>
          <a:bodyPr wrap="none">
            <a:spAutoFit/>
          </a:bodyPr>
          <a:lstStyle/>
          <a:p>
            <a:r>
              <a:rPr lang="en-AU"/>
              <a:t>http://www.general.uwa.edu.au/u/vpatrick/fourier/magic.html</a:t>
            </a:r>
          </a:p>
        </p:txBody>
      </p:sp>
      <p:sp>
        <p:nvSpPr>
          <p:cNvPr id="104456" name="Text Box 8"/>
          <p:cNvSpPr txBox="1">
            <a:spLocks noChangeArrowheads="1"/>
          </p:cNvSpPr>
          <p:nvPr/>
        </p:nvSpPr>
        <p:spPr bwMode="auto">
          <a:xfrm>
            <a:off x="4176713" y="28956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pic>
        <p:nvPicPr>
          <p:cNvPr id="104460" name="Picture 12" descr="picfftfftf2"/>
          <p:cNvPicPr>
            <a:picLocks noChangeAspect="1" noChangeArrowheads="1"/>
          </p:cNvPicPr>
          <p:nvPr/>
        </p:nvPicPr>
        <p:blipFill>
          <a:blip r:embed="rId2" cstate="print"/>
          <a:srcRect/>
          <a:stretch>
            <a:fillRect/>
          </a:stretch>
        </p:blipFill>
        <p:spPr bwMode="auto">
          <a:xfrm>
            <a:off x="5486400" y="2057400"/>
            <a:ext cx="2457450" cy="2457450"/>
          </a:xfrm>
          <a:prstGeom prst="rect">
            <a:avLst/>
          </a:prstGeom>
          <a:noFill/>
          <a:ln w="9525">
            <a:noFill/>
            <a:miter lim="800000"/>
            <a:headEnd/>
            <a:tailEnd/>
          </a:ln>
        </p:spPr>
      </p:pic>
      <p:grpSp>
        <p:nvGrpSpPr>
          <p:cNvPr id="46086" name="Group 16"/>
          <p:cNvGrpSpPr>
            <a:grpSpLocks/>
          </p:cNvGrpSpPr>
          <p:nvPr/>
        </p:nvGrpSpPr>
        <p:grpSpPr bwMode="auto">
          <a:xfrm>
            <a:off x="842963" y="2057400"/>
            <a:ext cx="2814637" cy="3000375"/>
            <a:chOff x="480" y="1296"/>
            <a:chExt cx="1773" cy="1890"/>
          </a:xfrm>
        </p:grpSpPr>
        <p:pic>
          <p:nvPicPr>
            <p:cNvPr id="46087" name="Picture 10" descr="picfftf2"/>
            <p:cNvPicPr>
              <a:picLocks noChangeAspect="1" noChangeArrowheads="1"/>
            </p:cNvPicPr>
            <p:nvPr/>
          </p:nvPicPr>
          <p:blipFill>
            <a:blip r:embed="rId3" cstate="print"/>
            <a:srcRect/>
            <a:stretch>
              <a:fillRect/>
            </a:stretch>
          </p:blipFill>
          <p:spPr bwMode="auto">
            <a:xfrm>
              <a:off x="576" y="1296"/>
              <a:ext cx="1548" cy="1548"/>
            </a:xfrm>
            <a:prstGeom prst="rect">
              <a:avLst/>
            </a:prstGeom>
            <a:noFill/>
            <a:ln w="9525">
              <a:noFill/>
              <a:miter lim="800000"/>
              <a:headEnd/>
              <a:tailEnd/>
            </a:ln>
          </p:spPr>
        </p:pic>
        <p:sp>
          <p:nvSpPr>
            <p:cNvPr id="46088" name="Text Box 15"/>
            <p:cNvSpPr txBox="1">
              <a:spLocks noChangeArrowheads="1"/>
            </p:cNvSpPr>
            <p:nvPr/>
          </p:nvSpPr>
          <p:spPr bwMode="auto">
            <a:xfrm>
              <a:off x="480" y="2928"/>
              <a:ext cx="1773" cy="258"/>
            </a:xfrm>
            <a:prstGeom prst="rect">
              <a:avLst/>
            </a:prstGeom>
            <a:noFill/>
            <a:ln w="12700">
              <a:solidFill>
                <a:schemeClr val="tx2"/>
              </a:solidFill>
              <a:miter lim="800000"/>
              <a:headEnd/>
              <a:tailEnd/>
            </a:ln>
          </p:spPr>
          <p:txBody>
            <a:bodyPr wrap="none">
              <a:spAutoFit/>
            </a:bodyPr>
            <a:lstStyle/>
            <a:p>
              <a:r>
                <a:rPr lang="en-AU" sz="2000">
                  <a:solidFill>
                    <a:schemeClr val="accent1"/>
                  </a:solidFill>
                </a:rPr>
                <a:t>10% data omitted in rings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4460"/>
                                        </p:tgtEl>
                                        <p:attrNameLst>
                                          <p:attrName>style.visibility</p:attrName>
                                        </p:attrNameLst>
                                      </p:cBhvr>
                                      <p:to>
                                        <p:strVal val="visible"/>
                                      </p:to>
                                    </p:set>
                                    <p:animEffect transition="in" filter="wipe(left)">
                                      <p:cBhvr>
                                        <p:cTn id="11" dur="1000"/>
                                        <p:tgtEl>
                                          <p:spTgt spid="104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sp>
        <p:nvSpPr>
          <p:cNvPr id="47107" name="Text Box 7"/>
          <p:cNvSpPr txBox="1">
            <a:spLocks noChangeArrowheads="1"/>
          </p:cNvSpPr>
          <p:nvPr/>
        </p:nvSpPr>
        <p:spPr bwMode="auto">
          <a:xfrm>
            <a:off x="1660525" y="6591300"/>
            <a:ext cx="5829300" cy="366713"/>
          </a:xfrm>
          <a:prstGeom prst="rect">
            <a:avLst/>
          </a:prstGeom>
          <a:noFill/>
          <a:ln w="12700">
            <a:noFill/>
            <a:miter lim="800000"/>
            <a:headEnd/>
            <a:tailEnd/>
          </a:ln>
        </p:spPr>
        <p:txBody>
          <a:bodyPr wrap="none">
            <a:spAutoFit/>
          </a:bodyPr>
          <a:lstStyle/>
          <a:p>
            <a:r>
              <a:rPr lang="en-AU"/>
              <a:t>http://www.general.uwa.edu.au/u/vpatrick/fourier/magic.html</a:t>
            </a:r>
          </a:p>
        </p:txBody>
      </p:sp>
      <p:pic>
        <p:nvPicPr>
          <p:cNvPr id="102411" name="Picture 11" descr="piccatduck"/>
          <p:cNvPicPr>
            <a:picLocks noChangeAspect="1" noChangeArrowheads="1"/>
          </p:cNvPicPr>
          <p:nvPr/>
        </p:nvPicPr>
        <p:blipFill>
          <a:blip r:embed="rId2" cstate="print"/>
          <a:srcRect/>
          <a:stretch>
            <a:fillRect/>
          </a:stretch>
        </p:blipFill>
        <p:spPr bwMode="auto">
          <a:xfrm>
            <a:off x="5314950" y="2038350"/>
            <a:ext cx="2457450" cy="2457450"/>
          </a:xfrm>
          <a:prstGeom prst="rect">
            <a:avLst/>
          </a:prstGeom>
          <a:noFill/>
          <a:ln w="9525">
            <a:noFill/>
            <a:miter lim="800000"/>
            <a:headEnd/>
            <a:tailEnd/>
          </a:ln>
        </p:spPr>
      </p:pic>
      <p:grpSp>
        <p:nvGrpSpPr>
          <p:cNvPr id="47109" name="Group 20"/>
          <p:cNvGrpSpPr>
            <a:grpSpLocks/>
          </p:cNvGrpSpPr>
          <p:nvPr/>
        </p:nvGrpSpPr>
        <p:grpSpPr bwMode="auto">
          <a:xfrm>
            <a:off x="990600" y="2057400"/>
            <a:ext cx="2457450" cy="3276600"/>
            <a:chOff x="624" y="1200"/>
            <a:chExt cx="1548" cy="2064"/>
          </a:xfrm>
        </p:grpSpPr>
        <p:pic>
          <p:nvPicPr>
            <p:cNvPr id="47111" name="Picture 13" descr="piccatduckfft"/>
            <p:cNvPicPr>
              <a:picLocks noChangeAspect="1" noChangeArrowheads="1"/>
            </p:cNvPicPr>
            <p:nvPr/>
          </p:nvPicPr>
          <p:blipFill>
            <a:blip r:embed="rId3" cstate="print"/>
            <a:srcRect/>
            <a:stretch>
              <a:fillRect/>
            </a:stretch>
          </p:blipFill>
          <p:spPr bwMode="auto">
            <a:xfrm>
              <a:off x="624" y="1200"/>
              <a:ext cx="1548" cy="1548"/>
            </a:xfrm>
            <a:prstGeom prst="rect">
              <a:avLst/>
            </a:prstGeom>
            <a:noFill/>
            <a:ln w="9525">
              <a:noFill/>
              <a:miter lim="800000"/>
              <a:headEnd/>
              <a:tailEnd/>
            </a:ln>
          </p:spPr>
        </p:pic>
        <p:sp>
          <p:nvSpPr>
            <p:cNvPr id="47112" name="Text Box 18"/>
            <p:cNvSpPr txBox="1">
              <a:spLocks noChangeArrowheads="1"/>
            </p:cNvSpPr>
            <p:nvPr/>
          </p:nvSpPr>
          <p:spPr bwMode="auto">
            <a:xfrm>
              <a:off x="720" y="2814"/>
              <a:ext cx="1331" cy="450"/>
            </a:xfrm>
            <a:prstGeom prst="rect">
              <a:avLst/>
            </a:prstGeom>
            <a:noFill/>
            <a:ln w="12700">
              <a:solidFill>
                <a:schemeClr val="tx2"/>
              </a:solidFill>
              <a:miter lim="800000"/>
              <a:headEnd/>
              <a:tailEnd/>
            </a:ln>
          </p:spPr>
          <p:txBody>
            <a:bodyPr wrap="none">
              <a:spAutoFit/>
            </a:bodyPr>
            <a:lstStyle/>
            <a:p>
              <a:r>
                <a:rPr lang="en-AU" sz="2000">
                  <a:solidFill>
                    <a:schemeClr val="accent1"/>
                  </a:solidFill>
                </a:rPr>
                <a:t>Amplitude of duck</a:t>
              </a:r>
            </a:p>
            <a:p>
              <a:r>
                <a:rPr lang="en-AU" sz="2000">
                  <a:solidFill>
                    <a:schemeClr val="accent1"/>
                  </a:solidFill>
                </a:rPr>
                <a:t>Phase of cat</a:t>
              </a:r>
            </a:p>
          </p:txBody>
        </p:sp>
      </p:grpSp>
      <p:sp>
        <p:nvSpPr>
          <p:cNvPr id="102419" name="Text Box 19"/>
          <p:cNvSpPr txBox="1">
            <a:spLocks noChangeArrowheads="1"/>
          </p:cNvSpPr>
          <p:nvPr/>
        </p:nvSpPr>
        <p:spPr bwMode="auto">
          <a:xfrm>
            <a:off x="4100513" y="26670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2411"/>
                                        </p:tgtEl>
                                        <p:attrNameLst>
                                          <p:attrName>style.visibility</p:attrName>
                                        </p:attrNameLst>
                                      </p:cBhvr>
                                      <p:to>
                                        <p:strVal val="visible"/>
                                      </p:to>
                                    </p:set>
                                    <p:animEffect transition="in" filter="wipe(left)">
                                      <p:cBhvr>
                                        <p:cTn id="11" dur="1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90500"/>
            <a:ext cx="7772400" cy="723900"/>
          </a:xfrm>
        </p:spPr>
        <p:txBody>
          <a:bodyPr/>
          <a:lstStyle/>
          <a:p>
            <a:pPr>
              <a:defRPr/>
            </a:pPr>
            <a:r>
              <a:rPr lang="en-AU" sz="4000" smtClean="0"/>
              <a:t>Fourier Transform Properties</a:t>
            </a:r>
          </a:p>
        </p:txBody>
      </p:sp>
      <p:sp>
        <p:nvSpPr>
          <p:cNvPr id="48131" name="Text Box 3"/>
          <p:cNvSpPr txBox="1">
            <a:spLocks noChangeArrowheads="1"/>
          </p:cNvSpPr>
          <p:nvPr/>
        </p:nvSpPr>
        <p:spPr bwMode="auto">
          <a:xfrm>
            <a:off x="1660525" y="6591300"/>
            <a:ext cx="5829300" cy="366713"/>
          </a:xfrm>
          <a:prstGeom prst="rect">
            <a:avLst/>
          </a:prstGeom>
          <a:noFill/>
          <a:ln w="12700">
            <a:noFill/>
            <a:miter lim="800000"/>
            <a:headEnd/>
            <a:tailEnd/>
          </a:ln>
        </p:spPr>
        <p:txBody>
          <a:bodyPr wrap="none">
            <a:spAutoFit/>
          </a:bodyPr>
          <a:lstStyle/>
          <a:p>
            <a:r>
              <a:rPr lang="en-AU"/>
              <a:t>http://www.general.uwa.edu.au/u/vpatrick/fourier/magic.html</a:t>
            </a:r>
          </a:p>
        </p:txBody>
      </p:sp>
      <p:grpSp>
        <p:nvGrpSpPr>
          <p:cNvPr id="48132" name="Group 10"/>
          <p:cNvGrpSpPr>
            <a:grpSpLocks/>
          </p:cNvGrpSpPr>
          <p:nvPr/>
        </p:nvGrpSpPr>
        <p:grpSpPr bwMode="auto">
          <a:xfrm>
            <a:off x="990600" y="2133600"/>
            <a:ext cx="2457450" cy="3228975"/>
            <a:chOff x="624" y="1344"/>
            <a:chExt cx="1548" cy="2034"/>
          </a:xfrm>
        </p:grpSpPr>
        <p:pic>
          <p:nvPicPr>
            <p:cNvPr id="48137" name="Picture 6" descr="picduckcatfft"/>
            <p:cNvPicPr>
              <a:picLocks noChangeAspect="1" noChangeArrowheads="1"/>
            </p:cNvPicPr>
            <p:nvPr/>
          </p:nvPicPr>
          <p:blipFill>
            <a:blip r:embed="rId2" cstate="print"/>
            <a:srcRect/>
            <a:stretch>
              <a:fillRect/>
            </a:stretch>
          </p:blipFill>
          <p:spPr bwMode="auto">
            <a:xfrm>
              <a:off x="624" y="1344"/>
              <a:ext cx="1548" cy="1548"/>
            </a:xfrm>
            <a:prstGeom prst="rect">
              <a:avLst/>
            </a:prstGeom>
            <a:noFill/>
            <a:ln w="9525">
              <a:noFill/>
              <a:miter lim="800000"/>
              <a:headEnd/>
              <a:tailEnd/>
            </a:ln>
          </p:spPr>
        </p:pic>
        <p:sp>
          <p:nvSpPr>
            <p:cNvPr id="48138" name="Text Box 8"/>
            <p:cNvSpPr txBox="1">
              <a:spLocks noChangeArrowheads="1"/>
            </p:cNvSpPr>
            <p:nvPr/>
          </p:nvSpPr>
          <p:spPr bwMode="auto">
            <a:xfrm>
              <a:off x="816" y="2928"/>
              <a:ext cx="1206" cy="450"/>
            </a:xfrm>
            <a:prstGeom prst="rect">
              <a:avLst/>
            </a:prstGeom>
            <a:noFill/>
            <a:ln w="12700">
              <a:solidFill>
                <a:schemeClr val="tx2"/>
              </a:solidFill>
              <a:miter lim="800000"/>
              <a:headEnd/>
              <a:tailEnd/>
            </a:ln>
          </p:spPr>
          <p:txBody>
            <a:bodyPr wrap="none">
              <a:spAutoFit/>
            </a:bodyPr>
            <a:lstStyle/>
            <a:p>
              <a:r>
                <a:rPr lang="en-AU" sz="2000">
                  <a:solidFill>
                    <a:schemeClr val="accent1"/>
                  </a:solidFill>
                </a:rPr>
                <a:t>Amplitude of cat</a:t>
              </a:r>
            </a:p>
            <a:p>
              <a:r>
                <a:rPr lang="en-AU" sz="2000">
                  <a:solidFill>
                    <a:schemeClr val="accent1"/>
                  </a:solidFill>
                </a:rPr>
                <a:t>Phase of duck</a:t>
              </a:r>
            </a:p>
          </p:txBody>
        </p:sp>
      </p:grpSp>
      <p:grpSp>
        <p:nvGrpSpPr>
          <p:cNvPr id="3" name="Group 12"/>
          <p:cNvGrpSpPr>
            <a:grpSpLocks/>
          </p:cNvGrpSpPr>
          <p:nvPr/>
        </p:nvGrpSpPr>
        <p:grpSpPr bwMode="auto">
          <a:xfrm>
            <a:off x="5543550" y="2133600"/>
            <a:ext cx="2457450" cy="2457450"/>
            <a:chOff x="3492" y="1344"/>
            <a:chExt cx="1548" cy="1548"/>
          </a:xfrm>
        </p:grpSpPr>
        <p:pic>
          <p:nvPicPr>
            <p:cNvPr id="48135" name="Picture 7" descr="picduckcat"/>
            <p:cNvPicPr>
              <a:picLocks noChangeAspect="1" noChangeArrowheads="1"/>
            </p:cNvPicPr>
            <p:nvPr/>
          </p:nvPicPr>
          <p:blipFill>
            <a:blip r:embed="rId3" cstate="print"/>
            <a:srcRect/>
            <a:stretch>
              <a:fillRect/>
            </a:stretch>
          </p:blipFill>
          <p:spPr bwMode="auto">
            <a:xfrm>
              <a:off x="3492" y="1344"/>
              <a:ext cx="1548" cy="1548"/>
            </a:xfrm>
            <a:prstGeom prst="rect">
              <a:avLst/>
            </a:prstGeom>
            <a:noFill/>
            <a:ln w="9525">
              <a:noFill/>
              <a:miter lim="800000"/>
              <a:headEnd/>
              <a:tailEnd/>
            </a:ln>
          </p:spPr>
        </p:pic>
        <p:sp>
          <p:nvSpPr>
            <p:cNvPr id="48136" name="Oval 11"/>
            <p:cNvSpPr>
              <a:spLocks noChangeArrowheads="1"/>
            </p:cNvSpPr>
            <p:nvPr/>
          </p:nvSpPr>
          <p:spPr bwMode="auto">
            <a:xfrm>
              <a:off x="4224" y="2142"/>
              <a:ext cx="96" cy="96"/>
            </a:xfrm>
            <a:prstGeom prst="ellipse">
              <a:avLst/>
            </a:prstGeom>
            <a:solidFill>
              <a:schemeClr val="hlink"/>
            </a:solidFill>
            <a:ln w="12700">
              <a:noFill/>
              <a:round/>
              <a:headEnd/>
              <a:tailEnd/>
            </a:ln>
          </p:spPr>
          <p:txBody>
            <a:bodyPr wrap="none" anchor="ctr"/>
            <a:lstStyle/>
            <a:p>
              <a:endParaRPr lang="en-US"/>
            </a:p>
          </p:txBody>
        </p:sp>
      </p:grpSp>
      <p:sp>
        <p:nvSpPr>
          <p:cNvPr id="11" name="Text Box 19"/>
          <p:cNvSpPr txBox="1">
            <a:spLocks noChangeArrowheads="1"/>
          </p:cNvSpPr>
          <p:nvPr/>
        </p:nvSpPr>
        <p:spPr bwMode="auto">
          <a:xfrm>
            <a:off x="4100513" y="2667000"/>
            <a:ext cx="722312" cy="976313"/>
          </a:xfrm>
          <a:prstGeom prst="rect">
            <a:avLst/>
          </a:prstGeom>
          <a:noFill/>
          <a:ln w="12700">
            <a:noFill/>
            <a:miter lim="800000"/>
            <a:headEnd/>
            <a:tailEnd/>
          </a:ln>
        </p:spPr>
        <p:txBody>
          <a:bodyPr wrap="none">
            <a:spAutoFit/>
          </a:bodyPr>
          <a:lstStyle/>
          <a:p>
            <a:pPr algn="ctr"/>
            <a:r>
              <a:rPr lang="en-AU" b="1">
                <a:solidFill>
                  <a:schemeClr val="accent1"/>
                </a:solidFill>
              </a:rPr>
              <a:t>FT</a:t>
            </a:r>
            <a:endParaRPr lang="en-AU" b="1">
              <a:solidFill>
                <a:schemeClr val="accent1"/>
              </a:solidFill>
              <a:cs typeface="Times New Roman" pitchFamily="18" charset="0"/>
            </a:endParaRPr>
          </a:p>
          <a:p>
            <a:pPr algn="ctr"/>
            <a:r>
              <a:rPr lang="en-AU" sz="4000">
                <a:solidFill>
                  <a:schemeClr val="accent1"/>
                </a:solidFill>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EF6912E-55A2-4651-A897-469F439D3AFF}" type="slidenum">
              <a:rPr lang="en-US"/>
              <a:pPr>
                <a:defRPr/>
              </a:pPr>
              <a:t>37</a:t>
            </a:fld>
            <a:endParaRPr lang="en-US"/>
          </a:p>
        </p:txBody>
      </p:sp>
      <p:sp>
        <p:nvSpPr>
          <p:cNvPr id="97282" name="Rectangle 2"/>
          <p:cNvSpPr>
            <a:spLocks noGrp="1" noChangeArrowheads="1"/>
          </p:cNvSpPr>
          <p:nvPr>
            <p:ph type="title"/>
          </p:nvPr>
        </p:nvSpPr>
        <p:spPr>
          <a:xfrm>
            <a:off x="914400" y="228600"/>
            <a:ext cx="7620000" cy="914400"/>
          </a:xfrm>
        </p:spPr>
        <p:txBody>
          <a:bodyPr/>
          <a:lstStyle/>
          <a:p>
            <a:pPr algn="ctr" eaLnBrk="1" hangingPunct="1">
              <a:defRPr/>
            </a:pPr>
            <a:r>
              <a:rPr lang="en-US" dirty="0" smtClean="0"/>
              <a:t>In practice…		</a:t>
            </a:r>
          </a:p>
        </p:txBody>
      </p:sp>
      <p:sp>
        <p:nvSpPr>
          <p:cNvPr id="97283" name="Rectangle 3"/>
          <p:cNvSpPr>
            <a:spLocks noGrp="1" noChangeArrowheads="1"/>
          </p:cNvSpPr>
          <p:nvPr>
            <p:ph type="body" idx="1"/>
          </p:nvPr>
        </p:nvSpPr>
        <p:spPr>
          <a:xfrm>
            <a:off x="228600" y="1066800"/>
            <a:ext cx="4953000" cy="5334000"/>
          </a:xfrm>
        </p:spPr>
        <p:txBody>
          <a:bodyPr/>
          <a:lstStyle/>
          <a:p>
            <a:pPr marL="381000" indent="-381000" eaLnBrk="1" hangingPunct="1">
              <a:lnSpc>
                <a:spcPct val="80000"/>
              </a:lnSpc>
              <a:buClr>
                <a:schemeClr val="bg1"/>
              </a:buClr>
              <a:buFontTx/>
              <a:buAutoNum type="arabicPeriod"/>
              <a:defRPr/>
            </a:pPr>
            <a:r>
              <a:rPr lang="en-US" smtClean="0"/>
              <a:t>Use many antennas (VLA has 27)</a:t>
            </a:r>
          </a:p>
          <a:p>
            <a:pPr marL="381000" indent="-381000" eaLnBrk="1" hangingPunct="1">
              <a:lnSpc>
                <a:spcPct val="80000"/>
              </a:lnSpc>
              <a:buClr>
                <a:schemeClr val="bg1"/>
              </a:buClr>
              <a:buFontTx/>
              <a:buAutoNum type="arabicPeriod"/>
              <a:defRPr/>
            </a:pPr>
            <a:r>
              <a:rPr lang="en-US" smtClean="0"/>
              <a:t>Amplify signals</a:t>
            </a:r>
          </a:p>
          <a:p>
            <a:pPr marL="381000" indent="-381000" eaLnBrk="1" hangingPunct="1">
              <a:lnSpc>
                <a:spcPct val="80000"/>
              </a:lnSpc>
              <a:buClr>
                <a:schemeClr val="bg1"/>
              </a:buClr>
              <a:buFontTx/>
              <a:buAutoNum type="arabicPeriod"/>
              <a:defRPr/>
            </a:pPr>
            <a:r>
              <a:rPr lang="en-US" smtClean="0"/>
              <a:t>Sample and digitize</a:t>
            </a:r>
          </a:p>
          <a:p>
            <a:pPr marL="381000" indent="-381000" eaLnBrk="1" hangingPunct="1">
              <a:lnSpc>
                <a:spcPct val="80000"/>
              </a:lnSpc>
              <a:buClr>
                <a:schemeClr val="bg1"/>
              </a:buClr>
              <a:buFontTx/>
              <a:buAutoNum type="arabicPeriod"/>
              <a:defRPr/>
            </a:pPr>
            <a:r>
              <a:rPr lang="en-US" smtClean="0"/>
              <a:t>Send to central location</a:t>
            </a:r>
          </a:p>
          <a:p>
            <a:pPr marL="381000" indent="-381000" eaLnBrk="1" hangingPunct="1">
              <a:lnSpc>
                <a:spcPct val="80000"/>
              </a:lnSpc>
              <a:buClr>
                <a:schemeClr val="bg1"/>
              </a:buClr>
              <a:buFontTx/>
              <a:buAutoNum type="arabicPeriod"/>
              <a:defRPr/>
            </a:pPr>
            <a:r>
              <a:rPr lang="en-US" smtClean="0"/>
              <a:t>Perform cross-correlation</a:t>
            </a:r>
          </a:p>
          <a:p>
            <a:pPr marL="381000" indent="-381000" eaLnBrk="1" hangingPunct="1">
              <a:lnSpc>
                <a:spcPct val="80000"/>
              </a:lnSpc>
              <a:buClr>
                <a:schemeClr val="bg1"/>
              </a:buClr>
              <a:buFontTx/>
              <a:buAutoNum type="arabicPeriod"/>
              <a:defRPr/>
            </a:pPr>
            <a:r>
              <a:rPr lang="en-US" smtClean="0"/>
              <a:t>Earth rotation fills the “aperture”</a:t>
            </a:r>
          </a:p>
          <a:p>
            <a:pPr marL="381000" indent="-381000" eaLnBrk="1" hangingPunct="1">
              <a:lnSpc>
                <a:spcPct val="80000"/>
              </a:lnSpc>
              <a:buClr>
                <a:schemeClr val="bg1"/>
              </a:buClr>
              <a:buFontTx/>
              <a:buAutoNum type="arabicPeriod"/>
              <a:defRPr/>
            </a:pPr>
            <a:r>
              <a:rPr lang="en-US" smtClean="0"/>
              <a:t>Inverse Fourier Transform gets image</a:t>
            </a:r>
          </a:p>
          <a:p>
            <a:pPr marL="381000" indent="-381000" eaLnBrk="1" hangingPunct="1">
              <a:lnSpc>
                <a:spcPct val="80000"/>
              </a:lnSpc>
              <a:buClr>
                <a:schemeClr val="bg1"/>
              </a:buClr>
              <a:buFontTx/>
              <a:buAutoNum type="arabicPeriod"/>
              <a:defRPr/>
            </a:pPr>
            <a:r>
              <a:rPr lang="en-US" smtClean="0"/>
              <a:t>Correct for limited number of antennas</a:t>
            </a:r>
          </a:p>
          <a:p>
            <a:pPr marL="381000" indent="-381000" eaLnBrk="1" hangingPunct="1">
              <a:lnSpc>
                <a:spcPct val="80000"/>
              </a:lnSpc>
              <a:buClr>
                <a:schemeClr val="bg1"/>
              </a:buClr>
              <a:buFontTx/>
              <a:buAutoNum type="arabicPeriod"/>
              <a:defRPr/>
            </a:pPr>
            <a:r>
              <a:rPr lang="en-US" smtClean="0"/>
              <a:t>Correct for imperfections in the “telescope” e.g. calibration errors</a:t>
            </a:r>
          </a:p>
          <a:p>
            <a:pPr marL="381000" indent="-381000" eaLnBrk="1" hangingPunct="1">
              <a:lnSpc>
                <a:spcPct val="80000"/>
              </a:lnSpc>
              <a:buClr>
                <a:schemeClr val="bg1"/>
              </a:buClr>
              <a:buFontTx/>
              <a:buAutoNum type="arabicPeriod"/>
              <a:defRPr/>
            </a:pPr>
            <a:r>
              <a:rPr lang="en-US" smtClean="0"/>
              <a:t>Make a beautiful image…</a:t>
            </a:r>
          </a:p>
        </p:txBody>
      </p:sp>
      <p:pic>
        <p:nvPicPr>
          <p:cNvPr id="40965" name="Picture 4" descr="vla20"/>
          <p:cNvPicPr>
            <a:picLocks noChangeAspect="1" noChangeArrowheads="1"/>
          </p:cNvPicPr>
          <p:nvPr/>
        </p:nvPicPr>
        <p:blipFill>
          <a:blip r:embed="rId3" cstate="print"/>
          <a:srcRect/>
          <a:stretch>
            <a:fillRect/>
          </a:stretch>
        </p:blipFill>
        <p:spPr bwMode="auto">
          <a:xfrm>
            <a:off x="5334000" y="4191000"/>
            <a:ext cx="3581400" cy="2551113"/>
          </a:xfrm>
          <a:prstGeom prst="rect">
            <a:avLst/>
          </a:prstGeom>
          <a:noFill/>
          <a:ln w="9525">
            <a:noFill/>
            <a:miter lim="800000"/>
            <a:headEnd/>
            <a:tailEnd/>
          </a:ln>
        </p:spPr>
      </p:pic>
      <p:pic>
        <p:nvPicPr>
          <p:cNvPr id="40966" name="Picture 5" descr="arc201"/>
          <p:cNvPicPr>
            <a:picLocks noChangeAspect="1" noChangeArrowheads="1"/>
          </p:cNvPicPr>
          <p:nvPr/>
        </p:nvPicPr>
        <p:blipFill>
          <a:blip r:embed="rId4" cstate="print"/>
          <a:srcRect t="5611"/>
          <a:stretch>
            <a:fillRect/>
          </a:stretch>
        </p:blipFill>
        <p:spPr bwMode="auto">
          <a:xfrm>
            <a:off x="5241925" y="1031875"/>
            <a:ext cx="3902075" cy="324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AU" smtClean="0"/>
              <a:t>29 Sep 2008</a:t>
            </a:r>
          </a:p>
        </p:txBody>
      </p:sp>
      <p:sp>
        <p:nvSpPr>
          <p:cNvPr id="49155" name="Footer Placeholder 4"/>
          <p:cNvSpPr>
            <a:spLocks noGrp="1"/>
          </p:cNvSpPr>
          <p:nvPr>
            <p:ph type="ftr" sz="quarter" idx="11"/>
          </p:nvPr>
        </p:nvSpPr>
        <p:spPr>
          <a:noFill/>
        </p:spPr>
        <p:txBody>
          <a:bodyPr/>
          <a:lstStyle/>
          <a:p>
            <a:r>
              <a:rPr lang="en-AU" smtClean="0"/>
              <a:t>R D Ekers</a:t>
            </a:r>
          </a:p>
        </p:txBody>
      </p:sp>
      <p:sp>
        <p:nvSpPr>
          <p:cNvPr id="49156" name="Slide Number Placeholder 5"/>
          <p:cNvSpPr>
            <a:spLocks noGrp="1"/>
          </p:cNvSpPr>
          <p:nvPr>
            <p:ph type="sldNum" sz="quarter" idx="12"/>
          </p:nvPr>
        </p:nvSpPr>
        <p:spPr>
          <a:noFill/>
        </p:spPr>
        <p:txBody>
          <a:bodyPr/>
          <a:lstStyle/>
          <a:p>
            <a:fld id="{ED8EAA83-160B-4229-AC0A-8407B4234C84}" type="slidenum">
              <a:rPr lang="en-AU" smtClean="0"/>
              <a:pPr/>
              <a:t>38</a:t>
            </a:fld>
            <a:endParaRPr lang="en-AU" smtClean="0"/>
          </a:p>
        </p:txBody>
      </p:sp>
      <p:sp>
        <p:nvSpPr>
          <p:cNvPr id="108546" name="Rectangle 2"/>
          <p:cNvSpPr>
            <a:spLocks noGrp="1" noChangeArrowheads="1"/>
          </p:cNvSpPr>
          <p:nvPr>
            <p:ph type="title"/>
          </p:nvPr>
        </p:nvSpPr>
        <p:spPr/>
        <p:txBody>
          <a:bodyPr/>
          <a:lstStyle/>
          <a:p>
            <a:pPr>
              <a:defRPr/>
            </a:pPr>
            <a:r>
              <a:rPr lang="en-AU" sz="4000" dirty="0" smtClean="0"/>
              <a:t>Aperture Array</a:t>
            </a:r>
            <a:br>
              <a:rPr lang="en-AU" sz="4000" dirty="0" smtClean="0"/>
            </a:br>
            <a:r>
              <a:rPr lang="en-AU" sz="4000" dirty="0" smtClean="0"/>
              <a:t> or Focal Plane Array?</a:t>
            </a:r>
          </a:p>
        </p:txBody>
      </p:sp>
      <p:sp>
        <p:nvSpPr>
          <p:cNvPr id="49158" name="Rectangle 3"/>
          <p:cNvSpPr>
            <a:spLocks noGrp="1" noChangeArrowheads="1"/>
          </p:cNvSpPr>
          <p:nvPr>
            <p:ph type="body" idx="1"/>
          </p:nvPr>
        </p:nvSpPr>
        <p:spPr>
          <a:xfrm>
            <a:off x="685800" y="2133600"/>
            <a:ext cx="6781800" cy="4114800"/>
          </a:xfrm>
        </p:spPr>
        <p:txBody>
          <a:bodyPr/>
          <a:lstStyle/>
          <a:p>
            <a:r>
              <a:rPr lang="en-AU" smtClean="0"/>
              <a:t>Why have a dish at all?</a:t>
            </a:r>
          </a:p>
          <a:p>
            <a:pPr lvl="1"/>
            <a:r>
              <a:rPr lang="en-AU" smtClean="0"/>
              <a:t>Sample the whole wavefront</a:t>
            </a:r>
          </a:p>
          <a:p>
            <a:pPr lvl="1"/>
            <a:r>
              <a:rPr lang="en-AU" smtClean="0"/>
              <a:t>n elements needed: n </a:t>
            </a:r>
            <a:r>
              <a:rPr lang="en-AU" smtClean="0">
                <a:cs typeface="Times New Roman" pitchFamily="18" charset="0"/>
                <a:sym typeface="Symbol" pitchFamily="18" charset="2"/>
              </a:rPr>
              <a:t></a:t>
            </a:r>
            <a:r>
              <a:rPr lang="en-AU" smtClean="0"/>
              <a:t> Area/( </a:t>
            </a:r>
            <a:r>
              <a:rPr lang="el-GR" smtClean="0">
                <a:cs typeface="Times New Roman" pitchFamily="18" charset="0"/>
              </a:rPr>
              <a:t>λ</a:t>
            </a:r>
            <a:r>
              <a:rPr lang="en-AU" smtClean="0"/>
              <a:t>/2)</a:t>
            </a:r>
            <a:r>
              <a:rPr lang="en-AU" baseline="30000" smtClean="0"/>
              <a:t>2</a:t>
            </a:r>
          </a:p>
          <a:p>
            <a:pPr lvl="1"/>
            <a:r>
              <a:rPr lang="en-AU" smtClean="0"/>
              <a:t>For 100m aperture and </a:t>
            </a:r>
            <a:r>
              <a:rPr lang="el-GR" smtClean="0">
                <a:cs typeface="Times New Roman" pitchFamily="18" charset="0"/>
              </a:rPr>
              <a:t>λ</a:t>
            </a:r>
            <a:r>
              <a:rPr lang="en-AU" smtClean="0"/>
              <a:t> = 20cm,  n=10</a:t>
            </a:r>
            <a:r>
              <a:rPr lang="en-AU" baseline="30000" smtClean="0"/>
              <a:t>4</a:t>
            </a:r>
          </a:p>
          <a:p>
            <a:pPr lvl="2"/>
            <a:r>
              <a:rPr lang="en-AU" smtClean="0"/>
              <a:t>Electronics costs too high!</a:t>
            </a:r>
          </a:p>
          <a:p>
            <a:r>
              <a:rPr lang="en-AU" smtClean="0"/>
              <a:t>Phased Array Feeds</a:t>
            </a:r>
          </a:p>
          <a:p>
            <a:pPr lvl="1"/>
            <a:r>
              <a:rPr lang="en-AU" smtClean="0"/>
              <a:t>Any part of the complex wavefront can be used</a:t>
            </a:r>
          </a:p>
          <a:p>
            <a:pPr lvl="1"/>
            <a:r>
              <a:rPr lang="en-AU" smtClean="0"/>
              <a:t>Choose a region with a smaller waist</a:t>
            </a:r>
          </a:p>
          <a:p>
            <a:pPr lvl="1"/>
            <a:r>
              <a:rPr lang="en-AU" smtClean="0"/>
              <a:t>Need a concentrator</a:t>
            </a:r>
          </a:p>
        </p:txBody>
      </p:sp>
      <p:grpSp>
        <p:nvGrpSpPr>
          <p:cNvPr id="49159" name="Group 4"/>
          <p:cNvGrpSpPr>
            <a:grpSpLocks/>
          </p:cNvGrpSpPr>
          <p:nvPr/>
        </p:nvGrpSpPr>
        <p:grpSpPr bwMode="auto">
          <a:xfrm>
            <a:off x="5676900" y="1916113"/>
            <a:ext cx="2628900" cy="1665287"/>
            <a:chOff x="3651" y="1207"/>
            <a:chExt cx="2021" cy="1407"/>
          </a:xfrm>
        </p:grpSpPr>
        <p:grpSp>
          <p:nvGrpSpPr>
            <p:cNvPr id="49160" name="Group 5"/>
            <p:cNvGrpSpPr>
              <a:grpSpLocks/>
            </p:cNvGrpSpPr>
            <p:nvPr/>
          </p:nvGrpSpPr>
          <p:grpSpPr bwMode="auto">
            <a:xfrm>
              <a:off x="4125" y="2212"/>
              <a:ext cx="769" cy="284"/>
              <a:chOff x="4205" y="2160"/>
              <a:chExt cx="769" cy="284"/>
            </a:xfrm>
          </p:grpSpPr>
          <p:sp>
            <p:nvSpPr>
              <p:cNvPr id="49190" name="Rectangle 6"/>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49191" name="Rectangle 7"/>
              <p:cNvSpPr>
                <a:spLocks noChangeAspect="1" noChangeArrowheads="1"/>
              </p:cNvSpPr>
              <p:nvPr/>
            </p:nvSpPr>
            <p:spPr bwMode="auto">
              <a:xfrm>
                <a:off x="4205" y="2160"/>
                <a:ext cx="769" cy="284"/>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cs typeface="Arial" charset="0"/>
                  </a:rPr>
                  <a:t>Computer</a:t>
                </a:r>
              </a:p>
            </p:txBody>
          </p:sp>
        </p:grpSp>
        <p:sp>
          <p:nvSpPr>
            <p:cNvPr id="49161" name="Line 8"/>
            <p:cNvSpPr>
              <a:spLocks noChangeAspect="1" noChangeShapeType="1"/>
            </p:cNvSpPr>
            <p:nvPr/>
          </p:nvSpPr>
          <p:spPr bwMode="auto">
            <a:xfrm>
              <a:off x="4512" y="239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2" name="AutoShape 9"/>
            <p:cNvSpPr>
              <a:spLocks noChangeAspect="1" noChangeArrowheads="1"/>
            </p:cNvSpPr>
            <p:nvPr/>
          </p:nvSpPr>
          <p:spPr bwMode="auto">
            <a:xfrm rot="17052352" flipH="1">
              <a:off x="4437" y="242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sp>
          <p:nvSpPr>
            <p:cNvPr id="49163" name="Line 10"/>
            <p:cNvSpPr>
              <a:spLocks noChangeAspect="1" noChangeShapeType="1"/>
            </p:cNvSpPr>
            <p:nvPr/>
          </p:nvSpPr>
          <p:spPr bwMode="auto">
            <a:xfrm>
              <a:off x="4512" y="2050"/>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49164" name="Group 11"/>
            <p:cNvGrpSpPr>
              <a:grpSpLocks/>
            </p:cNvGrpSpPr>
            <p:nvPr/>
          </p:nvGrpSpPr>
          <p:grpSpPr bwMode="auto">
            <a:xfrm>
              <a:off x="3651" y="1842"/>
              <a:ext cx="1723" cy="181"/>
              <a:chOff x="3651" y="1887"/>
              <a:chExt cx="1723" cy="181"/>
            </a:xfrm>
          </p:grpSpPr>
          <p:sp>
            <p:nvSpPr>
              <p:cNvPr id="49174" name="Line 12"/>
              <p:cNvSpPr>
                <a:spLocks noChangeAspect="1" noChangeShapeType="1"/>
              </p:cNvSpPr>
              <p:nvPr/>
            </p:nvSpPr>
            <p:spPr bwMode="auto">
              <a:xfrm>
                <a:off x="3696"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5" name="Line 13"/>
              <p:cNvSpPr>
                <a:spLocks noChangeAspect="1" noChangeShapeType="1"/>
              </p:cNvSpPr>
              <p:nvPr/>
            </p:nvSpPr>
            <p:spPr bwMode="auto">
              <a:xfrm>
                <a:off x="380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6" name="Line 14"/>
              <p:cNvSpPr>
                <a:spLocks noChangeAspect="1" noChangeShapeType="1"/>
              </p:cNvSpPr>
              <p:nvPr/>
            </p:nvSpPr>
            <p:spPr bwMode="auto">
              <a:xfrm>
                <a:off x="393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7" name="Line 15"/>
              <p:cNvSpPr>
                <a:spLocks noChangeAspect="1" noChangeShapeType="1"/>
              </p:cNvSpPr>
              <p:nvPr/>
            </p:nvSpPr>
            <p:spPr bwMode="auto">
              <a:xfrm>
                <a:off x="4061"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8" name="Line 16"/>
              <p:cNvSpPr>
                <a:spLocks noChangeAspect="1" noChangeShapeType="1"/>
              </p:cNvSpPr>
              <p:nvPr/>
            </p:nvSpPr>
            <p:spPr bwMode="auto">
              <a:xfrm>
                <a:off x="4195"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9" name="Line 17"/>
              <p:cNvSpPr>
                <a:spLocks noChangeAspect="1" noChangeShapeType="1"/>
              </p:cNvSpPr>
              <p:nvPr/>
            </p:nvSpPr>
            <p:spPr bwMode="auto">
              <a:xfrm>
                <a:off x="432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0" name="Line 18"/>
              <p:cNvSpPr>
                <a:spLocks noChangeAspect="1" noChangeShapeType="1"/>
              </p:cNvSpPr>
              <p:nvPr/>
            </p:nvSpPr>
            <p:spPr bwMode="auto">
              <a:xfrm>
                <a:off x="444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1" name="Line 19"/>
              <p:cNvSpPr>
                <a:spLocks noChangeShapeType="1"/>
              </p:cNvSpPr>
              <p:nvPr/>
            </p:nvSpPr>
            <p:spPr bwMode="auto">
              <a:xfrm>
                <a:off x="3651" y="1888"/>
                <a:ext cx="1723" cy="0"/>
              </a:xfrm>
              <a:prstGeom prst="line">
                <a:avLst/>
              </a:prstGeom>
              <a:noFill/>
              <a:ln w="28575">
                <a:solidFill>
                  <a:schemeClr val="accent1"/>
                </a:solidFill>
                <a:prstDash val="dash"/>
                <a:round/>
                <a:headEnd/>
                <a:tailEnd/>
              </a:ln>
            </p:spPr>
            <p:txBody>
              <a:bodyPr/>
              <a:lstStyle/>
              <a:p>
                <a:endParaRPr lang="en-AU"/>
              </a:p>
            </p:txBody>
          </p:sp>
          <p:sp>
            <p:nvSpPr>
              <p:cNvPr id="49182" name="Line 20"/>
              <p:cNvSpPr>
                <a:spLocks noChangeAspect="1" noChangeShapeType="1"/>
              </p:cNvSpPr>
              <p:nvPr/>
            </p:nvSpPr>
            <p:spPr bwMode="auto">
              <a:xfrm>
                <a:off x="457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3" name="Line 21"/>
              <p:cNvSpPr>
                <a:spLocks noChangeAspect="1" noChangeShapeType="1"/>
              </p:cNvSpPr>
              <p:nvPr/>
            </p:nvSpPr>
            <p:spPr bwMode="auto">
              <a:xfrm>
                <a:off x="4694"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4" name="Line 22"/>
              <p:cNvSpPr>
                <a:spLocks noChangeAspect="1" noChangeShapeType="1"/>
              </p:cNvSpPr>
              <p:nvPr/>
            </p:nvSpPr>
            <p:spPr bwMode="auto">
              <a:xfrm>
                <a:off x="483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5" name="Line 23"/>
              <p:cNvSpPr>
                <a:spLocks noChangeAspect="1" noChangeShapeType="1"/>
              </p:cNvSpPr>
              <p:nvPr/>
            </p:nvSpPr>
            <p:spPr bwMode="auto">
              <a:xfrm>
                <a:off x="4946"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6" name="Line 24"/>
              <p:cNvSpPr>
                <a:spLocks noChangeAspect="1" noChangeShapeType="1"/>
              </p:cNvSpPr>
              <p:nvPr/>
            </p:nvSpPr>
            <p:spPr bwMode="auto">
              <a:xfrm>
                <a:off x="5077"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7" name="Line 25"/>
              <p:cNvSpPr>
                <a:spLocks noChangeAspect="1" noChangeShapeType="1"/>
              </p:cNvSpPr>
              <p:nvPr/>
            </p:nvSpPr>
            <p:spPr bwMode="auto">
              <a:xfrm>
                <a:off x="5193"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8" name="Line 26"/>
              <p:cNvSpPr>
                <a:spLocks noChangeAspect="1" noChangeShapeType="1"/>
              </p:cNvSpPr>
              <p:nvPr/>
            </p:nvSpPr>
            <p:spPr bwMode="auto">
              <a:xfrm>
                <a:off x="3696" y="2068"/>
                <a:ext cx="1633" cy="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89" name="Line 27"/>
              <p:cNvSpPr>
                <a:spLocks noChangeAspect="1" noChangeShapeType="1"/>
              </p:cNvSpPr>
              <p:nvPr/>
            </p:nvSpPr>
            <p:spPr bwMode="auto">
              <a:xfrm>
                <a:off x="5329"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49165" name="Group 28"/>
            <p:cNvGrpSpPr>
              <a:grpSpLocks/>
            </p:cNvGrpSpPr>
            <p:nvPr/>
          </p:nvGrpSpPr>
          <p:grpSpPr bwMode="auto">
            <a:xfrm>
              <a:off x="3704" y="1207"/>
              <a:ext cx="1968" cy="609"/>
              <a:chOff x="3576" y="1207"/>
              <a:chExt cx="1968" cy="609"/>
            </a:xfrm>
          </p:grpSpPr>
          <p:sp>
            <p:nvSpPr>
              <p:cNvPr id="49166" name="Line 29"/>
              <p:cNvSpPr>
                <a:spLocks noChangeAspect="1" noChangeShapeType="1"/>
              </p:cNvSpPr>
              <p:nvPr/>
            </p:nvSpPr>
            <p:spPr bwMode="auto">
              <a:xfrm flipH="1">
                <a:off x="4019"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7" name="Line 30"/>
              <p:cNvSpPr>
                <a:spLocks noChangeAspect="1" noChangeShapeType="1"/>
              </p:cNvSpPr>
              <p:nvPr/>
            </p:nvSpPr>
            <p:spPr bwMode="auto">
              <a:xfrm flipH="1">
                <a:off x="426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8" name="Line 31"/>
              <p:cNvSpPr>
                <a:spLocks noChangeAspect="1" noChangeShapeType="1"/>
              </p:cNvSpPr>
              <p:nvPr/>
            </p:nvSpPr>
            <p:spPr bwMode="auto">
              <a:xfrm flipH="1">
                <a:off x="451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69" name="Line 32"/>
              <p:cNvSpPr>
                <a:spLocks noChangeAspect="1" noChangeShapeType="1"/>
              </p:cNvSpPr>
              <p:nvPr/>
            </p:nvSpPr>
            <p:spPr bwMode="auto">
              <a:xfrm flipH="1">
                <a:off x="4724"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0" name="Line 33"/>
              <p:cNvSpPr>
                <a:spLocks noChangeAspect="1" noChangeShapeType="1"/>
              </p:cNvSpPr>
              <p:nvPr/>
            </p:nvSpPr>
            <p:spPr bwMode="auto">
              <a:xfrm flipH="1">
                <a:off x="3808"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1" name="Line 34"/>
              <p:cNvSpPr>
                <a:spLocks noChangeAspect="1" noChangeShapeType="1"/>
              </p:cNvSpPr>
              <p:nvPr/>
            </p:nvSpPr>
            <p:spPr bwMode="auto">
              <a:xfrm flipH="1">
                <a:off x="497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2" name="Line 35"/>
              <p:cNvSpPr>
                <a:spLocks noChangeAspect="1" noChangeShapeType="1"/>
              </p:cNvSpPr>
              <p:nvPr/>
            </p:nvSpPr>
            <p:spPr bwMode="auto">
              <a:xfrm flipH="1">
                <a:off x="5215" y="1444"/>
                <a:ext cx="329" cy="37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49173" name="Line 36"/>
              <p:cNvSpPr>
                <a:spLocks noChangeAspect="1" noChangeShapeType="1"/>
              </p:cNvSpPr>
              <p:nvPr/>
            </p:nvSpPr>
            <p:spPr bwMode="auto">
              <a:xfrm flipH="1">
                <a:off x="357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p>
            <a:r>
              <a:rPr lang="en-AU" smtClean="0"/>
              <a:t>29 Sep 2008</a:t>
            </a:r>
          </a:p>
        </p:txBody>
      </p:sp>
      <p:sp>
        <p:nvSpPr>
          <p:cNvPr id="50179" name="Footer Placeholder 2"/>
          <p:cNvSpPr>
            <a:spLocks noGrp="1"/>
          </p:cNvSpPr>
          <p:nvPr>
            <p:ph type="ftr" sz="quarter" idx="11"/>
          </p:nvPr>
        </p:nvSpPr>
        <p:spPr>
          <a:noFill/>
        </p:spPr>
        <p:txBody>
          <a:bodyPr/>
          <a:lstStyle/>
          <a:p>
            <a:r>
              <a:rPr lang="en-AU" smtClean="0"/>
              <a:t>R D Ekers</a:t>
            </a:r>
          </a:p>
        </p:txBody>
      </p:sp>
      <p:sp>
        <p:nvSpPr>
          <p:cNvPr id="50180" name="Slide Number Placeholder 3"/>
          <p:cNvSpPr>
            <a:spLocks noGrp="1"/>
          </p:cNvSpPr>
          <p:nvPr>
            <p:ph type="sldNum" sz="quarter" idx="12"/>
          </p:nvPr>
        </p:nvSpPr>
        <p:spPr>
          <a:noFill/>
        </p:spPr>
        <p:txBody>
          <a:bodyPr/>
          <a:lstStyle/>
          <a:p>
            <a:fld id="{F7A2A82A-E040-4A74-8BD1-286C3EF0C8AF}" type="slidenum">
              <a:rPr lang="en-AU" smtClean="0"/>
              <a:pPr/>
              <a:t>39</a:t>
            </a:fld>
            <a:endParaRPr lang="en-AU" smtClean="0"/>
          </a:p>
        </p:txBody>
      </p:sp>
      <p:sp>
        <p:nvSpPr>
          <p:cNvPr id="125954" name="Rectangle 2"/>
          <p:cNvSpPr>
            <a:spLocks noGrp="1" noChangeArrowheads="1"/>
          </p:cNvSpPr>
          <p:nvPr>
            <p:ph type="title" idx="4294967295"/>
          </p:nvPr>
        </p:nvSpPr>
        <p:spPr/>
        <p:txBody>
          <a:bodyPr/>
          <a:lstStyle/>
          <a:p>
            <a:pPr eaLnBrk="1" hangingPunct="1">
              <a:defRPr/>
            </a:pPr>
            <a:r>
              <a:rPr lang="en-AU" sz="4000" smtClean="0"/>
              <a:t>Find the Smallest Waist</a:t>
            </a:r>
            <a:br>
              <a:rPr lang="en-AU" sz="4000" smtClean="0"/>
            </a:br>
            <a:r>
              <a:rPr lang="en-AU" sz="4000" smtClean="0"/>
              <a:t>use dish as a concentrator</a:t>
            </a:r>
          </a:p>
        </p:txBody>
      </p:sp>
      <p:sp>
        <p:nvSpPr>
          <p:cNvPr id="50182" name="Arc 9"/>
          <p:cNvSpPr>
            <a:spLocks noChangeAspect="1"/>
          </p:cNvSpPr>
          <p:nvPr/>
        </p:nvSpPr>
        <p:spPr bwMode="auto">
          <a:xfrm rot="10438248">
            <a:off x="2116138" y="3757613"/>
            <a:ext cx="1938337" cy="1938337"/>
          </a:xfrm>
          <a:custGeom>
            <a:avLst/>
            <a:gdLst>
              <a:gd name="T0" fmla="*/ 0 w 21617"/>
              <a:gd name="T1" fmla="*/ 0 h 21600"/>
              <a:gd name="T2" fmla="*/ 2147483647 w 21617"/>
              <a:gd name="T3" fmla="*/ 2147483647 h 21600"/>
              <a:gd name="T4" fmla="*/ 2147483647 w 21617"/>
              <a:gd name="T5" fmla="*/ 2147483647 h 21600"/>
              <a:gd name="T6" fmla="*/ 0 60000 65536"/>
              <a:gd name="T7" fmla="*/ 0 60000 65536"/>
              <a:gd name="T8" fmla="*/ 0 60000 65536"/>
              <a:gd name="T9" fmla="*/ 0 w 21617"/>
              <a:gd name="T10" fmla="*/ 0 h 21600"/>
              <a:gd name="T11" fmla="*/ 21617 w 21617"/>
              <a:gd name="T12" fmla="*/ 21600 h 21600"/>
            </a:gdLst>
            <a:ahLst/>
            <a:cxnLst>
              <a:cxn ang="T6">
                <a:pos x="T0" y="T1"/>
              </a:cxn>
              <a:cxn ang="T7">
                <a:pos x="T2" y="T3"/>
              </a:cxn>
              <a:cxn ang="T8">
                <a:pos x="T4" y="T5"/>
              </a:cxn>
            </a:cxnLst>
            <a:rect l="T9" t="T10" r="T11" b="T12"/>
            <a:pathLst>
              <a:path w="21617" h="21600" fill="none" extrusionOk="0">
                <a:moveTo>
                  <a:pt x="0" y="0"/>
                </a:moveTo>
                <a:cubicBezTo>
                  <a:pt x="5" y="0"/>
                  <a:pt x="11" y="-1"/>
                  <a:pt x="17" y="0"/>
                </a:cubicBezTo>
                <a:cubicBezTo>
                  <a:pt x="11946" y="0"/>
                  <a:pt x="21617" y="9670"/>
                  <a:pt x="21617" y="21600"/>
                </a:cubicBezTo>
              </a:path>
              <a:path w="21617" h="21600" stroke="0" extrusionOk="0">
                <a:moveTo>
                  <a:pt x="0" y="0"/>
                </a:moveTo>
                <a:cubicBezTo>
                  <a:pt x="5" y="0"/>
                  <a:pt x="11" y="-1"/>
                  <a:pt x="17" y="0"/>
                </a:cubicBezTo>
                <a:cubicBezTo>
                  <a:pt x="11946" y="0"/>
                  <a:pt x="21617" y="9670"/>
                  <a:pt x="21617" y="21600"/>
                </a:cubicBezTo>
                <a:lnTo>
                  <a:pt x="17" y="21600"/>
                </a:lnTo>
                <a:close/>
              </a:path>
            </a:pathLst>
          </a:custGeom>
          <a:noFill/>
          <a:ln w="38100" cap="rnd">
            <a:solidFill>
              <a:schemeClr val="accent1"/>
            </a:solidFill>
            <a:round/>
            <a:headEnd type="none" w="sm" len="sm"/>
            <a:tailEnd type="none" w="sm" len="sm"/>
          </a:ln>
        </p:spPr>
        <p:txBody>
          <a:bodyPr wrap="none" anchor="ctr"/>
          <a:lstStyle/>
          <a:p>
            <a:endParaRPr lang="en-AU"/>
          </a:p>
        </p:txBody>
      </p:sp>
      <p:sp>
        <p:nvSpPr>
          <p:cNvPr id="50183" name="Line 11"/>
          <p:cNvSpPr>
            <a:spLocks noChangeAspect="1" noChangeShapeType="1"/>
          </p:cNvSpPr>
          <p:nvPr/>
        </p:nvSpPr>
        <p:spPr bwMode="auto">
          <a:xfrm rot="21478049" flipH="1">
            <a:off x="2020888" y="1914525"/>
            <a:ext cx="1682750" cy="190500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0184" name="Line 12"/>
          <p:cNvSpPr>
            <a:spLocks noChangeAspect="1" noChangeShapeType="1"/>
          </p:cNvSpPr>
          <p:nvPr/>
        </p:nvSpPr>
        <p:spPr bwMode="auto">
          <a:xfrm rot="21478049" flipH="1">
            <a:off x="4033838" y="3570288"/>
            <a:ext cx="1731962" cy="196215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0185" name="Line 13"/>
          <p:cNvSpPr>
            <a:spLocks noChangeAspect="1" noChangeShapeType="1"/>
          </p:cNvSpPr>
          <p:nvPr/>
        </p:nvSpPr>
        <p:spPr bwMode="auto">
          <a:xfrm rot="21478049" flipV="1">
            <a:off x="2073275" y="3557588"/>
            <a:ext cx="1593850" cy="236537"/>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0186" name="Line 14"/>
          <p:cNvSpPr>
            <a:spLocks noChangeAspect="1" noChangeShapeType="1"/>
          </p:cNvSpPr>
          <p:nvPr/>
        </p:nvSpPr>
        <p:spPr bwMode="auto">
          <a:xfrm rot="21478049" flipV="1">
            <a:off x="4038600" y="3873500"/>
            <a:ext cx="65088" cy="167640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0187" name="AutoShape 15" descr="Sand"/>
          <p:cNvSpPr>
            <a:spLocks noChangeAspect="1" noChangeArrowheads="1"/>
          </p:cNvSpPr>
          <p:nvPr/>
        </p:nvSpPr>
        <p:spPr bwMode="auto">
          <a:xfrm>
            <a:off x="2362200" y="5105400"/>
            <a:ext cx="622300" cy="1327150"/>
          </a:xfrm>
          <a:prstGeom prst="triangle">
            <a:avLst>
              <a:gd name="adj" fmla="val 50000"/>
            </a:avLst>
          </a:prstGeom>
          <a:blipFill dpi="0" rotWithShape="1">
            <a:blip r:embed="rId3" cstate="print"/>
            <a:srcRect/>
            <a:tile tx="0" ty="0" sx="100000" sy="100000" flip="none" algn="tl"/>
          </a:blipFill>
          <a:ln w="12700">
            <a:noFill/>
            <a:miter lim="800000"/>
            <a:headEnd/>
            <a:tailEnd/>
          </a:ln>
        </p:spPr>
        <p:txBody>
          <a:bodyPr wrap="none" anchor="ctr"/>
          <a:lstStyle/>
          <a:p>
            <a:endParaRPr lang="en-US"/>
          </a:p>
        </p:txBody>
      </p:sp>
      <p:sp>
        <p:nvSpPr>
          <p:cNvPr id="50188" name="Line 86"/>
          <p:cNvSpPr>
            <a:spLocks noChangeShapeType="1"/>
          </p:cNvSpPr>
          <p:nvPr/>
        </p:nvSpPr>
        <p:spPr bwMode="auto">
          <a:xfrm>
            <a:off x="3505200" y="3352800"/>
            <a:ext cx="762000" cy="609600"/>
          </a:xfrm>
          <a:prstGeom prst="line">
            <a:avLst/>
          </a:prstGeom>
          <a:noFill/>
          <a:ln w="28575">
            <a:solidFill>
              <a:schemeClr val="accent1"/>
            </a:solidFill>
            <a:round/>
            <a:headEnd/>
            <a:tailEnd/>
          </a:ln>
        </p:spPr>
        <p:txBody>
          <a:bodyPr/>
          <a:lstStyle/>
          <a:p>
            <a:endParaRPr lang="en-AU"/>
          </a:p>
        </p:txBody>
      </p:sp>
      <p:grpSp>
        <p:nvGrpSpPr>
          <p:cNvPr id="50189" name="Group 92"/>
          <p:cNvGrpSpPr>
            <a:grpSpLocks/>
          </p:cNvGrpSpPr>
          <p:nvPr/>
        </p:nvGrpSpPr>
        <p:grpSpPr bwMode="auto">
          <a:xfrm>
            <a:off x="3257550" y="3884613"/>
            <a:ext cx="1212850" cy="1208087"/>
            <a:chOff x="2020" y="2447"/>
            <a:chExt cx="764" cy="761"/>
          </a:xfrm>
        </p:grpSpPr>
        <p:sp>
          <p:nvSpPr>
            <p:cNvPr id="50198" name="Arc 88"/>
            <p:cNvSpPr>
              <a:spLocks/>
            </p:cNvSpPr>
            <p:nvPr/>
          </p:nvSpPr>
          <p:spPr bwMode="auto">
            <a:xfrm rot="10496350" flipV="1">
              <a:off x="2114" y="2447"/>
              <a:ext cx="670" cy="753"/>
            </a:xfrm>
            <a:custGeom>
              <a:avLst/>
              <a:gdLst>
                <a:gd name="T0" fmla="*/ 0 w 19628"/>
                <a:gd name="T1" fmla="*/ 0 h 20635"/>
                <a:gd name="T2" fmla="*/ 0 w 19628"/>
                <a:gd name="T3" fmla="*/ 0 h 20635"/>
                <a:gd name="T4" fmla="*/ 0 w 19628"/>
                <a:gd name="T5" fmla="*/ 0 h 20635"/>
                <a:gd name="T6" fmla="*/ 0 60000 65536"/>
                <a:gd name="T7" fmla="*/ 0 60000 65536"/>
                <a:gd name="T8" fmla="*/ 0 60000 65536"/>
                <a:gd name="T9" fmla="*/ 0 w 19628"/>
                <a:gd name="T10" fmla="*/ 0 h 20635"/>
                <a:gd name="T11" fmla="*/ 19628 w 19628"/>
                <a:gd name="T12" fmla="*/ 20635 h 20635"/>
              </a:gdLst>
              <a:ahLst/>
              <a:cxnLst>
                <a:cxn ang="T6">
                  <a:pos x="T0" y="T1"/>
                </a:cxn>
                <a:cxn ang="T7">
                  <a:pos x="T2" y="T3"/>
                </a:cxn>
                <a:cxn ang="T8">
                  <a:pos x="T4" y="T5"/>
                </a:cxn>
              </a:cxnLst>
              <a:rect l="T9" t="T10" r="T11" b="T12"/>
              <a:pathLst>
                <a:path w="19628" h="20635" fill="none" extrusionOk="0">
                  <a:moveTo>
                    <a:pt x="6385" y="0"/>
                  </a:moveTo>
                  <a:cubicBezTo>
                    <a:pt x="12249" y="1815"/>
                    <a:pt x="17064" y="6039"/>
                    <a:pt x="19627" y="11617"/>
                  </a:cubicBezTo>
                </a:path>
                <a:path w="19628" h="20635" stroke="0" extrusionOk="0">
                  <a:moveTo>
                    <a:pt x="6385" y="0"/>
                  </a:moveTo>
                  <a:cubicBezTo>
                    <a:pt x="12249" y="1815"/>
                    <a:pt x="17064" y="6039"/>
                    <a:pt x="19627" y="11617"/>
                  </a:cubicBezTo>
                  <a:lnTo>
                    <a:pt x="0" y="20635"/>
                  </a:lnTo>
                  <a:close/>
                </a:path>
              </a:pathLst>
            </a:custGeom>
            <a:noFill/>
            <a:ln w="12700">
              <a:solidFill>
                <a:schemeClr val="tx2"/>
              </a:solidFill>
              <a:round/>
              <a:headEnd/>
              <a:tailEnd/>
            </a:ln>
          </p:spPr>
          <p:txBody>
            <a:bodyPr wrap="none" anchor="ctr"/>
            <a:lstStyle/>
            <a:p>
              <a:endParaRPr lang="en-AU"/>
            </a:p>
          </p:txBody>
        </p:sp>
        <p:sp>
          <p:nvSpPr>
            <p:cNvPr id="50199" name="Line 90"/>
            <p:cNvSpPr>
              <a:spLocks noChangeShapeType="1"/>
            </p:cNvSpPr>
            <p:nvPr/>
          </p:nvSpPr>
          <p:spPr bwMode="auto">
            <a:xfrm flipH="1">
              <a:off x="2020" y="2899"/>
              <a:ext cx="100" cy="309"/>
            </a:xfrm>
            <a:prstGeom prst="line">
              <a:avLst/>
            </a:prstGeom>
            <a:noFill/>
            <a:ln w="12700">
              <a:solidFill>
                <a:schemeClr val="tx2"/>
              </a:solidFill>
              <a:round/>
              <a:headEnd/>
              <a:tailEnd/>
            </a:ln>
          </p:spPr>
          <p:txBody>
            <a:bodyPr/>
            <a:lstStyle/>
            <a:p>
              <a:endParaRPr lang="en-AU"/>
            </a:p>
          </p:txBody>
        </p:sp>
      </p:grpSp>
      <p:grpSp>
        <p:nvGrpSpPr>
          <p:cNvPr id="50190" name="Group 93"/>
          <p:cNvGrpSpPr>
            <a:grpSpLocks/>
          </p:cNvGrpSpPr>
          <p:nvPr/>
        </p:nvGrpSpPr>
        <p:grpSpPr bwMode="auto">
          <a:xfrm>
            <a:off x="2514600" y="3281363"/>
            <a:ext cx="1195388" cy="1373187"/>
            <a:chOff x="1584" y="2067"/>
            <a:chExt cx="753" cy="865"/>
          </a:xfrm>
        </p:grpSpPr>
        <p:sp>
          <p:nvSpPr>
            <p:cNvPr id="50196" name="Arc 89"/>
            <p:cNvSpPr>
              <a:spLocks/>
            </p:cNvSpPr>
            <p:nvPr/>
          </p:nvSpPr>
          <p:spPr bwMode="auto">
            <a:xfrm rot="-6038046" flipH="1" flipV="1">
              <a:off x="1622" y="2029"/>
              <a:ext cx="678" cy="753"/>
            </a:xfrm>
            <a:custGeom>
              <a:avLst/>
              <a:gdLst>
                <a:gd name="T0" fmla="*/ 0 w 19885"/>
                <a:gd name="T1" fmla="*/ 0 h 20635"/>
                <a:gd name="T2" fmla="*/ 0 w 19885"/>
                <a:gd name="T3" fmla="*/ 0 h 20635"/>
                <a:gd name="T4" fmla="*/ 0 w 19885"/>
                <a:gd name="T5" fmla="*/ 0 h 20635"/>
                <a:gd name="T6" fmla="*/ 0 60000 65536"/>
                <a:gd name="T7" fmla="*/ 0 60000 65536"/>
                <a:gd name="T8" fmla="*/ 0 60000 65536"/>
                <a:gd name="T9" fmla="*/ 0 w 19885"/>
                <a:gd name="T10" fmla="*/ 0 h 20635"/>
                <a:gd name="T11" fmla="*/ 19885 w 19885"/>
                <a:gd name="T12" fmla="*/ 20635 h 20635"/>
              </a:gdLst>
              <a:ahLst/>
              <a:cxnLst>
                <a:cxn ang="T6">
                  <a:pos x="T0" y="T1"/>
                </a:cxn>
                <a:cxn ang="T7">
                  <a:pos x="T2" y="T3"/>
                </a:cxn>
                <a:cxn ang="T8">
                  <a:pos x="T4" y="T5"/>
                </a:cxn>
              </a:cxnLst>
              <a:rect l="T9" t="T10" r="T11" b="T12"/>
              <a:pathLst>
                <a:path w="19885" h="20635" fill="none" extrusionOk="0">
                  <a:moveTo>
                    <a:pt x="6385" y="0"/>
                  </a:moveTo>
                  <a:cubicBezTo>
                    <a:pt x="12462" y="1881"/>
                    <a:pt x="17401" y="6344"/>
                    <a:pt x="19885" y="12200"/>
                  </a:cubicBezTo>
                </a:path>
                <a:path w="19885" h="20635" stroke="0" extrusionOk="0">
                  <a:moveTo>
                    <a:pt x="6385" y="0"/>
                  </a:moveTo>
                  <a:cubicBezTo>
                    <a:pt x="12462" y="1881"/>
                    <a:pt x="17401" y="6344"/>
                    <a:pt x="19885" y="12200"/>
                  </a:cubicBezTo>
                  <a:lnTo>
                    <a:pt x="0" y="20635"/>
                  </a:lnTo>
                  <a:close/>
                </a:path>
              </a:pathLst>
            </a:custGeom>
            <a:noFill/>
            <a:ln w="12700">
              <a:solidFill>
                <a:schemeClr val="tx2"/>
              </a:solidFill>
              <a:round/>
              <a:headEnd/>
              <a:tailEnd/>
            </a:ln>
          </p:spPr>
          <p:txBody>
            <a:bodyPr wrap="none" anchor="ctr"/>
            <a:lstStyle/>
            <a:p>
              <a:endParaRPr lang="en-AU"/>
            </a:p>
          </p:txBody>
        </p:sp>
        <p:sp>
          <p:nvSpPr>
            <p:cNvPr id="50197" name="Line 91"/>
            <p:cNvSpPr>
              <a:spLocks noChangeShapeType="1"/>
            </p:cNvSpPr>
            <p:nvPr/>
          </p:nvSpPr>
          <p:spPr bwMode="auto">
            <a:xfrm flipH="1">
              <a:off x="1684" y="2740"/>
              <a:ext cx="292" cy="192"/>
            </a:xfrm>
            <a:prstGeom prst="line">
              <a:avLst/>
            </a:prstGeom>
            <a:noFill/>
            <a:ln w="12700">
              <a:solidFill>
                <a:schemeClr val="tx2"/>
              </a:solidFill>
              <a:round/>
              <a:headEnd/>
              <a:tailEnd/>
            </a:ln>
          </p:spPr>
          <p:txBody>
            <a:bodyPr/>
            <a:lstStyle/>
            <a:p>
              <a:endParaRPr lang="en-AU"/>
            </a:p>
          </p:txBody>
        </p:sp>
      </p:grpSp>
      <p:sp>
        <p:nvSpPr>
          <p:cNvPr id="50191" name="Line 94"/>
          <p:cNvSpPr>
            <a:spLocks noChangeShapeType="1"/>
          </p:cNvSpPr>
          <p:nvPr/>
        </p:nvSpPr>
        <p:spPr bwMode="auto">
          <a:xfrm>
            <a:off x="3581400" y="2057400"/>
            <a:ext cx="1981200" cy="1600200"/>
          </a:xfrm>
          <a:prstGeom prst="line">
            <a:avLst/>
          </a:prstGeom>
          <a:noFill/>
          <a:ln w="12700" cap="rnd">
            <a:solidFill>
              <a:srgbClr val="33CC33"/>
            </a:solidFill>
            <a:prstDash val="sysDot"/>
            <a:round/>
            <a:headEnd type="arrow" w="med" len="med"/>
            <a:tailEnd type="arrow" w="med" len="med"/>
          </a:ln>
        </p:spPr>
        <p:txBody>
          <a:bodyPr/>
          <a:lstStyle/>
          <a:p>
            <a:endParaRPr lang="en-AU"/>
          </a:p>
        </p:txBody>
      </p:sp>
      <p:sp>
        <p:nvSpPr>
          <p:cNvPr id="50192" name="Line 95"/>
          <p:cNvSpPr>
            <a:spLocks noChangeShapeType="1"/>
          </p:cNvSpPr>
          <p:nvPr/>
        </p:nvSpPr>
        <p:spPr bwMode="auto">
          <a:xfrm>
            <a:off x="3505200" y="3962400"/>
            <a:ext cx="228600" cy="152400"/>
          </a:xfrm>
          <a:prstGeom prst="line">
            <a:avLst/>
          </a:prstGeom>
          <a:noFill/>
          <a:ln w="12700" cap="rnd">
            <a:solidFill>
              <a:srgbClr val="33CC33"/>
            </a:solidFill>
            <a:prstDash val="sysDot"/>
            <a:round/>
            <a:headEnd type="arrow" w="med" len="med"/>
            <a:tailEnd type="arrow" w="med" len="med"/>
          </a:ln>
        </p:spPr>
        <p:txBody>
          <a:bodyPr/>
          <a:lstStyle/>
          <a:p>
            <a:endParaRPr lang="en-AU"/>
          </a:p>
        </p:txBody>
      </p:sp>
      <p:sp>
        <p:nvSpPr>
          <p:cNvPr id="50193" name="Text Box 96"/>
          <p:cNvSpPr txBox="1">
            <a:spLocks noChangeArrowheads="1"/>
          </p:cNvSpPr>
          <p:nvPr/>
        </p:nvSpPr>
        <p:spPr bwMode="auto">
          <a:xfrm>
            <a:off x="6683375" y="3657600"/>
            <a:ext cx="1317625" cy="1235075"/>
          </a:xfrm>
          <a:prstGeom prst="rect">
            <a:avLst/>
          </a:prstGeom>
          <a:noFill/>
          <a:ln w="12700">
            <a:noFill/>
            <a:miter lim="800000"/>
            <a:headEnd/>
            <a:tailEnd/>
          </a:ln>
        </p:spPr>
        <p:txBody>
          <a:bodyPr wrap="none">
            <a:spAutoFit/>
          </a:bodyPr>
          <a:lstStyle/>
          <a:p>
            <a:pPr algn="ctr"/>
            <a:r>
              <a:rPr lang="en-AU" sz="2800"/>
              <a:t>D</a:t>
            </a:r>
            <a:r>
              <a:rPr lang="en-AU" sz="2800" baseline="-25000"/>
              <a:t>1</a:t>
            </a:r>
            <a:r>
              <a:rPr lang="en-AU" sz="2800"/>
              <a:t> &lt; D</a:t>
            </a:r>
            <a:r>
              <a:rPr lang="en-AU" sz="2800" baseline="-25000"/>
              <a:t>2</a:t>
            </a:r>
          </a:p>
          <a:p>
            <a:pPr algn="ctr"/>
            <a:endParaRPr lang="en-AU" sz="2800" baseline="-25000"/>
          </a:p>
          <a:p>
            <a:pPr algn="ctr"/>
            <a:r>
              <a:rPr lang="en-AU" sz="2800"/>
              <a:t>n</a:t>
            </a:r>
            <a:r>
              <a:rPr lang="en-AU" sz="2800" baseline="-25000"/>
              <a:t>1</a:t>
            </a:r>
            <a:r>
              <a:rPr lang="en-AU" sz="2800"/>
              <a:t> &lt; n</a:t>
            </a:r>
            <a:r>
              <a:rPr lang="en-AU" sz="2800" baseline="-25000"/>
              <a:t>2</a:t>
            </a:r>
          </a:p>
        </p:txBody>
      </p:sp>
      <p:sp>
        <p:nvSpPr>
          <p:cNvPr id="50194" name="Text Box 97"/>
          <p:cNvSpPr txBox="1">
            <a:spLocks noChangeArrowheads="1"/>
          </p:cNvSpPr>
          <p:nvPr/>
        </p:nvSpPr>
        <p:spPr bwMode="auto">
          <a:xfrm>
            <a:off x="3536950" y="3657600"/>
            <a:ext cx="425450" cy="366713"/>
          </a:xfrm>
          <a:prstGeom prst="rect">
            <a:avLst/>
          </a:prstGeom>
          <a:noFill/>
          <a:ln w="12700">
            <a:noFill/>
            <a:miter lim="800000"/>
            <a:headEnd/>
            <a:tailEnd/>
          </a:ln>
        </p:spPr>
        <p:txBody>
          <a:bodyPr wrap="none">
            <a:spAutoFit/>
          </a:bodyPr>
          <a:lstStyle/>
          <a:p>
            <a:r>
              <a:rPr lang="en-AU"/>
              <a:t>D</a:t>
            </a:r>
            <a:r>
              <a:rPr lang="en-AU" baseline="-25000"/>
              <a:t>1</a:t>
            </a:r>
          </a:p>
        </p:txBody>
      </p:sp>
      <p:sp>
        <p:nvSpPr>
          <p:cNvPr id="50195" name="Text Box 98"/>
          <p:cNvSpPr txBox="1">
            <a:spLocks noChangeArrowheads="1"/>
          </p:cNvSpPr>
          <p:nvPr/>
        </p:nvSpPr>
        <p:spPr bwMode="auto">
          <a:xfrm>
            <a:off x="4648200" y="2362200"/>
            <a:ext cx="482600" cy="366713"/>
          </a:xfrm>
          <a:prstGeom prst="rect">
            <a:avLst/>
          </a:prstGeom>
          <a:noFill/>
          <a:ln w="12700">
            <a:noFill/>
            <a:miter lim="800000"/>
            <a:headEnd/>
            <a:tailEnd/>
          </a:ln>
        </p:spPr>
        <p:txBody>
          <a:bodyPr wrap="none">
            <a:spAutoFit/>
          </a:bodyPr>
          <a:lstStyle/>
          <a:p>
            <a:r>
              <a:rPr lang="en-AU"/>
              <a:t> D</a:t>
            </a:r>
            <a:r>
              <a:rPr lang="en-AU" baseline="-25000"/>
              <a:t>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AU" smtClean="0"/>
              <a:t>29 Sep 2008</a:t>
            </a:r>
          </a:p>
        </p:txBody>
      </p:sp>
      <p:sp>
        <p:nvSpPr>
          <p:cNvPr id="26627" name="Footer Placeholder 4"/>
          <p:cNvSpPr>
            <a:spLocks noGrp="1"/>
          </p:cNvSpPr>
          <p:nvPr>
            <p:ph type="ftr" sz="quarter" idx="11"/>
          </p:nvPr>
        </p:nvSpPr>
        <p:spPr>
          <a:noFill/>
        </p:spPr>
        <p:txBody>
          <a:bodyPr/>
          <a:lstStyle/>
          <a:p>
            <a:r>
              <a:rPr lang="en-AU" smtClean="0"/>
              <a:t>R D Ekers</a:t>
            </a:r>
          </a:p>
        </p:txBody>
      </p:sp>
      <p:sp>
        <p:nvSpPr>
          <p:cNvPr id="26628" name="Slide Number Placeholder 5"/>
          <p:cNvSpPr>
            <a:spLocks noGrp="1"/>
          </p:cNvSpPr>
          <p:nvPr>
            <p:ph type="sldNum" sz="quarter" idx="12"/>
          </p:nvPr>
        </p:nvSpPr>
        <p:spPr>
          <a:noFill/>
        </p:spPr>
        <p:txBody>
          <a:bodyPr/>
          <a:lstStyle/>
          <a:p>
            <a:fld id="{FE6E6F76-00F8-4DCD-8060-E30EE49FF18E}" type="slidenum">
              <a:rPr lang="en-AU" smtClean="0"/>
              <a:pPr/>
              <a:t>4</a:t>
            </a:fld>
            <a:endParaRPr lang="en-AU" smtClean="0"/>
          </a:p>
        </p:txBody>
      </p:sp>
      <p:sp>
        <p:nvSpPr>
          <p:cNvPr id="72706" name="Rectangle 2"/>
          <p:cNvSpPr>
            <a:spLocks noGrp="1" noChangeArrowheads="1"/>
          </p:cNvSpPr>
          <p:nvPr>
            <p:ph type="title"/>
          </p:nvPr>
        </p:nvSpPr>
        <p:spPr/>
        <p:txBody>
          <a:bodyPr/>
          <a:lstStyle/>
          <a:p>
            <a:pPr>
              <a:defRPr/>
            </a:pPr>
            <a:r>
              <a:rPr lang="en-US" smtClean="0"/>
              <a:t>Cygnus A</a:t>
            </a:r>
            <a:endParaRPr lang="en-AU" smtClean="0"/>
          </a:p>
        </p:txBody>
      </p:sp>
      <p:sp>
        <p:nvSpPr>
          <p:cNvPr id="26630" name="Rectangle 3"/>
          <p:cNvSpPr>
            <a:spLocks noGrp="1" noChangeArrowheads="1"/>
          </p:cNvSpPr>
          <p:nvPr>
            <p:ph type="body" idx="1"/>
          </p:nvPr>
        </p:nvSpPr>
        <p:spPr>
          <a:xfrm>
            <a:off x="3581400" y="2057400"/>
            <a:ext cx="4648200" cy="4800600"/>
          </a:xfrm>
        </p:spPr>
        <p:txBody>
          <a:bodyPr/>
          <a:lstStyle/>
          <a:p>
            <a:pPr>
              <a:buSzTx/>
              <a:buFont typeface="Wingdings" pitchFamily="2" charset="2"/>
              <a:buChar char="ç"/>
            </a:pPr>
            <a:r>
              <a:rPr lang="en-US" smtClean="0"/>
              <a:t>Raw data</a:t>
            </a:r>
          </a:p>
          <a:p>
            <a:pPr lvl="2">
              <a:buSzTx/>
              <a:buFont typeface="Wingdings" pitchFamily="2" charset="2"/>
              <a:buNone/>
            </a:pPr>
            <a:r>
              <a:rPr lang="en-US" smtClean="0"/>
              <a:t>VLA continuum</a:t>
            </a:r>
          </a:p>
          <a:p>
            <a:pPr>
              <a:buSzTx/>
              <a:buFont typeface="Wingdings" pitchFamily="2" charset="2"/>
              <a:buChar char="ç"/>
            </a:pPr>
            <a:endParaRPr lang="en-US" smtClean="0"/>
          </a:p>
          <a:p>
            <a:pPr>
              <a:buSzTx/>
              <a:buFont typeface="Wingdings" pitchFamily="2" charset="2"/>
              <a:buChar char="ç"/>
            </a:pPr>
            <a:r>
              <a:rPr lang="en-US" smtClean="0"/>
              <a:t>Deconvolution</a:t>
            </a:r>
          </a:p>
          <a:p>
            <a:pPr lvl="2">
              <a:buSzTx/>
              <a:buFont typeface="Wingdings" pitchFamily="2" charset="2"/>
              <a:buNone/>
            </a:pPr>
            <a:r>
              <a:rPr lang="en-US" smtClean="0"/>
              <a:t>correcting for gaps between telescopes	</a:t>
            </a:r>
          </a:p>
          <a:p>
            <a:pPr>
              <a:buSzTx/>
              <a:buFont typeface="Wingdings" pitchFamily="2" charset="2"/>
              <a:buChar char="ç"/>
            </a:pPr>
            <a:endParaRPr lang="en-US" smtClean="0"/>
          </a:p>
          <a:p>
            <a:pPr>
              <a:buSzTx/>
              <a:buFont typeface="Wingdings" pitchFamily="2" charset="2"/>
              <a:buChar char="ç"/>
            </a:pPr>
            <a:r>
              <a:rPr lang="en-US" smtClean="0"/>
              <a:t>Self Calibration</a:t>
            </a:r>
          </a:p>
          <a:p>
            <a:pPr lvl="2">
              <a:buSzTx/>
              <a:buFont typeface="Wingdings" pitchFamily="2" charset="2"/>
              <a:buNone/>
            </a:pPr>
            <a:r>
              <a:rPr lang="en-US" smtClean="0"/>
              <a:t>adaptive optics</a:t>
            </a:r>
            <a:endParaRPr lang="en-AU" smtClean="0"/>
          </a:p>
        </p:txBody>
      </p:sp>
      <p:pic>
        <p:nvPicPr>
          <p:cNvPr id="26631" name="Picture 4" descr="Cygnus A Image processing"/>
          <p:cNvPicPr>
            <a:picLocks noChangeAspect="1" noChangeArrowheads="1"/>
          </p:cNvPicPr>
          <p:nvPr/>
        </p:nvPicPr>
        <p:blipFill>
          <a:blip r:embed="rId2" cstate="print"/>
          <a:srcRect l="10062" t="3940" r="9518" b="6985"/>
          <a:stretch>
            <a:fillRect/>
          </a:stretch>
        </p:blipFill>
        <p:spPr bwMode="auto">
          <a:xfrm>
            <a:off x="87313" y="1863725"/>
            <a:ext cx="3187700" cy="5002213"/>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p>
            <a:r>
              <a:rPr lang="en-AU" smtClean="0"/>
              <a:t>29 Sep 2008</a:t>
            </a:r>
          </a:p>
        </p:txBody>
      </p:sp>
      <p:sp>
        <p:nvSpPr>
          <p:cNvPr id="51203" name="Footer Placeholder 2"/>
          <p:cNvSpPr>
            <a:spLocks noGrp="1"/>
          </p:cNvSpPr>
          <p:nvPr>
            <p:ph type="ftr" sz="quarter" idx="11"/>
          </p:nvPr>
        </p:nvSpPr>
        <p:spPr>
          <a:noFill/>
        </p:spPr>
        <p:txBody>
          <a:bodyPr/>
          <a:lstStyle/>
          <a:p>
            <a:r>
              <a:rPr lang="en-AU" smtClean="0"/>
              <a:t>R D Ekers</a:t>
            </a:r>
          </a:p>
        </p:txBody>
      </p:sp>
      <p:sp>
        <p:nvSpPr>
          <p:cNvPr id="51204" name="Slide Number Placeholder 3"/>
          <p:cNvSpPr>
            <a:spLocks noGrp="1"/>
          </p:cNvSpPr>
          <p:nvPr>
            <p:ph type="sldNum" sz="quarter" idx="12"/>
          </p:nvPr>
        </p:nvSpPr>
        <p:spPr>
          <a:noFill/>
        </p:spPr>
        <p:txBody>
          <a:bodyPr/>
          <a:lstStyle/>
          <a:p>
            <a:fld id="{545328C9-12BC-424E-8670-81E8D8F36C41}" type="slidenum">
              <a:rPr lang="en-AU" smtClean="0"/>
              <a:pPr/>
              <a:t>40</a:t>
            </a:fld>
            <a:endParaRPr lang="en-AU" smtClean="0"/>
          </a:p>
        </p:txBody>
      </p:sp>
      <p:sp>
        <p:nvSpPr>
          <p:cNvPr id="119810" name="Rectangle 2"/>
          <p:cNvSpPr>
            <a:spLocks noGrp="1" noChangeArrowheads="1"/>
          </p:cNvSpPr>
          <p:nvPr>
            <p:ph type="title" idx="4294967295"/>
          </p:nvPr>
        </p:nvSpPr>
        <p:spPr/>
        <p:txBody>
          <a:bodyPr/>
          <a:lstStyle/>
          <a:p>
            <a:pPr eaLnBrk="1" hangingPunct="1">
              <a:defRPr/>
            </a:pPr>
            <a:r>
              <a:rPr lang="en-AU" sz="4000" smtClean="0"/>
              <a:t>Radio Telescope Imaging</a:t>
            </a:r>
            <a:br>
              <a:rPr lang="en-AU" sz="4000" smtClean="0"/>
            </a:br>
            <a:r>
              <a:rPr lang="en-AU" sz="4000" smtClean="0"/>
              <a:t>image v aperture plane</a:t>
            </a:r>
          </a:p>
        </p:txBody>
      </p:sp>
      <p:grpSp>
        <p:nvGrpSpPr>
          <p:cNvPr id="51206" name="Group 3"/>
          <p:cNvGrpSpPr>
            <a:grpSpLocks/>
          </p:cNvGrpSpPr>
          <p:nvPr/>
        </p:nvGrpSpPr>
        <p:grpSpPr bwMode="auto">
          <a:xfrm>
            <a:off x="152400" y="4437063"/>
            <a:ext cx="1978025" cy="2266950"/>
            <a:chOff x="391" y="2795"/>
            <a:chExt cx="1246" cy="1428"/>
          </a:xfrm>
        </p:grpSpPr>
        <p:grpSp>
          <p:nvGrpSpPr>
            <p:cNvPr id="51273" name="Group 4"/>
            <p:cNvGrpSpPr>
              <a:grpSpLocks/>
            </p:cNvGrpSpPr>
            <p:nvPr/>
          </p:nvGrpSpPr>
          <p:grpSpPr bwMode="auto">
            <a:xfrm rot="-4917237">
              <a:off x="917" y="2795"/>
              <a:ext cx="528" cy="624"/>
              <a:chOff x="4704" y="1872"/>
              <a:chExt cx="720" cy="816"/>
            </a:xfrm>
          </p:grpSpPr>
          <p:pic>
            <p:nvPicPr>
              <p:cNvPr id="51282" name="Picture 5" descr="osma_NFRA"/>
              <p:cNvPicPr>
                <a:picLocks noChangeAspect="1" noChangeArrowheads="1"/>
              </p:cNvPicPr>
              <p:nvPr/>
            </p:nvPicPr>
            <p:blipFill>
              <a:blip r:embed="rId3" cstate="print"/>
              <a:srcRect l="20689" t="9239" r="27586" b="16844"/>
              <a:stretch>
                <a:fillRect/>
              </a:stretch>
            </p:blipFill>
            <p:spPr bwMode="auto">
              <a:xfrm>
                <a:off x="4704" y="1920"/>
                <a:ext cx="720" cy="768"/>
              </a:xfrm>
              <a:prstGeom prst="rect">
                <a:avLst/>
              </a:prstGeom>
              <a:solidFill>
                <a:srgbClr val="000072"/>
              </a:solidFill>
              <a:ln w="19050">
                <a:solidFill>
                  <a:srgbClr val="000072"/>
                </a:solidFill>
                <a:miter lim="800000"/>
                <a:headEnd/>
                <a:tailEnd/>
              </a:ln>
            </p:spPr>
          </p:pic>
          <p:sp>
            <p:nvSpPr>
              <p:cNvPr id="51283" name="AutoShape 6"/>
              <p:cNvSpPr>
                <a:spLocks noChangeArrowheads="1"/>
              </p:cNvSpPr>
              <p:nvPr/>
            </p:nvSpPr>
            <p:spPr bwMode="auto">
              <a:xfrm flipV="1">
                <a:off x="4704" y="1920"/>
                <a:ext cx="144" cy="720"/>
              </a:xfrm>
              <a:prstGeom prst="rtTriangle">
                <a:avLst/>
              </a:prstGeom>
              <a:solidFill>
                <a:srgbClr val="000072"/>
              </a:solidFill>
              <a:ln w="12700">
                <a:solidFill>
                  <a:srgbClr val="000072"/>
                </a:solidFill>
                <a:miter lim="800000"/>
                <a:headEnd/>
                <a:tailEnd/>
              </a:ln>
            </p:spPr>
            <p:txBody>
              <a:bodyPr wrap="none" anchor="ctr"/>
              <a:lstStyle/>
              <a:p>
                <a:endParaRPr lang="en-US"/>
              </a:p>
            </p:txBody>
          </p:sp>
          <p:sp>
            <p:nvSpPr>
              <p:cNvPr id="51284" name="AutoShape 7"/>
              <p:cNvSpPr>
                <a:spLocks noChangeArrowheads="1"/>
              </p:cNvSpPr>
              <p:nvPr/>
            </p:nvSpPr>
            <p:spPr bwMode="auto">
              <a:xfrm flipH="1">
                <a:off x="5280" y="1872"/>
                <a:ext cx="144" cy="816"/>
              </a:xfrm>
              <a:prstGeom prst="rtTriangle">
                <a:avLst/>
              </a:prstGeom>
              <a:solidFill>
                <a:srgbClr val="000072"/>
              </a:solidFill>
              <a:ln w="12700">
                <a:solidFill>
                  <a:srgbClr val="000072"/>
                </a:solidFill>
                <a:miter lim="800000"/>
                <a:headEnd/>
                <a:tailEnd/>
              </a:ln>
            </p:spPr>
            <p:txBody>
              <a:bodyPr wrap="none" anchor="ctr"/>
              <a:lstStyle/>
              <a:p>
                <a:endParaRPr lang="en-US"/>
              </a:p>
            </p:txBody>
          </p:sp>
          <p:sp>
            <p:nvSpPr>
              <p:cNvPr id="51285" name="AutoShape 8"/>
              <p:cNvSpPr>
                <a:spLocks noChangeArrowheads="1"/>
              </p:cNvSpPr>
              <p:nvPr/>
            </p:nvSpPr>
            <p:spPr bwMode="auto">
              <a:xfrm rot="-5400000" flipH="1" flipV="1">
                <a:off x="5016" y="1608"/>
                <a:ext cx="96" cy="720"/>
              </a:xfrm>
              <a:prstGeom prst="rtTriangle">
                <a:avLst/>
              </a:prstGeom>
              <a:solidFill>
                <a:srgbClr val="000072"/>
              </a:solidFill>
              <a:ln w="12700">
                <a:solidFill>
                  <a:srgbClr val="000072"/>
                </a:solidFill>
                <a:miter lim="800000"/>
                <a:headEnd/>
                <a:tailEnd/>
              </a:ln>
            </p:spPr>
            <p:txBody>
              <a:bodyPr wrap="none" anchor="ctr"/>
              <a:lstStyle/>
              <a:p>
                <a:endParaRPr lang="en-US"/>
              </a:p>
            </p:txBody>
          </p:sp>
        </p:grpSp>
        <p:sp>
          <p:nvSpPr>
            <p:cNvPr id="51274" name="Arc 9"/>
            <p:cNvSpPr>
              <a:spLocks noChangeAspect="1"/>
            </p:cNvSpPr>
            <p:nvPr/>
          </p:nvSpPr>
          <p:spPr bwMode="auto">
            <a:xfrm rot="10438248">
              <a:off x="422" y="3251"/>
              <a:ext cx="790" cy="790"/>
            </a:xfrm>
            <a:custGeom>
              <a:avLst/>
              <a:gdLst>
                <a:gd name="T0" fmla="*/ 0 w 21617"/>
                <a:gd name="T1" fmla="*/ 0 h 21600"/>
                <a:gd name="T2" fmla="*/ 0 w 21617"/>
                <a:gd name="T3" fmla="*/ 0 h 21600"/>
                <a:gd name="T4" fmla="*/ 0 w 21617"/>
                <a:gd name="T5" fmla="*/ 0 h 21600"/>
                <a:gd name="T6" fmla="*/ 0 60000 65536"/>
                <a:gd name="T7" fmla="*/ 0 60000 65536"/>
                <a:gd name="T8" fmla="*/ 0 60000 65536"/>
                <a:gd name="T9" fmla="*/ 0 w 21617"/>
                <a:gd name="T10" fmla="*/ 0 h 21600"/>
                <a:gd name="T11" fmla="*/ 21617 w 21617"/>
                <a:gd name="T12" fmla="*/ 21600 h 21600"/>
              </a:gdLst>
              <a:ahLst/>
              <a:cxnLst>
                <a:cxn ang="T6">
                  <a:pos x="T0" y="T1"/>
                </a:cxn>
                <a:cxn ang="T7">
                  <a:pos x="T2" y="T3"/>
                </a:cxn>
                <a:cxn ang="T8">
                  <a:pos x="T4" y="T5"/>
                </a:cxn>
              </a:cxnLst>
              <a:rect l="T9" t="T10" r="T11" b="T12"/>
              <a:pathLst>
                <a:path w="21617" h="21600" fill="none" extrusionOk="0">
                  <a:moveTo>
                    <a:pt x="0" y="0"/>
                  </a:moveTo>
                  <a:cubicBezTo>
                    <a:pt x="5" y="0"/>
                    <a:pt x="11" y="-1"/>
                    <a:pt x="17" y="0"/>
                  </a:cubicBezTo>
                  <a:cubicBezTo>
                    <a:pt x="11946" y="0"/>
                    <a:pt x="21617" y="9670"/>
                    <a:pt x="21617" y="21600"/>
                  </a:cubicBezTo>
                </a:path>
                <a:path w="21617" h="21600" stroke="0" extrusionOk="0">
                  <a:moveTo>
                    <a:pt x="0" y="0"/>
                  </a:moveTo>
                  <a:cubicBezTo>
                    <a:pt x="5" y="0"/>
                    <a:pt x="11" y="-1"/>
                    <a:pt x="17" y="0"/>
                  </a:cubicBezTo>
                  <a:cubicBezTo>
                    <a:pt x="11946" y="0"/>
                    <a:pt x="21617" y="9670"/>
                    <a:pt x="21617" y="21600"/>
                  </a:cubicBezTo>
                  <a:lnTo>
                    <a:pt x="17" y="21600"/>
                  </a:lnTo>
                  <a:close/>
                </a:path>
              </a:pathLst>
            </a:custGeom>
            <a:noFill/>
            <a:ln w="38100" cap="rnd">
              <a:solidFill>
                <a:schemeClr val="accent1"/>
              </a:solidFill>
              <a:round/>
              <a:headEnd type="none" w="sm" len="sm"/>
              <a:tailEnd type="none" w="sm" len="sm"/>
            </a:ln>
          </p:spPr>
          <p:txBody>
            <a:bodyPr wrap="none" anchor="ctr"/>
            <a:lstStyle/>
            <a:p>
              <a:endParaRPr lang="en-AU"/>
            </a:p>
          </p:txBody>
        </p:sp>
        <p:grpSp>
          <p:nvGrpSpPr>
            <p:cNvPr id="51275" name="Group 10"/>
            <p:cNvGrpSpPr>
              <a:grpSpLocks noChangeAspect="1"/>
            </p:cNvGrpSpPr>
            <p:nvPr/>
          </p:nvGrpSpPr>
          <p:grpSpPr bwMode="auto">
            <a:xfrm rot="-121951">
              <a:off x="391" y="2795"/>
              <a:ext cx="1246" cy="1185"/>
              <a:chOff x="480" y="1295"/>
              <a:chExt cx="1968" cy="1872"/>
            </a:xfrm>
          </p:grpSpPr>
          <p:sp>
            <p:nvSpPr>
              <p:cNvPr id="51278" name="Line 11"/>
              <p:cNvSpPr>
                <a:spLocks noChangeAspect="1" noChangeShapeType="1"/>
              </p:cNvSpPr>
              <p:nvPr/>
            </p:nvSpPr>
            <p:spPr bwMode="auto">
              <a:xfrm flipH="1">
                <a:off x="480" y="1295"/>
                <a:ext cx="720" cy="81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79" name="Line 12"/>
              <p:cNvSpPr>
                <a:spLocks noChangeAspect="1" noChangeShapeType="1"/>
              </p:cNvSpPr>
              <p:nvPr/>
            </p:nvSpPr>
            <p:spPr bwMode="auto">
              <a:xfrm flipH="1">
                <a:off x="1728" y="2351"/>
                <a:ext cx="720" cy="81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80" name="Line 13"/>
              <p:cNvSpPr>
                <a:spLocks noChangeAspect="1" noChangeShapeType="1"/>
              </p:cNvSpPr>
              <p:nvPr/>
            </p:nvSpPr>
            <p:spPr bwMode="auto">
              <a:xfrm flipV="1">
                <a:off x="480" y="1919"/>
                <a:ext cx="1296" cy="19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81" name="Line 14"/>
              <p:cNvSpPr>
                <a:spLocks noChangeAspect="1" noChangeShapeType="1"/>
              </p:cNvSpPr>
              <p:nvPr/>
            </p:nvSpPr>
            <p:spPr bwMode="auto">
              <a:xfrm flipV="1">
                <a:off x="1728" y="1919"/>
                <a:ext cx="48" cy="1248"/>
              </a:xfrm>
              <a:prstGeom prst="line">
                <a:avLst/>
              </a:prstGeom>
              <a:noFill/>
              <a:ln w="12700">
                <a:solidFill>
                  <a:schemeClr val="tx2"/>
                </a:solidFill>
                <a:round/>
                <a:headEnd type="none" w="sm" len="sm"/>
                <a:tailEnd type="none" w="sm" len="sm"/>
              </a:ln>
            </p:spPr>
            <p:txBody>
              <a:bodyPr wrap="none" anchor="ctr"/>
              <a:lstStyle/>
              <a:p>
                <a:endParaRPr lang="en-AU"/>
              </a:p>
            </p:txBody>
          </p:sp>
        </p:grpSp>
        <p:sp>
          <p:nvSpPr>
            <p:cNvPr id="51276" name="AutoShape 15"/>
            <p:cNvSpPr>
              <a:spLocks noChangeAspect="1" noChangeArrowheads="1"/>
            </p:cNvSpPr>
            <p:nvPr/>
          </p:nvSpPr>
          <p:spPr bwMode="auto">
            <a:xfrm>
              <a:off x="573" y="3828"/>
              <a:ext cx="183" cy="395"/>
            </a:xfrm>
            <a:prstGeom prst="triangle">
              <a:avLst>
                <a:gd name="adj" fmla="val 50000"/>
              </a:avLst>
            </a:prstGeom>
            <a:solidFill>
              <a:schemeClr val="accent1"/>
            </a:solidFill>
            <a:ln w="12700">
              <a:solidFill>
                <a:schemeClr val="accent1"/>
              </a:solidFill>
              <a:miter lim="800000"/>
              <a:headEnd/>
              <a:tailEnd/>
            </a:ln>
          </p:spPr>
          <p:txBody>
            <a:bodyPr wrap="none" anchor="ctr"/>
            <a:lstStyle/>
            <a:p>
              <a:endParaRPr lang="en-US"/>
            </a:p>
          </p:txBody>
        </p:sp>
        <p:sp>
          <p:nvSpPr>
            <p:cNvPr id="51277" name="AutoShape 16"/>
            <p:cNvSpPr>
              <a:spLocks noChangeAspect="1" noChangeArrowheads="1"/>
            </p:cNvSpPr>
            <p:nvPr/>
          </p:nvSpPr>
          <p:spPr bwMode="auto">
            <a:xfrm rot="-5400000">
              <a:off x="1090" y="3068"/>
              <a:ext cx="213" cy="213"/>
            </a:xfrm>
            <a:prstGeom prst="parallelogram">
              <a:avLst>
                <a:gd name="adj" fmla="val 25000"/>
              </a:avLst>
            </a:prstGeom>
            <a:noFill/>
            <a:ln w="12700">
              <a:solidFill>
                <a:srgbClr val="FF0000"/>
              </a:solidFill>
              <a:prstDash val="dash"/>
              <a:miter lim="800000"/>
              <a:headEnd/>
              <a:tailEnd/>
            </a:ln>
          </p:spPr>
          <p:txBody>
            <a:bodyPr wrap="none" anchor="ctr"/>
            <a:lstStyle/>
            <a:p>
              <a:endParaRPr lang="en-US"/>
            </a:p>
          </p:txBody>
        </p:sp>
      </p:grpSp>
      <p:grpSp>
        <p:nvGrpSpPr>
          <p:cNvPr id="51207" name="Group 17"/>
          <p:cNvGrpSpPr>
            <a:grpSpLocks/>
          </p:cNvGrpSpPr>
          <p:nvPr/>
        </p:nvGrpSpPr>
        <p:grpSpPr bwMode="auto">
          <a:xfrm>
            <a:off x="2303463" y="3213100"/>
            <a:ext cx="2867025" cy="2238375"/>
            <a:chOff x="1746" y="2024"/>
            <a:chExt cx="1806" cy="1410"/>
          </a:xfrm>
        </p:grpSpPr>
        <p:grpSp>
          <p:nvGrpSpPr>
            <p:cNvPr id="51245" name="Group 18"/>
            <p:cNvGrpSpPr>
              <a:grpSpLocks/>
            </p:cNvGrpSpPr>
            <p:nvPr/>
          </p:nvGrpSpPr>
          <p:grpSpPr bwMode="auto">
            <a:xfrm>
              <a:off x="2105" y="3032"/>
              <a:ext cx="629" cy="212"/>
              <a:chOff x="4275" y="2160"/>
              <a:chExt cx="629" cy="212"/>
            </a:xfrm>
          </p:grpSpPr>
          <p:sp>
            <p:nvSpPr>
              <p:cNvPr id="51271" name="Rectangle 19"/>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51272" name="Rectangle 20"/>
              <p:cNvSpPr>
                <a:spLocks noChangeAspect="1" noChangeArrowheads="1"/>
              </p:cNvSpPr>
              <p:nvPr/>
            </p:nvSpPr>
            <p:spPr bwMode="auto">
              <a:xfrm>
                <a:off x="4275" y="2160"/>
                <a:ext cx="629" cy="212"/>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rPr>
                  <a:t>Computer</a:t>
                </a:r>
              </a:p>
            </p:txBody>
          </p:sp>
        </p:grpSp>
        <p:sp>
          <p:nvSpPr>
            <p:cNvPr id="51246" name="Line 21"/>
            <p:cNvSpPr>
              <a:spLocks noChangeAspect="1" noChangeShapeType="1"/>
            </p:cNvSpPr>
            <p:nvPr/>
          </p:nvSpPr>
          <p:spPr bwMode="auto">
            <a:xfrm>
              <a:off x="2422" y="321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7" name="AutoShape 22"/>
            <p:cNvSpPr>
              <a:spLocks noChangeAspect="1" noChangeArrowheads="1"/>
            </p:cNvSpPr>
            <p:nvPr/>
          </p:nvSpPr>
          <p:spPr bwMode="auto">
            <a:xfrm rot="17052352" flipH="1">
              <a:off x="2347" y="324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grpSp>
          <p:nvGrpSpPr>
            <p:cNvPr id="51248" name="Group 23"/>
            <p:cNvGrpSpPr>
              <a:grpSpLocks noChangeAspect="1"/>
            </p:cNvGrpSpPr>
            <p:nvPr/>
          </p:nvGrpSpPr>
          <p:grpSpPr bwMode="auto">
            <a:xfrm>
              <a:off x="2239" y="2593"/>
              <a:ext cx="400" cy="128"/>
              <a:chOff x="3735" y="2743"/>
              <a:chExt cx="544" cy="174"/>
            </a:xfrm>
          </p:grpSpPr>
          <p:sp>
            <p:nvSpPr>
              <p:cNvPr id="51269" name="Arc 24"/>
              <p:cNvSpPr>
                <a:spLocks noChangeAspect="1"/>
              </p:cNvSpPr>
              <p:nvPr/>
            </p:nvSpPr>
            <p:spPr bwMode="auto">
              <a:xfrm rot="10440000">
                <a:off x="3735" y="2743"/>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70" name="Arc 25"/>
              <p:cNvSpPr>
                <a:spLocks noChangeAspect="1"/>
              </p:cNvSpPr>
              <p:nvPr/>
            </p:nvSpPr>
            <p:spPr bwMode="auto">
              <a:xfrm rot="10440000">
                <a:off x="4071" y="2743"/>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sp>
          <p:nvSpPr>
            <p:cNvPr id="51249" name="Arc 26"/>
            <p:cNvSpPr>
              <a:spLocks noChangeAspect="1"/>
            </p:cNvSpPr>
            <p:nvPr/>
          </p:nvSpPr>
          <p:spPr bwMode="auto">
            <a:xfrm rot="10440000">
              <a:off x="2697" y="2594"/>
              <a:ext cx="153" cy="128"/>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nvGrpSpPr>
            <p:cNvPr id="51250" name="Group 27"/>
            <p:cNvGrpSpPr>
              <a:grpSpLocks noChangeAspect="1"/>
            </p:cNvGrpSpPr>
            <p:nvPr/>
          </p:nvGrpSpPr>
          <p:grpSpPr bwMode="auto">
            <a:xfrm>
              <a:off x="1746" y="2594"/>
              <a:ext cx="399" cy="128"/>
              <a:chOff x="3063" y="2745"/>
              <a:chExt cx="544" cy="174"/>
            </a:xfrm>
          </p:grpSpPr>
          <p:sp>
            <p:nvSpPr>
              <p:cNvPr id="51267" name="Arc 28"/>
              <p:cNvSpPr>
                <a:spLocks noChangeAspect="1"/>
              </p:cNvSpPr>
              <p:nvPr/>
            </p:nvSpPr>
            <p:spPr bwMode="auto">
              <a:xfrm rot="10440000">
                <a:off x="3063" y="2745"/>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68" name="Arc 29"/>
              <p:cNvSpPr>
                <a:spLocks noChangeAspect="1"/>
              </p:cNvSpPr>
              <p:nvPr/>
            </p:nvSpPr>
            <p:spPr bwMode="auto">
              <a:xfrm rot="10440000">
                <a:off x="3399" y="2745"/>
                <a:ext cx="208" cy="174"/>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grpSp>
        <p:sp>
          <p:nvSpPr>
            <p:cNvPr id="51251" name="Line 30"/>
            <p:cNvSpPr>
              <a:spLocks noChangeAspect="1" noChangeShapeType="1"/>
            </p:cNvSpPr>
            <p:nvPr/>
          </p:nvSpPr>
          <p:spPr bwMode="auto">
            <a:xfrm flipH="1">
              <a:off x="2069"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2" name="Line 31"/>
            <p:cNvSpPr>
              <a:spLocks noChangeAspect="1" noChangeShapeType="1"/>
            </p:cNvSpPr>
            <p:nvPr/>
          </p:nvSpPr>
          <p:spPr bwMode="auto">
            <a:xfrm flipH="1">
              <a:off x="2316"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3" name="Line 32"/>
            <p:cNvSpPr>
              <a:spLocks noChangeAspect="1" noChangeShapeType="1"/>
            </p:cNvSpPr>
            <p:nvPr/>
          </p:nvSpPr>
          <p:spPr bwMode="auto">
            <a:xfrm flipH="1">
              <a:off x="2563"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4" name="Line 33"/>
            <p:cNvSpPr>
              <a:spLocks noChangeAspect="1" noChangeShapeType="1"/>
            </p:cNvSpPr>
            <p:nvPr/>
          </p:nvSpPr>
          <p:spPr bwMode="auto">
            <a:xfrm flipH="1">
              <a:off x="2774"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5" name="Line 34"/>
            <p:cNvSpPr>
              <a:spLocks noChangeAspect="1" noChangeShapeType="1"/>
            </p:cNvSpPr>
            <p:nvPr/>
          </p:nvSpPr>
          <p:spPr bwMode="auto">
            <a:xfrm flipH="1">
              <a:off x="1858" y="2024"/>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6" name="Line 35"/>
            <p:cNvSpPr>
              <a:spLocks noChangeAspect="1" noChangeShapeType="1"/>
            </p:cNvSpPr>
            <p:nvPr/>
          </p:nvSpPr>
          <p:spPr bwMode="auto">
            <a:xfrm>
              <a:off x="1823"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7" name="Line 36"/>
            <p:cNvSpPr>
              <a:spLocks noChangeAspect="1" noChangeShapeType="1"/>
            </p:cNvSpPr>
            <p:nvPr/>
          </p:nvSpPr>
          <p:spPr bwMode="auto">
            <a:xfrm>
              <a:off x="2422" y="2870"/>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8" name="Line 37"/>
            <p:cNvSpPr>
              <a:spLocks noChangeAspect="1" noChangeShapeType="1"/>
            </p:cNvSpPr>
            <p:nvPr/>
          </p:nvSpPr>
          <p:spPr bwMode="auto">
            <a:xfrm>
              <a:off x="2034"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59" name="Line 38"/>
            <p:cNvSpPr>
              <a:spLocks noChangeAspect="1" noChangeShapeType="1"/>
            </p:cNvSpPr>
            <p:nvPr/>
          </p:nvSpPr>
          <p:spPr bwMode="auto">
            <a:xfrm>
              <a:off x="2281"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0" name="Line 39"/>
            <p:cNvSpPr>
              <a:spLocks noChangeAspect="1" noChangeShapeType="1"/>
            </p:cNvSpPr>
            <p:nvPr/>
          </p:nvSpPr>
          <p:spPr bwMode="auto">
            <a:xfrm>
              <a:off x="2528"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1" name="Line 40"/>
            <p:cNvSpPr>
              <a:spLocks noChangeAspect="1" noChangeShapeType="1"/>
            </p:cNvSpPr>
            <p:nvPr/>
          </p:nvSpPr>
          <p:spPr bwMode="auto">
            <a:xfrm>
              <a:off x="2739" y="2694"/>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51262" name="Group 41"/>
            <p:cNvGrpSpPr>
              <a:grpSpLocks/>
            </p:cNvGrpSpPr>
            <p:nvPr/>
          </p:nvGrpSpPr>
          <p:grpSpPr bwMode="auto">
            <a:xfrm>
              <a:off x="2933" y="2024"/>
              <a:ext cx="619" cy="846"/>
              <a:chOff x="5103" y="1152"/>
              <a:chExt cx="619" cy="846"/>
            </a:xfrm>
          </p:grpSpPr>
          <p:sp>
            <p:nvSpPr>
              <p:cNvPr id="51264" name="Arc 42"/>
              <p:cNvSpPr>
                <a:spLocks noChangeAspect="1"/>
              </p:cNvSpPr>
              <p:nvPr/>
            </p:nvSpPr>
            <p:spPr bwMode="auto">
              <a:xfrm rot="10440000">
                <a:off x="5103" y="1722"/>
                <a:ext cx="153" cy="128"/>
              </a:xfrm>
              <a:custGeom>
                <a:avLst/>
                <a:gdLst>
                  <a:gd name="T0" fmla="*/ 0 w 21704"/>
                  <a:gd name="T1" fmla="*/ 0 h 21600"/>
                  <a:gd name="T2" fmla="*/ 0 w 21704"/>
                  <a:gd name="T3" fmla="*/ 0 h 21600"/>
                  <a:gd name="T4" fmla="*/ 0 w 21704"/>
                  <a:gd name="T5" fmla="*/ 0 h 21600"/>
                  <a:gd name="T6" fmla="*/ 0 60000 65536"/>
                  <a:gd name="T7" fmla="*/ 0 60000 65536"/>
                  <a:gd name="T8" fmla="*/ 0 60000 65536"/>
                  <a:gd name="T9" fmla="*/ 0 w 21704"/>
                  <a:gd name="T10" fmla="*/ 0 h 21600"/>
                  <a:gd name="T11" fmla="*/ 21704 w 21704"/>
                  <a:gd name="T12" fmla="*/ 21600 h 21600"/>
                </a:gdLst>
                <a:ahLst/>
                <a:cxnLst>
                  <a:cxn ang="T6">
                    <a:pos x="T0" y="T1"/>
                  </a:cxn>
                  <a:cxn ang="T7">
                    <a:pos x="T2" y="T3"/>
                  </a:cxn>
                  <a:cxn ang="T8">
                    <a:pos x="T4" y="T5"/>
                  </a:cxn>
                </a:cxnLst>
                <a:rect l="T9" t="T10" r="T11" b="T12"/>
                <a:pathLst>
                  <a:path w="21704" h="21600" fill="none" extrusionOk="0">
                    <a:moveTo>
                      <a:pt x="0" y="0"/>
                    </a:moveTo>
                    <a:cubicBezTo>
                      <a:pt x="34" y="0"/>
                      <a:pt x="69" y="-1"/>
                      <a:pt x="104" y="0"/>
                    </a:cubicBezTo>
                    <a:cubicBezTo>
                      <a:pt x="12033" y="0"/>
                      <a:pt x="21704" y="9670"/>
                      <a:pt x="21704" y="21600"/>
                    </a:cubicBezTo>
                  </a:path>
                  <a:path w="21704" h="21600" stroke="0" extrusionOk="0">
                    <a:moveTo>
                      <a:pt x="0" y="0"/>
                    </a:moveTo>
                    <a:cubicBezTo>
                      <a:pt x="34" y="0"/>
                      <a:pt x="69" y="-1"/>
                      <a:pt x="104" y="0"/>
                    </a:cubicBezTo>
                    <a:cubicBezTo>
                      <a:pt x="12033" y="0"/>
                      <a:pt x="21704" y="9670"/>
                      <a:pt x="21704" y="21600"/>
                    </a:cubicBezTo>
                    <a:lnTo>
                      <a:pt x="104" y="21600"/>
                    </a:lnTo>
                    <a:close/>
                  </a:path>
                </a:pathLst>
              </a:custGeom>
              <a:noFill/>
              <a:ln w="25400" cap="rnd">
                <a:solidFill>
                  <a:schemeClr val="accent1"/>
                </a:solidFill>
                <a:round/>
                <a:headEnd type="none" w="sm" len="sm"/>
                <a:tailEnd type="none" w="sm" len="sm"/>
              </a:ln>
            </p:spPr>
            <p:txBody>
              <a:bodyPr wrap="none" anchor="ctr"/>
              <a:lstStyle/>
              <a:p>
                <a:endParaRPr lang="en-AU"/>
              </a:p>
            </p:txBody>
          </p:sp>
          <p:sp>
            <p:nvSpPr>
              <p:cNvPr id="51265" name="Line 43"/>
              <p:cNvSpPr>
                <a:spLocks noChangeAspect="1" noChangeShapeType="1"/>
              </p:cNvSpPr>
              <p:nvPr/>
            </p:nvSpPr>
            <p:spPr bwMode="auto">
              <a:xfrm flipH="1">
                <a:off x="5193" y="1152"/>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66" name="Line 44"/>
              <p:cNvSpPr>
                <a:spLocks noChangeAspect="1" noChangeShapeType="1"/>
              </p:cNvSpPr>
              <p:nvPr/>
            </p:nvSpPr>
            <p:spPr bwMode="auto">
              <a:xfrm>
                <a:off x="5156" y="182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sp>
          <p:nvSpPr>
            <p:cNvPr id="51263" name="Line 45"/>
            <p:cNvSpPr>
              <a:spLocks noChangeAspect="1" noChangeShapeType="1"/>
            </p:cNvSpPr>
            <p:nvPr/>
          </p:nvSpPr>
          <p:spPr bwMode="auto">
            <a:xfrm>
              <a:off x="1823" y="2870"/>
              <a:ext cx="1148" cy="0"/>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51208" name="Group 46"/>
          <p:cNvGrpSpPr>
            <a:grpSpLocks/>
          </p:cNvGrpSpPr>
          <p:nvPr/>
        </p:nvGrpSpPr>
        <p:grpSpPr bwMode="auto">
          <a:xfrm>
            <a:off x="5219700" y="1916113"/>
            <a:ext cx="3208338" cy="2233612"/>
            <a:chOff x="3651" y="1207"/>
            <a:chExt cx="2021" cy="1407"/>
          </a:xfrm>
        </p:grpSpPr>
        <p:grpSp>
          <p:nvGrpSpPr>
            <p:cNvPr id="51213" name="Group 47"/>
            <p:cNvGrpSpPr>
              <a:grpSpLocks/>
            </p:cNvGrpSpPr>
            <p:nvPr/>
          </p:nvGrpSpPr>
          <p:grpSpPr bwMode="auto">
            <a:xfrm>
              <a:off x="4195" y="2212"/>
              <a:ext cx="629" cy="212"/>
              <a:chOff x="4275" y="2160"/>
              <a:chExt cx="629" cy="212"/>
            </a:xfrm>
          </p:grpSpPr>
          <p:sp>
            <p:nvSpPr>
              <p:cNvPr id="51243" name="Rectangle 48"/>
              <p:cNvSpPr>
                <a:spLocks noChangeAspect="1" noChangeArrowheads="1"/>
              </p:cNvSpPr>
              <p:nvPr/>
            </p:nvSpPr>
            <p:spPr bwMode="auto">
              <a:xfrm>
                <a:off x="4333" y="2177"/>
                <a:ext cx="523" cy="171"/>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51244" name="Rectangle 49"/>
              <p:cNvSpPr>
                <a:spLocks noChangeAspect="1" noChangeArrowheads="1"/>
              </p:cNvSpPr>
              <p:nvPr/>
            </p:nvSpPr>
            <p:spPr bwMode="auto">
              <a:xfrm>
                <a:off x="4275" y="2160"/>
                <a:ext cx="629" cy="212"/>
              </a:xfrm>
              <a:prstGeom prst="rect">
                <a:avLst/>
              </a:prstGeom>
              <a:solidFill>
                <a:srgbClr val="66FF33"/>
              </a:solidFill>
              <a:ln w="9525">
                <a:noFill/>
                <a:miter lim="800000"/>
                <a:headEnd/>
                <a:tailEnd/>
              </a:ln>
            </p:spPr>
            <p:txBody>
              <a:bodyPr wrap="none" lIns="92075" tIns="46038" rIns="92075" bIns="46038">
                <a:spAutoFit/>
              </a:bodyPr>
              <a:lstStyle/>
              <a:p>
                <a:pPr algn="ctr"/>
                <a:r>
                  <a:rPr lang="en-AU" sz="1600">
                    <a:solidFill>
                      <a:schemeClr val="bg2"/>
                    </a:solidFill>
                  </a:rPr>
                  <a:t>Computer</a:t>
                </a:r>
              </a:p>
            </p:txBody>
          </p:sp>
        </p:grpSp>
        <p:sp>
          <p:nvSpPr>
            <p:cNvPr id="51214" name="Line 50"/>
            <p:cNvSpPr>
              <a:spLocks noChangeAspect="1" noChangeShapeType="1"/>
            </p:cNvSpPr>
            <p:nvPr/>
          </p:nvSpPr>
          <p:spPr bwMode="auto">
            <a:xfrm>
              <a:off x="4512" y="2398"/>
              <a:ext cx="0" cy="141"/>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15" name="AutoShape 51"/>
            <p:cNvSpPr>
              <a:spLocks noChangeAspect="1" noChangeArrowheads="1"/>
            </p:cNvSpPr>
            <p:nvPr/>
          </p:nvSpPr>
          <p:spPr bwMode="auto">
            <a:xfrm rot="17052352" flipH="1">
              <a:off x="4437" y="2420"/>
              <a:ext cx="141" cy="248"/>
            </a:xfrm>
            <a:prstGeom prst="parallelogram">
              <a:avLst>
                <a:gd name="adj" fmla="val 57139"/>
              </a:avLst>
            </a:prstGeom>
            <a:noFill/>
            <a:ln w="12700">
              <a:solidFill>
                <a:srgbClr val="FF0000"/>
              </a:solidFill>
              <a:prstDash val="dash"/>
              <a:miter lim="800000"/>
              <a:headEnd/>
              <a:tailEnd/>
            </a:ln>
          </p:spPr>
          <p:txBody>
            <a:bodyPr wrap="none" anchor="ctr"/>
            <a:lstStyle/>
            <a:p>
              <a:endParaRPr lang="en-US"/>
            </a:p>
          </p:txBody>
        </p:sp>
        <p:sp>
          <p:nvSpPr>
            <p:cNvPr id="51216" name="Line 52"/>
            <p:cNvSpPr>
              <a:spLocks noChangeAspect="1" noChangeShapeType="1"/>
            </p:cNvSpPr>
            <p:nvPr/>
          </p:nvSpPr>
          <p:spPr bwMode="auto">
            <a:xfrm>
              <a:off x="4512" y="2050"/>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nvGrpSpPr>
            <p:cNvPr id="51217" name="Group 53"/>
            <p:cNvGrpSpPr>
              <a:grpSpLocks/>
            </p:cNvGrpSpPr>
            <p:nvPr/>
          </p:nvGrpSpPr>
          <p:grpSpPr bwMode="auto">
            <a:xfrm>
              <a:off x="3651" y="1842"/>
              <a:ext cx="1723" cy="181"/>
              <a:chOff x="3651" y="1887"/>
              <a:chExt cx="1723" cy="181"/>
            </a:xfrm>
          </p:grpSpPr>
          <p:sp>
            <p:nvSpPr>
              <p:cNvPr id="51227" name="Line 54"/>
              <p:cNvSpPr>
                <a:spLocks noChangeAspect="1" noChangeShapeType="1"/>
              </p:cNvSpPr>
              <p:nvPr/>
            </p:nvSpPr>
            <p:spPr bwMode="auto">
              <a:xfrm>
                <a:off x="3696"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8" name="Line 55"/>
              <p:cNvSpPr>
                <a:spLocks noChangeAspect="1" noChangeShapeType="1"/>
              </p:cNvSpPr>
              <p:nvPr/>
            </p:nvSpPr>
            <p:spPr bwMode="auto">
              <a:xfrm>
                <a:off x="380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9" name="Line 56"/>
              <p:cNvSpPr>
                <a:spLocks noChangeAspect="1" noChangeShapeType="1"/>
              </p:cNvSpPr>
              <p:nvPr/>
            </p:nvSpPr>
            <p:spPr bwMode="auto">
              <a:xfrm>
                <a:off x="3937"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0" name="Line 57"/>
              <p:cNvSpPr>
                <a:spLocks noChangeAspect="1" noChangeShapeType="1"/>
              </p:cNvSpPr>
              <p:nvPr/>
            </p:nvSpPr>
            <p:spPr bwMode="auto">
              <a:xfrm>
                <a:off x="4061"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1" name="Line 58"/>
              <p:cNvSpPr>
                <a:spLocks noChangeAspect="1" noChangeShapeType="1"/>
              </p:cNvSpPr>
              <p:nvPr/>
            </p:nvSpPr>
            <p:spPr bwMode="auto">
              <a:xfrm>
                <a:off x="4195"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2" name="Line 59"/>
              <p:cNvSpPr>
                <a:spLocks noChangeAspect="1" noChangeShapeType="1"/>
              </p:cNvSpPr>
              <p:nvPr/>
            </p:nvSpPr>
            <p:spPr bwMode="auto">
              <a:xfrm>
                <a:off x="432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3" name="Line 60"/>
              <p:cNvSpPr>
                <a:spLocks noChangeAspect="1" noChangeShapeType="1"/>
              </p:cNvSpPr>
              <p:nvPr/>
            </p:nvSpPr>
            <p:spPr bwMode="auto">
              <a:xfrm>
                <a:off x="4443" y="1887"/>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4" name="Line 61"/>
              <p:cNvSpPr>
                <a:spLocks noChangeShapeType="1"/>
              </p:cNvSpPr>
              <p:nvPr/>
            </p:nvSpPr>
            <p:spPr bwMode="auto">
              <a:xfrm>
                <a:off x="3651" y="1888"/>
                <a:ext cx="1723" cy="0"/>
              </a:xfrm>
              <a:prstGeom prst="line">
                <a:avLst/>
              </a:prstGeom>
              <a:noFill/>
              <a:ln w="28575">
                <a:solidFill>
                  <a:schemeClr val="accent1"/>
                </a:solidFill>
                <a:prstDash val="dash"/>
                <a:round/>
                <a:headEnd/>
                <a:tailEnd/>
              </a:ln>
            </p:spPr>
            <p:txBody>
              <a:bodyPr/>
              <a:lstStyle/>
              <a:p>
                <a:endParaRPr lang="en-AU"/>
              </a:p>
            </p:txBody>
          </p:sp>
          <p:sp>
            <p:nvSpPr>
              <p:cNvPr id="51235" name="Line 62"/>
              <p:cNvSpPr>
                <a:spLocks noChangeAspect="1" noChangeShapeType="1"/>
              </p:cNvSpPr>
              <p:nvPr/>
            </p:nvSpPr>
            <p:spPr bwMode="auto">
              <a:xfrm>
                <a:off x="457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6" name="Line 63"/>
              <p:cNvSpPr>
                <a:spLocks noChangeAspect="1" noChangeShapeType="1"/>
              </p:cNvSpPr>
              <p:nvPr/>
            </p:nvSpPr>
            <p:spPr bwMode="auto">
              <a:xfrm>
                <a:off x="4694"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7" name="Line 64"/>
              <p:cNvSpPr>
                <a:spLocks noChangeAspect="1" noChangeShapeType="1"/>
              </p:cNvSpPr>
              <p:nvPr/>
            </p:nvSpPr>
            <p:spPr bwMode="auto">
              <a:xfrm>
                <a:off x="4830"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8" name="Line 65"/>
              <p:cNvSpPr>
                <a:spLocks noChangeAspect="1" noChangeShapeType="1"/>
              </p:cNvSpPr>
              <p:nvPr/>
            </p:nvSpPr>
            <p:spPr bwMode="auto">
              <a:xfrm>
                <a:off x="4946"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39" name="Line 66"/>
              <p:cNvSpPr>
                <a:spLocks noChangeAspect="1" noChangeShapeType="1"/>
              </p:cNvSpPr>
              <p:nvPr/>
            </p:nvSpPr>
            <p:spPr bwMode="auto">
              <a:xfrm>
                <a:off x="5077"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0" name="Line 67"/>
              <p:cNvSpPr>
                <a:spLocks noChangeAspect="1" noChangeShapeType="1"/>
              </p:cNvSpPr>
              <p:nvPr/>
            </p:nvSpPr>
            <p:spPr bwMode="auto">
              <a:xfrm>
                <a:off x="5193"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1" name="Line 68"/>
              <p:cNvSpPr>
                <a:spLocks noChangeAspect="1" noChangeShapeType="1"/>
              </p:cNvSpPr>
              <p:nvPr/>
            </p:nvSpPr>
            <p:spPr bwMode="auto">
              <a:xfrm>
                <a:off x="3696" y="2068"/>
                <a:ext cx="1633" cy="0"/>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42" name="Line 69"/>
              <p:cNvSpPr>
                <a:spLocks noChangeAspect="1" noChangeShapeType="1"/>
              </p:cNvSpPr>
              <p:nvPr/>
            </p:nvSpPr>
            <p:spPr bwMode="auto">
              <a:xfrm>
                <a:off x="5329" y="1892"/>
                <a:ext cx="0" cy="176"/>
              </a:xfrm>
              <a:prstGeom prst="line">
                <a:avLst/>
              </a:prstGeom>
              <a:noFill/>
              <a:ln w="12700">
                <a:solidFill>
                  <a:schemeClr val="tx2"/>
                </a:solidFill>
                <a:round/>
                <a:headEnd type="none" w="sm" len="sm"/>
                <a:tailEnd type="none" w="sm" len="sm"/>
              </a:ln>
            </p:spPr>
            <p:txBody>
              <a:bodyPr wrap="none" anchor="ctr"/>
              <a:lstStyle/>
              <a:p>
                <a:endParaRPr lang="en-AU"/>
              </a:p>
            </p:txBody>
          </p:sp>
        </p:grpSp>
        <p:grpSp>
          <p:nvGrpSpPr>
            <p:cNvPr id="51218" name="Group 70"/>
            <p:cNvGrpSpPr>
              <a:grpSpLocks/>
            </p:cNvGrpSpPr>
            <p:nvPr/>
          </p:nvGrpSpPr>
          <p:grpSpPr bwMode="auto">
            <a:xfrm>
              <a:off x="3704" y="1207"/>
              <a:ext cx="1968" cy="609"/>
              <a:chOff x="3576" y="1207"/>
              <a:chExt cx="1968" cy="609"/>
            </a:xfrm>
          </p:grpSpPr>
          <p:sp>
            <p:nvSpPr>
              <p:cNvPr id="51219" name="Line 71"/>
              <p:cNvSpPr>
                <a:spLocks noChangeAspect="1" noChangeShapeType="1"/>
              </p:cNvSpPr>
              <p:nvPr/>
            </p:nvSpPr>
            <p:spPr bwMode="auto">
              <a:xfrm flipH="1">
                <a:off x="4019"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0" name="Line 72"/>
              <p:cNvSpPr>
                <a:spLocks noChangeAspect="1" noChangeShapeType="1"/>
              </p:cNvSpPr>
              <p:nvPr/>
            </p:nvSpPr>
            <p:spPr bwMode="auto">
              <a:xfrm flipH="1">
                <a:off x="426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1" name="Line 73"/>
              <p:cNvSpPr>
                <a:spLocks noChangeAspect="1" noChangeShapeType="1"/>
              </p:cNvSpPr>
              <p:nvPr/>
            </p:nvSpPr>
            <p:spPr bwMode="auto">
              <a:xfrm flipH="1">
                <a:off x="451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2" name="Line 74"/>
              <p:cNvSpPr>
                <a:spLocks noChangeAspect="1" noChangeShapeType="1"/>
              </p:cNvSpPr>
              <p:nvPr/>
            </p:nvSpPr>
            <p:spPr bwMode="auto">
              <a:xfrm flipH="1">
                <a:off x="4724"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3" name="Line 75"/>
              <p:cNvSpPr>
                <a:spLocks noChangeAspect="1" noChangeShapeType="1"/>
              </p:cNvSpPr>
              <p:nvPr/>
            </p:nvSpPr>
            <p:spPr bwMode="auto">
              <a:xfrm flipH="1">
                <a:off x="3808"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4" name="Line 76"/>
              <p:cNvSpPr>
                <a:spLocks noChangeAspect="1" noChangeShapeType="1"/>
              </p:cNvSpPr>
              <p:nvPr/>
            </p:nvSpPr>
            <p:spPr bwMode="auto">
              <a:xfrm flipH="1">
                <a:off x="4973"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5" name="Line 77"/>
              <p:cNvSpPr>
                <a:spLocks noChangeAspect="1" noChangeShapeType="1"/>
              </p:cNvSpPr>
              <p:nvPr/>
            </p:nvSpPr>
            <p:spPr bwMode="auto">
              <a:xfrm flipH="1">
                <a:off x="5215" y="1444"/>
                <a:ext cx="329" cy="372"/>
              </a:xfrm>
              <a:prstGeom prst="line">
                <a:avLst/>
              </a:prstGeom>
              <a:noFill/>
              <a:ln w="12700">
                <a:solidFill>
                  <a:schemeClr val="tx2"/>
                </a:solidFill>
                <a:round/>
                <a:headEnd type="none" w="sm" len="sm"/>
                <a:tailEnd type="none" w="sm" len="sm"/>
              </a:ln>
            </p:spPr>
            <p:txBody>
              <a:bodyPr wrap="none" anchor="ctr"/>
              <a:lstStyle/>
              <a:p>
                <a:endParaRPr lang="en-AU"/>
              </a:p>
            </p:txBody>
          </p:sp>
          <p:sp>
            <p:nvSpPr>
              <p:cNvPr id="51226" name="Line 78"/>
              <p:cNvSpPr>
                <a:spLocks noChangeAspect="1" noChangeShapeType="1"/>
              </p:cNvSpPr>
              <p:nvPr/>
            </p:nvSpPr>
            <p:spPr bwMode="auto">
              <a:xfrm flipH="1">
                <a:off x="3576" y="1207"/>
                <a:ext cx="529" cy="599"/>
              </a:xfrm>
              <a:prstGeom prst="line">
                <a:avLst/>
              </a:prstGeom>
              <a:noFill/>
              <a:ln w="12700">
                <a:solidFill>
                  <a:schemeClr val="tx2"/>
                </a:solidFill>
                <a:round/>
                <a:headEnd type="none" w="sm" len="sm"/>
                <a:tailEnd type="none" w="sm" len="sm"/>
              </a:ln>
            </p:spPr>
            <p:txBody>
              <a:bodyPr wrap="none" anchor="ctr"/>
              <a:lstStyle/>
              <a:p>
                <a:endParaRPr lang="en-AU"/>
              </a:p>
            </p:txBody>
          </p:sp>
        </p:grpSp>
      </p:grpSp>
      <p:sp>
        <p:nvSpPr>
          <p:cNvPr id="51209" name="AutoShape 79"/>
          <p:cNvSpPr>
            <a:spLocks noChangeArrowheads="1"/>
          </p:cNvSpPr>
          <p:nvPr/>
        </p:nvSpPr>
        <p:spPr bwMode="auto">
          <a:xfrm>
            <a:off x="4932363" y="4508500"/>
            <a:ext cx="3240087" cy="1368425"/>
          </a:xfrm>
          <a:prstGeom prst="wedgeRoundRectCallout">
            <a:avLst>
              <a:gd name="adj1" fmla="val -68324"/>
              <a:gd name="adj2" fmla="val -40949"/>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Dishes act as concentrators</a:t>
            </a:r>
          </a:p>
          <a:p>
            <a:pPr algn="ctr"/>
            <a:r>
              <a:rPr lang="en-AU" sz="2000">
                <a:solidFill>
                  <a:schemeClr val="accent1"/>
                </a:solidFill>
              </a:rPr>
              <a:t>Reduces FoV </a:t>
            </a:r>
          </a:p>
          <a:p>
            <a:pPr algn="ctr"/>
            <a:r>
              <a:rPr lang="en-AU" sz="2000">
                <a:solidFill>
                  <a:schemeClr val="accent1"/>
                </a:solidFill>
              </a:rPr>
              <a:t>Reduces active elements</a:t>
            </a:r>
          </a:p>
          <a:p>
            <a:pPr algn="ctr"/>
            <a:r>
              <a:rPr lang="en-AU" sz="2000">
                <a:solidFill>
                  <a:schemeClr val="accent1"/>
                </a:solidFill>
              </a:rPr>
              <a:t>Cooling possible</a:t>
            </a:r>
          </a:p>
        </p:txBody>
      </p:sp>
      <p:sp>
        <p:nvSpPr>
          <p:cNvPr id="51210" name="AutoShape 80"/>
          <p:cNvSpPr>
            <a:spLocks noChangeArrowheads="1"/>
          </p:cNvSpPr>
          <p:nvPr/>
        </p:nvSpPr>
        <p:spPr bwMode="auto">
          <a:xfrm>
            <a:off x="4787900" y="1989138"/>
            <a:ext cx="288925" cy="360362"/>
          </a:xfrm>
          <a:prstGeom prst="wedgeRoundRectCallout">
            <a:avLst>
              <a:gd name="adj1" fmla="val 165935"/>
              <a:gd name="adj2" fmla="val 216519"/>
              <a:gd name="adj3" fmla="val 16667"/>
            </a:avLst>
          </a:prstGeom>
          <a:solidFill>
            <a:schemeClr val="bg2"/>
          </a:solidFill>
          <a:ln w="19050" algn="ctr">
            <a:solidFill>
              <a:schemeClr val="accent1"/>
            </a:solidFill>
            <a:miter lim="800000"/>
            <a:headEnd/>
            <a:tailEnd/>
          </a:ln>
        </p:spPr>
        <p:txBody>
          <a:bodyPr/>
          <a:lstStyle/>
          <a:p>
            <a:r>
              <a:rPr lang="el-GR" sz="2000">
                <a:solidFill>
                  <a:schemeClr val="accent1"/>
                </a:solidFill>
              </a:rPr>
              <a:t>λ</a:t>
            </a:r>
          </a:p>
        </p:txBody>
      </p:sp>
      <p:sp>
        <p:nvSpPr>
          <p:cNvPr id="51211" name="AutoShape 81"/>
          <p:cNvSpPr>
            <a:spLocks noChangeArrowheads="1"/>
          </p:cNvSpPr>
          <p:nvPr/>
        </p:nvSpPr>
        <p:spPr bwMode="auto">
          <a:xfrm>
            <a:off x="1943100" y="5922963"/>
            <a:ext cx="3060700" cy="746125"/>
          </a:xfrm>
          <a:prstGeom prst="wedgeRoundRectCallout">
            <a:avLst>
              <a:gd name="adj1" fmla="val -52074"/>
              <a:gd name="adj2" fmla="val -151491"/>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Increase FoV </a:t>
            </a:r>
          </a:p>
          <a:p>
            <a:pPr algn="ctr"/>
            <a:r>
              <a:rPr lang="en-AU" sz="2000">
                <a:solidFill>
                  <a:schemeClr val="accent1"/>
                </a:solidFill>
              </a:rPr>
              <a:t>Increases active elements</a:t>
            </a:r>
          </a:p>
        </p:txBody>
      </p:sp>
      <p:sp>
        <p:nvSpPr>
          <p:cNvPr id="51212" name="AutoShape 82"/>
          <p:cNvSpPr>
            <a:spLocks noChangeArrowheads="1"/>
          </p:cNvSpPr>
          <p:nvPr/>
        </p:nvSpPr>
        <p:spPr bwMode="auto">
          <a:xfrm>
            <a:off x="7164388" y="3644900"/>
            <a:ext cx="1979612" cy="720725"/>
          </a:xfrm>
          <a:prstGeom prst="wedgeRoundRectCallout">
            <a:avLst>
              <a:gd name="adj1" fmla="val -37250"/>
              <a:gd name="adj2" fmla="val -92731"/>
              <a:gd name="adj3" fmla="val 16667"/>
            </a:avLst>
          </a:prstGeom>
          <a:solidFill>
            <a:schemeClr val="bg2"/>
          </a:solidFill>
          <a:ln w="19050">
            <a:solidFill>
              <a:schemeClr val="accent1"/>
            </a:solidFill>
            <a:miter lim="800000"/>
            <a:headEnd/>
            <a:tailEnd/>
          </a:ln>
        </p:spPr>
        <p:txBody>
          <a:bodyPr/>
          <a:lstStyle/>
          <a:p>
            <a:pPr algn="ctr"/>
            <a:r>
              <a:rPr lang="en-AU" sz="2000">
                <a:solidFill>
                  <a:schemeClr val="accent1"/>
                </a:solidFill>
              </a:rPr>
              <a:t>Active elements</a:t>
            </a:r>
          </a:p>
          <a:p>
            <a:pPr algn="ctr"/>
            <a:r>
              <a:rPr lang="en-AU" sz="2000">
                <a:solidFill>
                  <a:schemeClr val="accent1"/>
                </a:solidFill>
              </a:rPr>
              <a:t> </a:t>
            </a:r>
            <a:r>
              <a:rPr lang="en-AU" sz="2000">
                <a:solidFill>
                  <a:schemeClr val="accent1"/>
                </a:solidFill>
                <a:cs typeface="Times New Roman" pitchFamily="18" charset="0"/>
              </a:rPr>
              <a:t>~ A/</a:t>
            </a:r>
            <a:r>
              <a:rPr lang="el-GR" sz="2000">
                <a:solidFill>
                  <a:schemeClr val="accent1"/>
                </a:solidFill>
                <a:latin typeface="Arial" charset="0"/>
              </a:rPr>
              <a:t>λ</a:t>
            </a:r>
            <a:r>
              <a:rPr lang="en-AU" sz="2000" baseline="30000">
                <a:solidFill>
                  <a:schemeClr val="accent1"/>
                </a:solidFill>
                <a:latin typeface="Arial" charset="0"/>
              </a:rPr>
              <a:t>2</a:t>
            </a:r>
            <a:endParaRPr lang="el-GR" sz="2000" baseline="30000">
              <a:solidFill>
                <a:schemeClr val="accent1"/>
              </a:solidFill>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4"/>
          <p:cNvSpPr>
            <a:spLocks noGrp="1"/>
          </p:cNvSpPr>
          <p:nvPr>
            <p:ph type="dt" sz="quarter" idx="10"/>
          </p:nvPr>
        </p:nvSpPr>
        <p:spPr>
          <a:noFill/>
        </p:spPr>
        <p:txBody>
          <a:bodyPr/>
          <a:lstStyle/>
          <a:p>
            <a:r>
              <a:rPr lang="en-AU" smtClean="0"/>
              <a:t>29 Sep 2008</a:t>
            </a:r>
          </a:p>
        </p:txBody>
      </p:sp>
      <p:sp>
        <p:nvSpPr>
          <p:cNvPr id="55299" name="Footer Placeholder 5"/>
          <p:cNvSpPr>
            <a:spLocks noGrp="1"/>
          </p:cNvSpPr>
          <p:nvPr>
            <p:ph type="ftr" sz="quarter" idx="11"/>
          </p:nvPr>
        </p:nvSpPr>
        <p:spPr>
          <a:noFill/>
        </p:spPr>
        <p:txBody>
          <a:bodyPr/>
          <a:lstStyle/>
          <a:p>
            <a:r>
              <a:rPr lang="en-AU" smtClean="0"/>
              <a:t>R D Ekers</a:t>
            </a:r>
          </a:p>
        </p:txBody>
      </p:sp>
      <p:sp>
        <p:nvSpPr>
          <p:cNvPr id="55300" name="Slide Number Placeholder 6"/>
          <p:cNvSpPr>
            <a:spLocks noGrp="1"/>
          </p:cNvSpPr>
          <p:nvPr>
            <p:ph type="sldNum" sz="quarter" idx="12"/>
          </p:nvPr>
        </p:nvSpPr>
        <p:spPr>
          <a:noFill/>
        </p:spPr>
        <p:txBody>
          <a:bodyPr/>
          <a:lstStyle/>
          <a:p>
            <a:fld id="{10C20BA5-6B5F-4E25-ADEA-CFF485C46F5D}" type="slidenum">
              <a:rPr lang="en-AU" smtClean="0"/>
              <a:pPr/>
              <a:t>41</a:t>
            </a:fld>
            <a:endParaRPr lang="en-AU" smtClean="0"/>
          </a:p>
        </p:txBody>
      </p:sp>
      <p:sp>
        <p:nvSpPr>
          <p:cNvPr id="39938" name="Rectangle 2"/>
          <p:cNvSpPr>
            <a:spLocks noGrp="1" noChangeArrowheads="1"/>
          </p:cNvSpPr>
          <p:nvPr>
            <p:ph type="title"/>
          </p:nvPr>
        </p:nvSpPr>
        <p:spPr/>
        <p:txBody>
          <a:bodyPr/>
          <a:lstStyle/>
          <a:p>
            <a:pPr>
              <a:defRPr/>
            </a:pPr>
            <a:r>
              <a:rPr lang="en-AU" smtClean="0"/>
              <a:t>Analogies</a:t>
            </a:r>
          </a:p>
        </p:txBody>
      </p:sp>
      <p:sp>
        <p:nvSpPr>
          <p:cNvPr id="55302" name="Rectangle 3"/>
          <p:cNvSpPr>
            <a:spLocks noGrp="1" noChangeArrowheads="1"/>
          </p:cNvSpPr>
          <p:nvPr>
            <p:ph type="body" sz="half" idx="1"/>
          </p:nvPr>
        </p:nvSpPr>
        <p:spPr>
          <a:xfrm>
            <a:off x="685800" y="1905000"/>
            <a:ext cx="4191000" cy="4114800"/>
          </a:xfrm>
        </p:spPr>
        <p:txBody>
          <a:bodyPr/>
          <a:lstStyle/>
          <a:p>
            <a:pPr>
              <a:buFont typeface="Wingdings" pitchFamily="2" charset="2"/>
              <a:buNone/>
            </a:pPr>
            <a:r>
              <a:rPr lang="en-AU" sz="2400" b="1" smtClean="0">
                <a:solidFill>
                  <a:schemeClr val="tx2"/>
                </a:solidFill>
              </a:rPr>
              <a:t>      RADIO</a:t>
            </a:r>
            <a:endParaRPr lang="en-AU" sz="2400" smtClean="0"/>
          </a:p>
          <a:p>
            <a:pPr lvl="1">
              <a:lnSpc>
                <a:spcPct val="140000"/>
              </a:lnSpc>
              <a:buFontTx/>
              <a:buNone/>
            </a:pPr>
            <a:r>
              <a:rPr lang="en-AU" smtClean="0"/>
              <a:t>grating responses</a:t>
            </a:r>
          </a:p>
          <a:p>
            <a:pPr lvl="1">
              <a:lnSpc>
                <a:spcPct val="140000"/>
              </a:lnSpc>
              <a:buFontTx/>
              <a:buNone/>
            </a:pPr>
            <a:r>
              <a:rPr lang="en-AU" smtClean="0"/>
              <a:t>primary beam direction</a:t>
            </a:r>
          </a:p>
          <a:p>
            <a:pPr lvl="1">
              <a:buFontTx/>
              <a:buNone/>
            </a:pPr>
            <a:r>
              <a:rPr lang="en-AU" smtClean="0"/>
              <a:t>UV (visibility)  plane</a:t>
            </a:r>
          </a:p>
          <a:p>
            <a:pPr lvl="1">
              <a:lnSpc>
                <a:spcPct val="140000"/>
              </a:lnSpc>
              <a:buFontTx/>
              <a:buNone/>
            </a:pPr>
            <a:r>
              <a:rPr lang="en-AU" smtClean="0"/>
              <a:t>bandwidth smearing</a:t>
            </a:r>
          </a:p>
          <a:p>
            <a:pPr lvl="1">
              <a:lnSpc>
                <a:spcPct val="140000"/>
              </a:lnSpc>
              <a:buFontTx/>
              <a:buNone/>
            </a:pPr>
            <a:r>
              <a:rPr lang="en-AU" smtClean="0"/>
              <a:t>local oscillator</a:t>
            </a:r>
          </a:p>
        </p:txBody>
      </p:sp>
      <p:sp>
        <p:nvSpPr>
          <p:cNvPr id="55303" name="Rectangle 4"/>
          <p:cNvSpPr>
            <a:spLocks noGrp="1" noChangeArrowheads="1"/>
          </p:cNvSpPr>
          <p:nvPr>
            <p:ph type="body" sz="half" idx="2"/>
          </p:nvPr>
        </p:nvSpPr>
        <p:spPr>
          <a:xfrm>
            <a:off x="3810000" y="1905000"/>
            <a:ext cx="3810000" cy="4114800"/>
          </a:xfrm>
        </p:spPr>
        <p:txBody>
          <a:bodyPr/>
          <a:lstStyle/>
          <a:p>
            <a:pPr>
              <a:buFont typeface="Wingdings" pitchFamily="2" charset="2"/>
              <a:buNone/>
            </a:pPr>
            <a:r>
              <a:rPr lang="en-AU" sz="2400" smtClean="0">
                <a:solidFill>
                  <a:schemeClr val="tx2"/>
                </a:solidFill>
              </a:rPr>
              <a:t>           OPTICAL</a:t>
            </a:r>
          </a:p>
          <a:p>
            <a:pPr lvl="1">
              <a:lnSpc>
                <a:spcPct val="140000"/>
              </a:lnSpc>
              <a:buFont typeface="Symbol" pitchFamily="18" charset="2"/>
              <a:buChar char="Û"/>
            </a:pPr>
            <a:r>
              <a:rPr lang="en-AU" smtClean="0"/>
              <a:t>  aliased orders</a:t>
            </a:r>
          </a:p>
          <a:p>
            <a:pPr lvl="1">
              <a:lnSpc>
                <a:spcPct val="140000"/>
              </a:lnSpc>
              <a:buFont typeface="Symbol" pitchFamily="18" charset="2"/>
              <a:buChar char="Û"/>
            </a:pPr>
            <a:r>
              <a:rPr lang="en-AU" smtClean="0"/>
              <a:t>  grating blaze angle</a:t>
            </a:r>
          </a:p>
          <a:p>
            <a:pPr lvl="1">
              <a:buFont typeface="Symbol" pitchFamily="18" charset="2"/>
              <a:buChar char="Û"/>
            </a:pPr>
            <a:r>
              <a:rPr lang="en-AU" smtClean="0"/>
              <a:t>  hologram</a:t>
            </a:r>
          </a:p>
          <a:p>
            <a:pPr lvl="1">
              <a:lnSpc>
                <a:spcPct val="140000"/>
              </a:lnSpc>
              <a:buFont typeface="Symbol" pitchFamily="18" charset="2"/>
              <a:buChar char="Û"/>
            </a:pPr>
            <a:r>
              <a:rPr lang="en-AU" smtClean="0"/>
              <a:t>  chromatic aberration</a:t>
            </a:r>
          </a:p>
          <a:p>
            <a:pPr lvl="1">
              <a:lnSpc>
                <a:spcPct val="140000"/>
              </a:lnSpc>
              <a:buFont typeface="Symbol" pitchFamily="18" charset="2"/>
              <a:buChar char="Û"/>
            </a:pPr>
            <a:r>
              <a:rPr lang="en-AU" smtClean="0"/>
              <a:t>  reference beam</a:t>
            </a:r>
          </a:p>
        </p:txBody>
      </p:sp>
      <p:grpSp>
        <p:nvGrpSpPr>
          <p:cNvPr id="55304" name="Group 6"/>
          <p:cNvGrpSpPr>
            <a:grpSpLocks/>
          </p:cNvGrpSpPr>
          <p:nvPr/>
        </p:nvGrpSpPr>
        <p:grpSpPr bwMode="auto">
          <a:xfrm>
            <a:off x="990600" y="2438400"/>
            <a:ext cx="6934200" cy="3200400"/>
            <a:chOff x="624" y="1440"/>
            <a:chExt cx="4944" cy="2016"/>
          </a:xfrm>
        </p:grpSpPr>
        <p:sp>
          <p:nvSpPr>
            <p:cNvPr id="55305" name="Rectangle 7"/>
            <p:cNvSpPr>
              <a:spLocks noChangeArrowheads="1"/>
            </p:cNvSpPr>
            <p:nvPr/>
          </p:nvSpPr>
          <p:spPr bwMode="auto">
            <a:xfrm>
              <a:off x="624" y="3120"/>
              <a:ext cx="4944" cy="336"/>
            </a:xfrm>
            <a:prstGeom prst="rect">
              <a:avLst/>
            </a:prstGeom>
            <a:noFill/>
            <a:ln w="12700">
              <a:solidFill>
                <a:schemeClr val="tx1"/>
              </a:solidFill>
              <a:miter lim="800000"/>
              <a:headEnd/>
              <a:tailEnd/>
            </a:ln>
          </p:spPr>
          <p:txBody>
            <a:bodyPr wrap="none" anchor="ctr"/>
            <a:lstStyle/>
            <a:p>
              <a:endParaRPr lang="en-US"/>
            </a:p>
          </p:txBody>
        </p:sp>
        <p:sp>
          <p:nvSpPr>
            <p:cNvPr id="55306" name="Rectangle 8"/>
            <p:cNvSpPr>
              <a:spLocks noChangeArrowheads="1"/>
            </p:cNvSpPr>
            <p:nvPr/>
          </p:nvSpPr>
          <p:spPr bwMode="auto">
            <a:xfrm>
              <a:off x="624" y="2112"/>
              <a:ext cx="4944" cy="336"/>
            </a:xfrm>
            <a:prstGeom prst="rect">
              <a:avLst/>
            </a:prstGeom>
            <a:noFill/>
            <a:ln w="12700">
              <a:solidFill>
                <a:schemeClr val="tx1"/>
              </a:solidFill>
              <a:miter lim="800000"/>
              <a:headEnd/>
              <a:tailEnd/>
            </a:ln>
          </p:spPr>
          <p:txBody>
            <a:bodyPr wrap="none" anchor="ctr"/>
            <a:lstStyle/>
            <a:p>
              <a:endParaRPr lang="en-US"/>
            </a:p>
          </p:txBody>
        </p:sp>
        <p:sp>
          <p:nvSpPr>
            <p:cNvPr id="55307" name="Rectangle 9"/>
            <p:cNvSpPr>
              <a:spLocks noChangeArrowheads="1"/>
            </p:cNvSpPr>
            <p:nvPr/>
          </p:nvSpPr>
          <p:spPr bwMode="auto">
            <a:xfrm>
              <a:off x="624" y="2448"/>
              <a:ext cx="4944" cy="336"/>
            </a:xfrm>
            <a:prstGeom prst="rect">
              <a:avLst/>
            </a:prstGeom>
            <a:noFill/>
            <a:ln w="12700">
              <a:solidFill>
                <a:schemeClr val="tx1"/>
              </a:solidFill>
              <a:miter lim="800000"/>
              <a:headEnd/>
              <a:tailEnd/>
            </a:ln>
          </p:spPr>
          <p:txBody>
            <a:bodyPr wrap="none" anchor="ctr"/>
            <a:lstStyle/>
            <a:p>
              <a:endParaRPr lang="en-US"/>
            </a:p>
          </p:txBody>
        </p:sp>
        <p:sp>
          <p:nvSpPr>
            <p:cNvPr id="55308" name="Rectangle 10"/>
            <p:cNvSpPr>
              <a:spLocks noChangeArrowheads="1"/>
            </p:cNvSpPr>
            <p:nvPr/>
          </p:nvSpPr>
          <p:spPr bwMode="auto">
            <a:xfrm>
              <a:off x="624" y="2784"/>
              <a:ext cx="4944" cy="336"/>
            </a:xfrm>
            <a:prstGeom prst="rect">
              <a:avLst/>
            </a:prstGeom>
            <a:noFill/>
            <a:ln w="12700">
              <a:solidFill>
                <a:schemeClr val="tx1"/>
              </a:solidFill>
              <a:miter lim="800000"/>
              <a:headEnd/>
              <a:tailEnd/>
            </a:ln>
          </p:spPr>
          <p:txBody>
            <a:bodyPr wrap="none" anchor="ctr"/>
            <a:lstStyle/>
            <a:p>
              <a:endParaRPr lang="en-US"/>
            </a:p>
          </p:txBody>
        </p:sp>
        <p:sp>
          <p:nvSpPr>
            <p:cNvPr id="55309" name="Rectangle 11"/>
            <p:cNvSpPr>
              <a:spLocks noChangeArrowheads="1"/>
            </p:cNvSpPr>
            <p:nvPr/>
          </p:nvSpPr>
          <p:spPr bwMode="auto">
            <a:xfrm>
              <a:off x="624" y="1776"/>
              <a:ext cx="4944" cy="336"/>
            </a:xfrm>
            <a:prstGeom prst="rect">
              <a:avLst/>
            </a:prstGeom>
            <a:noFill/>
            <a:ln w="12700">
              <a:solidFill>
                <a:schemeClr val="tx1"/>
              </a:solidFill>
              <a:miter lim="800000"/>
              <a:headEnd/>
              <a:tailEnd/>
            </a:ln>
          </p:spPr>
          <p:txBody>
            <a:bodyPr wrap="none" anchor="ctr"/>
            <a:lstStyle/>
            <a:p>
              <a:endParaRPr lang="en-US"/>
            </a:p>
          </p:txBody>
        </p:sp>
        <p:sp>
          <p:nvSpPr>
            <p:cNvPr id="55310" name="Rectangle 12"/>
            <p:cNvSpPr>
              <a:spLocks noChangeArrowheads="1"/>
            </p:cNvSpPr>
            <p:nvPr/>
          </p:nvSpPr>
          <p:spPr bwMode="auto">
            <a:xfrm>
              <a:off x="624" y="1440"/>
              <a:ext cx="4944" cy="33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a:spLocks noGrp="1"/>
          </p:cNvSpPr>
          <p:nvPr>
            <p:ph type="dt" sz="quarter" idx="10"/>
          </p:nvPr>
        </p:nvSpPr>
        <p:spPr>
          <a:noFill/>
        </p:spPr>
        <p:txBody>
          <a:bodyPr/>
          <a:lstStyle/>
          <a:p>
            <a:r>
              <a:rPr lang="en-AU" smtClean="0"/>
              <a:t>22 Sep 2012</a:t>
            </a:r>
          </a:p>
        </p:txBody>
      </p:sp>
      <p:sp>
        <p:nvSpPr>
          <p:cNvPr id="56323" name="Footer Placeholder 5"/>
          <p:cNvSpPr>
            <a:spLocks noGrp="1"/>
          </p:cNvSpPr>
          <p:nvPr>
            <p:ph type="ftr" sz="quarter" idx="11"/>
          </p:nvPr>
        </p:nvSpPr>
        <p:spPr>
          <a:noFill/>
        </p:spPr>
        <p:txBody>
          <a:bodyPr/>
          <a:lstStyle/>
          <a:p>
            <a:r>
              <a:rPr lang="en-AU" smtClean="0"/>
              <a:t>R D Ekers</a:t>
            </a:r>
          </a:p>
        </p:txBody>
      </p:sp>
      <p:sp>
        <p:nvSpPr>
          <p:cNvPr id="56324" name="Slide Number Placeholder 6"/>
          <p:cNvSpPr>
            <a:spLocks noGrp="1"/>
          </p:cNvSpPr>
          <p:nvPr>
            <p:ph type="sldNum" sz="quarter" idx="12"/>
          </p:nvPr>
        </p:nvSpPr>
        <p:spPr>
          <a:noFill/>
        </p:spPr>
        <p:txBody>
          <a:bodyPr/>
          <a:lstStyle/>
          <a:p>
            <a:fld id="{174721DB-C2BA-40A1-82D5-8B1A53B32381}" type="slidenum">
              <a:rPr lang="en-AU" smtClean="0"/>
              <a:pPr/>
              <a:t>42</a:t>
            </a:fld>
            <a:endParaRPr lang="en-AU" smtClean="0"/>
          </a:p>
        </p:txBody>
      </p:sp>
      <p:sp>
        <p:nvSpPr>
          <p:cNvPr id="34818" name="Rectangle 2"/>
          <p:cNvSpPr>
            <a:spLocks noGrp="1" noChangeArrowheads="1"/>
          </p:cNvSpPr>
          <p:nvPr>
            <p:ph type="title"/>
          </p:nvPr>
        </p:nvSpPr>
        <p:spPr/>
        <p:txBody>
          <a:bodyPr/>
          <a:lstStyle/>
          <a:p>
            <a:pPr>
              <a:defRPr/>
            </a:pPr>
            <a:r>
              <a:rPr lang="en-AU" dirty="0" smtClean="0"/>
              <a:t>Terminology</a:t>
            </a:r>
          </a:p>
        </p:txBody>
      </p:sp>
      <p:sp>
        <p:nvSpPr>
          <p:cNvPr id="56326" name="Rectangle 3"/>
          <p:cNvSpPr>
            <a:spLocks noGrp="1" noChangeArrowheads="1"/>
          </p:cNvSpPr>
          <p:nvPr>
            <p:ph type="body" sz="half" idx="1"/>
          </p:nvPr>
        </p:nvSpPr>
        <p:spPr>
          <a:xfrm>
            <a:off x="762000" y="1905000"/>
            <a:ext cx="3429000" cy="4114800"/>
          </a:xfrm>
        </p:spPr>
        <p:txBody>
          <a:bodyPr/>
          <a:lstStyle/>
          <a:p>
            <a:pPr>
              <a:buFont typeface="Wingdings" pitchFamily="2" charset="2"/>
              <a:buNone/>
            </a:pPr>
            <a:r>
              <a:rPr lang="en-AU" sz="2400" b="1" smtClean="0">
                <a:solidFill>
                  <a:schemeClr val="tx2"/>
                </a:solidFill>
              </a:rPr>
              <a:t>          RADIO</a:t>
            </a:r>
          </a:p>
          <a:p>
            <a:pPr lvl="1">
              <a:lnSpc>
                <a:spcPct val="120000"/>
              </a:lnSpc>
              <a:buFontTx/>
              <a:buNone/>
            </a:pPr>
            <a:r>
              <a:rPr lang="en-AU" smtClean="0"/>
              <a:t>Antenna, dish </a:t>
            </a:r>
          </a:p>
          <a:p>
            <a:pPr lvl="1">
              <a:lnSpc>
                <a:spcPct val="120000"/>
              </a:lnSpc>
              <a:buFontTx/>
              <a:buNone/>
            </a:pPr>
            <a:r>
              <a:rPr lang="en-AU" smtClean="0"/>
              <a:t>Sidelobes</a:t>
            </a:r>
          </a:p>
          <a:p>
            <a:pPr lvl="1">
              <a:lnSpc>
                <a:spcPct val="120000"/>
              </a:lnSpc>
              <a:buFontTx/>
              <a:buNone/>
            </a:pPr>
            <a:r>
              <a:rPr lang="en-AU" smtClean="0"/>
              <a:t>Near sidelobes</a:t>
            </a:r>
          </a:p>
          <a:p>
            <a:pPr lvl="1">
              <a:lnSpc>
                <a:spcPct val="120000"/>
              </a:lnSpc>
              <a:buFontTx/>
              <a:buNone/>
            </a:pPr>
            <a:r>
              <a:rPr lang="en-AU" smtClean="0"/>
              <a:t>Feed legs</a:t>
            </a:r>
          </a:p>
          <a:p>
            <a:pPr lvl="1">
              <a:lnSpc>
                <a:spcPct val="120000"/>
              </a:lnSpc>
              <a:buFontTx/>
              <a:buNone/>
            </a:pPr>
            <a:r>
              <a:rPr lang="en-AU" smtClean="0"/>
              <a:t>Aperture blockage</a:t>
            </a:r>
          </a:p>
          <a:p>
            <a:pPr lvl="1">
              <a:lnSpc>
                <a:spcPct val="120000"/>
              </a:lnSpc>
              <a:buFontTx/>
              <a:buNone/>
            </a:pPr>
            <a:r>
              <a:rPr lang="en-AU" smtClean="0"/>
              <a:t>Dirty beam</a:t>
            </a:r>
          </a:p>
          <a:p>
            <a:pPr lvl="1">
              <a:lnSpc>
                <a:spcPct val="120000"/>
              </a:lnSpc>
              <a:buFontTx/>
              <a:buNone/>
            </a:pPr>
            <a:r>
              <a:rPr lang="en-AU" smtClean="0"/>
              <a:t>Primary beam</a:t>
            </a:r>
            <a:endParaRPr lang="en-AU" sz="2000" smtClean="0"/>
          </a:p>
        </p:txBody>
      </p:sp>
      <p:sp>
        <p:nvSpPr>
          <p:cNvPr id="56327" name="Rectangle 4"/>
          <p:cNvSpPr>
            <a:spLocks noGrp="1" noChangeArrowheads="1"/>
          </p:cNvSpPr>
          <p:nvPr>
            <p:ph type="body" sz="half" idx="2"/>
          </p:nvPr>
        </p:nvSpPr>
        <p:spPr>
          <a:xfrm>
            <a:off x="3200400" y="1905000"/>
            <a:ext cx="4648200" cy="4114800"/>
          </a:xfrm>
        </p:spPr>
        <p:txBody>
          <a:bodyPr/>
          <a:lstStyle/>
          <a:p>
            <a:pPr>
              <a:buFont typeface="Wingdings" pitchFamily="2" charset="2"/>
              <a:buNone/>
            </a:pPr>
            <a:r>
              <a:rPr lang="en-AU" sz="2400" b="1" smtClean="0">
                <a:solidFill>
                  <a:schemeClr val="tx2"/>
                </a:solidFill>
              </a:rPr>
              <a:t>         OPTICAL</a:t>
            </a:r>
          </a:p>
          <a:p>
            <a:pPr lvl="1">
              <a:lnSpc>
                <a:spcPct val="120000"/>
              </a:lnSpc>
              <a:buFont typeface="Symbol" pitchFamily="18" charset="2"/>
              <a:buChar char="Û"/>
            </a:pPr>
            <a:r>
              <a:rPr lang="en-AU" smtClean="0"/>
              <a:t>  Telescope, element</a:t>
            </a:r>
          </a:p>
          <a:p>
            <a:pPr lvl="1">
              <a:lnSpc>
                <a:spcPct val="120000"/>
              </a:lnSpc>
              <a:buFont typeface="Symbol" pitchFamily="18" charset="2"/>
              <a:buChar char="Û"/>
            </a:pPr>
            <a:r>
              <a:rPr lang="en-AU" smtClean="0"/>
              <a:t>  Diffraction pattern</a:t>
            </a:r>
          </a:p>
          <a:p>
            <a:pPr lvl="1">
              <a:lnSpc>
                <a:spcPct val="120000"/>
              </a:lnSpc>
              <a:buFont typeface="Symbol" pitchFamily="18" charset="2"/>
              <a:buChar char="Û"/>
            </a:pPr>
            <a:r>
              <a:rPr lang="en-AU" smtClean="0"/>
              <a:t>  Airy rings</a:t>
            </a:r>
          </a:p>
          <a:p>
            <a:pPr lvl="1">
              <a:lnSpc>
                <a:spcPct val="120000"/>
              </a:lnSpc>
              <a:buFont typeface="Symbol" pitchFamily="18" charset="2"/>
              <a:buChar char="Û"/>
            </a:pPr>
            <a:r>
              <a:rPr lang="en-AU" smtClean="0"/>
              <a:t>  Spider</a:t>
            </a:r>
          </a:p>
          <a:p>
            <a:pPr lvl="1">
              <a:lnSpc>
                <a:spcPct val="120000"/>
              </a:lnSpc>
              <a:buFont typeface="Symbol" pitchFamily="18" charset="2"/>
              <a:buChar char="Û"/>
            </a:pPr>
            <a:r>
              <a:rPr lang="en-AU" smtClean="0"/>
              <a:t>  Vignetting</a:t>
            </a:r>
          </a:p>
          <a:p>
            <a:pPr lvl="1">
              <a:lnSpc>
                <a:spcPct val="120000"/>
              </a:lnSpc>
              <a:buFont typeface="Symbol" pitchFamily="18" charset="2"/>
              <a:buChar char="Û"/>
            </a:pPr>
            <a:r>
              <a:rPr lang="en-AU" smtClean="0"/>
              <a:t>  Point Spread Function (PSF)</a:t>
            </a:r>
          </a:p>
          <a:p>
            <a:pPr lvl="1">
              <a:lnSpc>
                <a:spcPct val="120000"/>
              </a:lnSpc>
              <a:buFont typeface="Symbol" pitchFamily="18" charset="2"/>
              <a:buChar char="Û"/>
            </a:pPr>
            <a:r>
              <a:rPr lang="en-AU" smtClean="0"/>
              <a:t>  Field of View</a:t>
            </a:r>
          </a:p>
        </p:txBody>
      </p:sp>
      <p:grpSp>
        <p:nvGrpSpPr>
          <p:cNvPr id="56328" name="Group 5"/>
          <p:cNvGrpSpPr>
            <a:grpSpLocks/>
          </p:cNvGrpSpPr>
          <p:nvPr/>
        </p:nvGrpSpPr>
        <p:grpSpPr bwMode="auto">
          <a:xfrm>
            <a:off x="838200" y="2362200"/>
            <a:ext cx="7239000" cy="3657600"/>
            <a:chOff x="528" y="1488"/>
            <a:chExt cx="4560" cy="2352"/>
          </a:xfrm>
        </p:grpSpPr>
        <p:sp>
          <p:nvSpPr>
            <p:cNvPr id="56329" name="Rectangle 6"/>
            <p:cNvSpPr>
              <a:spLocks noChangeArrowheads="1"/>
            </p:cNvSpPr>
            <p:nvPr/>
          </p:nvSpPr>
          <p:spPr bwMode="auto">
            <a:xfrm>
              <a:off x="528" y="3168"/>
              <a:ext cx="4560" cy="336"/>
            </a:xfrm>
            <a:prstGeom prst="rect">
              <a:avLst/>
            </a:prstGeom>
            <a:noFill/>
            <a:ln w="12700">
              <a:solidFill>
                <a:schemeClr val="tx1"/>
              </a:solidFill>
              <a:miter lim="800000"/>
              <a:headEnd/>
              <a:tailEnd/>
            </a:ln>
          </p:spPr>
          <p:txBody>
            <a:bodyPr wrap="none" anchor="ctr"/>
            <a:lstStyle/>
            <a:p>
              <a:endParaRPr lang="en-US"/>
            </a:p>
          </p:txBody>
        </p:sp>
        <p:sp>
          <p:nvSpPr>
            <p:cNvPr id="56330" name="Rectangle 7"/>
            <p:cNvSpPr>
              <a:spLocks noChangeArrowheads="1"/>
            </p:cNvSpPr>
            <p:nvPr/>
          </p:nvSpPr>
          <p:spPr bwMode="auto">
            <a:xfrm>
              <a:off x="528" y="2160"/>
              <a:ext cx="4560" cy="336"/>
            </a:xfrm>
            <a:prstGeom prst="rect">
              <a:avLst/>
            </a:prstGeom>
            <a:noFill/>
            <a:ln w="12700">
              <a:solidFill>
                <a:schemeClr val="tx1"/>
              </a:solidFill>
              <a:miter lim="800000"/>
              <a:headEnd/>
              <a:tailEnd/>
            </a:ln>
          </p:spPr>
          <p:txBody>
            <a:bodyPr wrap="none" anchor="ctr"/>
            <a:lstStyle/>
            <a:p>
              <a:endParaRPr lang="en-US"/>
            </a:p>
          </p:txBody>
        </p:sp>
        <p:sp>
          <p:nvSpPr>
            <p:cNvPr id="56331" name="Rectangle 8"/>
            <p:cNvSpPr>
              <a:spLocks noChangeArrowheads="1"/>
            </p:cNvSpPr>
            <p:nvPr/>
          </p:nvSpPr>
          <p:spPr bwMode="auto">
            <a:xfrm>
              <a:off x="528" y="2496"/>
              <a:ext cx="4560" cy="336"/>
            </a:xfrm>
            <a:prstGeom prst="rect">
              <a:avLst/>
            </a:prstGeom>
            <a:noFill/>
            <a:ln w="12700">
              <a:solidFill>
                <a:schemeClr val="tx1"/>
              </a:solidFill>
              <a:miter lim="800000"/>
              <a:headEnd/>
              <a:tailEnd/>
            </a:ln>
          </p:spPr>
          <p:txBody>
            <a:bodyPr wrap="none" anchor="ctr"/>
            <a:lstStyle/>
            <a:p>
              <a:endParaRPr lang="en-US"/>
            </a:p>
          </p:txBody>
        </p:sp>
        <p:sp>
          <p:nvSpPr>
            <p:cNvPr id="56332" name="Rectangle 9"/>
            <p:cNvSpPr>
              <a:spLocks noChangeArrowheads="1"/>
            </p:cNvSpPr>
            <p:nvPr/>
          </p:nvSpPr>
          <p:spPr bwMode="auto">
            <a:xfrm>
              <a:off x="528" y="2832"/>
              <a:ext cx="4560" cy="336"/>
            </a:xfrm>
            <a:prstGeom prst="rect">
              <a:avLst/>
            </a:prstGeom>
            <a:noFill/>
            <a:ln w="12700">
              <a:solidFill>
                <a:schemeClr val="tx1"/>
              </a:solidFill>
              <a:miter lim="800000"/>
              <a:headEnd/>
              <a:tailEnd/>
            </a:ln>
          </p:spPr>
          <p:txBody>
            <a:bodyPr wrap="none" anchor="ctr"/>
            <a:lstStyle/>
            <a:p>
              <a:endParaRPr lang="en-US"/>
            </a:p>
          </p:txBody>
        </p:sp>
        <p:sp>
          <p:nvSpPr>
            <p:cNvPr id="56333" name="Rectangle 10"/>
            <p:cNvSpPr>
              <a:spLocks noChangeArrowheads="1"/>
            </p:cNvSpPr>
            <p:nvPr/>
          </p:nvSpPr>
          <p:spPr bwMode="auto">
            <a:xfrm>
              <a:off x="528" y="1824"/>
              <a:ext cx="4560" cy="336"/>
            </a:xfrm>
            <a:prstGeom prst="rect">
              <a:avLst/>
            </a:prstGeom>
            <a:noFill/>
            <a:ln w="12700">
              <a:solidFill>
                <a:schemeClr val="tx1"/>
              </a:solidFill>
              <a:miter lim="800000"/>
              <a:headEnd/>
              <a:tailEnd/>
            </a:ln>
          </p:spPr>
          <p:txBody>
            <a:bodyPr wrap="none" anchor="ctr"/>
            <a:lstStyle/>
            <a:p>
              <a:endParaRPr lang="en-US"/>
            </a:p>
          </p:txBody>
        </p:sp>
        <p:sp>
          <p:nvSpPr>
            <p:cNvPr id="56334" name="Rectangle 11"/>
            <p:cNvSpPr>
              <a:spLocks noChangeArrowheads="1"/>
            </p:cNvSpPr>
            <p:nvPr/>
          </p:nvSpPr>
          <p:spPr bwMode="auto">
            <a:xfrm>
              <a:off x="528" y="1488"/>
              <a:ext cx="4560" cy="336"/>
            </a:xfrm>
            <a:prstGeom prst="rect">
              <a:avLst/>
            </a:prstGeom>
            <a:noFill/>
            <a:ln w="12700">
              <a:solidFill>
                <a:schemeClr val="tx1"/>
              </a:solidFill>
              <a:miter lim="800000"/>
              <a:headEnd/>
              <a:tailEnd/>
            </a:ln>
          </p:spPr>
          <p:txBody>
            <a:bodyPr wrap="none" anchor="ctr"/>
            <a:lstStyle/>
            <a:p>
              <a:endParaRPr lang="en-US"/>
            </a:p>
          </p:txBody>
        </p:sp>
        <p:sp>
          <p:nvSpPr>
            <p:cNvPr id="56335" name="Rectangle 12"/>
            <p:cNvSpPr>
              <a:spLocks noChangeArrowheads="1"/>
            </p:cNvSpPr>
            <p:nvPr/>
          </p:nvSpPr>
          <p:spPr bwMode="auto">
            <a:xfrm>
              <a:off x="528" y="3504"/>
              <a:ext cx="4560" cy="33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4"/>
          <p:cNvSpPr>
            <a:spLocks noGrp="1"/>
          </p:cNvSpPr>
          <p:nvPr>
            <p:ph type="dt" sz="quarter" idx="10"/>
          </p:nvPr>
        </p:nvSpPr>
        <p:spPr>
          <a:noFill/>
        </p:spPr>
        <p:txBody>
          <a:bodyPr/>
          <a:lstStyle/>
          <a:p>
            <a:r>
              <a:rPr lang="en-AU" smtClean="0"/>
              <a:t>22 Sep 2012</a:t>
            </a:r>
          </a:p>
        </p:txBody>
      </p:sp>
      <p:sp>
        <p:nvSpPr>
          <p:cNvPr id="57347" name="Footer Placeholder 5"/>
          <p:cNvSpPr>
            <a:spLocks noGrp="1"/>
          </p:cNvSpPr>
          <p:nvPr>
            <p:ph type="ftr" sz="quarter" idx="11"/>
          </p:nvPr>
        </p:nvSpPr>
        <p:spPr>
          <a:noFill/>
        </p:spPr>
        <p:txBody>
          <a:bodyPr/>
          <a:lstStyle/>
          <a:p>
            <a:r>
              <a:rPr lang="en-AU" smtClean="0"/>
              <a:t>R D Ekers</a:t>
            </a:r>
          </a:p>
        </p:txBody>
      </p:sp>
      <p:sp>
        <p:nvSpPr>
          <p:cNvPr id="57348" name="Slide Number Placeholder 6"/>
          <p:cNvSpPr>
            <a:spLocks noGrp="1"/>
          </p:cNvSpPr>
          <p:nvPr>
            <p:ph type="sldNum" sz="quarter" idx="12"/>
          </p:nvPr>
        </p:nvSpPr>
        <p:spPr>
          <a:noFill/>
        </p:spPr>
        <p:txBody>
          <a:bodyPr/>
          <a:lstStyle/>
          <a:p>
            <a:fld id="{43DFAD58-F742-445C-8068-EE7FDC6B83C6}" type="slidenum">
              <a:rPr lang="en-AU" smtClean="0"/>
              <a:pPr/>
              <a:t>43</a:t>
            </a:fld>
            <a:endParaRPr lang="en-AU" smtClean="0"/>
          </a:p>
        </p:txBody>
      </p:sp>
      <p:sp>
        <p:nvSpPr>
          <p:cNvPr id="37890" name="Rectangle 2"/>
          <p:cNvSpPr>
            <a:spLocks noGrp="1" noChangeArrowheads="1"/>
          </p:cNvSpPr>
          <p:nvPr>
            <p:ph type="title"/>
          </p:nvPr>
        </p:nvSpPr>
        <p:spPr/>
        <p:txBody>
          <a:bodyPr/>
          <a:lstStyle/>
          <a:p>
            <a:pPr>
              <a:defRPr/>
            </a:pPr>
            <a:r>
              <a:rPr lang="en-AU" dirty="0" smtClean="0"/>
              <a:t>Terminology</a:t>
            </a:r>
          </a:p>
        </p:txBody>
      </p:sp>
      <p:sp>
        <p:nvSpPr>
          <p:cNvPr id="57350" name="Rectangle 3"/>
          <p:cNvSpPr>
            <a:spLocks noGrp="1" noChangeArrowheads="1"/>
          </p:cNvSpPr>
          <p:nvPr>
            <p:ph type="body" sz="half" idx="1"/>
          </p:nvPr>
        </p:nvSpPr>
        <p:spPr>
          <a:xfrm>
            <a:off x="762000" y="1905000"/>
            <a:ext cx="3429000" cy="4114800"/>
          </a:xfrm>
        </p:spPr>
        <p:txBody>
          <a:bodyPr/>
          <a:lstStyle/>
          <a:p>
            <a:pPr>
              <a:buFont typeface="Wingdings" pitchFamily="2" charset="2"/>
              <a:buNone/>
            </a:pPr>
            <a:r>
              <a:rPr lang="en-AU" sz="2400" b="1" smtClean="0">
                <a:solidFill>
                  <a:schemeClr val="tx2"/>
                </a:solidFill>
              </a:rPr>
              <a:t>         RADIO</a:t>
            </a:r>
          </a:p>
          <a:p>
            <a:pPr lvl="1">
              <a:lnSpc>
                <a:spcPct val="140000"/>
              </a:lnSpc>
              <a:buFontTx/>
              <a:buNone/>
            </a:pPr>
            <a:r>
              <a:rPr lang="en-AU" smtClean="0"/>
              <a:t>Map </a:t>
            </a:r>
          </a:p>
          <a:p>
            <a:pPr lvl="1">
              <a:lnSpc>
                <a:spcPct val="120000"/>
              </a:lnSpc>
              <a:buFontTx/>
              <a:buNone/>
            </a:pPr>
            <a:r>
              <a:rPr lang="en-AU" smtClean="0"/>
              <a:t>Source</a:t>
            </a:r>
          </a:p>
          <a:p>
            <a:pPr lvl="1">
              <a:lnSpc>
                <a:spcPct val="120000"/>
              </a:lnSpc>
              <a:buFontTx/>
              <a:buNone/>
            </a:pPr>
            <a:r>
              <a:rPr lang="en-AU" smtClean="0"/>
              <a:t>Image plane</a:t>
            </a:r>
          </a:p>
          <a:p>
            <a:pPr lvl="1">
              <a:lnSpc>
                <a:spcPct val="120000"/>
              </a:lnSpc>
              <a:buFontTx/>
              <a:buNone/>
            </a:pPr>
            <a:r>
              <a:rPr lang="en-AU" smtClean="0"/>
              <a:t>Aperture plane</a:t>
            </a:r>
          </a:p>
          <a:p>
            <a:pPr lvl="1">
              <a:lnSpc>
                <a:spcPct val="120000"/>
              </a:lnSpc>
              <a:buFontTx/>
              <a:buNone/>
            </a:pPr>
            <a:r>
              <a:rPr lang="en-AU" smtClean="0"/>
              <a:t>UV plane</a:t>
            </a:r>
          </a:p>
          <a:p>
            <a:pPr lvl="1">
              <a:lnSpc>
                <a:spcPct val="120000"/>
              </a:lnSpc>
              <a:buFontTx/>
              <a:buNone/>
            </a:pPr>
            <a:r>
              <a:rPr lang="en-AU" smtClean="0"/>
              <a:t>Aperture</a:t>
            </a:r>
          </a:p>
          <a:p>
            <a:pPr lvl="1">
              <a:lnSpc>
                <a:spcPct val="120000"/>
              </a:lnSpc>
              <a:buFontTx/>
              <a:buNone/>
            </a:pPr>
            <a:r>
              <a:rPr lang="en-AU" smtClean="0"/>
              <a:t>UV coverage</a:t>
            </a:r>
          </a:p>
        </p:txBody>
      </p:sp>
      <p:sp>
        <p:nvSpPr>
          <p:cNvPr id="57351" name="Rectangle 4"/>
          <p:cNvSpPr>
            <a:spLocks noGrp="1" noChangeArrowheads="1"/>
          </p:cNvSpPr>
          <p:nvPr>
            <p:ph type="body" sz="half" idx="2"/>
          </p:nvPr>
        </p:nvSpPr>
        <p:spPr>
          <a:xfrm>
            <a:off x="3200400" y="1905000"/>
            <a:ext cx="4648200" cy="4114800"/>
          </a:xfrm>
        </p:spPr>
        <p:txBody>
          <a:bodyPr/>
          <a:lstStyle/>
          <a:p>
            <a:pPr>
              <a:buFont typeface="Wingdings" pitchFamily="2" charset="2"/>
              <a:buNone/>
            </a:pPr>
            <a:r>
              <a:rPr lang="en-AU" sz="2400" b="1" smtClean="0">
                <a:solidFill>
                  <a:schemeClr val="tx2"/>
                </a:solidFill>
              </a:rPr>
              <a:t>           OPTICAL</a:t>
            </a:r>
          </a:p>
          <a:p>
            <a:pPr lvl="1">
              <a:lnSpc>
                <a:spcPct val="120000"/>
              </a:lnSpc>
              <a:buFont typeface="Symbol" pitchFamily="18" charset="2"/>
              <a:buChar char="Û"/>
            </a:pPr>
            <a:r>
              <a:rPr lang="en-AU" smtClean="0"/>
              <a:t>  Image</a:t>
            </a:r>
          </a:p>
          <a:p>
            <a:pPr lvl="1">
              <a:lnSpc>
                <a:spcPct val="120000"/>
              </a:lnSpc>
              <a:buFont typeface="Symbol" pitchFamily="18" charset="2"/>
              <a:buChar char="Û"/>
            </a:pPr>
            <a:r>
              <a:rPr lang="en-AU" smtClean="0"/>
              <a:t>  Object</a:t>
            </a:r>
          </a:p>
          <a:p>
            <a:pPr lvl="1">
              <a:lnSpc>
                <a:spcPct val="140000"/>
              </a:lnSpc>
              <a:buFont typeface="Symbol" pitchFamily="18" charset="2"/>
              <a:buChar char="Û"/>
            </a:pPr>
            <a:r>
              <a:rPr lang="en-AU" smtClean="0"/>
              <a:t>  Image plane</a:t>
            </a:r>
          </a:p>
          <a:p>
            <a:pPr lvl="1">
              <a:lnSpc>
                <a:spcPct val="120000"/>
              </a:lnSpc>
              <a:buFont typeface="Symbol" pitchFamily="18" charset="2"/>
              <a:buChar char="Û"/>
            </a:pPr>
            <a:r>
              <a:rPr lang="en-AU" smtClean="0"/>
              <a:t>  Pupil plane</a:t>
            </a:r>
          </a:p>
          <a:p>
            <a:pPr lvl="1">
              <a:lnSpc>
                <a:spcPct val="120000"/>
              </a:lnSpc>
              <a:buFont typeface="Symbol" pitchFamily="18" charset="2"/>
              <a:buChar char="Û"/>
            </a:pPr>
            <a:r>
              <a:rPr lang="en-AU" smtClean="0"/>
              <a:t>  Fourier plan</a:t>
            </a:r>
          </a:p>
          <a:p>
            <a:pPr lvl="1">
              <a:lnSpc>
                <a:spcPct val="120000"/>
              </a:lnSpc>
              <a:buFont typeface="Symbol" pitchFamily="18" charset="2"/>
              <a:buChar char="Û"/>
            </a:pPr>
            <a:r>
              <a:rPr lang="en-AU" smtClean="0"/>
              <a:t>  Entrance pupil</a:t>
            </a:r>
          </a:p>
          <a:p>
            <a:pPr lvl="1">
              <a:lnSpc>
                <a:spcPct val="120000"/>
              </a:lnSpc>
              <a:buFont typeface="Symbol" pitchFamily="18" charset="2"/>
              <a:buChar char="Û"/>
            </a:pPr>
            <a:r>
              <a:rPr lang="en-AU" smtClean="0"/>
              <a:t>  Modulation transfer function</a:t>
            </a:r>
          </a:p>
        </p:txBody>
      </p:sp>
      <p:grpSp>
        <p:nvGrpSpPr>
          <p:cNvPr id="57352" name="Group 13"/>
          <p:cNvGrpSpPr>
            <a:grpSpLocks/>
          </p:cNvGrpSpPr>
          <p:nvPr/>
        </p:nvGrpSpPr>
        <p:grpSpPr bwMode="auto">
          <a:xfrm>
            <a:off x="838200" y="2362200"/>
            <a:ext cx="7239000" cy="3733800"/>
            <a:chOff x="528" y="1488"/>
            <a:chExt cx="4560" cy="2352"/>
          </a:xfrm>
        </p:grpSpPr>
        <p:sp>
          <p:nvSpPr>
            <p:cNvPr id="57353" name="Rectangle 6"/>
            <p:cNvSpPr>
              <a:spLocks noChangeArrowheads="1"/>
            </p:cNvSpPr>
            <p:nvPr/>
          </p:nvSpPr>
          <p:spPr bwMode="auto">
            <a:xfrm>
              <a:off x="528" y="3168"/>
              <a:ext cx="4560" cy="336"/>
            </a:xfrm>
            <a:prstGeom prst="rect">
              <a:avLst/>
            </a:prstGeom>
            <a:noFill/>
            <a:ln w="12700">
              <a:solidFill>
                <a:schemeClr val="tx1"/>
              </a:solidFill>
              <a:miter lim="800000"/>
              <a:headEnd/>
              <a:tailEnd/>
            </a:ln>
          </p:spPr>
          <p:txBody>
            <a:bodyPr wrap="none" anchor="ctr"/>
            <a:lstStyle/>
            <a:p>
              <a:endParaRPr lang="en-US"/>
            </a:p>
          </p:txBody>
        </p:sp>
        <p:sp>
          <p:nvSpPr>
            <p:cNvPr id="57354" name="Rectangle 7"/>
            <p:cNvSpPr>
              <a:spLocks noChangeArrowheads="1"/>
            </p:cNvSpPr>
            <p:nvPr/>
          </p:nvSpPr>
          <p:spPr bwMode="auto">
            <a:xfrm>
              <a:off x="528" y="2160"/>
              <a:ext cx="4560" cy="336"/>
            </a:xfrm>
            <a:prstGeom prst="rect">
              <a:avLst/>
            </a:prstGeom>
            <a:noFill/>
            <a:ln w="12700">
              <a:solidFill>
                <a:schemeClr val="tx1"/>
              </a:solidFill>
              <a:miter lim="800000"/>
              <a:headEnd/>
              <a:tailEnd/>
            </a:ln>
          </p:spPr>
          <p:txBody>
            <a:bodyPr wrap="none" anchor="ctr"/>
            <a:lstStyle/>
            <a:p>
              <a:endParaRPr lang="en-US"/>
            </a:p>
          </p:txBody>
        </p:sp>
        <p:sp>
          <p:nvSpPr>
            <p:cNvPr id="57355" name="Rectangle 8"/>
            <p:cNvSpPr>
              <a:spLocks noChangeArrowheads="1"/>
            </p:cNvSpPr>
            <p:nvPr/>
          </p:nvSpPr>
          <p:spPr bwMode="auto">
            <a:xfrm>
              <a:off x="528" y="2496"/>
              <a:ext cx="4560" cy="336"/>
            </a:xfrm>
            <a:prstGeom prst="rect">
              <a:avLst/>
            </a:prstGeom>
            <a:noFill/>
            <a:ln w="12700">
              <a:solidFill>
                <a:schemeClr val="tx1"/>
              </a:solidFill>
              <a:miter lim="800000"/>
              <a:headEnd/>
              <a:tailEnd/>
            </a:ln>
          </p:spPr>
          <p:txBody>
            <a:bodyPr wrap="none" anchor="ctr"/>
            <a:lstStyle/>
            <a:p>
              <a:endParaRPr lang="en-US"/>
            </a:p>
          </p:txBody>
        </p:sp>
        <p:sp>
          <p:nvSpPr>
            <p:cNvPr id="57356" name="Rectangle 9"/>
            <p:cNvSpPr>
              <a:spLocks noChangeArrowheads="1"/>
            </p:cNvSpPr>
            <p:nvPr/>
          </p:nvSpPr>
          <p:spPr bwMode="auto">
            <a:xfrm>
              <a:off x="528" y="2832"/>
              <a:ext cx="4560" cy="336"/>
            </a:xfrm>
            <a:prstGeom prst="rect">
              <a:avLst/>
            </a:prstGeom>
            <a:noFill/>
            <a:ln w="12700">
              <a:solidFill>
                <a:schemeClr val="tx1"/>
              </a:solidFill>
              <a:miter lim="800000"/>
              <a:headEnd/>
              <a:tailEnd/>
            </a:ln>
          </p:spPr>
          <p:txBody>
            <a:bodyPr wrap="none" anchor="ctr"/>
            <a:lstStyle/>
            <a:p>
              <a:endParaRPr lang="en-US"/>
            </a:p>
          </p:txBody>
        </p:sp>
        <p:sp>
          <p:nvSpPr>
            <p:cNvPr id="57357" name="Rectangle 10"/>
            <p:cNvSpPr>
              <a:spLocks noChangeArrowheads="1"/>
            </p:cNvSpPr>
            <p:nvPr/>
          </p:nvSpPr>
          <p:spPr bwMode="auto">
            <a:xfrm>
              <a:off x="528" y="1824"/>
              <a:ext cx="4560" cy="336"/>
            </a:xfrm>
            <a:prstGeom prst="rect">
              <a:avLst/>
            </a:prstGeom>
            <a:noFill/>
            <a:ln w="12700">
              <a:solidFill>
                <a:schemeClr val="tx1"/>
              </a:solidFill>
              <a:miter lim="800000"/>
              <a:headEnd/>
              <a:tailEnd/>
            </a:ln>
          </p:spPr>
          <p:txBody>
            <a:bodyPr wrap="none" anchor="ctr"/>
            <a:lstStyle/>
            <a:p>
              <a:endParaRPr lang="en-US"/>
            </a:p>
          </p:txBody>
        </p:sp>
        <p:sp>
          <p:nvSpPr>
            <p:cNvPr id="57358" name="Rectangle 11"/>
            <p:cNvSpPr>
              <a:spLocks noChangeArrowheads="1"/>
            </p:cNvSpPr>
            <p:nvPr/>
          </p:nvSpPr>
          <p:spPr bwMode="auto">
            <a:xfrm>
              <a:off x="528" y="1488"/>
              <a:ext cx="4560" cy="336"/>
            </a:xfrm>
            <a:prstGeom prst="rect">
              <a:avLst/>
            </a:prstGeom>
            <a:noFill/>
            <a:ln w="12700">
              <a:solidFill>
                <a:schemeClr val="tx1"/>
              </a:solidFill>
              <a:miter lim="800000"/>
              <a:headEnd/>
              <a:tailEnd/>
            </a:ln>
          </p:spPr>
          <p:txBody>
            <a:bodyPr wrap="none" anchor="ctr"/>
            <a:lstStyle/>
            <a:p>
              <a:endParaRPr lang="en-US"/>
            </a:p>
          </p:txBody>
        </p:sp>
        <p:sp>
          <p:nvSpPr>
            <p:cNvPr id="57359" name="Rectangle 12"/>
            <p:cNvSpPr>
              <a:spLocks noChangeArrowheads="1"/>
            </p:cNvSpPr>
            <p:nvPr/>
          </p:nvSpPr>
          <p:spPr bwMode="auto">
            <a:xfrm>
              <a:off x="528" y="3504"/>
              <a:ext cx="4560" cy="33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4"/>
          <p:cNvSpPr>
            <a:spLocks noGrp="1"/>
          </p:cNvSpPr>
          <p:nvPr>
            <p:ph type="dt" sz="quarter" idx="10"/>
          </p:nvPr>
        </p:nvSpPr>
        <p:spPr>
          <a:noFill/>
        </p:spPr>
        <p:txBody>
          <a:bodyPr/>
          <a:lstStyle/>
          <a:p>
            <a:r>
              <a:rPr lang="en-AU" smtClean="0"/>
              <a:t>22 Sep 2012</a:t>
            </a:r>
          </a:p>
        </p:txBody>
      </p:sp>
      <p:sp>
        <p:nvSpPr>
          <p:cNvPr id="58371" name="Footer Placeholder 5"/>
          <p:cNvSpPr>
            <a:spLocks noGrp="1"/>
          </p:cNvSpPr>
          <p:nvPr>
            <p:ph type="ftr" sz="quarter" idx="11"/>
          </p:nvPr>
        </p:nvSpPr>
        <p:spPr>
          <a:noFill/>
        </p:spPr>
        <p:txBody>
          <a:bodyPr/>
          <a:lstStyle/>
          <a:p>
            <a:r>
              <a:rPr lang="en-AU" smtClean="0"/>
              <a:t>R D Ekers</a:t>
            </a:r>
          </a:p>
        </p:txBody>
      </p:sp>
      <p:sp>
        <p:nvSpPr>
          <p:cNvPr id="58372" name="Slide Number Placeholder 6"/>
          <p:cNvSpPr>
            <a:spLocks noGrp="1"/>
          </p:cNvSpPr>
          <p:nvPr>
            <p:ph type="sldNum" sz="quarter" idx="12"/>
          </p:nvPr>
        </p:nvSpPr>
        <p:spPr>
          <a:noFill/>
        </p:spPr>
        <p:txBody>
          <a:bodyPr/>
          <a:lstStyle/>
          <a:p>
            <a:fld id="{485970A3-E854-4FE1-82C7-3E259FFD33DD}" type="slidenum">
              <a:rPr lang="en-AU" smtClean="0"/>
              <a:pPr/>
              <a:t>44</a:t>
            </a:fld>
            <a:endParaRPr lang="en-AU" smtClean="0"/>
          </a:p>
        </p:txBody>
      </p:sp>
      <p:sp>
        <p:nvSpPr>
          <p:cNvPr id="38914" name="Rectangle 2"/>
          <p:cNvSpPr>
            <a:spLocks noGrp="1" noChangeArrowheads="1"/>
          </p:cNvSpPr>
          <p:nvPr>
            <p:ph type="title"/>
          </p:nvPr>
        </p:nvSpPr>
        <p:spPr/>
        <p:txBody>
          <a:bodyPr/>
          <a:lstStyle/>
          <a:p>
            <a:pPr>
              <a:defRPr/>
            </a:pPr>
            <a:r>
              <a:rPr lang="en-AU" dirty="0" smtClean="0"/>
              <a:t>Terminology</a:t>
            </a:r>
          </a:p>
        </p:txBody>
      </p:sp>
      <p:sp>
        <p:nvSpPr>
          <p:cNvPr id="58374" name="Rectangle 3"/>
          <p:cNvSpPr>
            <a:spLocks noGrp="1" noChangeArrowheads="1"/>
          </p:cNvSpPr>
          <p:nvPr>
            <p:ph type="body" sz="half" idx="1"/>
          </p:nvPr>
        </p:nvSpPr>
        <p:spPr>
          <a:xfrm>
            <a:off x="457200" y="1905000"/>
            <a:ext cx="3429000" cy="4114800"/>
          </a:xfrm>
        </p:spPr>
        <p:txBody>
          <a:bodyPr/>
          <a:lstStyle/>
          <a:p>
            <a:pPr>
              <a:buFont typeface="Wingdings" pitchFamily="2" charset="2"/>
              <a:buNone/>
            </a:pPr>
            <a:r>
              <a:rPr lang="en-AU" sz="2400" b="1" smtClean="0">
                <a:solidFill>
                  <a:schemeClr val="tx2"/>
                </a:solidFill>
              </a:rPr>
              <a:t>          RADIO</a:t>
            </a:r>
          </a:p>
          <a:p>
            <a:pPr lvl="1">
              <a:lnSpc>
                <a:spcPct val="120000"/>
              </a:lnSpc>
              <a:buFontTx/>
              <a:buNone/>
            </a:pPr>
            <a:r>
              <a:rPr lang="en-AU" smtClean="0"/>
              <a:t>Dynamic range</a:t>
            </a:r>
          </a:p>
          <a:p>
            <a:pPr lvl="1">
              <a:lnSpc>
                <a:spcPct val="120000"/>
              </a:lnSpc>
              <a:buFontTx/>
              <a:buNone/>
            </a:pPr>
            <a:r>
              <a:rPr lang="en-AU" smtClean="0"/>
              <a:t>Phased array</a:t>
            </a:r>
          </a:p>
          <a:p>
            <a:pPr lvl="1">
              <a:lnSpc>
                <a:spcPct val="120000"/>
              </a:lnSpc>
              <a:buFontTx/>
              <a:buNone/>
            </a:pPr>
            <a:r>
              <a:rPr lang="en-AU" smtClean="0"/>
              <a:t>Correlator</a:t>
            </a:r>
          </a:p>
          <a:p>
            <a:pPr lvl="1">
              <a:lnSpc>
                <a:spcPct val="120000"/>
              </a:lnSpc>
              <a:buFontTx/>
              <a:buNone/>
            </a:pPr>
            <a:r>
              <a:rPr lang="en-AU" i="1" smtClean="0"/>
              <a:t>no analog</a:t>
            </a:r>
            <a:endParaRPr lang="en-AU" smtClean="0"/>
          </a:p>
          <a:p>
            <a:pPr lvl="1">
              <a:lnSpc>
                <a:spcPct val="120000"/>
              </a:lnSpc>
              <a:buFontTx/>
              <a:buNone/>
            </a:pPr>
            <a:r>
              <a:rPr lang="en-AU" smtClean="0"/>
              <a:t>Receiver</a:t>
            </a:r>
          </a:p>
          <a:p>
            <a:pPr lvl="1">
              <a:lnSpc>
                <a:spcPct val="120000"/>
              </a:lnSpc>
              <a:buFontTx/>
              <a:buNone/>
            </a:pPr>
            <a:r>
              <a:rPr lang="en-AU" smtClean="0"/>
              <a:t>Taper</a:t>
            </a:r>
          </a:p>
          <a:p>
            <a:pPr lvl="1">
              <a:lnSpc>
                <a:spcPct val="120000"/>
              </a:lnSpc>
              <a:buFontTx/>
              <a:buNone/>
            </a:pPr>
            <a:r>
              <a:rPr lang="en-AU" smtClean="0"/>
              <a:t>Self calibration</a:t>
            </a:r>
            <a:endParaRPr lang="en-AU" sz="2000" smtClean="0"/>
          </a:p>
        </p:txBody>
      </p:sp>
      <p:sp>
        <p:nvSpPr>
          <p:cNvPr id="58375" name="Rectangle 4"/>
          <p:cNvSpPr>
            <a:spLocks noGrp="1" noChangeArrowheads="1"/>
          </p:cNvSpPr>
          <p:nvPr>
            <p:ph type="body" sz="half" idx="2"/>
          </p:nvPr>
        </p:nvSpPr>
        <p:spPr>
          <a:xfrm>
            <a:off x="2743200" y="1905000"/>
            <a:ext cx="5715000" cy="4114800"/>
          </a:xfrm>
        </p:spPr>
        <p:txBody>
          <a:bodyPr/>
          <a:lstStyle/>
          <a:p>
            <a:pPr>
              <a:buFont typeface="Wingdings" pitchFamily="2" charset="2"/>
              <a:buNone/>
            </a:pPr>
            <a:r>
              <a:rPr lang="en-AU" sz="2400" b="1" smtClean="0">
                <a:solidFill>
                  <a:schemeClr val="tx2"/>
                </a:solidFill>
              </a:rPr>
              <a:t>            OPTICAL   </a:t>
            </a:r>
          </a:p>
          <a:p>
            <a:pPr lvl="1">
              <a:lnSpc>
                <a:spcPct val="120000"/>
              </a:lnSpc>
              <a:buFont typeface="Symbol" pitchFamily="18" charset="2"/>
              <a:buChar char="Û"/>
            </a:pPr>
            <a:r>
              <a:rPr lang="en-AU" smtClean="0"/>
              <a:t>  Contrast</a:t>
            </a:r>
          </a:p>
          <a:p>
            <a:pPr lvl="1">
              <a:lnSpc>
                <a:spcPct val="120000"/>
              </a:lnSpc>
              <a:buFont typeface="Symbol" pitchFamily="18" charset="2"/>
              <a:buChar char="Û"/>
            </a:pPr>
            <a:r>
              <a:rPr lang="en-AU" smtClean="0"/>
              <a:t>  Beam combiner</a:t>
            </a:r>
          </a:p>
          <a:p>
            <a:pPr lvl="1">
              <a:lnSpc>
                <a:spcPct val="120000"/>
              </a:lnSpc>
              <a:buFont typeface="Symbol" pitchFamily="18" charset="2"/>
              <a:buChar char="Û"/>
            </a:pPr>
            <a:r>
              <a:rPr lang="en-AU" smtClean="0"/>
              <a:t>  </a:t>
            </a:r>
            <a:r>
              <a:rPr lang="en-AU" i="1" smtClean="0"/>
              <a:t>no analog</a:t>
            </a:r>
          </a:p>
          <a:p>
            <a:pPr lvl="1">
              <a:lnSpc>
                <a:spcPct val="120000"/>
              </a:lnSpc>
              <a:buFont typeface="Symbol" pitchFamily="18" charset="2"/>
              <a:buChar char="Û"/>
            </a:pPr>
            <a:r>
              <a:rPr lang="en-US" i="1" smtClean="0"/>
              <a:t> </a:t>
            </a:r>
            <a:r>
              <a:rPr lang="en-US" smtClean="0"/>
              <a:t>Correlator</a:t>
            </a:r>
            <a:endParaRPr lang="en-AU" smtClean="0"/>
          </a:p>
          <a:p>
            <a:pPr lvl="1">
              <a:lnSpc>
                <a:spcPct val="120000"/>
              </a:lnSpc>
              <a:buFont typeface="Symbol" pitchFamily="18" charset="2"/>
              <a:buChar char="Û"/>
            </a:pPr>
            <a:r>
              <a:rPr lang="en-AU" smtClean="0"/>
              <a:t>  Detector</a:t>
            </a:r>
          </a:p>
          <a:p>
            <a:pPr lvl="1">
              <a:lnSpc>
                <a:spcPct val="120000"/>
              </a:lnSpc>
              <a:buFont typeface="Symbol" pitchFamily="18" charset="2"/>
              <a:buChar char="Û"/>
            </a:pPr>
            <a:r>
              <a:rPr lang="en-AU" smtClean="0"/>
              <a:t>  Apodise</a:t>
            </a:r>
          </a:p>
          <a:p>
            <a:pPr lvl="1">
              <a:lnSpc>
                <a:spcPct val="120000"/>
              </a:lnSpc>
              <a:buFont typeface="Symbol" pitchFamily="18" charset="2"/>
              <a:buChar char="Û"/>
            </a:pPr>
            <a:r>
              <a:rPr lang="en-AU" smtClean="0"/>
              <a:t>  Wavefront sensing  (Adaptive optics)</a:t>
            </a:r>
          </a:p>
        </p:txBody>
      </p:sp>
      <p:grpSp>
        <p:nvGrpSpPr>
          <p:cNvPr id="58376" name="Group 12"/>
          <p:cNvGrpSpPr>
            <a:grpSpLocks/>
          </p:cNvGrpSpPr>
          <p:nvPr/>
        </p:nvGrpSpPr>
        <p:grpSpPr bwMode="auto">
          <a:xfrm>
            <a:off x="762000" y="2362200"/>
            <a:ext cx="7696200" cy="3124200"/>
            <a:chOff x="624" y="1440"/>
            <a:chExt cx="4944" cy="2016"/>
          </a:xfrm>
        </p:grpSpPr>
        <p:sp>
          <p:nvSpPr>
            <p:cNvPr id="58378" name="Rectangle 6"/>
            <p:cNvSpPr>
              <a:spLocks noChangeArrowheads="1"/>
            </p:cNvSpPr>
            <p:nvPr/>
          </p:nvSpPr>
          <p:spPr bwMode="auto">
            <a:xfrm>
              <a:off x="624" y="3120"/>
              <a:ext cx="4944" cy="336"/>
            </a:xfrm>
            <a:prstGeom prst="rect">
              <a:avLst/>
            </a:prstGeom>
            <a:noFill/>
            <a:ln w="12700">
              <a:solidFill>
                <a:schemeClr val="tx1"/>
              </a:solidFill>
              <a:miter lim="800000"/>
              <a:headEnd/>
              <a:tailEnd/>
            </a:ln>
          </p:spPr>
          <p:txBody>
            <a:bodyPr wrap="none" anchor="ctr"/>
            <a:lstStyle/>
            <a:p>
              <a:endParaRPr lang="en-US"/>
            </a:p>
          </p:txBody>
        </p:sp>
        <p:sp>
          <p:nvSpPr>
            <p:cNvPr id="58379" name="Rectangle 7"/>
            <p:cNvSpPr>
              <a:spLocks noChangeArrowheads="1"/>
            </p:cNvSpPr>
            <p:nvPr/>
          </p:nvSpPr>
          <p:spPr bwMode="auto">
            <a:xfrm>
              <a:off x="624" y="2112"/>
              <a:ext cx="4944" cy="336"/>
            </a:xfrm>
            <a:prstGeom prst="rect">
              <a:avLst/>
            </a:prstGeom>
            <a:noFill/>
            <a:ln w="12700">
              <a:solidFill>
                <a:schemeClr val="tx1"/>
              </a:solidFill>
              <a:miter lim="800000"/>
              <a:headEnd/>
              <a:tailEnd/>
            </a:ln>
          </p:spPr>
          <p:txBody>
            <a:bodyPr wrap="none" anchor="ctr"/>
            <a:lstStyle/>
            <a:p>
              <a:endParaRPr lang="en-US"/>
            </a:p>
          </p:txBody>
        </p:sp>
        <p:sp>
          <p:nvSpPr>
            <p:cNvPr id="58380" name="Rectangle 8"/>
            <p:cNvSpPr>
              <a:spLocks noChangeArrowheads="1"/>
            </p:cNvSpPr>
            <p:nvPr/>
          </p:nvSpPr>
          <p:spPr bwMode="auto">
            <a:xfrm>
              <a:off x="624" y="2448"/>
              <a:ext cx="4944" cy="336"/>
            </a:xfrm>
            <a:prstGeom prst="rect">
              <a:avLst/>
            </a:prstGeom>
            <a:noFill/>
            <a:ln w="12700">
              <a:solidFill>
                <a:schemeClr val="tx1"/>
              </a:solidFill>
              <a:miter lim="800000"/>
              <a:headEnd/>
              <a:tailEnd/>
            </a:ln>
          </p:spPr>
          <p:txBody>
            <a:bodyPr wrap="none" anchor="ctr"/>
            <a:lstStyle/>
            <a:p>
              <a:endParaRPr lang="en-US"/>
            </a:p>
          </p:txBody>
        </p:sp>
        <p:sp>
          <p:nvSpPr>
            <p:cNvPr id="58381" name="Rectangle 9"/>
            <p:cNvSpPr>
              <a:spLocks noChangeArrowheads="1"/>
            </p:cNvSpPr>
            <p:nvPr/>
          </p:nvSpPr>
          <p:spPr bwMode="auto">
            <a:xfrm>
              <a:off x="624" y="2784"/>
              <a:ext cx="4944" cy="336"/>
            </a:xfrm>
            <a:prstGeom prst="rect">
              <a:avLst/>
            </a:prstGeom>
            <a:noFill/>
            <a:ln w="12700">
              <a:solidFill>
                <a:schemeClr val="tx1"/>
              </a:solidFill>
              <a:miter lim="800000"/>
              <a:headEnd/>
              <a:tailEnd/>
            </a:ln>
          </p:spPr>
          <p:txBody>
            <a:bodyPr wrap="none" anchor="ctr"/>
            <a:lstStyle/>
            <a:p>
              <a:endParaRPr lang="en-US"/>
            </a:p>
          </p:txBody>
        </p:sp>
        <p:sp>
          <p:nvSpPr>
            <p:cNvPr id="58382" name="Rectangle 10"/>
            <p:cNvSpPr>
              <a:spLocks noChangeArrowheads="1"/>
            </p:cNvSpPr>
            <p:nvPr/>
          </p:nvSpPr>
          <p:spPr bwMode="auto">
            <a:xfrm>
              <a:off x="624" y="1776"/>
              <a:ext cx="4944" cy="336"/>
            </a:xfrm>
            <a:prstGeom prst="rect">
              <a:avLst/>
            </a:prstGeom>
            <a:noFill/>
            <a:ln w="12700">
              <a:solidFill>
                <a:schemeClr val="tx1"/>
              </a:solidFill>
              <a:miter lim="800000"/>
              <a:headEnd/>
              <a:tailEnd/>
            </a:ln>
          </p:spPr>
          <p:txBody>
            <a:bodyPr wrap="none" anchor="ctr"/>
            <a:lstStyle/>
            <a:p>
              <a:endParaRPr lang="en-US"/>
            </a:p>
          </p:txBody>
        </p:sp>
        <p:sp>
          <p:nvSpPr>
            <p:cNvPr id="58383" name="Rectangle 11"/>
            <p:cNvSpPr>
              <a:spLocks noChangeArrowheads="1"/>
            </p:cNvSpPr>
            <p:nvPr/>
          </p:nvSpPr>
          <p:spPr bwMode="auto">
            <a:xfrm>
              <a:off x="624" y="1440"/>
              <a:ext cx="4944" cy="336"/>
            </a:xfrm>
            <a:prstGeom prst="rect">
              <a:avLst/>
            </a:prstGeom>
            <a:noFill/>
            <a:ln w="12700">
              <a:solidFill>
                <a:schemeClr val="tx1"/>
              </a:solidFill>
              <a:miter lim="800000"/>
              <a:headEnd/>
              <a:tailEnd/>
            </a:ln>
          </p:spPr>
          <p:txBody>
            <a:bodyPr wrap="none" anchor="ctr"/>
            <a:lstStyle/>
            <a:p>
              <a:endParaRPr lang="en-US"/>
            </a:p>
          </p:txBody>
        </p:sp>
      </p:grpSp>
      <p:sp>
        <p:nvSpPr>
          <p:cNvPr id="58377" name="Rectangle 6"/>
          <p:cNvSpPr>
            <a:spLocks noChangeArrowheads="1"/>
          </p:cNvSpPr>
          <p:nvPr/>
        </p:nvSpPr>
        <p:spPr bwMode="auto">
          <a:xfrm>
            <a:off x="762000" y="5486400"/>
            <a:ext cx="7696200" cy="520700"/>
          </a:xfrm>
          <a:prstGeom prst="rect">
            <a:avLst/>
          </a:prstGeom>
          <a:noFill/>
          <a:ln w="127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AU" smtClean="0"/>
              <a:t>29 Sep 2008</a:t>
            </a:r>
          </a:p>
        </p:txBody>
      </p:sp>
      <p:sp>
        <p:nvSpPr>
          <p:cNvPr id="27651" name="Footer Placeholder 4"/>
          <p:cNvSpPr>
            <a:spLocks noGrp="1"/>
          </p:cNvSpPr>
          <p:nvPr>
            <p:ph type="ftr" sz="quarter" idx="11"/>
          </p:nvPr>
        </p:nvSpPr>
        <p:spPr>
          <a:noFill/>
        </p:spPr>
        <p:txBody>
          <a:bodyPr/>
          <a:lstStyle/>
          <a:p>
            <a:r>
              <a:rPr lang="en-AU" smtClean="0"/>
              <a:t>R D Ekers</a:t>
            </a:r>
          </a:p>
        </p:txBody>
      </p:sp>
      <p:sp>
        <p:nvSpPr>
          <p:cNvPr id="27652" name="Slide Number Placeholder 5"/>
          <p:cNvSpPr>
            <a:spLocks noGrp="1"/>
          </p:cNvSpPr>
          <p:nvPr>
            <p:ph type="sldNum" sz="quarter" idx="12"/>
          </p:nvPr>
        </p:nvSpPr>
        <p:spPr>
          <a:noFill/>
        </p:spPr>
        <p:txBody>
          <a:bodyPr/>
          <a:lstStyle/>
          <a:p>
            <a:fld id="{B4A63053-F09C-4A84-A236-8CD2877BC9C9}" type="slidenum">
              <a:rPr lang="en-AU" smtClean="0"/>
              <a:pPr/>
              <a:t>5</a:t>
            </a:fld>
            <a:endParaRPr lang="en-AU" smtClean="0"/>
          </a:p>
        </p:txBody>
      </p:sp>
      <p:sp>
        <p:nvSpPr>
          <p:cNvPr id="73730" name="Rectangle 2"/>
          <p:cNvSpPr>
            <a:spLocks noGrp="1" noChangeArrowheads="1"/>
          </p:cNvSpPr>
          <p:nvPr>
            <p:ph type="title"/>
          </p:nvPr>
        </p:nvSpPr>
        <p:spPr/>
        <p:txBody>
          <a:bodyPr/>
          <a:lstStyle/>
          <a:p>
            <a:pPr>
              <a:defRPr/>
            </a:pPr>
            <a:r>
              <a:rPr lang="en-AU" smtClean="0"/>
              <a:t>WHY?</a:t>
            </a:r>
          </a:p>
        </p:txBody>
      </p:sp>
      <p:sp>
        <p:nvSpPr>
          <p:cNvPr id="73731" name="Rectangle 3"/>
          <p:cNvSpPr>
            <a:spLocks noGrp="1" noChangeArrowheads="1"/>
          </p:cNvSpPr>
          <p:nvPr>
            <p:ph type="body" idx="1"/>
          </p:nvPr>
        </p:nvSpPr>
        <p:spPr>
          <a:xfrm>
            <a:off x="685800" y="1905000"/>
            <a:ext cx="8229600" cy="4114800"/>
          </a:xfrm>
          <a:noFill/>
        </p:spPr>
        <p:txBody>
          <a:bodyPr/>
          <a:lstStyle/>
          <a:p>
            <a:r>
              <a:rPr lang="en-US" smtClean="0"/>
              <a:t>Importance in radio astronomy</a:t>
            </a:r>
          </a:p>
          <a:p>
            <a:pPr lvl="1"/>
            <a:r>
              <a:rPr lang="en-US" smtClean="0"/>
              <a:t>ATCA, VLA, WSRT, GMRT, MERLIN,  IRAM...</a:t>
            </a:r>
          </a:p>
          <a:p>
            <a:pPr lvl="1"/>
            <a:r>
              <a:rPr lang="en-US" smtClean="0"/>
              <a:t>VLBA,  JIVE, VSOP, RADIOASTRON</a:t>
            </a:r>
          </a:p>
          <a:p>
            <a:pPr lvl="1"/>
            <a:r>
              <a:rPr lang="en-US" smtClean="0"/>
              <a:t>ALMA, LOFAR, ASKAP, SKA</a:t>
            </a:r>
          </a:p>
          <a:p>
            <a:r>
              <a:rPr lang="en-US" smtClean="0"/>
              <a:t>AT as a National Facility</a:t>
            </a:r>
          </a:p>
          <a:p>
            <a:pPr lvl="1">
              <a:buClr>
                <a:srgbClr val="33CC33"/>
              </a:buClr>
              <a:buFont typeface="Wingdings" pitchFamily="2" charset="2"/>
              <a:buChar char="ü"/>
            </a:pPr>
            <a:r>
              <a:rPr lang="en-US" smtClean="0"/>
              <a:t>easy to use</a:t>
            </a:r>
          </a:p>
          <a:p>
            <a:pPr lvl="1">
              <a:buClr>
                <a:schemeClr val="hlink"/>
              </a:buClr>
              <a:buFont typeface="Wingdings" pitchFamily="2" charset="2"/>
              <a:buChar char="û"/>
            </a:pPr>
            <a:r>
              <a:rPr lang="en-US" smtClean="0"/>
              <a:t>don’t know what you are doing</a:t>
            </a:r>
          </a:p>
          <a:p>
            <a:r>
              <a:rPr lang="en-US" smtClean="0"/>
              <a:t>Cross fertilization</a:t>
            </a:r>
          </a:p>
          <a:p>
            <a:r>
              <a:rPr lang="en-US" smtClean="0"/>
              <a:t>Doing the best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AU" smtClean="0"/>
              <a:t>24 Sep 2012</a:t>
            </a:r>
          </a:p>
        </p:txBody>
      </p:sp>
      <p:sp>
        <p:nvSpPr>
          <p:cNvPr id="28675" name="Footer Placeholder 4"/>
          <p:cNvSpPr>
            <a:spLocks noGrp="1"/>
          </p:cNvSpPr>
          <p:nvPr>
            <p:ph type="ftr" sz="quarter" idx="11"/>
          </p:nvPr>
        </p:nvSpPr>
        <p:spPr>
          <a:noFill/>
        </p:spPr>
        <p:txBody>
          <a:bodyPr/>
          <a:lstStyle/>
          <a:p>
            <a:r>
              <a:rPr lang="en-AU" smtClean="0"/>
              <a:t>R D Ekers</a:t>
            </a:r>
          </a:p>
        </p:txBody>
      </p:sp>
      <p:sp>
        <p:nvSpPr>
          <p:cNvPr id="28676" name="Slide Number Placeholder 5"/>
          <p:cNvSpPr>
            <a:spLocks noGrp="1"/>
          </p:cNvSpPr>
          <p:nvPr>
            <p:ph type="sldNum" sz="quarter" idx="12"/>
          </p:nvPr>
        </p:nvSpPr>
        <p:spPr>
          <a:noFill/>
        </p:spPr>
        <p:txBody>
          <a:bodyPr/>
          <a:lstStyle/>
          <a:p>
            <a:fld id="{5CA9DEC7-530A-4490-A851-0EC87A968C40}" type="slidenum">
              <a:rPr lang="en-AU" smtClean="0"/>
              <a:pPr/>
              <a:t>6</a:t>
            </a:fld>
            <a:endParaRPr lang="en-AU" smtClean="0"/>
          </a:p>
        </p:txBody>
      </p:sp>
      <p:sp>
        <p:nvSpPr>
          <p:cNvPr id="31746" name="Rectangle 2"/>
          <p:cNvSpPr>
            <a:spLocks noGrp="1" noChangeArrowheads="1"/>
          </p:cNvSpPr>
          <p:nvPr>
            <p:ph type="title"/>
          </p:nvPr>
        </p:nvSpPr>
        <p:spPr/>
        <p:txBody>
          <a:bodyPr/>
          <a:lstStyle/>
          <a:p>
            <a:pPr>
              <a:defRPr/>
            </a:pPr>
            <a:r>
              <a:rPr lang="en-AU" smtClean="0"/>
              <a:t>Indirect Imaging Applications</a:t>
            </a:r>
          </a:p>
        </p:txBody>
      </p:sp>
      <p:sp>
        <p:nvSpPr>
          <p:cNvPr id="31747" name="Rectangle 3"/>
          <p:cNvSpPr>
            <a:spLocks noGrp="1" noChangeArrowheads="1"/>
          </p:cNvSpPr>
          <p:nvPr>
            <p:ph type="body" idx="1"/>
          </p:nvPr>
        </p:nvSpPr>
        <p:spPr>
          <a:xfrm>
            <a:off x="685800" y="1828800"/>
            <a:ext cx="7772400" cy="4114800"/>
          </a:xfrm>
        </p:spPr>
        <p:txBody>
          <a:bodyPr/>
          <a:lstStyle/>
          <a:p>
            <a:r>
              <a:rPr lang="en-AU" smtClean="0"/>
              <a:t>Interferometry</a:t>
            </a:r>
          </a:p>
          <a:p>
            <a:pPr lvl="1"/>
            <a:r>
              <a:rPr lang="en-AU" smtClean="0"/>
              <a:t>radio, optical, IR, space...</a:t>
            </a:r>
          </a:p>
          <a:p>
            <a:r>
              <a:rPr lang="en-AU" smtClean="0"/>
              <a:t>Aperture synthesis</a:t>
            </a:r>
          </a:p>
          <a:p>
            <a:pPr lvl="1"/>
            <a:r>
              <a:rPr lang="en-AU" smtClean="0"/>
              <a:t>Earth rotation, SAR, X-ray crystallography</a:t>
            </a:r>
          </a:p>
          <a:p>
            <a:r>
              <a:rPr lang="en-AU" smtClean="0"/>
              <a:t>Axial tomography (CAT)</a:t>
            </a:r>
          </a:p>
          <a:p>
            <a:pPr lvl="1"/>
            <a:r>
              <a:rPr lang="en-AU" smtClean="0"/>
              <a:t>NMR, Ultrasound, PET, X-ray tomography</a:t>
            </a:r>
          </a:p>
          <a:p>
            <a:r>
              <a:rPr lang="en-AU" smtClean="0"/>
              <a:t>Seismology</a:t>
            </a:r>
          </a:p>
          <a:p>
            <a:r>
              <a:rPr lang="en-AU" smtClean="0"/>
              <a:t>Fourier filtering, pattern recognition</a:t>
            </a:r>
          </a:p>
          <a:p>
            <a:r>
              <a:rPr lang="en-AU" smtClean="0"/>
              <a:t>Adaptive optics, speckle</a:t>
            </a:r>
          </a:p>
        </p:txBody>
      </p:sp>
      <p:grpSp>
        <p:nvGrpSpPr>
          <p:cNvPr id="2" name="Group 8"/>
          <p:cNvGrpSpPr>
            <a:grpSpLocks/>
          </p:cNvGrpSpPr>
          <p:nvPr/>
        </p:nvGrpSpPr>
        <p:grpSpPr bwMode="auto">
          <a:xfrm>
            <a:off x="7043738" y="3657600"/>
            <a:ext cx="2100262" cy="2503488"/>
            <a:chOff x="7043058" y="3657600"/>
            <a:chExt cx="2100942" cy="2504241"/>
          </a:xfrm>
        </p:grpSpPr>
        <p:pic>
          <p:nvPicPr>
            <p:cNvPr id="28680" name="Picture 3" descr="C:\User Files\images work\Historical\Antikythera\Antikythera_Radiograph.jpg"/>
            <p:cNvPicPr>
              <a:picLocks noChangeAspect="1" noChangeArrowheads="1"/>
            </p:cNvPicPr>
            <p:nvPr/>
          </p:nvPicPr>
          <p:blipFill>
            <a:blip r:embed="rId3" cstate="print"/>
            <a:srcRect/>
            <a:stretch>
              <a:fillRect/>
            </a:stretch>
          </p:blipFill>
          <p:spPr bwMode="auto">
            <a:xfrm>
              <a:off x="7043058" y="3657600"/>
              <a:ext cx="2057400" cy="2504241"/>
            </a:xfrm>
            <a:prstGeom prst="rect">
              <a:avLst/>
            </a:prstGeom>
            <a:noFill/>
            <a:ln w="9525">
              <a:solidFill>
                <a:schemeClr val="tx2"/>
              </a:solidFill>
              <a:miter lim="800000"/>
              <a:headEnd/>
              <a:tailEnd/>
            </a:ln>
          </p:spPr>
        </p:pic>
        <p:sp>
          <p:nvSpPr>
            <p:cNvPr id="28681" name="TextBox 7"/>
            <p:cNvSpPr txBox="1">
              <a:spLocks noChangeArrowheads="1"/>
            </p:cNvSpPr>
            <p:nvPr/>
          </p:nvSpPr>
          <p:spPr bwMode="auto">
            <a:xfrm>
              <a:off x="7856468" y="5791200"/>
              <a:ext cx="1287532" cy="369332"/>
            </a:xfrm>
            <a:prstGeom prst="rect">
              <a:avLst/>
            </a:prstGeom>
            <a:noFill/>
            <a:ln w="9525">
              <a:noFill/>
              <a:miter lim="800000"/>
              <a:headEnd/>
              <a:tailEnd/>
            </a:ln>
          </p:spPr>
          <p:txBody>
            <a:bodyPr wrap="none">
              <a:spAutoFit/>
            </a:bodyPr>
            <a:lstStyle/>
            <a:p>
              <a:r>
                <a:rPr lang="en-US"/>
                <a:t>Antikythera</a:t>
              </a:r>
              <a:endParaRPr lang="en-AU"/>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1747">
                                            <p:txEl>
                                              <p:pRg st="5" end="5"/>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AU" smtClean="0"/>
              <a:t>29 Sep 2008</a:t>
            </a:r>
          </a:p>
        </p:txBody>
      </p:sp>
      <p:sp>
        <p:nvSpPr>
          <p:cNvPr id="29699" name="Footer Placeholder 4"/>
          <p:cNvSpPr>
            <a:spLocks noGrp="1"/>
          </p:cNvSpPr>
          <p:nvPr>
            <p:ph type="ftr" sz="quarter" idx="11"/>
          </p:nvPr>
        </p:nvSpPr>
        <p:spPr>
          <a:noFill/>
        </p:spPr>
        <p:txBody>
          <a:bodyPr/>
          <a:lstStyle/>
          <a:p>
            <a:r>
              <a:rPr lang="en-AU" smtClean="0"/>
              <a:t>R D Ekers</a:t>
            </a:r>
          </a:p>
        </p:txBody>
      </p:sp>
      <p:sp>
        <p:nvSpPr>
          <p:cNvPr id="29700" name="Slide Number Placeholder 5"/>
          <p:cNvSpPr>
            <a:spLocks noGrp="1"/>
          </p:cNvSpPr>
          <p:nvPr>
            <p:ph type="sldNum" sz="quarter" idx="12"/>
          </p:nvPr>
        </p:nvSpPr>
        <p:spPr>
          <a:noFill/>
        </p:spPr>
        <p:txBody>
          <a:bodyPr/>
          <a:lstStyle/>
          <a:p>
            <a:fld id="{2B12ECC0-69E1-4CF1-A468-C6E508471EC7}" type="slidenum">
              <a:rPr lang="en-AU" smtClean="0"/>
              <a:pPr/>
              <a:t>7</a:t>
            </a:fld>
            <a:endParaRPr lang="en-AU" smtClean="0"/>
          </a:p>
        </p:txBody>
      </p:sp>
      <p:sp>
        <p:nvSpPr>
          <p:cNvPr id="32770" name="Rectangle 2"/>
          <p:cNvSpPr>
            <a:spLocks noGrp="1" noChangeArrowheads="1"/>
          </p:cNvSpPr>
          <p:nvPr>
            <p:ph type="title"/>
          </p:nvPr>
        </p:nvSpPr>
        <p:spPr/>
        <p:txBody>
          <a:bodyPr/>
          <a:lstStyle/>
          <a:p>
            <a:pPr>
              <a:defRPr/>
            </a:pPr>
            <a:r>
              <a:rPr lang="en-AU" smtClean="0"/>
              <a:t>Doing the best science</a:t>
            </a:r>
          </a:p>
        </p:txBody>
      </p:sp>
      <p:sp>
        <p:nvSpPr>
          <p:cNvPr id="32771" name="Rectangle 3"/>
          <p:cNvSpPr>
            <a:spLocks noGrp="1" noChangeArrowheads="1"/>
          </p:cNvSpPr>
          <p:nvPr>
            <p:ph type="body" idx="1"/>
          </p:nvPr>
        </p:nvSpPr>
        <p:spPr>
          <a:xfrm>
            <a:off x="685800" y="1981200"/>
            <a:ext cx="8077200" cy="4114800"/>
          </a:xfrm>
        </p:spPr>
        <p:txBody>
          <a:bodyPr/>
          <a:lstStyle/>
          <a:p>
            <a:r>
              <a:rPr lang="en-AU" smtClean="0"/>
              <a:t>The telescope as an analytic tool</a:t>
            </a:r>
          </a:p>
          <a:p>
            <a:pPr lvl="1"/>
            <a:r>
              <a:rPr lang="en-AU" smtClean="0"/>
              <a:t>how to use it</a:t>
            </a:r>
          </a:p>
          <a:p>
            <a:pPr lvl="1"/>
            <a:r>
              <a:rPr lang="en-AU" smtClean="0"/>
              <a:t>integrity of results</a:t>
            </a:r>
          </a:p>
          <a:p>
            <a:r>
              <a:rPr lang="en-AU" smtClean="0"/>
              <a:t>Making discoveries</a:t>
            </a:r>
            <a:endParaRPr lang="en-AU" sz="3200" smtClean="0"/>
          </a:p>
          <a:p>
            <a:pPr lvl="1"/>
            <a:r>
              <a:rPr lang="en-AU" smtClean="0"/>
              <a:t>Most discoveries are driven by instrumental developments</a:t>
            </a:r>
          </a:p>
          <a:p>
            <a:pPr lvl="1"/>
            <a:r>
              <a:rPr lang="en-AU" smtClean="0"/>
              <a:t> recognising the unexpected phenomenon</a:t>
            </a:r>
          </a:p>
          <a:p>
            <a:pPr lvl="1"/>
            <a:r>
              <a:rPr lang="en-AU" smtClean="0"/>
              <a:t>discriminate against errors</a:t>
            </a:r>
          </a:p>
          <a:p>
            <a:r>
              <a:rPr lang="en-AU" smtClean="0"/>
              <a:t>Instrumental or Astronomical specialization?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27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AU" smtClean="0"/>
              <a:t>29 Sep 2008</a:t>
            </a:r>
          </a:p>
        </p:txBody>
      </p:sp>
      <p:sp>
        <p:nvSpPr>
          <p:cNvPr id="30723" name="Footer Placeholder 4"/>
          <p:cNvSpPr>
            <a:spLocks noGrp="1"/>
          </p:cNvSpPr>
          <p:nvPr>
            <p:ph type="ftr" sz="quarter" idx="11"/>
          </p:nvPr>
        </p:nvSpPr>
        <p:spPr>
          <a:noFill/>
        </p:spPr>
        <p:txBody>
          <a:bodyPr/>
          <a:lstStyle/>
          <a:p>
            <a:r>
              <a:rPr lang="en-AU" smtClean="0"/>
              <a:t>R D Ekers</a:t>
            </a:r>
          </a:p>
        </p:txBody>
      </p:sp>
      <p:sp>
        <p:nvSpPr>
          <p:cNvPr id="30724" name="Slide Number Placeholder 5"/>
          <p:cNvSpPr>
            <a:spLocks noGrp="1"/>
          </p:cNvSpPr>
          <p:nvPr>
            <p:ph type="sldNum" sz="quarter" idx="12"/>
          </p:nvPr>
        </p:nvSpPr>
        <p:spPr>
          <a:noFill/>
        </p:spPr>
        <p:txBody>
          <a:bodyPr/>
          <a:lstStyle/>
          <a:p>
            <a:fld id="{B1C5A89B-3C6B-4CBD-AAB1-1E05C81075D9}" type="slidenum">
              <a:rPr lang="en-AU" smtClean="0"/>
              <a:pPr/>
              <a:t>8</a:t>
            </a:fld>
            <a:endParaRPr lang="en-AU" smtClean="0"/>
          </a:p>
        </p:txBody>
      </p:sp>
      <p:sp>
        <p:nvSpPr>
          <p:cNvPr id="51202" name="Rectangle 2"/>
          <p:cNvSpPr>
            <a:spLocks noGrp="1" noChangeArrowheads="1"/>
          </p:cNvSpPr>
          <p:nvPr>
            <p:ph type="title"/>
          </p:nvPr>
        </p:nvSpPr>
        <p:spPr/>
        <p:txBody>
          <a:bodyPr/>
          <a:lstStyle/>
          <a:p>
            <a:pPr>
              <a:defRPr/>
            </a:pPr>
            <a:r>
              <a:rPr lang="en-US" smtClean="0"/>
              <a:t>HOW ?</a:t>
            </a:r>
            <a:endParaRPr lang="en-AU" smtClean="0"/>
          </a:p>
        </p:txBody>
      </p:sp>
      <p:sp>
        <p:nvSpPr>
          <p:cNvPr id="30726" name="Rectangle 3"/>
          <p:cNvSpPr>
            <a:spLocks noGrp="1" noChangeArrowheads="1"/>
          </p:cNvSpPr>
          <p:nvPr>
            <p:ph type="body" idx="1"/>
          </p:nvPr>
        </p:nvSpPr>
        <p:spPr>
          <a:xfrm>
            <a:off x="685800" y="1981200"/>
            <a:ext cx="4724400" cy="4114800"/>
          </a:xfrm>
        </p:spPr>
        <p:txBody>
          <a:bodyPr/>
          <a:lstStyle/>
          <a:p>
            <a:r>
              <a:rPr lang="en-US" smtClean="0"/>
              <a:t>Don’t Panic!</a:t>
            </a:r>
          </a:p>
          <a:p>
            <a:pPr lvl="1"/>
            <a:r>
              <a:rPr lang="en-US" smtClean="0"/>
              <a:t>Many entrance levels</a:t>
            </a:r>
          </a:p>
        </p:txBody>
      </p:sp>
      <p:pic>
        <p:nvPicPr>
          <p:cNvPr id="30727" name="Picture 4" descr="Panic_cartoon"/>
          <p:cNvPicPr>
            <a:picLocks noChangeAspect="1" noChangeArrowheads="1"/>
          </p:cNvPicPr>
          <p:nvPr/>
        </p:nvPicPr>
        <p:blipFill>
          <a:blip r:embed="rId2" cstate="print"/>
          <a:srcRect l="17398" t="14191" r="22414" b="34761"/>
          <a:stretch>
            <a:fillRect/>
          </a:stretch>
        </p:blipFill>
        <p:spPr bwMode="auto">
          <a:xfrm>
            <a:off x="5486400" y="1752600"/>
            <a:ext cx="3657600" cy="5105400"/>
          </a:xfrm>
          <a:prstGeom prst="rect">
            <a:avLst/>
          </a:prstGeom>
          <a:noFill/>
          <a:ln w="9525">
            <a:solidFill>
              <a:schemeClr val="tx2"/>
            </a:solid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AU" smtClean="0"/>
              <a:t>29 Sep 2008</a:t>
            </a:r>
          </a:p>
        </p:txBody>
      </p:sp>
      <p:sp>
        <p:nvSpPr>
          <p:cNvPr id="31747" name="Footer Placeholder 4"/>
          <p:cNvSpPr>
            <a:spLocks noGrp="1"/>
          </p:cNvSpPr>
          <p:nvPr>
            <p:ph type="ftr" sz="quarter" idx="11"/>
          </p:nvPr>
        </p:nvSpPr>
        <p:spPr>
          <a:noFill/>
        </p:spPr>
        <p:txBody>
          <a:bodyPr/>
          <a:lstStyle/>
          <a:p>
            <a:r>
              <a:rPr lang="en-AU" smtClean="0"/>
              <a:t>R D Ekers</a:t>
            </a:r>
          </a:p>
        </p:txBody>
      </p:sp>
      <p:sp>
        <p:nvSpPr>
          <p:cNvPr id="31748" name="Slide Number Placeholder 5"/>
          <p:cNvSpPr>
            <a:spLocks noGrp="1"/>
          </p:cNvSpPr>
          <p:nvPr>
            <p:ph type="sldNum" sz="quarter" idx="12"/>
          </p:nvPr>
        </p:nvSpPr>
        <p:spPr>
          <a:noFill/>
        </p:spPr>
        <p:txBody>
          <a:bodyPr/>
          <a:lstStyle/>
          <a:p>
            <a:fld id="{C5A47DB7-DDE9-485C-942F-3D525E4077EB}" type="slidenum">
              <a:rPr lang="en-AU" smtClean="0"/>
              <a:pPr/>
              <a:t>9</a:t>
            </a:fld>
            <a:endParaRPr lang="en-AU" smtClean="0"/>
          </a:p>
        </p:txBody>
      </p:sp>
      <p:sp>
        <p:nvSpPr>
          <p:cNvPr id="43010" name="Rectangle 2"/>
          <p:cNvSpPr>
            <a:spLocks noGrp="1" noChangeArrowheads="1"/>
          </p:cNvSpPr>
          <p:nvPr>
            <p:ph type="title"/>
          </p:nvPr>
        </p:nvSpPr>
        <p:spPr/>
        <p:txBody>
          <a:bodyPr/>
          <a:lstStyle/>
          <a:p>
            <a:pPr>
              <a:defRPr/>
            </a:pPr>
            <a:r>
              <a:rPr lang="en-US" smtClean="0"/>
              <a:t>Basic  concepts</a:t>
            </a:r>
          </a:p>
        </p:txBody>
      </p:sp>
      <p:sp>
        <p:nvSpPr>
          <p:cNvPr id="31750" name="Rectangle 3"/>
          <p:cNvSpPr>
            <a:spLocks noGrp="1" noChangeArrowheads="1"/>
          </p:cNvSpPr>
          <p:nvPr>
            <p:ph type="body" idx="1"/>
          </p:nvPr>
        </p:nvSpPr>
        <p:spPr>
          <a:xfrm>
            <a:off x="685800" y="1828800"/>
            <a:ext cx="7772400" cy="4114800"/>
          </a:xfrm>
        </p:spPr>
        <p:txBody>
          <a:bodyPr/>
          <a:lstStyle/>
          <a:p>
            <a:pPr>
              <a:lnSpc>
                <a:spcPct val="90000"/>
              </a:lnSpc>
            </a:pPr>
            <a:r>
              <a:rPr lang="en-US" smtClean="0"/>
              <a:t>Importance of analogies for physical insight</a:t>
            </a:r>
          </a:p>
          <a:p>
            <a:pPr>
              <a:lnSpc>
                <a:spcPct val="90000"/>
              </a:lnSpc>
            </a:pPr>
            <a:r>
              <a:rPr lang="en-US" smtClean="0"/>
              <a:t>Different ways to look at a synthesis telescope</a:t>
            </a:r>
          </a:p>
          <a:p>
            <a:pPr lvl="1">
              <a:lnSpc>
                <a:spcPct val="90000"/>
              </a:lnSpc>
            </a:pPr>
            <a:r>
              <a:rPr lang="en-US" smtClean="0"/>
              <a:t>Engineers model</a:t>
            </a:r>
          </a:p>
          <a:p>
            <a:pPr lvl="2">
              <a:lnSpc>
                <a:spcPct val="90000"/>
              </a:lnSpc>
            </a:pPr>
            <a:r>
              <a:rPr lang="en-US" smtClean="0"/>
              <a:t>Telescope beam patterns…</a:t>
            </a:r>
          </a:p>
          <a:p>
            <a:pPr lvl="1">
              <a:lnSpc>
                <a:spcPct val="90000"/>
              </a:lnSpc>
            </a:pPr>
            <a:r>
              <a:rPr lang="en-US" smtClean="0"/>
              <a:t>Physicist  em wave model</a:t>
            </a:r>
          </a:p>
          <a:p>
            <a:pPr lvl="2">
              <a:lnSpc>
                <a:spcPct val="90000"/>
              </a:lnSpc>
            </a:pPr>
            <a:r>
              <a:rPr lang="en-US" smtClean="0"/>
              <a:t>Sampling the spatial coherence function</a:t>
            </a:r>
          </a:p>
          <a:p>
            <a:pPr lvl="2">
              <a:lnSpc>
                <a:spcPct val="90000"/>
              </a:lnSpc>
            </a:pPr>
            <a:r>
              <a:rPr lang="en-US" smtClean="0"/>
              <a:t>Barry Clark</a:t>
            </a:r>
            <a:r>
              <a:rPr lang="en-US" i="1" smtClean="0"/>
              <a:t> Synthesis Imaging chapter1</a:t>
            </a:r>
          </a:p>
          <a:p>
            <a:pPr lvl="2">
              <a:lnSpc>
                <a:spcPct val="90000"/>
              </a:lnSpc>
            </a:pPr>
            <a:r>
              <a:rPr lang="en-US" smtClean="0"/>
              <a:t>Born &amp; Wolf</a:t>
            </a:r>
            <a:r>
              <a:rPr lang="en-US" i="1" smtClean="0"/>
              <a:t> Physical Optics</a:t>
            </a:r>
          </a:p>
          <a:p>
            <a:pPr lvl="1">
              <a:lnSpc>
                <a:spcPct val="90000"/>
              </a:lnSpc>
            </a:pPr>
            <a:r>
              <a:rPr lang="en-AU" smtClean="0"/>
              <a:t>Quantum model</a:t>
            </a:r>
          </a:p>
          <a:p>
            <a:pPr lvl="2">
              <a:lnSpc>
                <a:spcPct val="90000"/>
              </a:lnSpc>
            </a:pPr>
            <a:r>
              <a:rPr lang="en-AU" smtClean="0"/>
              <a:t>Radhakrishnan </a:t>
            </a:r>
            <a:r>
              <a:rPr lang="en-US" i="1" smtClean="0"/>
              <a:t>Synthesis Imaging last chapter</a:t>
            </a:r>
          </a:p>
          <a:p>
            <a:pPr lvl="2">
              <a:lnSpc>
                <a:spcPct val="90000"/>
              </a:lnSpc>
            </a:pPr>
            <a:endParaRPr lang="en-AU"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SIRO_neg_grad">
  <a:themeElements>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SIRO_neg_gra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IRO_neg_gr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RO_neg_gr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RO_neg_gr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RO_neg_gr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RO_neg_gr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RO_neg_gr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Default Design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Default Design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Default Design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SIRO_neg_grad">
  <a:themeElements>
    <a:clrScheme name="1_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CSIRO_neg_grad">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SIRO_neg_gr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IRO_neg_gr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IRO_neg_gr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IRO_neg_gr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IRO_neg_gr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IRO_neg_gr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SIRO_neg">
  <a:themeElements>
    <a:clrScheme name="CSIRO_ne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SIRO_neg.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IRO_neg.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RO_ne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RO_neg.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RO_neg.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RO_neg.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RO_neg.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RO_neg.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CSIRO_neg_grad</Template>
  <TotalTime>2353</TotalTime>
  <Pages>6</Pages>
  <Words>1922</Words>
  <Application>Microsoft Office PowerPoint</Application>
  <PresentationFormat>On-screen Show (4:3)</PresentationFormat>
  <Paragraphs>465</Paragraphs>
  <Slides>44</Slides>
  <Notes>31</Notes>
  <HiddenSlides>1</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44</vt:i4>
      </vt:variant>
    </vt:vector>
  </HeadingPairs>
  <TitlesOfParts>
    <vt:vector size="50" baseType="lpstr">
      <vt:lpstr>CSIRO_neg_grad</vt:lpstr>
      <vt:lpstr>Default Design</vt:lpstr>
      <vt:lpstr>1_CSIRO_neg_grad</vt:lpstr>
      <vt:lpstr>CSIRO_neg</vt:lpstr>
      <vt:lpstr>Bitmap Image</vt:lpstr>
      <vt:lpstr>Equation</vt:lpstr>
      <vt:lpstr>Principles of Interferometry I</vt:lpstr>
      <vt:lpstr>WHY?</vt:lpstr>
      <vt:lpstr>Cygnus region - CGPS (small)</vt:lpstr>
      <vt:lpstr>Cygnus A</vt:lpstr>
      <vt:lpstr>WHY?</vt:lpstr>
      <vt:lpstr>Indirect Imaging Applications</vt:lpstr>
      <vt:lpstr>Doing the best science</vt:lpstr>
      <vt:lpstr>HOW ?</vt:lpstr>
      <vt:lpstr>Basic  concepts</vt:lpstr>
      <vt:lpstr>Spatial Coherence</vt:lpstr>
      <vt:lpstr>Physics: propagation of coherence</vt:lpstr>
      <vt:lpstr>Physics: propagation of coherence</vt:lpstr>
      <vt:lpstr>Analogy with single dish</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Analogy with single dish</vt:lpstr>
      <vt:lpstr>Filling the aperture</vt:lpstr>
      <vt:lpstr>Redundancy</vt:lpstr>
      <vt:lpstr>Non Redundant</vt:lpstr>
      <vt:lpstr>Basic Interferometer</vt:lpstr>
      <vt:lpstr>Storing visibilities</vt:lpstr>
      <vt:lpstr>Fourier Transform  and Resolution</vt:lpstr>
      <vt:lpstr>Fourier Transform Properties from Kevin Cowtan's Book of Fourier</vt:lpstr>
      <vt:lpstr>Fourier Transform Properties</vt:lpstr>
      <vt:lpstr>Fourier Transform Properties</vt:lpstr>
      <vt:lpstr>Fourier Transform Properties</vt:lpstr>
      <vt:lpstr>In practice…  </vt:lpstr>
      <vt:lpstr>Aperture Array  or Focal Plane Array?</vt:lpstr>
      <vt:lpstr>Find the Smallest Waist use dish as a concentrator</vt:lpstr>
      <vt:lpstr>Radio Telescope Imaging image v aperture plane</vt:lpstr>
      <vt:lpstr>Analogies</vt:lpstr>
      <vt:lpstr>Terminology</vt:lpstr>
      <vt:lpstr>Terminology</vt:lpstr>
      <vt:lpstr>Terminology</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imaging - Introduction</dc:title>
  <dc:subject>synthesis imaging</dc:subject>
  <dc:creator>R. D. Ekers</dc:creator>
  <cp:keywords>radio astronomy</cp:keywords>
  <dc:description>Narrabri Sep 2008 custom show_x000d_
Narrabri 12 May 2003: custom show_x000d_
Synthesis imaging workshop, Narrabri 14 Sep 1998 - now a custom file</dc:description>
  <cp:lastModifiedBy>Ekers, Ron (CASS, Marsfield)</cp:lastModifiedBy>
  <cp:revision>83</cp:revision>
  <cp:lastPrinted>1998-09-01T01:49:07Z</cp:lastPrinted>
  <dcterms:created xsi:type="dcterms:W3CDTF">1998-09-13T06:53:23Z</dcterms:created>
  <dcterms:modified xsi:type="dcterms:W3CDTF">2012-09-25T23:45:47Z</dcterms:modified>
</cp:coreProperties>
</file>