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283" r:id="rId3"/>
    <p:sldId id="284" r:id="rId4"/>
    <p:sldId id="290" r:id="rId5"/>
    <p:sldId id="286" r:id="rId6"/>
    <p:sldId id="289" r:id="rId7"/>
    <p:sldId id="300" r:id="rId8"/>
    <p:sldId id="307" r:id="rId9"/>
    <p:sldId id="311" r:id="rId10"/>
    <p:sldId id="280" r:id="rId11"/>
    <p:sldId id="281" r:id="rId12"/>
    <p:sldId id="287" r:id="rId13"/>
    <p:sldId id="288" r:id="rId14"/>
    <p:sldId id="277" r:id="rId15"/>
    <p:sldId id="297" r:id="rId16"/>
    <p:sldId id="296" r:id="rId17"/>
    <p:sldId id="295" r:id="rId18"/>
    <p:sldId id="282" r:id="rId19"/>
    <p:sldId id="26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53" autoAdjust="0"/>
  </p:normalViewPr>
  <p:slideViewPr>
    <p:cSldViewPr snapToObjects="1" showGuides="1">
      <p:cViewPr varScale="1">
        <p:scale>
          <a:sx n="86" d="100"/>
          <a:sy n="86" d="100"/>
        </p:scale>
        <p:origin x="-1494" y="-90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25/09/2012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25/09/2012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Albinoni</a:t>
            </a:r>
            <a:r>
              <a:rPr lang="en-AU" baseline="0" dirty="0" smtClean="0"/>
              <a:t> O</a:t>
            </a:r>
            <a:r>
              <a:rPr lang="en-AU" dirty="0" smtClean="0"/>
              <a:t>boe</a:t>
            </a:r>
            <a:r>
              <a:rPr lang="en-AU" baseline="0" dirty="0" smtClean="0"/>
              <a:t> C</a:t>
            </a:r>
            <a:r>
              <a:rPr lang="en-AU" dirty="0" smtClean="0"/>
              <a:t>oncerto</a:t>
            </a:r>
            <a:r>
              <a:rPr lang="en-AU" baseline="0" dirty="0" smtClean="0"/>
              <a:t> </a:t>
            </a:r>
            <a:r>
              <a:rPr lang="en-AU" dirty="0" smtClean="0"/>
              <a:t>D</a:t>
            </a:r>
            <a:r>
              <a:rPr lang="en-AU" baseline="0" dirty="0" smtClean="0"/>
              <a:t> </a:t>
            </a:r>
            <a:r>
              <a:rPr lang="en-AU" dirty="0" smtClean="0"/>
              <a:t>minor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Under reasonable assumptions: Uncorrelated with input</a:t>
            </a:r>
          </a:p>
          <a:p>
            <a:r>
              <a:rPr lang="en-AU" dirty="0" smtClean="0"/>
              <a:t>Quantisation efficiency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Three important differences:</a:t>
            </a:r>
          </a:p>
          <a:p>
            <a:pPr marL="228600" indent="-228600">
              <a:buAutoNum type="arabicPeriod"/>
            </a:pPr>
            <a:r>
              <a:rPr lang="en-AU" dirty="0" smtClean="0"/>
              <a:t>PAF</a:t>
            </a:r>
          </a:p>
          <a:p>
            <a:pPr marL="228600" indent="-228600">
              <a:buAutoNum type="arabicPeriod"/>
            </a:pPr>
            <a:r>
              <a:rPr lang="en-AU" dirty="0" smtClean="0"/>
              <a:t>Mid-stage </a:t>
            </a:r>
            <a:r>
              <a:rPr lang="en-AU" dirty="0" err="1" smtClean="0"/>
              <a:t>Beamformer</a:t>
            </a:r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Fine</a:t>
            </a:r>
            <a:r>
              <a:rPr lang="en-AU" baseline="0" dirty="0" smtClean="0"/>
              <a:t> channels are computed for ALL the input bandwidth (averaged after the </a:t>
            </a:r>
            <a:r>
              <a:rPr lang="en-AU" baseline="0" dirty="0" err="1" smtClean="0"/>
              <a:t>correlator</a:t>
            </a:r>
            <a:r>
              <a:rPr lang="en-AU" baseline="0" dirty="0" smtClean="0"/>
              <a:t> for continuum observing)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75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4763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.jpeg"/><Relationship Id="rId3" Type="http://schemas.openxmlformats.org/officeDocument/2006/relationships/image" Target="../media/image13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C:\documents\presentations\Radio_school\Matlab\signal_plus_noise.wav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2.emf"/><Relationship Id="rId2" Type="http://schemas.openxmlformats.org/officeDocument/2006/relationships/audio" Target="file:///C:\documents\presentations\Radio_school\Matlab\sonar_ping.wav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image" Target="../media/image21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0.emf"/><Relationship Id="rId4" Type="http://schemas.openxmlformats.org/officeDocument/2006/relationships/slideLayout" Target="../slideLayouts/slideLayout5.xml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file:///C:\documents\presentations\Radio_school\Matlab\Albinoni_oboe_concerto_D_minor_alias_short.wav" TargetMode="External"/><Relationship Id="rId7" Type="http://schemas.openxmlformats.org/officeDocument/2006/relationships/image" Target="../media/image42.png"/><Relationship Id="rId2" Type="http://schemas.openxmlformats.org/officeDocument/2006/relationships/audio" Target="file:///C:\documents\presentations\Radio_school\Matlab\Albinoni_oboe_concerto_D_minor_short.wav" TargetMode="Externa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4440" y="3573016"/>
            <a:ext cx="8467494" cy="1080000"/>
          </a:xfrm>
        </p:spPr>
        <p:txBody>
          <a:bodyPr/>
          <a:lstStyle/>
          <a:p>
            <a:r>
              <a:rPr lang="en-AU" dirty="0" smtClean="0"/>
              <a:t>Back-end signal processing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CSIRO Astronomy and space science</a:t>
            </a:r>
          </a:p>
        </p:txBody>
      </p:sp>
      <p:sp>
        <p:nvSpPr>
          <p:cNvPr id="16" name="Footer Placeholder 2"/>
          <p:cNvSpPr txBox="1">
            <a:spLocks/>
          </p:cNvSpPr>
          <p:nvPr/>
        </p:nvSpPr>
        <p:spPr bwMode="auto">
          <a:xfrm>
            <a:off x="360363" y="4700964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John Tuthill 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|  Digital Systems Engineer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 bwMode="auto">
          <a:xfrm>
            <a:off x="361950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25 September 2012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9" descr="star_on_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244" y="116632"/>
            <a:ext cx="5265526" cy="36619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Shaun_Amy_e0102-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299527"/>
            <a:ext cx="1296144" cy="129614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635438" y="1875591"/>
            <a:ext cx="288032" cy="14401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Arrow 17"/>
          <p:cNvSpPr/>
          <p:nvPr/>
        </p:nvSpPr>
        <p:spPr>
          <a:xfrm>
            <a:off x="7364544" y="1875591"/>
            <a:ext cx="288032" cy="14401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 descr="ATCA_rainbow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742046"/>
            <a:ext cx="1440160" cy="2411106"/>
          </a:xfrm>
          <a:prstGeom prst="rect">
            <a:avLst/>
          </a:prstGeom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366031" y="2132820"/>
            <a:ext cx="1491937" cy="20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 smtClean="0">
                <a:latin typeface="Calibri" pitchFamily="34" charset="0"/>
              </a:rPr>
              <a:t>Star-on Machine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535919" y="3778566"/>
            <a:ext cx="27724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AU" sz="1200" i="1" dirty="0" smtClean="0"/>
              <a:t>Dr. Seuss - The </a:t>
            </a:r>
            <a:r>
              <a:rPr lang="en-AU" sz="1200" i="1" dirty="0" err="1" smtClean="0"/>
              <a:t>Sneetches</a:t>
            </a:r>
            <a:r>
              <a:rPr lang="en-AU" sz="1200" i="1" dirty="0" smtClean="0"/>
              <a:t> and Other Stories</a:t>
            </a:r>
            <a:endParaRPr lang="en-AU" sz="1200" dirty="0"/>
          </a:p>
        </p:txBody>
      </p:sp>
    </p:spTree>
    <p:extLst>
      <p:ext uri="{BB962C8B-B14F-4D97-AF65-F5344CB8AC3E}">
        <p14:creationId xmlns="" xmlns:p14="http://schemas.microsoft.com/office/powerpoint/2010/main" val="10837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70" y="274638"/>
            <a:ext cx="8461374" cy="852487"/>
          </a:xfrm>
        </p:spPr>
        <p:txBody>
          <a:bodyPr/>
          <a:lstStyle/>
          <a:p>
            <a:r>
              <a:rPr lang="en-AU" dirty="0" smtClean="0"/>
              <a:t>Sampling: </a:t>
            </a:r>
            <a:r>
              <a:rPr lang="en-AU" sz="2400" dirty="0" smtClean="0"/>
              <a:t>”ideal” Analogue to Digital Converter (ADC)</a:t>
            </a:r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37338" y="3714874"/>
            <a:ext cx="4680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830431" y="1984468"/>
            <a:ext cx="4076240" cy="3280445"/>
          </a:xfrm>
          <a:custGeom>
            <a:avLst/>
            <a:gdLst>
              <a:gd name="connsiteX0" fmla="*/ 0 w 4219460"/>
              <a:gd name="connsiteY0" fmla="*/ 1889393 h 3123283"/>
              <a:gd name="connsiteX1" fmla="*/ 429657 w 4219460"/>
              <a:gd name="connsiteY1" fmla="*/ 787706 h 3123283"/>
              <a:gd name="connsiteX2" fmla="*/ 804231 w 4219460"/>
              <a:gd name="connsiteY2" fmla="*/ 974993 h 3123283"/>
              <a:gd name="connsiteX3" fmla="*/ 1399142 w 4219460"/>
              <a:gd name="connsiteY3" fmla="*/ 236863 h 3123283"/>
              <a:gd name="connsiteX4" fmla="*/ 2192356 w 4219460"/>
              <a:gd name="connsiteY4" fmla="*/ 2396169 h 3123283"/>
              <a:gd name="connsiteX5" fmla="*/ 2610997 w 4219460"/>
              <a:gd name="connsiteY5" fmla="*/ 2109731 h 3123283"/>
              <a:gd name="connsiteX6" fmla="*/ 3018621 w 4219460"/>
              <a:gd name="connsiteY6" fmla="*/ 2924979 h 3123283"/>
              <a:gd name="connsiteX7" fmla="*/ 3646583 w 4219460"/>
              <a:gd name="connsiteY7" fmla="*/ 919909 h 3123283"/>
              <a:gd name="connsiteX8" fmla="*/ 4076240 w 4219460"/>
              <a:gd name="connsiteY8" fmla="*/ 1878376 h 3123283"/>
              <a:gd name="connsiteX9" fmla="*/ 4076240 w 4219460"/>
              <a:gd name="connsiteY9" fmla="*/ 1878376 h 3123283"/>
              <a:gd name="connsiteX10" fmla="*/ 4219460 w 4219460"/>
              <a:gd name="connsiteY10" fmla="*/ 1316516 h 3123283"/>
              <a:gd name="connsiteX0" fmla="*/ 0 w 4076240"/>
              <a:gd name="connsiteY0" fmla="*/ 1889393 h 3123283"/>
              <a:gd name="connsiteX1" fmla="*/ 429657 w 4076240"/>
              <a:gd name="connsiteY1" fmla="*/ 787706 h 3123283"/>
              <a:gd name="connsiteX2" fmla="*/ 804231 w 4076240"/>
              <a:gd name="connsiteY2" fmla="*/ 974993 h 3123283"/>
              <a:gd name="connsiteX3" fmla="*/ 1399142 w 4076240"/>
              <a:gd name="connsiteY3" fmla="*/ 236863 h 3123283"/>
              <a:gd name="connsiteX4" fmla="*/ 2192356 w 4076240"/>
              <a:gd name="connsiteY4" fmla="*/ 2396169 h 3123283"/>
              <a:gd name="connsiteX5" fmla="*/ 2610997 w 4076240"/>
              <a:gd name="connsiteY5" fmla="*/ 2109731 h 3123283"/>
              <a:gd name="connsiteX6" fmla="*/ 3018621 w 4076240"/>
              <a:gd name="connsiteY6" fmla="*/ 2924979 h 3123283"/>
              <a:gd name="connsiteX7" fmla="*/ 3646583 w 4076240"/>
              <a:gd name="connsiteY7" fmla="*/ 919909 h 3123283"/>
              <a:gd name="connsiteX8" fmla="*/ 4076240 w 4076240"/>
              <a:gd name="connsiteY8" fmla="*/ 1878376 h 3123283"/>
              <a:gd name="connsiteX9" fmla="*/ 4076240 w 4076240"/>
              <a:gd name="connsiteY9" fmla="*/ 1878376 h 3123283"/>
              <a:gd name="connsiteX0" fmla="*/ 0 w 4076240"/>
              <a:gd name="connsiteY0" fmla="*/ 1889393 h 3280445"/>
              <a:gd name="connsiteX1" fmla="*/ 429657 w 4076240"/>
              <a:gd name="connsiteY1" fmla="*/ 787706 h 3280445"/>
              <a:gd name="connsiteX2" fmla="*/ 804231 w 4076240"/>
              <a:gd name="connsiteY2" fmla="*/ 974993 h 3280445"/>
              <a:gd name="connsiteX3" fmla="*/ 1399142 w 4076240"/>
              <a:gd name="connsiteY3" fmla="*/ 236863 h 3280445"/>
              <a:gd name="connsiteX4" fmla="*/ 2192356 w 4076240"/>
              <a:gd name="connsiteY4" fmla="*/ 2396169 h 3280445"/>
              <a:gd name="connsiteX5" fmla="*/ 2610997 w 4076240"/>
              <a:gd name="connsiteY5" fmla="*/ 2109731 h 3280445"/>
              <a:gd name="connsiteX6" fmla="*/ 3004334 w 4076240"/>
              <a:gd name="connsiteY6" fmla="*/ 3082141 h 3280445"/>
              <a:gd name="connsiteX7" fmla="*/ 3646583 w 4076240"/>
              <a:gd name="connsiteY7" fmla="*/ 919909 h 3280445"/>
              <a:gd name="connsiteX8" fmla="*/ 4076240 w 4076240"/>
              <a:gd name="connsiteY8" fmla="*/ 1878376 h 3280445"/>
              <a:gd name="connsiteX9" fmla="*/ 4076240 w 4076240"/>
              <a:gd name="connsiteY9" fmla="*/ 1878376 h 328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76240" h="3280445">
                <a:moveTo>
                  <a:pt x="0" y="1889393"/>
                </a:moveTo>
                <a:cubicBezTo>
                  <a:pt x="147809" y="1414749"/>
                  <a:pt x="295618" y="940106"/>
                  <a:pt x="429657" y="787706"/>
                </a:cubicBezTo>
                <a:cubicBezTo>
                  <a:pt x="563696" y="635306"/>
                  <a:pt x="642650" y="1066800"/>
                  <a:pt x="804231" y="974993"/>
                </a:cubicBezTo>
                <a:cubicBezTo>
                  <a:pt x="965812" y="883186"/>
                  <a:pt x="1167788" y="0"/>
                  <a:pt x="1399142" y="236863"/>
                </a:cubicBezTo>
                <a:cubicBezTo>
                  <a:pt x="1630496" y="473726"/>
                  <a:pt x="1990380" y="2084024"/>
                  <a:pt x="2192356" y="2396169"/>
                </a:cubicBezTo>
                <a:cubicBezTo>
                  <a:pt x="2394332" y="2708314"/>
                  <a:pt x="2475667" y="1995402"/>
                  <a:pt x="2610997" y="2109731"/>
                </a:cubicBezTo>
                <a:cubicBezTo>
                  <a:pt x="2746327" y="2224060"/>
                  <a:pt x="2831736" y="3280445"/>
                  <a:pt x="3004334" y="3082141"/>
                </a:cubicBezTo>
                <a:cubicBezTo>
                  <a:pt x="3176932" y="2883837"/>
                  <a:pt x="3467932" y="1120537"/>
                  <a:pt x="3646583" y="919909"/>
                </a:cubicBezTo>
                <a:cubicBezTo>
                  <a:pt x="3825234" y="719282"/>
                  <a:pt x="4076240" y="1878376"/>
                  <a:pt x="4076240" y="1878376"/>
                </a:cubicBezTo>
                <a:lnTo>
                  <a:pt x="4076240" y="187837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57428" y="2994784"/>
            <a:ext cx="0" cy="720091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97383" y="2994784"/>
            <a:ext cx="0" cy="720091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17473" y="2634739"/>
            <a:ext cx="0" cy="1080135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7518" y="2274695"/>
            <a:ext cx="0" cy="1440179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37563" y="2994784"/>
            <a:ext cx="0" cy="720091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97608" y="3714874"/>
            <a:ext cx="0" cy="360045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257653" y="3714875"/>
            <a:ext cx="0" cy="720089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17698" y="3714876"/>
            <a:ext cx="0" cy="1080133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977743" y="3714874"/>
            <a:ext cx="0" cy="1080135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337788" y="3354829"/>
            <a:ext cx="0" cy="360045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697833" y="2994785"/>
            <a:ext cx="0" cy="720089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97383" y="3867348"/>
            <a:ext cx="0" cy="72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57428" y="3867348"/>
            <a:ext cx="0" cy="72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275830" y="2994784"/>
            <a:ext cx="720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275830" y="2634739"/>
            <a:ext cx="1474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35875" y="2994784"/>
            <a:ext cx="0" cy="360045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635875" y="2274694"/>
            <a:ext cx="0" cy="360045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3737338" y="4227393"/>
            <a:ext cx="360045" cy="1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457429" y="4227393"/>
            <a:ext cx="360044" cy="2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019162" y="4587438"/>
            <a:ext cx="1621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Quantisation in</a:t>
            </a:r>
          </a:p>
          <a:p>
            <a:r>
              <a:rPr lang="en-AU" dirty="0" smtClean="0"/>
              <a:t>time</a:t>
            </a:r>
            <a:endParaRPr lang="en-AU" dirty="0"/>
          </a:p>
        </p:txBody>
      </p:sp>
      <p:sp>
        <p:nvSpPr>
          <p:cNvPr id="63" name="TextBox 62"/>
          <p:cNvSpPr txBox="1"/>
          <p:nvPr/>
        </p:nvSpPr>
        <p:spPr>
          <a:xfrm>
            <a:off x="1574757" y="2495032"/>
            <a:ext cx="1621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Quantisation in</a:t>
            </a:r>
          </a:p>
          <a:p>
            <a:r>
              <a:rPr lang="en-AU" dirty="0" smtClean="0"/>
              <a:t>amplitude</a:t>
            </a:r>
            <a:endParaRPr lang="en-AU" dirty="0"/>
          </a:p>
        </p:txBody>
      </p:sp>
      <p:sp>
        <p:nvSpPr>
          <p:cNvPr id="32" name="Down Arrow 31"/>
          <p:cNvSpPr/>
          <p:nvPr/>
        </p:nvSpPr>
        <p:spPr>
          <a:xfrm rot="16200000">
            <a:off x="4488492" y="1469961"/>
            <a:ext cx="205406" cy="317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7" name="Group 80"/>
          <p:cNvGrpSpPr/>
          <p:nvPr/>
        </p:nvGrpSpPr>
        <p:grpSpPr>
          <a:xfrm>
            <a:off x="3496275" y="1484729"/>
            <a:ext cx="855624" cy="504071"/>
            <a:chOff x="1556076" y="4187898"/>
            <a:chExt cx="855624" cy="504071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1574633" y="4393308"/>
              <a:ext cx="24288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831690" y="4187898"/>
              <a:ext cx="256305" cy="205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140334" y="4393309"/>
              <a:ext cx="2713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/>
            <p:cNvSpPr/>
            <p:nvPr/>
          </p:nvSpPr>
          <p:spPr>
            <a:xfrm>
              <a:off x="1556076" y="4187899"/>
              <a:ext cx="522887" cy="504070"/>
            </a:xfrm>
            <a:prstGeom prst="arc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H="1" flipV="1">
            <a:off x="3280245" y="1628750"/>
            <a:ext cx="288040" cy="288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568285" y="1916790"/>
            <a:ext cx="864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280245" y="1340710"/>
            <a:ext cx="288040" cy="288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568285" y="1340710"/>
            <a:ext cx="864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32405" y="1340710"/>
            <a:ext cx="0" cy="57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2848185" y="1628750"/>
            <a:ext cx="432060" cy="1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805809" y="1268013"/>
            <a:ext cx="4175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Discrete-time series of digital numbers out</a:t>
            </a:r>
          </a:p>
          <a:p>
            <a:r>
              <a:rPr lang="en-AU" dirty="0" smtClean="0"/>
              <a:t>at </a:t>
            </a:r>
            <a:r>
              <a:rPr lang="en-AU" i="1" dirty="0" smtClean="0"/>
              <a:t>N</a:t>
            </a:r>
            <a:r>
              <a:rPr lang="en-AU" dirty="0" smtClean="0"/>
              <a:t>-bits of resolution</a:t>
            </a:r>
          </a:p>
        </p:txBody>
      </p:sp>
      <p:graphicFrame>
        <p:nvGraphicFramePr>
          <p:cNvPr id="50177" name="Object 5"/>
          <p:cNvGraphicFramePr>
            <a:graphicFrameLocks noChangeAspect="1"/>
          </p:cNvGraphicFramePr>
          <p:nvPr/>
        </p:nvGraphicFramePr>
        <p:xfrm>
          <a:off x="187690" y="4255869"/>
          <a:ext cx="3232150" cy="977900"/>
        </p:xfrm>
        <a:graphic>
          <a:graphicData uri="http://schemas.openxmlformats.org/presentationml/2006/ole">
            <p:oleObj spid="_x0000_s50177" name="Equation" r:id="rId4" imgW="2095200" imgH="634680" progId="Equation.3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27480" y="125068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signal in</a:t>
            </a:r>
            <a:endParaRPr lang="en-AU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8266716" y="5445280"/>
            <a:ext cx="720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266716" y="1984468"/>
            <a:ext cx="720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626761" y="1984468"/>
            <a:ext cx="0" cy="346081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89271" y="2171866"/>
            <a:ext cx="2537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</a:t>
            </a:r>
            <a:r>
              <a:rPr lang="en-AU" baseline="30000" dirty="0" smtClean="0"/>
              <a:t>N</a:t>
            </a:r>
            <a:r>
              <a:rPr lang="en-AU" dirty="0" smtClean="0"/>
              <a:t>-1 discrete levels</a:t>
            </a:r>
          </a:p>
          <a:p>
            <a:r>
              <a:rPr lang="en-AU" dirty="0" smtClean="0"/>
              <a:t>between full-scale inputs</a:t>
            </a:r>
            <a:endParaRPr lang="en-AU" dirty="0"/>
          </a:p>
        </p:txBody>
      </p:sp>
      <p:sp>
        <p:nvSpPr>
          <p:cNvPr id="65" name="TextBox 64"/>
          <p:cNvSpPr txBox="1"/>
          <p:nvPr/>
        </p:nvSpPr>
        <p:spPr>
          <a:xfrm>
            <a:off x="187690" y="5409148"/>
            <a:ext cx="342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SNR for an 8-bit converter = 50 dB </a:t>
            </a:r>
            <a:endParaRPr lang="en-AU" dirty="0"/>
          </a:p>
        </p:txBody>
      </p:sp>
      <p:sp>
        <p:nvSpPr>
          <p:cNvPr id="59" name="TextBox 58"/>
          <p:cNvSpPr txBox="1"/>
          <p:nvPr/>
        </p:nvSpPr>
        <p:spPr>
          <a:xfrm>
            <a:off x="88253" y="3858061"/>
            <a:ext cx="319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For a full-scale sinusoidal input: </a:t>
            </a:r>
            <a:endParaRPr lang="en-AU" dirty="0"/>
          </a:p>
        </p:txBody>
      </p:sp>
      <p:sp>
        <p:nvSpPr>
          <p:cNvPr id="68" name="Rectangle 67"/>
          <p:cNvSpPr/>
          <p:nvPr/>
        </p:nvSpPr>
        <p:spPr>
          <a:xfrm>
            <a:off x="88253" y="3858061"/>
            <a:ext cx="3480032" cy="1920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Rectangle 56"/>
          <p:cNvSpPr/>
          <p:nvPr/>
        </p:nvSpPr>
        <p:spPr>
          <a:xfrm>
            <a:off x="1876385" y="1375067"/>
            <a:ext cx="980963" cy="566952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Freeform 68"/>
          <p:cNvSpPr/>
          <p:nvPr/>
        </p:nvSpPr>
        <p:spPr>
          <a:xfrm>
            <a:off x="2065238" y="1526046"/>
            <a:ext cx="603257" cy="305653"/>
          </a:xfrm>
          <a:custGeom>
            <a:avLst/>
            <a:gdLst>
              <a:gd name="connsiteX0" fmla="*/ 0 w 1057619"/>
              <a:gd name="connsiteY0" fmla="*/ 475561 h 486578"/>
              <a:gd name="connsiteX1" fmla="*/ 143219 w 1057619"/>
              <a:gd name="connsiteY1" fmla="*/ 123021 h 486578"/>
              <a:gd name="connsiteX2" fmla="*/ 187287 w 1057619"/>
              <a:gd name="connsiteY2" fmla="*/ 78954 h 486578"/>
              <a:gd name="connsiteX3" fmla="*/ 881349 w 1057619"/>
              <a:gd name="connsiteY3" fmla="*/ 67937 h 486578"/>
              <a:gd name="connsiteX4" fmla="*/ 1057619 w 1057619"/>
              <a:gd name="connsiteY4" fmla="*/ 486578 h 486578"/>
              <a:gd name="connsiteX5" fmla="*/ 1057619 w 1057619"/>
              <a:gd name="connsiteY5" fmla="*/ 486578 h 486578"/>
              <a:gd name="connsiteX0" fmla="*/ 0 w 1057619"/>
              <a:gd name="connsiteY0" fmla="*/ 481299 h 492316"/>
              <a:gd name="connsiteX1" fmla="*/ 143219 w 1057619"/>
              <a:gd name="connsiteY1" fmla="*/ 128759 h 492316"/>
              <a:gd name="connsiteX2" fmla="*/ 187287 w 1057619"/>
              <a:gd name="connsiteY2" fmla="*/ 84692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43219 w 1057619"/>
              <a:gd name="connsiteY1" fmla="*/ 128759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43397 h 454414"/>
              <a:gd name="connsiteX1" fmla="*/ 125907 w 1057619"/>
              <a:gd name="connsiteY1" fmla="*/ 176942 h 454414"/>
              <a:gd name="connsiteX2" fmla="*/ 197917 w 1057619"/>
              <a:gd name="connsiteY2" fmla="*/ 32922 h 454414"/>
              <a:gd name="connsiteX3" fmla="*/ 791952 w 1057619"/>
              <a:gd name="connsiteY3" fmla="*/ 12362 h 454414"/>
              <a:gd name="connsiteX4" fmla="*/ 918017 w 1057619"/>
              <a:gd name="connsiteY4" fmla="*/ 107094 h 454414"/>
              <a:gd name="connsiteX5" fmla="*/ 1057619 w 1057619"/>
              <a:gd name="connsiteY5" fmla="*/ 454414 h 454414"/>
              <a:gd name="connsiteX6" fmla="*/ 1057619 w 1057619"/>
              <a:gd name="connsiteY6" fmla="*/ 454414 h 454414"/>
              <a:gd name="connsiteX0" fmla="*/ 0 w 1057619"/>
              <a:gd name="connsiteY0" fmla="*/ 455038 h 466055"/>
              <a:gd name="connsiteX1" fmla="*/ 125907 w 1057619"/>
              <a:gd name="connsiteY1" fmla="*/ 188583 h 466055"/>
              <a:gd name="connsiteX2" fmla="*/ 197917 w 1057619"/>
              <a:gd name="connsiteY2" fmla="*/ 44563 h 466055"/>
              <a:gd name="connsiteX3" fmla="*/ 791952 w 1057619"/>
              <a:gd name="connsiteY3" fmla="*/ 24003 h 466055"/>
              <a:gd name="connsiteX4" fmla="*/ 918017 w 1057619"/>
              <a:gd name="connsiteY4" fmla="*/ 188583 h 466055"/>
              <a:gd name="connsiteX5" fmla="*/ 1057619 w 1057619"/>
              <a:gd name="connsiteY5" fmla="*/ 466055 h 466055"/>
              <a:gd name="connsiteX6" fmla="*/ 1057619 w 1057619"/>
              <a:gd name="connsiteY6" fmla="*/ 466055 h 466055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34477 h 447528"/>
              <a:gd name="connsiteX1" fmla="*/ 125907 w 1057619"/>
              <a:gd name="connsiteY1" fmla="*/ 168022 h 447528"/>
              <a:gd name="connsiteX2" fmla="*/ 197917 w 1057619"/>
              <a:gd name="connsiteY2" fmla="*/ 24002 h 447528"/>
              <a:gd name="connsiteX3" fmla="*/ 846007 w 1057619"/>
              <a:gd name="connsiteY3" fmla="*/ 24003 h 447528"/>
              <a:gd name="connsiteX4" fmla="*/ 918017 w 1057619"/>
              <a:gd name="connsiteY4" fmla="*/ 168022 h 447528"/>
              <a:gd name="connsiteX5" fmla="*/ 1057619 w 1057619"/>
              <a:gd name="connsiteY5" fmla="*/ 445494 h 447528"/>
              <a:gd name="connsiteX6" fmla="*/ 1057619 w 1057619"/>
              <a:gd name="connsiteY6" fmla="*/ 445494 h 447528"/>
              <a:gd name="connsiteX0" fmla="*/ 0 w 1057619"/>
              <a:gd name="connsiteY0" fmla="*/ 434477 h 447528"/>
              <a:gd name="connsiteX1" fmla="*/ 125907 w 1057619"/>
              <a:gd name="connsiteY1" fmla="*/ 168022 h 447528"/>
              <a:gd name="connsiteX2" fmla="*/ 197917 w 1057619"/>
              <a:gd name="connsiteY2" fmla="*/ 24002 h 447528"/>
              <a:gd name="connsiteX3" fmla="*/ 846007 w 1057619"/>
              <a:gd name="connsiteY3" fmla="*/ 24003 h 447528"/>
              <a:gd name="connsiteX4" fmla="*/ 918017 w 1057619"/>
              <a:gd name="connsiteY4" fmla="*/ 168022 h 447528"/>
              <a:gd name="connsiteX5" fmla="*/ 1057619 w 1057619"/>
              <a:gd name="connsiteY5" fmla="*/ 445494 h 447528"/>
              <a:gd name="connsiteX6" fmla="*/ 1057619 w 1057619"/>
              <a:gd name="connsiteY6" fmla="*/ 445494 h 44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7619" h="447528">
                <a:moveTo>
                  <a:pt x="0" y="434477"/>
                </a:moveTo>
                <a:cubicBezTo>
                  <a:pt x="130926" y="401757"/>
                  <a:pt x="121364" y="240120"/>
                  <a:pt x="125907" y="168022"/>
                </a:cubicBezTo>
                <a:cubicBezTo>
                  <a:pt x="136052" y="95884"/>
                  <a:pt x="131793" y="58202"/>
                  <a:pt x="197917" y="24002"/>
                </a:cubicBezTo>
                <a:cubicBezTo>
                  <a:pt x="286538" y="2812"/>
                  <a:pt x="725990" y="0"/>
                  <a:pt x="846007" y="24003"/>
                </a:cubicBezTo>
                <a:cubicBezTo>
                  <a:pt x="933111" y="74432"/>
                  <a:pt x="905409" y="99628"/>
                  <a:pt x="918017" y="168022"/>
                </a:cubicBezTo>
                <a:cubicBezTo>
                  <a:pt x="935670" y="252527"/>
                  <a:pt x="918704" y="447528"/>
                  <a:pt x="1057619" y="445494"/>
                </a:cubicBezTo>
                <a:lnTo>
                  <a:pt x="1057619" y="44549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1" name="Straight Connector 70"/>
          <p:cNvCxnSpPr/>
          <p:nvPr/>
        </p:nvCxnSpPr>
        <p:spPr>
          <a:xfrm flipH="1" flipV="1">
            <a:off x="1444325" y="1628749"/>
            <a:ext cx="432060" cy="1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835620" y="764630"/>
            <a:ext cx="1032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anti-alias</a:t>
            </a:r>
          </a:p>
          <a:p>
            <a:pPr algn="ctr"/>
            <a:r>
              <a:rPr lang="en-AU" dirty="0" smtClean="0"/>
              <a:t>filter</a:t>
            </a:r>
            <a:endParaRPr lang="en-AU" dirty="0"/>
          </a:p>
        </p:txBody>
      </p:sp>
      <p:sp>
        <p:nvSpPr>
          <p:cNvPr id="74" name="TextBox 73"/>
          <p:cNvSpPr txBox="1"/>
          <p:nvPr/>
        </p:nvSpPr>
        <p:spPr>
          <a:xfrm>
            <a:off x="3704013" y="89868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ADC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Sampling: the real-world </a:t>
            </a:r>
            <a:r>
              <a:rPr lang="en-AU" sz="2000" dirty="0" smtClean="0"/>
              <a:t>(especially for high-end ADC’s )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4" y="1268413"/>
            <a:ext cx="4717295" cy="36007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b="1" dirty="0" smtClean="0"/>
              <a:t>ADC characteristics:</a:t>
            </a:r>
          </a:p>
          <a:p>
            <a:r>
              <a:rPr lang="en-AU" dirty="0" smtClean="0"/>
              <a:t>Aperture delay/width</a:t>
            </a:r>
          </a:p>
          <a:p>
            <a:r>
              <a:rPr lang="en-AU" dirty="0" smtClean="0"/>
              <a:t>Acquisition time</a:t>
            </a:r>
          </a:p>
          <a:p>
            <a:r>
              <a:rPr lang="en-AU" dirty="0" smtClean="0"/>
              <a:t>Aperture jitter</a:t>
            </a:r>
          </a:p>
          <a:p>
            <a:r>
              <a:rPr lang="en-AU" dirty="0" smtClean="0"/>
              <a:t>Crosstalk</a:t>
            </a:r>
          </a:p>
          <a:p>
            <a:r>
              <a:rPr lang="en-AU" dirty="0" smtClean="0"/>
              <a:t>Missing codes</a:t>
            </a:r>
          </a:p>
          <a:p>
            <a:r>
              <a:rPr lang="en-AU" dirty="0" smtClean="0"/>
              <a:t>Differential/Integral nonlinearity</a:t>
            </a:r>
          </a:p>
          <a:p>
            <a:r>
              <a:rPr lang="en-AU" dirty="0" smtClean="0"/>
              <a:t>Digital feed-through</a:t>
            </a:r>
          </a:p>
          <a:p>
            <a:r>
              <a:rPr lang="en-AU" dirty="0" smtClean="0"/>
              <a:t>Offset and Gain error</a:t>
            </a:r>
          </a:p>
          <a:p>
            <a:r>
              <a:rPr lang="en-AU" dirty="0" err="1" smtClean="0"/>
              <a:t>Intermodulation</a:t>
            </a:r>
            <a:r>
              <a:rPr lang="en-AU" dirty="0" smtClean="0"/>
              <a:t> distortion</a:t>
            </a:r>
          </a:p>
          <a:p>
            <a:r>
              <a:rPr lang="en-AU" dirty="0" smtClean="0"/>
              <a:t>Interleaving errors (high-speed ADC’s)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429338" y="2680566"/>
            <a:ext cx="466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Spurious-free dynamic range (SFDR)</a:t>
            </a:r>
          </a:p>
        </p:txBody>
      </p:sp>
      <p:graphicFrame>
        <p:nvGraphicFramePr>
          <p:cNvPr id="113665" name="Object 5"/>
          <p:cNvGraphicFramePr>
            <a:graphicFrameLocks noChangeAspect="1"/>
          </p:cNvGraphicFramePr>
          <p:nvPr/>
        </p:nvGraphicFramePr>
        <p:xfrm>
          <a:off x="5717511" y="1427810"/>
          <a:ext cx="2214562" cy="606425"/>
        </p:xfrm>
        <a:graphic>
          <a:graphicData uri="http://schemas.openxmlformats.org/presentationml/2006/ole">
            <p:oleObj spid="_x0000_s113665" name="Equation" r:id="rId3" imgW="143496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64110" y="2034235"/>
            <a:ext cx="3270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Dynamic performance relative to</a:t>
            </a:r>
          </a:p>
          <a:p>
            <a:r>
              <a:rPr lang="en-AU" dirty="0" smtClean="0"/>
              <a:t>the ideal ADC quantisation noise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781061" y="908650"/>
            <a:ext cx="4220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Effective Number Of Bits (ENOB)</a:t>
            </a:r>
            <a:endParaRPr lang="en-AU" sz="2400" dirty="0">
              <a:solidFill>
                <a:srgbClr val="FF0000"/>
              </a:solidFill>
            </a:endParaRPr>
          </a:p>
        </p:txBody>
      </p:sp>
      <p:pic>
        <p:nvPicPr>
          <p:cNvPr id="10" name="Picture 9" descr="SFD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110" y="3142231"/>
            <a:ext cx="3270382" cy="22682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1595" y="5410507"/>
            <a:ext cx="6249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Ratio of the </a:t>
            </a:r>
            <a:r>
              <a:rPr lang="en-AU" dirty="0" err="1" smtClean="0"/>
              <a:t>rms</a:t>
            </a:r>
            <a:r>
              <a:rPr lang="en-AU" dirty="0" smtClean="0"/>
              <a:t> amplitude of the fundamental to the</a:t>
            </a:r>
          </a:p>
          <a:p>
            <a:r>
              <a:rPr lang="en-AU" dirty="0" err="1" smtClean="0"/>
              <a:t>rms</a:t>
            </a:r>
            <a:r>
              <a:rPr lang="en-AU" dirty="0" smtClean="0"/>
              <a:t> value of the next-largest spurious component (excluding DC)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70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Sampling…why go digital at all?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45" name="Content Placeholder 4"/>
          <p:cNvSpPr txBox="1">
            <a:spLocks noGrp="1"/>
          </p:cNvSpPr>
          <p:nvPr>
            <p:ph idx="1"/>
          </p:nvPr>
        </p:nvSpPr>
        <p:spPr>
          <a:xfrm>
            <a:off x="358775" y="1124391"/>
            <a:ext cx="8461375" cy="20165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AU" sz="2000" dirty="0" smtClean="0"/>
              <a:t>At an instance of time, a digital signal can only represent a value from a finite set of distinct symbols.</a:t>
            </a:r>
          </a:p>
          <a:p>
            <a:r>
              <a:rPr lang="en-AU" sz="2000" dirty="0" smtClean="0"/>
              <a:t>By contrast, an analogue signal can represent a value from a continuous (infinite) range.</a:t>
            </a:r>
          </a:p>
          <a:p>
            <a:r>
              <a:rPr lang="en-AU" sz="2000" dirty="0" smtClean="0"/>
              <a:t>Surely analogue is more ‘economical’.</a:t>
            </a:r>
          </a:p>
          <a:p>
            <a:r>
              <a:rPr lang="en-AU" sz="2000" dirty="0" smtClean="0"/>
              <a:t>So why are digital systems so common place?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Compumedic-Analog-Computer-19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58990"/>
            <a:ext cx="4098885" cy="2657632"/>
          </a:xfrm>
          <a:prstGeom prst="rect">
            <a:avLst/>
          </a:prstGeom>
        </p:spPr>
      </p:pic>
      <p:pic>
        <p:nvPicPr>
          <p:cNvPr id="17" name="Picture 16" descr="Hitachi_240_analog_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989" y="3258990"/>
            <a:ext cx="3432053" cy="257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70" y="274638"/>
            <a:ext cx="8461374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Sampling…why go digital at all?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46" name="Content Placeholder 4"/>
          <p:cNvSpPr txBox="1">
            <a:spLocks/>
          </p:cNvSpPr>
          <p:nvPr/>
        </p:nvSpPr>
        <p:spPr>
          <a:xfrm>
            <a:off x="1259540" y="1767660"/>
            <a:ext cx="2880400" cy="6453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AU" sz="2000" dirty="0" smtClean="0"/>
              <a:t>are, to a degree, immune to noise.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Content Placeholder 4"/>
          <p:cNvSpPr txBox="1">
            <a:spLocks/>
          </p:cNvSpPr>
          <p:nvPr/>
        </p:nvSpPr>
        <p:spPr>
          <a:xfrm>
            <a:off x="3744603" y="2996941"/>
            <a:ext cx="4372560" cy="10081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indent="-2160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AU" sz="2000" dirty="0" smtClean="0"/>
              <a:t>are amenable to regeneration after noise contamination/signal dispersion, without the introduction of errors.</a:t>
            </a:r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899491" y="4365130"/>
            <a:ext cx="7088820" cy="3600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indent="-2160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AU" sz="2000" dirty="0" smtClean="0"/>
              <a:t>can be coded in order to facilitate error detection.</a:t>
            </a:r>
          </a:p>
        </p:txBody>
      </p:sp>
      <p:sp>
        <p:nvSpPr>
          <p:cNvPr id="57" name="Content Placeholder 4"/>
          <p:cNvSpPr txBox="1">
            <a:spLocks/>
          </p:cNvSpPr>
          <p:nvPr/>
        </p:nvSpPr>
        <p:spPr>
          <a:xfrm>
            <a:off x="1701229" y="4797190"/>
            <a:ext cx="6192860" cy="43206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r>
              <a:rPr lang="en-AU" sz="2400" b="1" dirty="0" smtClean="0"/>
              <a:t>systems with repeatable and reliable functionality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Striped Right Arrow 58"/>
          <p:cNvSpPr/>
          <p:nvPr/>
        </p:nvSpPr>
        <p:spPr>
          <a:xfrm>
            <a:off x="837109" y="4797190"/>
            <a:ext cx="648090" cy="4320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504357"/>
          </a:xfrm>
        </p:spPr>
        <p:txBody>
          <a:bodyPr/>
          <a:lstStyle/>
          <a:p>
            <a:r>
              <a:rPr lang="en-AU" dirty="0" smtClean="0"/>
              <a:t>Digital Systems:</a:t>
            </a:r>
            <a:endParaRPr lang="en-AU" dirty="0"/>
          </a:p>
        </p:txBody>
      </p:sp>
      <p:grpSp>
        <p:nvGrpSpPr>
          <p:cNvPr id="36" name="Group 35"/>
          <p:cNvGrpSpPr/>
          <p:nvPr/>
        </p:nvGrpSpPr>
        <p:grpSpPr>
          <a:xfrm>
            <a:off x="4524672" y="1270895"/>
            <a:ext cx="2572846" cy="1656518"/>
            <a:chOff x="5415465" y="1052671"/>
            <a:chExt cx="3093310" cy="2183591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924555" y="1340710"/>
              <a:ext cx="432060" cy="12241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72395" y="1124681"/>
              <a:ext cx="273638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6071885" y="1243170"/>
              <a:ext cx="2272215" cy="1438275"/>
            </a:xfrm>
            <a:custGeom>
              <a:avLst/>
              <a:gdLst>
                <a:gd name="connsiteX0" fmla="*/ 0 w 2272215"/>
                <a:gd name="connsiteY0" fmla="*/ 1385888 h 1438275"/>
                <a:gd name="connsiteX1" fmla="*/ 9525 w 2272215"/>
                <a:gd name="connsiteY1" fmla="*/ 1362075 h 1438275"/>
                <a:gd name="connsiteX2" fmla="*/ 19050 w 2272215"/>
                <a:gd name="connsiteY2" fmla="*/ 1323975 h 1438275"/>
                <a:gd name="connsiteX3" fmla="*/ 33338 w 2272215"/>
                <a:gd name="connsiteY3" fmla="*/ 1314450 h 1438275"/>
                <a:gd name="connsiteX4" fmla="*/ 38100 w 2272215"/>
                <a:gd name="connsiteY4" fmla="*/ 1328738 h 1438275"/>
                <a:gd name="connsiteX5" fmla="*/ 47625 w 2272215"/>
                <a:gd name="connsiteY5" fmla="*/ 1371600 h 1438275"/>
                <a:gd name="connsiteX6" fmla="*/ 57150 w 2272215"/>
                <a:gd name="connsiteY6" fmla="*/ 1357313 h 1438275"/>
                <a:gd name="connsiteX7" fmla="*/ 85725 w 2272215"/>
                <a:gd name="connsiteY7" fmla="*/ 1328738 h 1438275"/>
                <a:gd name="connsiteX8" fmla="*/ 100013 w 2272215"/>
                <a:gd name="connsiteY8" fmla="*/ 1343025 h 1438275"/>
                <a:gd name="connsiteX9" fmla="*/ 104775 w 2272215"/>
                <a:gd name="connsiteY9" fmla="*/ 1366838 h 1438275"/>
                <a:gd name="connsiteX10" fmla="*/ 119063 w 2272215"/>
                <a:gd name="connsiteY10" fmla="*/ 1400175 h 1438275"/>
                <a:gd name="connsiteX11" fmla="*/ 123825 w 2272215"/>
                <a:gd name="connsiteY11" fmla="*/ 1414463 h 1438275"/>
                <a:gd name="connsiteX12" fmla="*/ 138113 w 2272215"/>
                <a:gd name="connsiteY12" fmla="*/ 1428750 h 1438275"/>
                <a:gd name="connsiteX13" fmla="*/ 166688 w 2272215"/>
                <a:gd name="connsiteY13" fmla="*/ 1438275 h 1438275"/>
                <a:gd name="connsiteX14" fmla="*/ 204788 w 2272215"/>
                <a:gd name="connsiteY14" fmla="*/ 1433513 h 1438275"/>
                <a:gd name="connsiteX15" fmla="*/ 219075 w 2272215"/>
                <a:gd name="connsiteY15" fmla="*/ 1423988 h 1438275"/>
                <a:gd name="connsiteX16" fmla="*/ 261938 w 2272215"/>
                <a:gd name="connsiteY16" fmla="*/ 1385888 h 1438275"/>
                <a:gd name="connsiteX17" fmla="*/ 271463 w 2272215"/>
                <a:gd name="connsiteY17" fmla="*/ 1366838 h 1438275"/>
                <a:gd name="connsiteX18" fmla="*/ 285750 w 2272215"/>
                <a:gd name="connsiteY18" fmla="*/ 1309688 h 1438275"/>
                <a:gd name="connsiteX19" fmla="*/ 304800 w 2272215"/>
                <a:gd name="connsiteY19" fmla="*/ 1281113 h 1438275"/>
                <a:gd name="connsiteX20" fmla="*/ 319088 w 2272215"/>
                <a:gd name="connsiteY20" fmla="*/ 1295400 h 1438275"/>
                <a:gd name="connsiteX21" fmla="*/ 323850 w 2272215"/>
                <a:gd name="connsiteY21" fmla="*/ 1309688 h 1438275"/>
                <a:gd name="connsiteX22" fmla="*/ 342900 w 2272215"/>
                <a:gd name="connsiteY22" fmla="*/ 1338263 h 1438275"/>
                <a:gd name="connsiteX23" fmla="*/ 352425 w 2272215"/>
                <a:gd name="connsiteY23" fmla="*/ 1352550 h 1438275"/>
                <a:gd name="connsiteX24" fmla="*/ 390525 w 2272215"/>
                <a:gd name="connsiteY24" fmla="*/ 1347788 h 1438275"/>
                <a:gd name="connsiteX25" fmla="*/ 400050 w 2272215"/>
                <a:gd name="connsiteY25" fmla="*/ 1333500 h 1438275"/>
                <a:gd name="connsiteX26" fmla="*/ 414338 w 2272215"/>
                <a:gd name="connsiteY26" fmla="*/ 1314450 h 1438275"/>
                <a:gd name="connsiteX27" fmla="*/ 419100 w 2272215"/>
                <a:gd name="connsiteY27" fmla="*/ 1300163 h 1438275"/>
                <a:gd name="connsiteX28" fmla="*/ 433388 w 2272215"/>
                <a:gd name="connsiteY28" fmla="*/ 1328738 h 1438275"/>
                <a:gd name="connsiteX29" fmla="*/ 447675 w 2272215"/>
                <a:gd name="connsiteY29" fmla="*/ 1366838 h 1438275"/>
                <a:gd name="connsiteX30" fmla="*/ 461963 w 2272215"/>
                <a:gd name="connsiteY30" fmla="*/ 1376363 h 1438275"/>
                <a:gd name="connsiteX31" fmla="*/ 466725 w 2272215"/>
                <a:gd name="connsiteY31" fmla="*/ 1343025 h 1438275"/>
                <a:gd name="connsiteX32" fmla="*/ 485775 w 2272215"/>
                <a:gd name="connsiteY32" fmla="*/ 1314450 h 1438275"/>
                <a:gd name="connsiteX33" fmla="*/ 500063 w 2272215"/>
                <a:gd name="connsiteY33" fmla="*/ 1319213 h 1438275"/>
                <a:gd name="connsiteX34" fmla="*/ 509588 w 2272215"/>
                <a:gd name="connsiteY34" fmla="*/ 1338263 h 1438275"/>
                <a:gd name="connsiteX35" fmla="*/ 514350 w 2272215"/>
                <a:gd name="connsiteY35" fmla="*/ 1352550 h 1438275"/>
                <a:gd name="connsiteX36" fmla="*/ 523875 w 2272215"/>
                <a:gd name="connsiteY36" fmla="*/ 1376363 h 1438275"/>
                <a:gd name="connsiteX37" fmla="*/ 528638 w 2272215"/>
                <a:gd name="connsiteY37" fmla="*/ 1395413 h 1438275"/>
                <a:gd name="connsiteX38" fmla="*/ 542925 w 2272215"/>
                <a:gd name="connsiteY38" fmla="*/ 1400175 h 1438275"/>
                <a:gd name="connsiteX39" fmla="*/ 557213 w 2272215"/>
                <a:gd name="connsiteY39" fmla="*/ 1381125 h 1438275"/>
                <a:gd name="connsiteX40" fmla="*/ 566738 w 2272215"/>
                <a:gd name="connsiteY40" fmla="*/ 1352550 h 1438275"/>
                <a:gd name="connsiteX41" fmla="*/ 581025 w 2272215"/>
                <a:gd name="connsiteY41" fmla="*/ 1338263 h 1438275"/>
                <a:gd name="connsiteX42" fmla="*/ 614363 w 2272215"/>
                <a:gd name="connsiteY42" fmla="*/ 1366838 h 1438275"/>
                <a:gd name="connsiteX43" fmla="*/ 642938 w 2272215"/>
                <a:gd name="connsiteY43" fmla="*/ 1390650 h 1438275"/>
                <a:gd name="connsiteX44" fmla="*/ 652463 w 2272215"/>
                <a:gd name="connsiteY44" fmla="*/ 1409700 h 1438275"/>
                <a:gd name="connsiteX45" fmla="*/ 666750 w 2272215"/>
                <a:gd name="connsiteY45" fmla="*/ 1414463 h 1438275"/>
                <a:gd name="connsiteX46" fmla="*/ 690563 w 2272215"/>
                <a:gd name="connsiteY46" fmla="*/ 1419225 h 1438275"/>
                <a:gd name="connsiteX47" fmla="*/ 728663 w 2272215"/>
                <a:gd name="connsiteY47" fmla="*/ 1414463 h 1438275"/>
                <a:gd name="connsiteX48" fmla="*/ 747713 w 2272215"/>
                <a:gd name="connsiteY48" fmla="*/ 1400175 h 1438275"/>
                <a:gd name="connsiteX49" fmla="*/ 781050 w 2272215"/>
                <a:gd name="connsiteY49" fmla="*/ 1362075 h 1438275"/>
                <a:gd name="connsiteX50" fmla="*/ 785813 w 2272215"/>
                <a:gd name="connsiteY50" fmla="*/ 1347788 h 1438275"/>
                <a:gd name="connsiteX51" fmla="*/ 800100 w 2272215"/>
                <a:gd name="connsiteY51" fmla="*/ 1357313 h 1438275"/>
                <a:gd name="connsiteX52" fmla="*/ 804863 w 2272215"/>
                <a:gd name="connsiteY52" fmla="*/ 1414463 h 1438275"/>
                <a:gd name="connsiteX53" fmla="*/ 809625 w 2272215"/>
                <a:gd name="connsiteY53" fmla="*/ 1433513 h 1438275"/>
                <a:gd name="connsiteX54" fmla="*/ 814388 w 2272215"/>
                <a:gd name="connsiteY54" fmla="*/ 1419225 h 1438275"/>
                <a:gd name="connsiteX55" fmla="*/ 823913 w 2272215"/>
                <a:gd name="connsiteY55" fmla="*/ 1352550 h 1438275"/>
                <a:gd name="connsiteX56" fmla="*/ 828675 w 2272215"/>
                <a:gd name="connsiteY56" fmla="*/ 1323975 h 1438275"/>
                <a:gd name="connsiteX57" fmla="*/ 842963 w 2272215"/>
                <a:gd name="connsiteY57" fmla="*/ 1300163 h 1438275"/>
                <a:gd name="connsiteX58" fmla="*/ 847725 w 2272215"/>
                <a:gd name="connsiteY58" fmla="*/ 1285875 h 1438275"/>
                <a:gd name="connsiteX59" fmla="*/ 866775 w 2272215"/>
                <a:gd name="connsiteY59" fmla="*/ 1290638 h 1438275"/>
                <a:gd name="connsiteX60" fmla="*/ 881063 w 2272215"/>
                <a:gd name="connsiteY60" fmla="*/ 1304925 h 1438275"/>
                <a:gd name="connsiteX61" fmla="*/ 904875 w 2272215"/>
                <a:gd name="connsiteY61" fmla="*/ 1323975 h 1438275"/>
                <a:gd name="connsiteX62" fmla="*/ 928688 w 2272215"/>
                <a:gd name="connsiteY62" fmla="*/ 1343025 h 1438275"/>
                <a:gd name="connsiteX63" fmla="*/ 938213 w 2272215"/>
                <a:gd name="connsiteY63" fmla="*/ 1357313 h 1438275"/>
                <a:gd name="connsiteX64" fmla="*/ 952500 w 2272215"/>
                <a:gd name="connsiteY64" fmla="*/ 1352550 h 1438275"/>
                <a:gd name="connsiteX65" fmla="*/ 957263 w 2272215"/>
                <a:gd name="connsiteY65" fmla="*/ 1295400 h 1438275"/>
                <a:gd name="connsiteX66" fmla="*/ 962025 w 2272215"/>
                <a:gd name="connsiteY66" fmla="*/ 1138238 h 1438275"/>
                <a:gd name="connsiteX67" fmla="*/ 966788 w 2272215"/>
                <a:gd name="connsiteY67" fmla="*/ 1047750 h 1438275"/>
                <a:gd name="connsiteX68" fmla="*/ 976313 w 2272215"/>
                <a:gd name="connsiteY68" fmla="*/ 1019175 h 1438275"/>
                <a:gd name="connsiteX69" fmla="*/ 990600 w 2272215"/>
                <a:gd name="connsiteY69" fmla="*/ 938213 h 1438275"/>
                <a:gd name="connsiteX70" fmla="*/ 1000125 w 2272215"/>
                <a:gd name="connsiteY70" fmla="*/ 904875 h 1438275"/>
                <a:gd name="connsiteX71" fmla="*/ 1004888 w 2272215"/>
                <a:gd name="connsiteY71" fmla="*/ 890588 h 1438275"/>
                <a:gd name="connsiteX72" fmla="*/ 1014413 w 2272215"/>
                <a:gd name="connsiteY72" fmla="*/ 842963 h 1438275"/>
                <a:gd name="connsiteX73" fmla="*/ 1019175 w 2272215"/>
                <a:gd name="connsiteY73" fmla="*/ 828675 h 1438275"/>
                <a:gd name="connsiteX74" fmla="*/ 1038225 w 2272215"/>
                <a:gd name="connsiteY74" fmla="*/ 790575 h 1438275"/>
                <a:gd name="connsiteX75" fmla="*/ 1042988 w 2272215"/>
                <a:gd name="connsiteY75" fmla="*/ 771525 h 1438275"/>
                <a:gd name="connsiteX76" fmla="*/ 1047750 w 2272215"/>
                <a:gd name="connsiteY76" fmla="*/ 757238 h 1438275"/>
                <a:gd name="connsiteX77" fmla="*/ 1057275 w 2272215"/>
                <a:gd name="connsiteY77" fmla="*/ 704850 h 1438275"/>
                <a:gd name="connsiteX78" fmla="*/ 1062038 w 2272215"/>
                <a:gd name="connsiteY78" fmla="*/ 681038 h 1438275"/>
                <a:gd name="connsiteX79" fmla="*/ 1066800 w 2272215"/>
                <a:gd name="connsiteY79" fmla="*/ 766763 h 1438275"/>
                <a:gd name="connsiteX80" fmla="*/ 1071563 w 2272215"/>
                <a:gd name="connsiteY80" fmla="*/ 781050 h 1438275"/>
                <a:gd name="connsiteX81" fmla="*/ 1076325 w 2272215"/>
                <a:gd name="connsiteY81" fmla="*/ 804863 h 1438275"/>
                <a:gd name="connsiteX82" fmla="*/ 1085850 w 2272215"/>
                <a:gd name="connsiteY82" fmla="*/ 828675 h 1438275"/>
                <a:gd name="connsiteX83" fmla="*/ 1090613 w 2272215"/>
                <a:gd name="connsiteY83" fmla="*/ 842963 h 1438275"/>
                <a:gd name="connsiteX84" fmla="*/ 1100138 w 2272215"/>
                <a:gd name="connsiteY84" fmla="*/ 785813 h 1438275"/>
                <a:gd name="connsiteX85" fmla="*/ 1109663 w 2272215"/>
                <a:gd name="connsiteY85" fmla="*/ 723900 h 1438275"/>
                <a:gd name="connsiteX86" fmla="*/ 1119188 w 2272215"/>
                <a:gd name="connsiteY86" fmla="*/ 657225 h 1438275"/>
                <a:gd name="connsiteX87" fmla="*/ 1123950 w 2272215"/>
                <a:gd name="connsiteY87" fmla="*/ 585788 h 1438275"/>
                <a:gd name="connsiteX88" fmla="*/ 1128713 w 2272215"/>
                <a:gd name="connsiteY88" fmla="*/ 571500 h 1438275"/>
                <a:gd name="connsiteX89" fmla="*/ 1133475 w 2272215"/>
                <a:gd name="connsiteY89" fmla="*/ 514350 h 1438275"/>
                <a:gd name="connsiteX90" fmla="*/ 1138238 w 2272215"/>
                <a:gd name="connsiteY90" fmla="*/ 485775 h 1438275"/>
                <a:gd name="connsiteX91" fmla="*/ 1143000 w 2272215"/>
                <a:gd name="connsiteY91" fmla="*/ 442913 h 1438275"/>
                <a:gd name="connsiteX92" fmla="*/ 1147763 w 2272215"/>
                <a:gd name="connsiteY92" fmla="*/ 390525 h 1438275"/>
                <a:gd name="connsiteX93" fmla="*/ 1157288 w 2272215"/>
                <a:gd name="connsiteY93" fmla="*/ 361950 h 1438275"/>
                <a:gd name="connsiteX94" fmla="*/ 1171575 w 2272215"/>
                <a:gd name="connsiteY94" fmla="*/ 314325 h 1438275"/>
                <a:gd name="connsiteX95" fmla="*/ 1176338 w 2272215"/>
                <a:gd name="connsiteY95" fmla="*/ 300038 h 1438275"/>
                <a:gd name="connsiteX96" fmla="*/ 1181100 w 2272215"/>
                <a:gd name="connsiteY96" fmla="*/ 285750 h 1438275"/>
                <a:gd name="connsiteX97" fmla="*/ 1190625 w 2272215"/>
                <a:gd name="connsiteY97" fmla="*/ 304800 h 1438275"/>
                <a:gd name="connsiteX98" fmla="*/ 1200150 w 2272215"/>
                <a:gd name="connsiteY98" fmla="*/ 385763 h 1438275"/>
                <a:gd name="connsiteX99" fmla="*/ 1209675 w 2272215"/>
                <a:gd name="connsiteY99" fmla="*/ 400050 h 1438275"/>
                <a:gd name="connsiteX100" fmla="*/ 1214438 w 2272215"/>
                <a:gd name="connsiteY100" fmla="*/ 414338 h 1438275"/>
                <a:gd name="connsiteX101" fmla="*/ 1228725 w 2272215"/>
                <a:gd name="connsiteY101" fmla="*/ 447675 h 1438275"/>
                <a:gd name="connsiteX102" fmla="*/ 1238250 w 2272215"/>
                <a:gd name="connsiteY102" fmla="*/ 385763 h 1438275"/>
                <a:gd name="connsiteX103" fmla="*/ 1247775 w 2272215"/>
                <a:gd name="connsiteY103" fmla="*/ 361950 h 1438275"/>
                <a:gd name="connsiteX104" fmla="*/ 1257300 w 2272215"/>
                <a:gd name="connsiteY104" fmla="*/ 333375 h 1438275"/>
                <a:gd name="connsiteX105" fmla="*/ 1285875 w 2272215"/>
                <a:gd name="connsiteY105" fmla="*/ 295275 h 1438275"/>
                <a:gd name="connsiteX106" fmla="*/ 1295400 w 2272215"/>
                <a:gd name="connsiteY106" fmla="*/ 271463 h 1438275"/>
                <a:gd name="connsiteX107" fmla="*/ 1300163 w 2272215"/>
                <a:gd name="connsiteY107" fmla="*/ 247650 h 1438275"/>
                <a:gd name="connsiteX108" fmla="*/ 1314450 w 2272215"/>
                <a:gd name="connsiteY108" fmla="*/ 238125 h 1438275"/>
                <a:gd name="connsiteX109" fmla="*/ 1323975 w 2272215"/>
                <a:gd name="connsiteY109" fmla="*/ 195263 h 1438275"/>
                <a:gd name="connsiteX110" fmla="*/ 1338263 w 2272215"/>
                <a:gd name="connsiteY110" fmla="*/ 157163 h 1438275"/>
                <a:gd name="connsiteX111" fmla="*/ 1352550 w 2272215"/>
                <a:gd name="connsiteY111" fmla="*/ 114300 h 1438275"/>
                <a:gd name="connsiteX112" fmla="*/ 1362075 w 2272215"/>
                <a:gd name="connsiteY112" fmla="*/ 95250 h 1438275"/>
                <a:gd name="connsiteX113" fmla="*/ 1371600 w 2272215"/>
                <a:gd name="connsiteY113" fmla="*/ 71438 h 1438275"/>
                <a:gd name="connsiteX114" fmla="*/ 1381125 w 2272215"/>
                <a:gd name="connsiteY114" fmla="*/ 52388 h 1438275"/>
                <a:gd name="connsiteX115" fmla="*/ 1385888 w 2272215"/>
                <a:gd name="connsiteY115" fmla="*/ 33338 h 1438275"/>
                <a:gd name="connsiteX116" fmla="*/ 1395413 w 2272215"/>
                <a:gd name="connsiteY116" fmla="*/ 19050 h 1438275"/>
                <a:gd name="connsiteX117" fmla="*/ 1404938 w 2272215"/>
                <a:gd name="connsiteY117" fmla="*/ 0 h 1438275"/>
                <a:gd name="connsiteX118" fmla="*/ 1414463 w 2272215"/>
                <a:gd name="connsiteY118" fmla="*/ 38100 h 1438275"/>
                <a:gd name="connsiteX119" fmla="*/ 1423988 w 2272215"/>
                <a:gd name="connsiteY119" fmla="*/ 100013 h 1438275"/>
                <a:gd name="connsiteX120" fmla="*/ 1428750 w 2272215"/>
                <a:gd name="connsiteY120" fmla="*/ 114300 h 1438275"/>
                <a:gd name="connsiteX121" fmla="*/ 1443038 w 2272215"/>
                <a:gd name="connsiteY121" fmla="*/ 123825 h 1438275"/>
                <a:gd name="connsiteX122" fmla="*/ 1452563 w 2272215"/>
                <a:gd name="connsiteY122" fmla="*/ 109538 h 1438275"/>
                <a:gd name="connsiteX123" fmla="*/ 1466850 w 2272215"/>
                <a:gd name="connsiteY123" fmla="*/ 76200 h 1438275"/>
                <a:gd name="connsiteX124" fmla="*/ 1481138 w 2272215"/>
                <a:gd name="connsiteY124" fmla="*/ 66675 h 1438275"/>
                <a:gd name="connsiteX125" fmla="*/ 1490663 w 2272215"/>
                <a:gd name="connsiteY125" fmla="*/ 80963 h 1438275"/>
                <a:gd name="connsiteX126" fmla="*/ 1500188 w 2272215"/>
                <a:gd name="connsiteY126" fmla="*/ 138113 h 1438275"/>
                <a:gd name="connsiteX127" fmla="*/ 1514475 w 2272215"/>
                <a:gd name="connsiteY127" fmla="*/ 157163 h 1438275"/>
                <a:gd name="connsiteX128" fmla="*/ 1524000 w 2272215"/>
                <a:gd name="connsiteY128" fmla="*/ 185738 h 1438275"/>
                <a:gd name="connsiteX129" fmla="*/ 1547813 w 2272215"/>
                <a:gd name="connsiteY129" fmla="*/ 223838 h 1438275"/>
                <a:gd name="connsiteX130" fmla="*/ 1562100 w 2272215"/>
                <a:gd name="connsiteY130" fmla="*/ 219075 h 1438275"/>
                <a:gd name="connsiteX131" fmla="*/ 1576388 w 2272215"/>
                <a:gd name="connsiteY131" fmla="*/ 209550 h 1438275"/>
                <a:gd name="connsiteX132" fmla="*/ 1604963 w 2272215"/>
                <a:gd name="connsiteY132" fmla="*/ 223838 h 1438275"/>
                <a:gd name="connsiteX133" fmla="*/ 1614488 w 2272215"/>
                <a:gd name="connsiteY133" fmla="*/ 238125 h 1438275"/>
                <a:gd name="connsiteX134" fmla="*/ 1643063 w 2272215"/>
                <a:gd name="connsiteY134" fmla="*/ 257175 h 1438275"/>
                <a:gd name="connsiteX135" fmla="*/ 1657350 w 2272215"/>
                <a:gd name="connsiteY135" fmla="*/ 238125 h 1438275"/>
                <a:gd name="connsiteX136" fmla="*/ 1666875 w 2272215"/>
                <a:gd name="connsiteY136" fmla="*/ 223838 h 1438275"/>
                <a:gd name="connsiteX137" fmla="*/ 1681163 w 2272215"/>
                <a:gd name="connsiteY137" fmla="*/ 233363 h 1438275"/>
                <a:gd name="connsiteX138" fmla="*/ 1704975 w 2272215"/>
                <a:gd name="connsiteY138" fmla="*/ 209550 h 1438275"/>
                <a:gd name="connsiteX139" fmla="*/ 1719263 w 2272215"/>
                <a:gd name="connsiteY139" fmla="*/ 200025 h 1438275"/>
                <a:gd name="connsiteX140" fmla="*/ 1733550 w 2272215"/>
                <a:gd name="connsiteY140" fmla="*/ 214313 h 1438275"/>
                <a:gd name="connsiteX141" fmla="*/ 1738313 w 2272215"/>
                <a:gd name="connsiteY141" fmla="*/ 228600 h 1438275"/>
                <a:gd name="connsiteX142" fmla="*/ 1752600 w 2272215"/>
                <a:gd name="connsiteY142" fmla="*/ 238125 h 1438275"/>
                <a:gd name="connsiteX143" fmla="*/ 1771650 w 2272215"/>
                <a:gd name="connsiteY143" fmla="*/ 223838 h 1438275"/>
                <a:gd name="connsiteX144" fmla="*/ 1790700 w 2272215"/>
                <a:gd name="connsiteY144" fmla="*/ 214313 h 1438275"/>
                <a:gd name="connsiteX145" fmla="*/ 1809750 w 2272215"/>
                <a:gd name="connsiteY145" fmla="*/ 190500 h 1438275"/>
                <a:gd name="connsiteX146" fmla="*/ 1824038 w 2272215"/>
                <a:gd name="connsiteY146" fmla="*/ 176213 h 1438275"/>
                <a:gd name="connsiteX147" fmla="*/ 1857375 w 2272215"/>
                <a:gd name="connsiteY147" fmla="*/ 138113 h 1438275"/>
                <a:gd name="connsiteX148" fmla="*/ 1871663 w 2272215"/>
                <a:gd name="connsiteY148" fmla="*/ 133350 h 1438275"/>
                <a:gd name="connsiteX149" fmla="*/ 1885950 w 2272215"/>
                <a:gd name="connsiteY149" fmla="*/ 138113 h 1438275"/>
                <a:gd name="connsiteX150" fmla="*/ 1890713 w 2272215"/>
                <a:gd name="connsiteY150" fmla="*/ 152400 h 1438275"/>
                <a:gd name="connsiteX151" fmla="*/ 1900238 w 2272215"/>
                <a:gd name="connsiteY151" fmla="*/ 190500 h 1438275"/>
                <a:gd name="connsiteX152" fmla="*/ 1909763 w 2272215"/>
                <a:gd name="connsiteY152" fmla="*/ 171450 h 1438275"/>
                <a:gd name="connsiteX153" fmla="*/ 1914525 w 2272215"/>
                <a:gd name="connsiteY153" fmla="*/ 152400 h 1438275"/>
                <a:gd name="connsiteX154" fmla="*/ 1933575 w 2272215"/>
                <a:gd name="connsiteY154" fmla="*/ 123825 h 1438275"/>
                <a:gd name="connsiteX155" fmla="*/ 1952625 w 2272215"/>
                <a:gd name="connsiteY155" fmla="*/ 152400 h 1438275"/>
                <a:gd name="connsiteX156" fmla="*/ 1962150 w 2272215"/>
                <a:gd name="connsiteY156" fmla="*/ 166688 h 1438275"/>
                <a:gd name="connsiteX157" fmla="*/ 1985963 w 2272215"/>
                <a:gd name="connsiteY157" fmla="*/ 195263 h 1438275"/>
                <a:gd name="connsiteX158" fmla="*/ 1990725 w 2272215"/>
                <a:gd name="connsiteY158" fmla="*/ 180975 h 1438275"/>
                <a:gd name="connsiteX159" fmla="*/ 1995488 w 2272215"/>
                <a:gd name="connsiteY159" fmla="*/ 161925 h 1438275"/>
                <a:gd name="connsiteX160" fmla="*/ 2009775 w 2272215"/>
                <a:gd name="connsiteY160" fmla="*/ 157163 h 1438275"/>
                <a:gd name="connsiteX161" fmla="*/ 2028825 w 2272215"/>
                <a:gd name="connsiteY161" fmla="*/ 190500 h 1438275"/>
                <a:gd name="connsiteX162" fmla="*/ 2052638 w 2272215"/>
                <a:gd name="connsiteY162" fmla="*/ 209550 h 1438275"/>
                <a:gd name="connsiteX163" fmla="*/ 2071688 w 2272215"/>
                <a:gd name="connsiteY163" fmla="*/ 228600 h 1438275"/>
                <a:gd name="connsiteX164" fmla="*/ 2100263 w 2272215"/>
                <a:gd name="connsiteY164" fmla="*/ 233363 h 1438275"/>
                <a:gd name="connsiteX165" fmla="*/ 2128838 w 2272215"/>
                <a:gd name="connsiteY165" fmla="*/ 223838 h 1438275"/>
                <a:gd name="connsiteX166" fmla="*/ 2133600 w 2272215"/>
                <a:gd name="connsiteY166" fmla="*/ 185738 h 1438275"/>
                <a:gd name="connsiteX167" fmla="*/ 2147888 w 2272215"/>
                <a:gd name="connsiteY167" fmla="*/ 157163 h 1438275"/>
                <a:gd name="connsiteX168" fmla="*/ 2152650 w 2272215"/>
                <a:gd name="connsiteY168" fmla="*/ 142875 h 1438275"/>
                <a:gd name="connsiteX169" fmla="*/ 2181225 w 2272215"/>
                <a:gd name="connsiteY169" fmla="*/ 128588 h 1438275"/>
                <a:gd name="connsiteX170" fmla="*/ 2205038 w 2272215"/>
                <a:gd name="connsiteY170" fmla="*/ 157163 h 1438275"/>
                <a:gd name="connsiteX171" fmla="*/ 2233613 w 2272215"/>
                <a:gd name="connsiteY171" fmla="*/ 185738 h 1438275"/>
                <a:gd name="connsiteX172" fmla="*/ 2243138 w 2272215"/>
                <a:gd name="connsiteY172" fmla="*/ 171450 h 1438275"/>
                <a:gd name="connsiteX173" fmla="*/ 2252663 w 2272215"/>
                <a:gd name="connsiteY173" fmla="*/ 142875 h 1438275"/>
                <a:gd name="connsiteX174" fmla="*/ 2266950 w 2272215"/>
                <a:gd name="connsiteY174" fmla="*/ 138113 h 1438275"/>
                <a:gd name="connsiteX175" fmla="*/ 2271713 w 2272215"/>
                <a:gd name="connsiteY175" fmla="*/ 119063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272215" h="1438275">
                  <a:moveTo>
                    <a:pt x="0" y="1385888"/>
                  </a:moveTo>
                  <a:cubicBezTo>
                    <a:pt x="3175" y="1377950"/>
                    <a:pt x="7068" y="1370264"/>
                    <a:pt x="9525" y="1362075"/>
                  </a:cubicBezTo>
                  <a:cubicBezTo>
                    <a:pt x="9951" y="1360656"/>
                    <a:pt x="15029" y="1329001"/>
                    <a:pt x="19050" y="1323975"/>
                  </a:cubicBezTo>
                  <a:cubicBezTo>
                    <a:pt x="22626" y="1319505"/>
                    <a:pt x="28575" y="1317625"/>
                    <a:pt x="33338" y="1314450"/>
                  </a:cubicBezTo>
                  <a:cubicBezTo>
                    <a:pt x="34925" y="1319213"/>
                    <a:pt x="36721" y="1323911"/>
                    <a:pt x="38100" y="1328738"/>
                  </a:cubicBezTo>
                  <a:cubicBezTo>
                    <a:pt x="42587" y="1344442"/>
                    <a:pt x="44349" y="1355218"/>
                    <a:pt x="47625" y="1371600"/>
                  </a:cubicBezTo>
                  <a:cubicBezTo>
                    <a:pt x="50800" y="1366838"/>
                    <a:pt x="53347" y="1361591"/>
                    <a:pt x="57150" y="1357313"/>
                  </a:cubicBezTo>
                  <a:cubicBezTo>
                    <a:pt x="66099" y="1347245"/>
                    <a:pt x="85725" y="1328738"/>
                    <a:pt x="85725" y="1328738"/>
                  </a:cubicBezTo>
                  <a:cubicBezTo>
                    <a:pt x="90488" y="1333500"/>
                    <a:pt x="97001" y="1337001"/>
                    <a:pt x="100013" y="1343025"/>
                  </a:cubicBezTo>
                  <a:cubicBezTo>
                    <a:pt x="103633" y="1350265"/>
                    <a:pt x="102812" y="1358985"/>
                    <a:pt x="104775" y="1366838"/>
                  </a:cubicBezTo>
                  <a:cubicBezTo>
                    <a:pt x="109241" y="1384704"/>
                    <a:pt x="110888" y="1381099"/>
                    <a:pt x="119063" y="1400175"/>
                  </a:cubicBezTo>
                  <a:cubicBezTo>
                    <a:pt x="121040" y="1404789"/>
                    <a:pt x="121040" y="1410286"/>
                    <a:pt x="123825" y="1414463"/>
                  </a:cubicBezTo>
                  <a:cubicBezTo>
                    <a:pt x="127561" y="1420067"/>
                    <a:pt x="132225" y="1425479"/>
                    <a:pt x="138113" y="1428750"/>
                  </a:cubicBezTo>
                  <a:cubicBezTo>
                    <a:pt x="146890" y="1433626"/>
                    <a:pt x="166688" y="1438275"/>
                    <a:pt x="166688" y="1438275"/>
                  </a:cubicBezTo>
                  <a:cubicBezTo>
                    <a:pt x="179388" y="1436688"/>
                    <a:pt x="192440" y="1436881"/>
                    <a:pt x="204788" y="1433513"/>
                  </a:cubicBezTo>
                  <a:cubicBezTo>
                    <a:pt x="210310" y="1432007"/>
                    <a:pt x="214496" y="1427422"/>
                    <a:pt x="219075" y="1423988"/>
                  </a:cubicBezTo>
                  <a:cubicBezTo>
                    <a:pt x="230288" y="1415578"/>
                    <a:pt x="253027" y="1397770"/>
                    <a:pt x="261938" y="1385888"/>
                  </a:cubicBezTo>
                  <a:cubicBezTo>
                    <a:pt x="266198" y="1380208"/>
                    <a:pt x="268288" y="1373188"/>
                    <a:pt x="271463" y="1366838"/>
                  </a:cubicBezTo>
                  <a:cubicBezTo>
                    <a:pt x="275659" y="1333268"/>
                    <a:pt x="271304" y="1333765"/>
                    <a:pt x="285750" y="1309688"/>
                  </a:cubicBezTo>
                  <a:cubicBezTo>
                    <a:pt x="291640" y="1299872"/>
                    <a:pt x="304800" y="1281113"/>
                    <a:pt x="304800" y="1281113"/>
                  </a:cubicBezTo>
                  <a:cubicBezTo>
                    <a:pt x="309563" y="1285875"/>
                    <a:pt x="315352" y="1289796"/>
                    <a:pt x="319088" y="1295400"/>
                  </a:cubicBezTo>
                  <a:cubicBezTo>
                    <a:pt x="321873" y="1299577"/>
                    <a:pt x="321412" y="1305300"/>
                    <a:pt x="323850" y="1309688"/>
                  </a:cubicBezTo>
                  <a:cubicBezTo>
                    <a:pt x="329409" y="1319695"/>
                    <a:pt x="336550" y="1328738"/>
                    <a:pt x="342900" y="1338263"/>
                  </a:cubicBezTo>
                  <a:lnTo>
                    <a:pt x="352425" y="1352550"/>
                  </a:lnTo>
                  <a:cubicBezTo>
                    <a:pt x="365125" y="1350963"/>
                    <a:pt x="378642" y="1352541"/>
                    <a:pt x="390525" y="1347788"/>
                  </a:cubicBezTo>
                  <a:cubicBezTo>
                    <a:pt x="395840" y="1345662"/>
                    <a:pt x="396723" y="1338158"/>
                    <a:pt x="400050" y="1333500"/>
                  </a:cubicBezTo>
                  <a:cubicBezTo>
                    <a:pt x="404664" y="1327041"/>
                    <a:pt x="409575" y="1320800"/>
                    <a:pt x="414338" y="1314450"/>
                  </a:cubicBezTo>
                  <a:cubicBezTo>
                    <a:pt x="415925" y="1309688"/>
                    <a:pt x="414080" y="1300163"/>
                    <a:pt x="419100" y="1300163"/>
                  </a:cubicBezTo>
                  <a:cubicBezTo>
                    <a:pt x="425063" y="1300163"/>
                    <a:pt x="432382" y="1325215"/>
                    <a:pt x="433388" y="1328738"/>
                  </a:cubicBezTo>
                  <a:cubicBezTo>
                    <a:pt x="437289" y="1342392"/>
                    <a:pt x="438024" y="1355257"/>
                    <a:pt x="447675" y="1366838"/>
                  </a:cubicBezTo>
                  <a:cubicBezTo>
                    <a:pt x="451339" y="1371235"/>
                    <a:pt x="457200" y="1373188"/>
                    <a:pt x="461963" y="1376363"/>
                  </a:cubicBezTo>
                  <a:cubicBezTo>
                    <a:pt x="463550" y="1365250"/>
                    <a:pt x="462695" y="1353502"/>
                    <a:pt x="466725" y="1343025"/>
                  </a:cubicBezTo>
                  <a:cubicBezTo>
                    <a:pt x="470834" y="1332340"/>
                    <a:pt x="485775" y="1314450"/>
                    <a:pt x="485775" y="1314450"/>
                  </a:cubicBezTo>
                  <a:cubicBezTo>
                    <a:pt x="490538" y="1316038"/>
                    <a:pt x="496513" y="1315663"/>
                    <a:pt x="500063" y="1319213"/>
                  </a:cubicBezTo>
                  <a:cubicBezTo>
                    <a:pt x="505083" y="1324233"/>
                    <a:pt x="506791" y="1331737"/>
                    <a:pt x="509588" y="1338263"/>
                  </a:cubicBezTo>
                  <a:cubicBezTo>
                    <a:pt x="511565" y="1342877"/>
                    <a:pt x="512587" y="1347850"/>
                    <a:pt x="514350" y="1352550"/>
                  </a:cubicBezTo>
                  <a:cubicBezTo>
                    <a:pt x="517352" y="1360555"/>
                    <a:pt x="521171" y="1368253"/>
                    <a:pt x="523875" y="1376363"/>
                  </a:cubicBezTo>
                  <a:cubicBezTo>
                    <a:pt x="525945" y="1382573"/>
                    <a:pt x="524549" y="1390302"/>
                    <a:pt x="528638" y="1395413"/>
                  </a:cubicBezTo>
                  <a:cubicBezTo>
                    <a:pt x="531774" y="1399333"/>
                    <a:pt x="538163" y="1398588"/>
                    <a:pt x="542925" y="1400175"/>
                  </a:cubicBezTo>
                  <a:cubicBezTo>
                    <a:pt x="547688" y="1393825"/>
                    <a:pt x="553663" y="1388225"/>
                    <a:pt x="557213" y="1381125"/>
                  </a:cubicBezTo>
                  <a:cubicBezTo>
                    <a:pt x="561703" y="1372145"/>
                    <a:pt x="559638" y="1359650"/>
                    <a:pt x="566738" y="1352550"/>
                  </a:cubicBezTo>
                  <a:lnTo>
                    <a:pt x="581025" y="1338263"/>
                  </a:lnTo>
                  <a:cubicBezTo>
                    <a:pt x="596083" y="1349556"/>
                    <a:pt x="602423" y="1352907"/>
                    <a:pt x="614363" y="1366838"/>
                  </a:cubicBezTo>
                  <a:cubicBezTo>
                    <a:pt x="635122" y="1391057"/>
                    <a:pt x="618931" y="1382649"/>
                    <a:pt x="642938" y="1390650"/>
                  </a:cubicBezTo>
                  <a:cubicBezTo>
                    <a:pt x="646113" y="1397000"/>
                    <a:pt x="647443" y="1404680"/>
                    <a:pt x="652463" y="1409700"/>
                  </a:cubicBezTo>
                  <a:cubicBezTo>
                    <a:pt x="656013" y="1413250"/>
                    <a:pt x="661880" y="1413245"/>
                    <a:pt x="666750" y="1414463"/>
                  </a:cubicBezTo>
                  <a:cubicBezTo>
                    <a:pt x="674603" y="1416426"/>
                    <a:pt x="682625" y="1417638"/>
                    <a:pt x="690563" y="1419225"/>
                  </a:cubicBezTo>
                  <a:cubicBezTo>
                    <a:pt x="703263" y="1417638"/>
                    <a:pt x="716521" y="1418510"/>
                    <a:pt x="728663" y="1414463"/>
                  </a:cubicBezTo>
                  <a:cubicBezTo>
                    <a:pt x="736193" y="1411953"/>
                    <a:pt x="741739" y="1405402"/>
                    <a:pt x="747713" y="1400175"/>
                  </a:cubicBezTo>
                  <a:cubicBezTo>
                    <a:pt x="765651" y="1384479"/>
                    <a:pt x="767319" y="1380384"/>
                    <a:pt x="781050" y="1362075"/>
                  </a:cubicBezTo>
                  <a:cubicBezTo>
                    <a:pt x="782638" y="1357313"/>
                    <a:pt x="780943" y="1349005"/>
                    <a:pt x="785813" y="1347788"/>
                  </a:cubicBezTo>
                  <a:cubicBezTo>
                    <a:pt x="791366" y="1346400"/>
                    <a:pt x="798528" y="1351810"/>
                    <a:pt x="800100" y="1357313"/>
                  </a:cubicBezTo>
                  <a:cubicBezTo>
                    <a:pt x="805352" y="1375694"/>
                    <a:pt x="802492" y="1395495"/>
                    <a:pt x="804863" y="1414463"/>
                  </a:cubicBezTo>
                  <a:cubicBezTo>
                    <a:pt x="805675" y="1420958"/>
                    <a:pt x="808038" y="1427163"/>
                    <a:pt x="809625" y="1433513"/>
                  </a:cubicBezTo>
                  <a:cubicBezTo>
                    <a:pt x="811213" y="1428750"/>
                    <a:pt x="813299" y="1424126"/>
                    <a:pt x="814388" y="1419225"/>
                  </a:cubicBezTo>
                  <a:cubicBezTo>
                    <a:pt x="818930" y="1398785"/>
                    <a:pt x="821032" y="1372716"/>
                    <a:pt x="823913" y="1352550"/>
                  </a:cubicBezTo>
                  <a:cubicBezTo>
                    <a:pt x="825279" y="1342991"/>
                    <a:pt x="825375" y="1333050"/>
                    <a:pt x="828675" y="1323975"/>
                  </a:cubicBezTo>
                  <a:cubicBezTo>
                    <a:pt x="831838" y="1315276"/>
                    <a:pt x="838823" y="1308442"/>
                    <a:pt x="842963" y="1300163"/>
                  </a:cubicBezTo>
                  <a:cubicBezTo>
                    <a:pt x="845208" y="1295673"/>
                    <a:pt x="846138" y="1290638"/>
                    <a:pt x="847725" y="1285875"/>
                  </a:cubicBezTo>
                  <a:cubicBezTo>
                    <a:pt x="854075" y="1287463"/>
                    <a:pt x="861092" y="1287391"/>
                    <a:pt x="866775" y="1290638"/>
                  </a:cubicBezTo>
                  <a:cubicBezTo>
                    <a:pt x="872623" y="1293980"/>
                    <a:pt x="875994" y="1300490"/>
                    <a:pt x="881063" y="1304925"/>
                  </a:cubicBezTo>
                  <a:cubicBezTo>
                    <a:pt x="888713" y="1311619"/>
                    <a:pt x="897687" y="1316787"/>
                    <a:pt x="904875" y="1323975"/>
                  </a:cubicBezTo>
                  <a:cubicBezTo>
                    <a:pt x="926416" y="1345517"/>
                    <a:pt x="900873" y="1333755"/>
                    <a:pt x="928688" y="1343025"/>
                  </a:cubicBezTo>
                  <a:cubicBezTo>
                    <a:pt x="931863" y="1347788"/>
                    <a:pt x="932898" y="1355187"/>
                    <a:pt x="938213" y="1357313"/>
                  </a:cubicBezTo>
                  <a:cubicBezTo>
                    <a:pt x="942874" y="1359177"/>
                    <a:pt x="951024" y="1357348"/>
                    <a:pt x="952500" y="1352550"/>
                  </a:cubicBezTo>
                  <a:cubicBezTo>
                    <a:pt x="958122" y="1334279"/>
                    <a:pt x="955675" y="1314450"/>
                    <a:pt x="957263" y="1295400"/>
                  </a:cubicBezTo>
                  <a:cubicBezTo>
                    <a:pt x="958850" y="1243013"/>
                    <a:pt x="960011" y="1190611"/>
                    <a:pt x="962025" y="1138238"/>
                  </a:cubicBezTo>
                  <a:cubicBezTo>
                    <a:pt x="963186" y="1108056"/>
                    <a:pt x="963189" y="1077739"/>
                    <a:pt x="966788" y="1047750"/>
                  </a:cubicBezTo>
                  <a:cubicBezTo>
                    <a:pt x="967984" y="1037781"/>
                    <a:pt x="976313" y="1019175"/>
                    <a:pt x="976313" y="1019175"/>
                  </a:cubicBezTo>
                  <a:cubicBezTo>
                    <a:pt x="979880" y="994201"/>
                    <a:pt x="983898" y="961670"/>
                    <a:pt x="990600" y="938213"/>
                  </a:cubicBezTo>
                  <a:cubicBezTo>
                    <a:pt x="993775" y="927100"/>
                    <a:pt x="996804" y="915945"/>
                    <a:pt x="1000125" y="904875"/>
                  </a:cubicBezTo>
                  <a:cubicBezTo>
                    <a:pt x="1001568" y="900067"/>
                    <a:pt x="1003759" y="895479"/>
                    <a:pt x="1004888" y="890588"/>
                  </a:cubicBezTo>
                  <a:cubicBezTo>
                    <a:pt x="1008528" y="874813"/>
                    <a:pt x="1009294" y="858322"/>
                    <a:pt x="1014413" y="842963"/>
                  </a:cubicBezTo>
                  <a:cubicBezTo>
                    <a:pt x="1016000" y="838200"/>
                    <a:pt x="1017098" y="833245"/>
                    <a:pt x="1019175" y="828675"/>
                  </a:cubicBezTo>
                  <a:cubicBezTo>
                    <a:pt x="1025050" y="815749"/>
                    <a:pt x="1034781" y="804350"/>
                    <a:pt x="1038225" y="790575"/>
                  </a:cubicBezTo>
                  <a:cubicBezTo>
                    <a:pt x="1039813" y="784225"/>
                    <a:pt x="1041190" y="777819"/>
                    <a:pt x="1042988" y="771525"/>
                  </a:cubicBezTo>
                  <a:cubicBezTo>
                    <a:pt x="1044367" y="766698"/>
                    <a:pt x="1046532" y="762108"/>
                    <a:pt x="1047750" y="757238"/>
                  </a:cubicBezTo>
                  <a:cubicBezTo>
                    <a:pt x="1051676" y="741536"/>
                    <a:pt x="1054441" y="720439"/>
                    <a:pt x="1057275" y="704850"/>
                  </a:cubicBezTo>
                  <a:cubicBezTo>
                    <a:pt x="1058723" y="696886"/>
                    <a:pt x="1060450" y="688975"/>
                    <a:pt x="1062038" y="681038"/>
                  </a:cubicBezTo>
                  <a:cubicBezTo>
                    <a:pt x="1063625" y="709613"/>
                    <a:pt x="1064087" y="738273"/>
                    <a:pt x="1066800" y="766763"/>
                  </a:cubicBezTo>
                  <a:cubicBezTo>
                    <a:pt x="1067276" y="771760"/>
                    <a:pt x="1070345" y="776180"/>
                    <a:pt x="1071563" y="781050"/>
                  </a:cubicBezTo>
                  <a:cubicBezTo>
                    <a:pt x="1073526" y="788903"/>
                    <a:pt x="1073999" y="797110"/>
                    <a:pt x="1076325" y="804863"/>
                  </a:cubicBezTo>
                  <a:cubicBezTo>
                    <a:pt x="1078781" y="813051"/>
                    <a:pt x="1082848" y="820671"/>
                    <a:pt x="1085850" y="828675"/>
                  </a:cubicBezTo>
                  <a:cubicBezTo>
                    <a:pt x="1087613" y="833376"/>
                    <a:pt x="1089025" y="838200"/>
                    <a:pt x="1090613" y="842963"/>
                  </a:cubicBezTo>
                  <a:cubicBezTo>
                    <a:pt x="1098885" y="809870"/>
                    <a:pt x="1093768" y="833588"/>
                    <a:pt x="1100138" y="785813"/>
                  </a:cubicBezTo>
                  <a:cubicBezTo>
                    <a:pt x="1115521" y="670438"/>
                    <a:pt x="1095092" y="825895"/>
                    <a:pt x="1109663" y="723900"/>
                  </a:cubicBezTo>
                  <a:cubicBezTo>
                    <a:pt x="1121583" y="640457"/>
                    <a:pt x="1107823" y="725406"/>
                    <a:pt x="1119188" y="657225"/>
                  </a:cubicBezTo>
                  <a:cubicBezTo>
                    <a:pt x="1120775" y="633413"/>
                    <a:pt x="1121315" y="609507"/>
                    <a:pt x="1123950" y="585788"/>
                  </a:cubicBezTo>
                  <a:cubicBezTo>
                    <a:pt x="1124504" y="580798"/>
                    <a:pt x="1128049" y="576476"/>
                    <a:pt x="1128713" y="571500"/>
                  </a:cubicBezTo>
                  <a:cubicBezTo>
                    <a:pt x="1131239" y="552552"/>
                    <a:pt x="1131364" y="533349"/>
                    <a:pt x="1133475" y="514350"/>
                  </a:cubicBezTo>
                  <a:cubicBezTo>
                    <a:pt x="1134541" y="504753"/>
                    <a:pt x="1136962" y="495347"/>
                    <a:pt x="1138238" y="485775"/>
                  </a:cubicBezTo>
                  <a:cubicBezTo>
                    <a:pt x="1140138" y="471526"/>
                    <a:pt x="1141570" y="457217"/>
                    <a:pt x="1143000" y="442913"/>
                  </a:cubicBezTo>
                  <a:cubicBezTo>
                    <a:pt x="1144745" y="425465"/>
                    <a:pt x="1144716" y="407793"/>
                    <a:pt x="1147763" y="390525"/>
                  </a:cubicBezTo>
                  <a:cubicBezTo>
                    <a:pt x="1149508" y="380638"/>
                    <a:pt x="1154853" y="371691"/>
                    <a:pt x="1157288" y="361950"/>
                  </a:cubicBezTo>
                  <a:cubicBezTo>
                    <a:pt x="1164484" y="333164"/>
                    <a:pt x="1159982" y="349103"/>
                    <a:pt x="1171575" y="314325"/>
                  </a:cubicBezTo>
                  <a:lnTo>
                    <a:pt x="1176338" y="300038"/>
                  </a:lnTo>
                  <a:lnTo>
                    <a:pt x="1181100" y="285750"/>
                  </a:lnTo>
                  <a:cubicBezTo>
                    <a:pt x="1184275" y="292100"/>
                    <a:pt x="1188380" y="298065"/>
                    <a:pt x="1190625" y="304800"/>
                  </a:cubicBezTo>
                  <a:cubicBezTo>
                    <a:pt x="1198682" y="328970"/>
                    <a:pt x="1195791" y="363968"/>
                    <a:pt x="1200150" y="385763"/>
                  </a:cubicBezTo>
                  <a:cubicBezTo>
                    <a:pt x="1201272" y="391376"/>
                    <a:pt x="1207115" y="394931"/>
                    <a:pt x="1209675" y="400050"/>
                  </a:cubicBezTo>
                  <a:cubicBezTo>
                    <a:pt x="1211920" y="404540"/>
                    <a:pt x="1212460" y="409724"/>
                    <a:pt x="1214438" y="414338"/>
                  </a:cubicBezTo>
                  <a:cubicBezTo>
                    <a:pt x="1232090" y="455525"/>
                    <a:pt x="1217559" y="414175"/>
                    <a:pt x="1228725" y="447675"/>
                  </a:cubicBezTo>
                  <a:cubicBezTo>
                    <a:pt x="1231190" y="425490"/>
                    <a:pt x="1231377" y="406382"/>
                    <a:pt x="1238250" y="385763"/>
                  </a:cubicBezTo>
                  <a:cubicBezTo>
                    <a:pt x="1240953" y="377653"/>
                    <a:pt x="1244853" y="369984"/>
                    <a:pt x="1247775" y="361950"/>
                  </a:cubicBezTo>
                  <a:cubicBezTo>
                    <a:pt x="1251206" y="352514"/>
                    <a:pt x="1251276" y="341407"/>
                    <a:pt x="1257300" y="333375"/>
                  </a:cubicBezTo>
                  <a:cubicBezTo>
                    <a:pt x="1266825" y="320675"/>
                    <a:pt x="1279979" y="310015"/>
                    <a:pt x="1285875" y="295275"/>
                  </a:cubicBezTo>
                  <a:cubicBezTo>
                    <a:pt x="1289050" y="287338"/>
                    <a:pt x="1292943" y="279651"/>
                    <a:pt x="1295400" y="271463"/>
                  </a:cubicBezTo>
                  <a:cubicBezTo>
                    <a:pt x="1297726" y="263710"/>
                    <a:pt x="1296147" y="254678"/>
                    <a:pt x="1300163" y="247650"/>
                  </a:cubicBezTo>
                  <a:cubicBezTo>
                    <a:pt x="1303003" y="242680"/>
                    <a:pt x="1309688" y="241300"/>
                    <a:pt x="1314450" y="238125"/>
                  </a:cubicBezTo>
                  <a:cubicBezTo>
                    <a:pt x="1317625" y="223838"/>
                    <a:pt x="1320425" y="209462"/>
                    <a:pt x="1323975" y="195263"/>
                  </a:cubicBezTo>
                  <a:cubicBezTo>
                    <a:pt x="1327319" y="181889"/>
                    <a:pt x="1333894" y="170270"/>
                    <a:pt x="1338263" y="157163"/>
                  </a:cubicBezTo>
                  <a:cubicBezTo>
                    <a:pt x="1351163" y="118461"/>
                    <a:pt x="1332673" y="159025"/>
                    <a:pt x="1352550" y="114300"/>
                  </a:cubicBezTo>
                  <a:cubicBezTo>
                    <a:pt x="1355433" y="107812"/>
                    <a:pt x="1359192" y="101738"/>
                    <a:pt x="1362075" y="95250"/>
                  </a:cubicBezTo>
                  <a:cubicBezTo>
                    <a:pt x="1365547" y="87438"/>
                    <a:pt x="1368128" y="79250"/>
                    <a:pt x="1371600" y="71438"/>
                  </a:cubicBezTo>
                  <a:cubicBezTo>
                    <a:pt x="1374483" y="64950"/>
                    <a:pt x="1378632" y="59035"/>
                    <a:pt x="1381125" y="52388"/>
                  </a:cubicBezTo>
                  <a:cubicBezTo>
                    <a:pt x="1383423" y="46259"/>
                    <a:pt x="1383310" y="39354"/>
                    <a:pt x="1385888" y="33338"/>
                  </a:cubicBezTo>
                  <a:cubicBezTo>
                    <a:pt x="1388143" y="28077"/>
                    <a:pt x="1392573" y="24020"/>
                    <a:pt x="1395413" y="19050"/>
                  </a:cubicBezTo>
                  <a:cubicBezTo>
                    <a:pt x="1398935" y="12886"/>
                    <a:pt x="1401763" y="6350"/>
                    <a:pt x="1404938" y="0"/>
                  </a:cubicBezTo>
                  <a:cubicBezTo>
                    <a:pt x="1408113" y="12700"/>
                    <a:pt x="1413018" y="25089"/>
                    <a:pt x="1414463" y="38100"/>
                  </a:cubicBezTo>
                  <a:cubicBezTo>
                    <a:pt x="1418302" y="72656"/>
                    <a:pt x="1416487" y="73761"/>
                    <a:pt x="1423988" y="100013"/>
                  </a:cubicBezTo>
                  <a:cubicBezTo>
                    <a:pt x="1425367" y="104840"/>
                    <a:pt x="1425614" y="110380"/>
                    <a:pt x="1428750" y="114300"/>
                  </a:cubicBezTo>
                  <a:cubicBezTo>
                    <a:pt x="1432326" y="118770"/>
                    <a:pt x="1438275" y="120650"/>
                    <a:pt x="1443038" y="123825"/>
                  </a:cubicBezTo>
                  <a:cubicBezTo>
                    <a:pt x="1446213" y="119063"/>
                    <a:pt x="1450003" y="114657"/>
                    <a:pt x="1452563" y="109538"/>
                  </a:cubicBezTo>
                  <a:cubicBezTo>
                    <a:pt x="1460008" y="94647"/>
                    <a:pt x="1454460" y="91068"/>
                    <a:pt x="1466850" y="76200"/>
                  </a:cubicBezTo>
                  <a:cubicBezTo>
                    <a:pt x="1470514" y="71803"/>
                    <a:pt x="1476375" y="69850"/>
                    <a:pt x="1481138" y="66675"/>
                  </a:cubicBezTo>
                  <a:cubicBezTo>
                    <a:pt x="1484313" y="71438"/>
                    <a:pt x="1489188" y="75432"/>
                    <a:pt x="1490663" y="80963"/>
                  </a:cubicBezTo>
                  <a:cubicBezTo>
                    <a:pt x="1495639" y="99624"/>
                    <a:pt x="1488601" y="122663"/>
                    <a:pt x="1500188" y="138113"/>
                  </a:cubicBezTo>
                  <a:lnTo>
                    <a:pt x="1514475" y="157163"/>
                  </a:lnTo>
                  <a:cubicBezTo>
                    <a:pt x="1517650" y="166688"/>
                    <a:pt x="1518679" y="177224"/>
                    <a:pt x="1524000" y="185738"/>
                  </a:cubicBezTo>
                  <a:lnTo>
                    <a:pt x="1547813" y="223838"/>
                  </a:lnTo>
                  <a:cubicBezTo>
                    <a:pt x="1552575" y="222250"/>
                    <a:pt x="1557610" y="221320"/>
                    <a:pt x="1562100" y="219075"/>
                  </a:cubicBezTo>
                  <a:cubicBezTo>
                    <a:pt x="1567220" y="216515"/>
                    <a:pt x="1570742" y="210491"/>
                    <a:pt x="1576388" y="209550"/>
                  </a:cubicBezTo>
                  <a:cubicBezTo>
                    <a:pt x="1584274" y="208236"/>
                    <a:pt x="1599989" y="220522"/>
                    <a:pt x="1604963" y="223838"/>
                  </a:cubicBezTo>
                  <a:cubicBezTo>
                    <a:pt x="1608138" y="228600"/>
                    <a:pt x="1610180" y="234356"/>
                    <a:pt x="1614488" y="238125"/>
                  </a:cubicBezTo>
                  <a:cubicBezTo>
                    <a:pt x="1623103" y="245663"/>
                    <a:pt x="1643063" y="257175"/>
                    <a:pt x="1643063" y="257175"/>
                  </a:cubicBezTo>
                  <a:cubicBezTo>
                    <a:pt x="1647825" y="250825"/>
                    <a:pt x="1652736" y="244584"/>
                    <a:pt x="1657350" y="238125"/>
                  </a:cubicBezTo>
                  <a:cubicBezTo>
                    <a:pt x="1660677" y="233467"/>
                    <a:pt x="1661262" y="224960"/>
                    <a:pt x="1666875" y="223838"/>
                  </a:cubicBezTo>
                  <a:cubicBezTo>
                    <a:pt x="1672488" y="222716"/>
                    <a:pt x="1676400" y="230188"/>
                    <a:pt x="1681163" y="233363"/>
                  </a:cubicBezTo>
                  <a:cubicBezTo>
                    <a:pt x="1693152" y="269334"/>
                    <a:pt x="1675937" y="228908"/>
                    <a:pt x="1704975" y="209550"/>
                  </a:cubicBezTo>
                  <a:lnTo>
                    <a:pt x="1719263" y="200025"/>
                  </a:lnTo>
                  <a:cubicBezTo>
                    <a:pt x="1724025" y="204788"/>
                    <a:pt x="1729814" y="208709"/>
                    <a:pt x="1733550" y="214313"/>
                  </a:cubicBezTo>
                  <a:cubicBezTo>
                    <a:pt x="1736335" y="218490"/>
                    <a:pt x="1735177" y="224680"/>
                    <a:pt x="1738313" y="228600"/>
                  </a:cubicBezTo>
                  <a:cubicBezTo>
                    <a:pt x="1741889" y="233069"/>
                    <a:pt x="1747838" y="234950"/>
                    <a:pt x="1752600" y="238125"/>
                  </a:cubicBezTo>
                  <a:cubicBezTo>
                    <a:pt x="1758950" y="233363"/>
                    <a:pt x="1764919" y="228045"/>
                    <a:pt x="1771650" y="223838"/>
                  </a:cubicBezTo>
                  <a:cubicBezTo>
                    <a:pt x="1777670" y="220075"/>
                    <a:pt x="1785357" y="218988"/>
                    <a:pt x="1790700" y="214313"/>
                  </a:cubicBezTo>
                  <a:cubicBezTo>
                    <a:pt x="1798350" y="207619"/>
                    <a:pt x="1803056" y="198150"/>
                    <a:pt x="1809750" y="190500"/>
                  </a:cubicBezTo>
                  <a:cubicBezTo>
                    <a:pt x="1814185" y="185431"/>
                    <a:pt x="1819603" y="181282"/>
                    <a:pt x="1824038" y="176213"/>
                  </a:cubicBezTo>
                  <a:cubicBezTo>
                    <a:pt x="1829841" y="169581"/>
                    <a:pt x="1847464" y="144720"/>
                    <a:pt x="1857375" y="138113"/>
                  </a:cubicBezTo>
                  <a:cubicBezTo>
                    <a:pt x="1861552" y="135328"/>
                    <a:pt x="1866900" y="134938"/>
                    <a:pt x="1871663" y="133350"/>
                  </a:cubicBezTo>
                  <a:cubicBezTo>
                    <a:pt x="1876425" y="134938"/>
                    <a:pt x="1882400" y="134563"/>
                    <a:pt x="1885950" y="138113"/>
                  </a:cubicBezTo>
                  <a:cubicBezTo>
                    <a:pt x="1889500" y="141663"/>
                    <a:pt x="1889495" y="147530"/>
                    <a:pt x="1890713" y="152400"/>
                  </a:cubicBezTo>
                  <a:lnTo>
                    <a:pt x="1900238" y="190500"/>
                  </a:lnTo>
                  <a:cubicBezTo>
                    <a:pt x="1903413" y="184150"/>
                    <a:pt x="1907270" y="178098"/>
                    <a:pt x="1909763" y="171450"/>
                  </a:cubicBezTo>
                  <a:cubicBezTo>
                    <a:pt x="1912061" y="165321"/>
                    <a:pt x="1911598" y="158254"/>
                    <a:pt x="1914525" y="152400"/>
                  </a:cubicBezTo>
                  <a:cubicBezTo>
                    <a:pt x="1919644" y="142161"/>
                    <a:pt x="1933575" y="123825"/>
                    <a:pt x="1933575" y="123825"/>
                  </a:cubicBezTo>
                  <a:cubicBezTo>
                    <a:pt x="1959107" y="132336"/>
                    <a:pt x="1941131" y="121749"/>
                    <a:pt x="1952625" y="152400"/>
                  </a:cubicBezTo>
                  <a:cubicBezTo>
                    <a:pt x="1954635" y="157760"/>
                    <a:pt x="1959310" y="161718"/>
                    <a:pt x="1962150" y="166688"/>
                  </a:cubicBezTo>
                  <a:cubicBezTo>
                    <a:pt x="1977023" y="192717"/>
                    <a:pt x="1963520" y="180301"/>
                    <a:pt x="1985963" y="195263"/>
                  </a:cubicBezTo>
                  <a:cubicBezTo>
                    <a:pt x="1987550" y="190500"/>
                    <a:pt x="1989346" y="185802"/>
                    <a:pt x="1990725" y="180975"/>
                  </a:cubicBezTo>
                  <a:cubicBezTo>
                    <a:pt x="1992523" y="174681"/>
                    <a:pt x="1991399" y="167036"/>
                    <a:pt x="1995488" y="161925"/>
                  </a:cubicBezTo>
                  <a:cubicBezTo>
                    <a:pt x="1998624" y="158005"/>
                    <a:pt x="2005013" y="158750"/>
                    <a:pt x="2009775" y="157163"/>
                  </a:cubicBezTo>
                  <a:cubicBezTo>
                    <a:pt x="2013511" y="164634"/>
                    <a:pt x="2022093" y="183768"/>
                    <a:pt x="2028825" y="190500"/>
                  </a:cubicBezTo>
                  <a:cubicBezTo>
                    <a:pt x="2036013" y="197688"/>
                    <a:pt x="2045040" y="202797"/>
                    <a:pt x="2052638" y="209550"/>
                  </a:cubicBezTo>
                  <a:cubicBezTo>
                    <a:pt x="2059350" y="215516"/>
                    <a:pt x="2063656" y="224584"/>
                    <a:pt x="2071688" y="228600"/>
                  </a:cubicBezTo>
                  <a:cubicBezTo>
                    <a:pt x="2080325" y="232919"/>
                    <a:pt x="2090738" y="231775"/>
                    <a:pt x="2100263" y="233363"/>
                  </a:cubicBezTo>
                  <a:cubicBezTo>
                    <a:pt x="2109788" y="230188"/>
                    <a:pt x="2123080" y="232063"/>
                    <a:pt x="2128838" y="223838"/>
                  </a:cubicBezTo>
                  <a:cubicBezTo>
                    <a:pt x="2136178" y="213353"/>
                    <a:pt x="2131310" y="198330"/>
                    <a:pt x="2133600" y="185738"/>
                  </a:cubicBezTo>
                  <a:cubicBezTo>
                    <a:pt x="2136065" y="172183"/>
                    <a:pt x="2140262" y="168601"/>
                    <a:pt x="2147888" y="157163"/>
                  </a:cubicBezTo>
                  <a:cubicBezTo>
                    <a:pt x="2149475" y="152400"/>
                    <a:pt x="2149514" y="146795"/>
                    <a:pt x="2152650" y="142875"/>
                  </a:cubicBezTo>
                  <a:cubicBezTo>
                    <a:pt x="2159364" y="134482"/>
                    <a:pt x="2171813" y="131725"/>
                    <a:pt x="2181225" y="128588"/>
                  </a:cubicBezTo>
                  <a:cubicBezTo>
                    <a:pt x="2210847" y="138460"/>
                    <a:pt x="2181348" y="124589"/>
                    <a:pt x="2205038" y="157163"/>
                  </a:cubicBezTo>
                  <a:cubicBezTo>
                    <a:pt x="2212961" y="168057"/>
                    <a:pt x="2233613" y="185738"/>
                    <a:pt x="2233613" y="185738"/>
                  </a:cubicBezTo>
                  <a:cubicBezTo>
                    <a:pt x="2236788" y="180975"/>
                    <a:pt x="2240813" y="176681"/>
                    <a:pt x="2243138" y="171450"/>
                  </a:cubicBezTo>
                  <a:cubicBezTo>
                    <a:pt x="2247216" y="162275"/>
                    <a:pt x="2243138" y="146050"/>
                    <a:pt x="2252663" y="142875"/>
                  </a:cubicBezTo>
                  <a:lnTo>
                    <a:pt x="2266950" y="138113"/>
                  </a:lnTo>
                  <a:cubicBezTo>
                    <a:pt x="2272215" y="122319"/>
                    <a:pt x="2271713" y="128845"/>
                    <a:pt x="2271713" y="1190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772395" y="2564880"/>
              <a:ext cx="115216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772395" y="2780910"/>
              <a:ext cx="273638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72395" y="2204830"/>
              <a:ext cx="273638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772395" y="1628750"/>
              <a:ext cx="273638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356615" y="1340710"/>
              <a:ext cx="115216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ontent Placeholder 4"/>
            <p:cNvSpPr txBox="1">
              <a:spLocks/>
            </p:cNvSpPr>
            <p:nvPr/>
          </p:nvSpPr>
          <p:spPr>
            <a:xfrm>
              <a:off x="5444185" y="1556740"/>
              <a:ext cx="328210" cy="144020"/>
            </a:xfrm>
            <a:prstGeom prst="rect">
              <a:avLst/>
            </a:prstGeom>
          </p:spPr>
          <p:txBody>
            <a:bodyPr vert="horz" lIns="0" tIns="0" rIns="0" bIns="0" rtlCol="0">
              <a:normAutofit fontScale="85000" lnSpcReduction="20000"/>
            </a:bodyPr>
            <a:lstStyle/>
            <a:p>
              <a:pPr marL="216000" lvl="0" indent="-216000">
                <a:lnSpc>
                  <a:spcPct val="90000"/>
                </a:lnSpc>
                <a:spcBef>
                  <a:spcPts val="600"/>
                </a:spcBef>
              </a:pPr>
              <a:r>
                <a:rPr lang="en-AU" sz="1200" dirty="0" smtClean="0"/>
                <a:t>3.3V</a:t>
              </a:r>
              <a:endPara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Content Placeholder 4"/>
            <p:cNvSpPr txBox="1">
              <a:spLocks/>
            </p:cNvSpPr>
            <p:nvPr/>
          </p:nvSpPr>
          <p:spPr>
            <a:xfrm>
              <a:off x="5415465" y="1052671"/>
              <a:ext cx="328210" cy="144020"/>
            </a:xfrm>
            <a:prstGeom prst="rect">
              <a:avLst/>
            </a:prstGeom>
          </p:spPr>
          <p:txBody>
            <a:bodyPr vert="horz" lIns="0" tIns="0" rIns="0" bIns="0" rtlCol="0">
              <a:normAutofit fontScale="85000" lnSpcReduction="20000"/>
            </a:bodyPr>
            <a:lstStyle/>
            <a:p>
              <a:pPr marL="216000" lvl="0" indent="-216000">
                <a:lnSpc>
                  <a:spcPct val="90000"/>
                </a:lnSpc>
                <a:spcBef>
                  <a:spcPts val="600"/>
                </a:spcBef>
              </a:pPr>
              <a:r>
                <a:rPr lang="en-AU" sz="1200" dirty="0" smtClean="0"/>
                <a:t>5V</a:t>
              </a:r>
              <a:endPara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Content Placeholder 4"/>
            <p:cNvSpPr txBox="1">
              <a:spLocks/>
            </p:cNvSpPr>
            <p:nvPr/>
          </p:nvSpPr>
          <p:spPr>
            <a:xfrm>
              <a:off x="5444185" y="2132820"/>
              <a:ext cx="328210" cy="144020"/>
            </a:xfrm>
            <a:prstGeom prst="rect">
              <a:avLst/>
            </a:prstGeom>
          </p:spPr>
          <p:txBody>
            <a:bodyPr vert="horz" lIns="0" tIns="0" rIns="0" bIns="0" rtlCol="0">
              <a:normAutofit fontScale="85000" lnSpcReduction="20000"/>
            </a:bodyPr>
            <a:lstStyle/>
            <a:p>
              <a:pPr marL="216000" lvl="0" indent="-216000">
                <a:lnSpc>
                  <a:spcPct val="90000"/>
                </a:lnSpc>
                <a:spcBef>
                  <a:spcPts val="600"/>
                </a:spcBef>
              </a:pPr>
              <a:r>
                <a:rPr lang="en-AU" sz="1200" dirty="0" smtClean="0"/>
                <a:t>1.7V</a:t>
              </a:r>
              <a:endPara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Content Placeholder 4"/>
            <p:cNvSpPr txBox="1">
              <a:spLocks/>
            </p:cNvSpPr>
            <p:nvPr/>
          </p:nvSpPr>
          <p:spPr>
            <a:xfrm>
              <a:off x="5415465" y="2708900"/>
              <a:ext cx="328210" cy="144020"/>
            </a:xfrm>
            <a:prstGeom prst="rect">
              <a:avLst/>
            </a:prstGeom>
          </p:spPr>
          <p:txBody>
            <a:bodyPr vert="horz" lIns="0" tIns="0" rIns="0" bIns="0" rtlCol="0">
              <a:normAutofit fontScale="85000" lnSpcReduction="20000"/>
            </a:bodyPr>
            <a:lstStyle/>
            <a:p>
              <a:pPr marL="216000" lvl="0" indent="-216000">
                <a:lnSpc>
                  <a:spcPct val="90000"/>
                </a:lnSpc>
                <a:spcBef>
                  <a:spcPts val="600"/>
                </a:spcBef>
              </a:pPr>
              <a:r>
                <a:rPr lang="en-AU" sz="1200" dirty="0" smtClean="0"/>
                <a:t>0V</a:t>
              </a:r>
              <a:endPara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772395" y="2948222"/>
              <a:ext cx="1080150" cy="0"/>
            </a:xfrm>
            <a:prstGeom prst="line">
              <a:avLst/>
            </a:prstGeom>
            <a:ln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500635" y="2948222"/>
              <a:ext cx="1008140" cy="0"/>
            </a:xfrm>
            <a:prstGeom prst="line">
              <a:avLst/>
            </a:prstGeom>
            <a:ln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ontent Placeholder 4"/>
            <p:cNvSpPr txBox="1">
              <a:spLocks/>
            </p:cNvSpPr>
            <p:nvPr/>
          </p:nvSpPr>
          <p:spPr>
            <a:xfrm>
              <a:off x="7644655" y="3020232"/>
              <a:ext cx="544240" cy="216030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/>
            <a:p>
              <a:pPr marL="216000" lvl="0" indent="-216000">
                <a:lnSpc>
                  <a:spcPct val="90000"/>
                </a:lnSpc>
                <a:spcBef>
                  <a:spcPts val="600"/>
                </a:spcBef>
              </a:pPr>
              <a:r>
                <a:rPr lang="en-AU" sz="1200" dirty="0" smtClean="0"/>
                <a:t>Logic 1</a:t>
              </a:r>
              <a:endPara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Content Placeholder 4"/>
            <p:cNvSpPr txBox="1">
              <a:spLocks/>
            </p:cNvSpPr>
            <p:nvPr/>
          </p:nvSpPr>
          <p:spPr>
            <a:xfrm>
              <a:off x="6071885" y="3020232"/>
              <a:ext cx="544240" cy="216030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/>
            <a:p>
              <a:pPr marL="216000" lvl="0" indent="-216000">
                <a:lnSpc>
                  <a:spcPct val="90000"/>
                </a:lnSpc>
                <a:spcBef>
                  <a:spcPts val="600"/>
                </a:spcBef>
              </a:pPr>
              <a:r>
                <a:rPr lang="en-AU" sz="1200" dirty="0" smtClean="0"/>
                <a:t>Logic 0</a:t>
              </a:r>
              <a:endPara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51400" y="2691230"/>
            <a:ext cx="3235650" cy="1241840"/>
            <a:chOff x="251400" y="2691230"/>
            <a:chExt cx="3235650" cy="1241840"/>
          </a:xfrm>
        </p:grpSpPr>
        <p:grpSp>
          <p:nvGrpSpPr>
            <p:cNvPr id="87" name="Group 86"/>
            <p:cNvGrpSpPr/>
            <p:nvPr/>
          </p:nvGrpSpPr>
          <p:grpSpPr>
            <a:xfrm>
              <a:off x="1579420" y="2949758"/>
              <a:ext cx="648090" cy="357855"/>
              <a:chOff x="1147360" y="2996942"/>
              <a:chExt cx="1408360" cy="823950"/>
            </a:xfrm>
          </p:grpSpPr>
          <p:sp>
            <p:nvSpPr>
              <p:cNvPr id="72" name="Isosceles Triangle 71"/>
              <p:cNvSpPr/>
              <p:nvPr/>
            </p:nvSpPr>
            <p:spPr>
              <a:xfrm rot="5400000">
                <a:off x="1383475" y="3052447"/>
                <a:ext cx="823950" cy="712939"/>
              </a:xfrm>
              <a:prstGeom prst="triangl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2264100" y="3408409"/>
                <a:ext cx="2916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1147360" y="3408409"/>
                <a:ext cx="2916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2151920" y="3353780"/>
                <a:ext cx="109257" cy="109257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89" name="Straight Connector 88"/>
            <p:cNvCxnSpPr/>
            <p:nvPr/>
          </p:nvCxnSpPr>
          <p:spPr>
            <a:xfrm flipH="1" flipV="1">
              <a:off x="2699740" y="2789518"/>
              <a:ext cx="288040" cy="80616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987780" y="3595684"/>
              <a:ext cx="43206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372846" y="2789517"/>
              <a:ext cx="32689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2227510" y="2691230"/>
              <a:ext cx="1259540" cy="985071"/>
              <a:chOff x="-993426" y="2420860"/>
              <a:chExt cx="2572846" cy="1335025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-696551" y="2475488"/>
                <a:ext cx="22759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-696551" y="3731938"/>
                <a:ext cx="22759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-696551" y="3294912"/>
                <a:ext cx="22759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-696551" y="2857886"/>
                <a:ext cx="22759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Content Placeholder 4"/>
              <p:cNvSpPr txBox="1">
                <a:spLocks/>
              </p:cNvSpPr>
              <p:nvPr/>
            </p:nvSpPr>
            <p:spPr>
              <a:xfrm>
                <a:off x="-969539" y="2748629"/>
                <a:ext cx="352355" cy="133204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/>
              <a:p>
                <a:pPr marL="216000" lvl="0" indent="-2160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AU" sz="1200" dirty="0" smtClean="0"/>
                  <a:t>3.3V</a:t>
                </a:r>
                <a:endParaRPr kumimoji="0" lang="en-A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Content Placeholder 4"/>
              <p:cNvSpPr txBox="1">
                <a:spLocks/>
              </p:cNvSpPr>
              <p:nvPr/>
            </p:nvSpPr>
            <p:spPr>
              <a:xfrm>
                <a:off x="-993426" y="2420860"/>
                <a:ext cx="272987" cy="1092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/>
              <a:p>
                <a:pPr marL="216000" lvl="0" indent="-2160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AU" sz="1200" dirty="0" smtClean="0"/>
                  <a:t>5V</a:t>
                </a:r>
                <a:endParaRPr kumimoji="0" lang="en-A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Content Placeholder 4"/>
              <p:cNvSpPr txBox="1">
                <a:spLocks/>
              </p:cNvSpPr>
              <p:nvPr/>
            </p:nvSpPr>
            <p:spPr>
              <a:xfrm>
                <a:off x="-969539" y="3161708"/>
                <a:ext cx="352355" cy="133204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/>
              <a:p>
                <a:pPr marL="216000" lvl="0" indent="-2160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AU" sz="1200" dirty="0" smtClean="0"/>
                  <a:t>1.7V</a:t>
                </a:r>
                <a:endParaRPr kumimoji="0" lang="en-A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Content Placeholder 4"/>
              <p:cNvSpPr txBox="1">
                <a:spLocks/>
              </p:cNvSpPr>
              <p:nvPr/>
            </p:nvSpPr>
            <p:spPr>
              <a:xfrm>
                <a:off x="-969537" y="3646628"/>
                <a:ext cx="272987" cy="1092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/>
              <a:p>
                <a:pPr marL="216000" lvl="0" indent="-2160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AU" sz="1200" dirty="0" smtClean="0"/>
                  <a:t>0V</a:t>
                </a:r>
                <a:endParaRPr kumimoji="0" lang="en-A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3" name="Freeform 122"/>
            <p:cNvSpPr/>
            <p:nvPr/>
          </p:nvSpPr>
          <p:spPr>
            <a:xfrm>
              <a:off x="397669" y="2784297"/>
              <a:ext cx="1070502" cy="837584"/>
            </a:xfrm>
            <a:custGeom>
              <a:avLst/>
              <a:gdLst>
                <a:gd name="connsiteX0" fmla="*/ 0 w 1070502"/>
                <a:gd name="connsiteY0" fmla="*/ 825678 h 837584"/>
                <a:gd name="connsiteX1" fmla="*/ 4762 w 1070502"/>
                <a:gd name="connsiteY1" fmla="*/ 818534 h 837584"/>
                <a:gd name="connsiteX2" fmla="*/ 7144 w 1070502"/>
                <a:gd name="connsiteY2" fmla="*/ 811391 h 837584"/>
                <a:gd name="connsiteX3" fmla="*/ 30956 w 1070502"/>
                <a:gd name="connsiteY3" fmla="*/ 794722 h 837584"/>
                <a:gd name="connsiteX4" fmla="*/ 45244 w 1070502"/>
                <a:gd name="connsiteY4" fmla="*/ 797103 h 837584"/>
                <a:gd name="connsiteX5" fmla="*/ 59531 w 1070502"/>
                <a:gd name="connsiteY5" fmla="*/ 809009 h 837584"/>
                <a:gd name="connsiteX6" fmla="*/ 66675 w 1070502"/>
                <a:gd name="connsiteY6" fmla="*/ 813772 h 837584"/>
                <a:gd name="connsiteX7" fmla="*/ 71437 w 1070502"/>
                <a:gd name="connsiteY7" fmla="*/ 820916 h 837584"/>
                <a:gd name="connsiteX8" fmla="*/ 97631 w 1070502"/>
                <a:gd name="connsiteY8" fmla="*/ 828059 h 837584"/>
                <a:gd name="connsiteX9" fmla="*/ 107156 w 1070502"/>
                <a:gd name="connsiteY9" fmla="*/ 832822 h 837584"/>
                <a:gd name="connsiteX10" fmla="*/ 121444 w 1070502"/>
                <a:gd name="connsiteY10" fmla="*/ 837584 h 837584"/>
                <a:gd name="connsiteX11" fmla="*/ 138112 w 1070502"/>
                <a:gd name="connsiteY11" fmla="*/ 835203 h 837584"/>
                <a:gd name="connsiteX12" fmla="*/ 161925 w 1070502"/>
                <a:gd name="connsiteY12" fmla="*/ 825678 h 837584"/>
                <a:gd name="connsiteX13" fmla="*/ 166687 w 1070502"/>
                <a:gd name="connsiteY13" fmla="*/ 818534 h 837584"/>
                <a:gd name="connsiteX14" fmla="*/ 178594 w 1070502"/>
                <a:gd name="connsiteY14" fmla="*/ 809009 h 837584"/>
                <a:gd name="connsiteX15" fmla="*/ 183356 w 1070502"/>
                <a:gd name="connsiteY15" fmla="*/ 797103 h 837584"/>
                <a:gd name="connsiteX16" fmla="*/ 185737 w 1070502"/>
                <a:gd name="connsiteY16" fmla="*/ 789959 h 837584"/>
                <a:gd name="connsiteX17" fmla="*/ 192881 w 1070502"/>
                <a:gd name="connsiteY17" fmla="*/ 787578 h 837584"/>
                <a:gd name="connsiteX18" fmla="*/ 202406 w 1070502"/>
                <a:gd name="connsiteY18" fmla="*/ 792341 h 837584"/>
                <a:gd name="connsiteX19" fmla="*/ 221456 w 1070502"/>
                <a:gd name="connsiteY19" fmla="*/ 811391 h 837584"/>
                <a:gd name="connsiteX20" fmla="*/ 228600 w 1070502"/>
                <a:gd name="connsiteY20" fmla="*/ 818534 h 837584"/>
                <a:gd name="connsiteX21" fmla="*/ 235744 w 1070502"/>
                <a:gd name="connsiteY21" fmla="*/ 820916 h 837584"/>
                <a:gd name="connsiteX22" fmla="*/ 250031 w 1070502"/>
                <a:gd name="connsiteY22" fmla="*/ 797103 h 837584"/>
                <a:gd name="connsiteX23" fmla="*/ 254794 w 1070502"/>
                <a:gd name="connsiteY23" fmla="*/ 778053 h 837584"/>
                <a:gd name="connsiteX24" fmla="*/ 259556 w 1070502"/>
                <a:gd name="connsiteY24" fmla="*/ 770909 h 837584"/>
                <a:gd name="connsiteX25" fmla="*/ 269081 w 1070502"/>
                <a:gd name="connsiteY25" fmla="*/ 751859 h 837584"/>
                <a:gd name="connsiteX26" fmla="*/ 276225 w 1070502"/>
                <a:gd name="connsiteY26" fmla="*/ 742334 h 837584"/>
                <a:gd name="connsiteX27" fmla="*/ 280987 w 1070502"/>
                <a:gd name="connsiteY27" fmla="*/ 730428 h 837584"/>
                <a:gd name="connsiteX28" fmla="*/ 290512 w 1070502"/>
                <a:gd name="connsiteY28" fmla="*/ 711378 h 837584"/>
                <a:gd name="connsiteX29" fmla="*/ 297656 w 1070502"/>
                <a:gd name="connsiteY29" fmla="*/ 699472 h 837584"/>
                <a:gd name="connsiteX30" fmla="*/ 309562 w 1070502"/>
                <a:gd name="connsiteY30" fmla="*/ 680422 h 837584"/>
                <a:gd name="connsiteX31" fmla="*/ 319087 w 1070502"/>
                <a:gd name="connsiteY31" fmla="*/ 661372 h 837584"/>
                <a:gd name="connsiteX32" fmla="*/ 323850 w 1070502"/>
                <a:gd name="connsiteY32" fmla="*/ 649466 h 837584"/>
                <a:gd name="connsiteX33" fmla="*/ 328612 w 1070502"/>
                <a:gd name="connsiteY33" fmla="*/ 642322 h 837584"/>
                <a:gd name="connsiteX34" fmla="*/ 330994 w 1070502"/>
                <a:gd name="connsiteY34" fmla="*/ 635178 h 837584"/>
                <a:gd name="connsiteX35" fmla="*/ 338137 w 1070502"/>
                <a:gd name="connsiteY35" fmla="*/ 628034 h 837584"/>
                <a:gd name="connsiteX36" fmla="*/ 342900 w 1070502"/>
                <a:gd name="connsiteY36" fmla="*/ 616128 h 837584"/>
                <a:gd name="connsiteX37" fmla="*/ 350044 w 1070502"/>
                <a:gd name="connsiteY37" fmla="*/ 544691 h 837584"/>
                <a:gd name="connsiteX38" fmla="*/ 352425 w 1070502"/>
                <a:gd name="connsiteY38" fmla="*/ 530403 h 837584"/>
                <a:gd name="connsiteX39" fmla="*/ 354806 w 1070502"/>
                <a:gd name="connsiteY39" fmla="*/ 523259 h 837584"/>
                <a:gd name="connsiteX40" fmla="*/ 357187 w 1070502"/>
                <a:gd name="connsiteY40" fmla="*/ 473253 h 837584"/>
                <a:gd name="connsiteX41" fmla="*/ 361950 w 1070502"/>
                <a:gd name="connsiteY41" fmla="*/ 463728 h 837584"/>
                <a:gd name="connsiteX42" fmla="*/ 366712 w 1070502"/>
                <a:gd name="connsiteY42" fmla="*/ 451822 h 837584"/>
                <a:gd name="connsiteX43" fmla="*/ 381000 w 1070502"/>
                <a:gd name="connsiteY43" fmla="*/ 425628 h 837584"/>
                <a:gd name="connsiteX44" fmla="*/ 388144 w 1070502"/>
                <a:gd name="connsiteY44" fmla="*/ 430391 h 837584"/>
                <a:gd name="connsiteX45" fmla="*/ 400050 w 1070502"/>
                <a:gd name="connsiteY45" fmla="*/ 428009 h 837584"/>
                <a:gd name="connsiteX46" fmla="*/ 402431 w 1070502"/>
                <a:gd name="connsiteY46" fmla="*/ 420866 h 837584"/>
                <a:gd name="connsiteX47" fmla="*/ 404812 w 1070502"/>
                <a:gd name="connsiteY47" fmla="*/ 408959 h 837584"/>
                <a:gd name="connsiteX48" fmla="*/ 407194 w 1070502"/>
                <a:gd name="connsiteY48" fmla="*/ 399434 h 837584"/>
                <a:gd name="connsiteX49" fmla="*/ 409575 w 1070502"/>
                <a:gd name="connsiteY49" fmla="*/ 378003 h 837584"/>
                <a:gd name="connsiteX50" fmla="*/ 414337 w 1070502"/>
                <a:gd name="connsiteY50" fmla="*/ 366097 h 837584"/>
                <a:gd name="connsiteX51" fmla="*/ 419100 w 1070502"/>
                <a:gd name="connsiteY51" fmla="*/ 337522 h 837584"/>
                <a:gd name="connsiteX52" fmla="*/ 423862 w 1070502"/>
                <a:gd name="connsiteY52" fmla="*/ 323234 h 837584"/>
                <a:gd name="connsiteX53" fmla="*/ 426244 w 1070502"/>
                <a:gd name="connsiteY53" fmla="*/ 313709 h 837584"/>
                <a:gd name="connsiteX54" fmla="*/ 433387 w 1070502"/>
                <a:gd name="connsiteY54" fmla="*/ 311328 h 837584"/>
                <a:gd name="connsiteX55" fmla="*/ 452437 w 1070502"/>
                <a:gd name="connsiteY55" fmla="*/ 285134 h 837584"/>
                <a:gd name="connsiteX56" fmla="*/ 459581 w 1070502"/>
                <a:gd name="connsiteY56" fmla="*/ 273228 h 837584"/>
                <a:gd name="connsiteX57" fmla="*/ 466725 w 1070502"/>
                <a:gd name="connsiteY57" fmla="*/ 254178 h 837584"/>
                <a:gd name="connsiteX58" fmla="*/ 469106 w 1070502"/>
                <a:gd name="connsiteY58" fmla="*/ 280372 h 837584"/>
                <a:gd name="connsiteX59" fmla="*/ 473869 w 1070502"/>
                <a:gd name="connsiteY59" fmla="*/ 289897 h 837584"/>
                <a:gd name="connsiteX60" fmla="*/ 481012 w 1070502"/>
                <a:gd name="connsiteY60" fmla="*/ 311328 h 837584"/>
                <a:gd name="connsiteX61" fmla="*/ 497681 w 1070502"/>
                <a:gd name="connsiteY61" fmla="*/ 335141 h 837584"/>
                <a:gd name="connsiteX62" fmla="*/ 504825 w 1070502"/>
                <a:gd name="connsiteY62" fmla="*/ 339903 h 837584"/>
                <a:gd name="connsiteX63" fmla="*/ 511969 w 1070502"/>
                <a:gd name="connsiteY63" fmla="*/ 337522 h 837584"/>
                <a:gd name="connsiteX64" fmla="*/ 514350 w 1070502"/>
                <a:gd name="connsiteY64" fmla="*/ 330378 h 837584"/>
                <a:gd name="connsiteX65" fmla="*/ 519112 w 1070502"/>
                <a:gd name="connsiteY65" fmla="*/ 320853 h 837584"/>
                <a:gd name="connsiteX66" fmla="*/ 521494 w 1070502"/>
                <a:gd name="connsiteY66" fmla="*/ 311328 h 837584"/>
                <a:gd name="connsiteX67" fmla="*/ 526256 w 1070502"/>
                <a:gd name="connsiteY67" fmla="*/ 285134 h 837584"/>
                <a:gd name="connsiteX68" fmla="*/ 531019 w 1070502"/>
                <a:gd name="connsiteY68" fmla="*/ 249416 h 837584"/>
                <a:gd name="connsiteX69" fmla="*/ 535781 w 1070502"/>
                <a:gd name="connsiteY69" fmla="*/ 235128 h 837584"/>
                <a:gd name="connsiteX70" fmla="*/ 538162 w 1070502"/>
                <a:gd name="connsiteY70" fmla="*/ 225603 h 837584"/>
                <a:gd name="connsiteX71" fmla="*/ 542925 w 1070502"/>
                <a:gd name="connsiteY71" fmla="*/ 211316 h 837584"/>
                <a:gd name="connsiteX72" fmla="*/ 545306 w 1070502"/>
                <a:gd name="connsiteY72" fmla="*/ 199409 h 837584"/>
                <a:gd name="connsiteX73" fmla="*/ 564356 w 1070502"/>
                <a:gd name="connsiteY73" fmla="*/ 158928 h 837584"/>
                <a:gd name="connsiteX74" fmla="*/ 578644 w 1070502"/>
                <a:gd name="connsiteY74" fmla="*/ 132734 h 837584"/>
                <a:gd name="connsiteX75" fmla="*/ 581025 w 1070502"/>
                <a:gd name="connsiteY75" fmla="*/ 120828 h 837584"/>
                <a:gd name="connsiteX76" fmla="*/ 588169 w 1070502"/>
                <a:gd name="connsiteY76" fmla="*/ 113684 h 837584"/>
                <a:gd name="connsiteX77" fmla="*/ 595312 w 1070502"/>
                <a:gd name="connsiteY77" fmla="*/ 101778 h 837584"/>
                <a:gd name="connsiteX78" fmla="*/ 600075 w 1070502"/>
                <a:gd name="connsiteY78" fmla="*/ 89872 h 837584"/>
                <a:gd name="connsiteX79" fmla="*/ 614362 w 1070502"/>
                <a:gd name="connsiteY79" fmla="*/ 68441 h 837584"/>
                <a:gd name="connsiteX80" fmla="*/ 626269 w 1070502"/>
                <a:gd name="connsiteY80" fmla="*/ 49391 h 837584"/>
                <a:gd name="connsiteX81" fmla="*/ 633412 w 1070502"/>
                <a:gd name="connsiteY81" fmla="*/ 6528 h 837584"/>
                <a:gd name="connsiteX82" fmla="*/ 640556 w 1070502"/>
                <a:gd name="connsiteY82" fmla="*/ 8909 h 837584"/>
                <a:gd name="connsiteX83" fmla="*/ 650081 w 1070502"/>
                <a:gd name="connsiteY83" fmla="*/ 13672 h 837584"/>
                <a:gd name="connsiteX84" fmla="*/ 664369 w 1070502"/>
                <a:gd name="connsiteY84" fmla="*/ 11291 h 837584"/>
                <a:gd name="connsiteX85" fmla="*/ 669131 w 1070502"/>
                <a:gd name="connsiteY85" fmla="*/ 4147 h 837584"/>
                <a:gd name="connsiteX86" fmla="*/ 676275 w 1070502"/>
                <a:gd name="connsiteY86" fmla="*/ 1766 h 837584"/>
                <a:gd name="connsiteX87" fmla="*/ 690562 w 1070502"/>
                <a:gd name="connsiteY87" fmla="*/ 13672 h 837584"/>
                <a:gd name="connsiteX88" fmla="*/ 707231 w 1070502"/>
                <a:gd name="connsiteY88" fmla="*/ 11291 h 837584"/>
                <a:gd name="connsiteX89" fmla="*/ 714375 w 1070502"/>
                <a:gd name="connsiteY89" fmla="*/ 8909 h 837584"/>
                <a:gd name="connsiteX90" fmla="*/ 742950 w 1070502"/>
                <a:gd name="connsiteY90" fmla="*/ 6528 h 837584"/>
                <a:gd name="connsiteX91" fmla="*/ 750094 w 1070502"/>
                <a:gd name="connsiteY91" fmla="*/ 1766 h 837584"/>
                <a:gd name="connsiteX92" fmla="*/ 769144 w 1070502"/>
                <a:gd name="connsiteY92" fmla="*/ 13672 h 837584"/>
                <a:gd name="connsiteX93" fmla="*/ 776287 w 1070502"/>
                <a:gd name="connsiteY93" fmla="*/ 18434 h 837584"/>
                <a:gd name="connsiteX94" fmla="*/ 788194 w 1070502"/>
                <a:gd name="connsiteY94" fmla="*/ 25578 h 837584"/>
                <a:gd name="connsiteX95" fmla="*/ 795337 w 1070502"/>
                <a:gd name="connsiteY95" fmla="*/ 30341 h 837584"/>
                <a:gd name="connsiteX96" fmla="*/ 816769 w 1070502"/>
                <a:gd name="connsiteY96" fmla="*/ 32722 h 837584"/>
                <a:gd name="connsiteX97" fmla="*/ 833437 w 1070502"/>
                <a:gd name="connsiteY97" fmla="*/ 37484 h 837584"/>
                <a:gd name="connsiteX98" fmla="*/ 847725 w 1070502"/>
                <a:gd name="connsiteY98" fmla="*/ 47009 h 837584"/>
                <a:gd name="connsiteX99" fmla="*/ 862012 w 1070502"/>
                <a:gd name="connsiteY99" fmla="*/ 30341 h 837584"/>
                <a:gd name="connsiteX100" fmla="*/ 869156 w 1070502"/>
                <a:gd name="connsiteY100" fmla="*/ 25578 h 837584"/>
                <a:gd name="connsiteX101" fmla="*/ 876300 w 1070502"/>
                <a:gd name="connsiteY101" fmla="*/ 16053 h 837584"/>
                <a:gd name="connsiteX102" fmla="*/ 881062 w 1070502"/>
                <a:gd name="connsiteY102" fmla="*/ 8909 h 837584"/>
                <a:gd name="connsiteX103" fmla="*/ 888206 w 1070502"/>
                <a:gd name="connsiteY103" fmla="*/ 4147 h 837584"/>
                <a:gd name="connsiteX104" fmla="*/ 902494 w 1070502"/>
                <a:gd name="connsiteY104" fmla="*/ 11291 h 837584"/>
                <a:gd name="connsiteX105" fmla="*/ 909637 w 1070502"/>
                <a:gd name="connsiteY105" fmla="*/ 13672 h 837584"/>
                <a:gd name="connsiteX106" fmla="*/ 916781 w 1070502"/>
                <a:gd name="connsiteY106" fmla="*/ 18434 h 837584"/>
                <a:gd name="connsiteX107" fmla="*/ 945356 w 1070502"/>
                <a:gd name="connsiteY107" fmla="*/ 23197 h 837584"/>
                <a:gd name="connsiteX108" fmla="*/ 952500 w 1070502"/>
                <a:gd name="connsiteY108" fmla="*/ 25578 h 837584"/>
                <a:gd name="connsiteX109" fmla="*/ 966787 w 1070502"/>
                <a:gd name="connsiteY109" fmla="*/ 20816 h 837584"/>
                <a:gd name="connsiteX110" fmla="*/ 995362 w 1070502"/>
                <a:gd name="connsiteY110" fmla="*/ 27959 h 837584"/>
                <a:gd name="connsiteX111" fmla="*/ 1012031 w 1070502"/>
                <a:gd name="connsiteY111" fmla="*/ 35103 h 837584"/>
                <a:gd name="connsiteX112" fmla="*/ 1019175 w 1070502"/>
                <a:gd name="connsiteY112" fmla="*/ 37484 h 837584"/>
                <a:gd name="connsiteX113" fmla="*/ 1033462 w 1070502"/>
                <a:gd name="connsiteY113" fmla="*/ 44628 h 837584"/>
                <a:gd name="connsiteX114" fmla="*/ 1050131 w 1070502"/>
                <a:gd name="connsiteY114" fmla="*/ 39866 h 837584"/>
                <a:gd name="connsiteX115" fmla="*/ 1054894 w 1070502"/>
                <a:gd name="connsiteY115" fmla="*/ 30341 h 837584"/>
                <a:gd name="connsiteX116" fmla="*/ 1069181 w 1070502"/>
                <a:gd name="connsiteY116" fmla="*/ 16053 h 83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70502" h="837584">
                  <a:moveTo>
                    <a:pt x="0" y="825678"/>
                  </a:moveTo>
                  <a:cubicBezTo>
                    <a:pt x="1587" y="823297"/>
                    <a:pt x="3482" y="821094"/>
                    <a:pt x="4762" y="818534"/>
                  </a:cubicBezTo>
                  <a:cubicBezTo>
                    <a:pt x="5885" y="816289"/>
                    <a:pt x="5603" y="813372"/>
                    <a:pt x="7144" y="811391"/>
                  </a:cubicBezTo>
                  <a:cubicBezTo>
                    <a:pt x="19167" y="795933"/>
                    <a:pt x="17121" y="798180"/>
                    <a:pt x="30956" y="794722"/>
                  </a:cubicBezTo>
                  <a:cubicBezTo>
                    <a:pt x="35719" y="795516"/>
                    <a:pt x="40663" y="795576"/>
                    <a:pt x="45244" y="797103"/>
                  </a:cubicBezTo>
                  <a:cubicBezTo>
                    <a:pt x="51151" y="799072"/>
                    <a:pt x="55114" y="805328"/>
                    <a:pt x="59531" y="809009"/>
                  </a:cubicBezTo>
                  <a:cubicBezTo>
                    <a:pt x="61730" y="810841"/>
                    <a:pt x="64294" y="812184"/>
                    <a:pt x="66675" y="813772"/>
                  </a:cubicBezTo>
                  <a:cubicBezTo>
                    <a:pt x="68262" y="816153"/>
                    <a:pt x="69238" y="819084"/>
                    <a:pt x="71437" y="820916"/>
                  </a:cubicBezTo>
                  <a:cubicBezTo>
                    <a:pt x="78959" y="827185"/>
                    <a:pt x="88553" y="826762"/>
                    <a:pt x="97631" y="828059"/>
                  </a:cubicBezTo>
                  <a:cubicBezTo>
                    <a:pt x="100806" y="829647"/>
                    <a:pt x="103860" y="831504"/>
                    <a:pt x="107156" y="832822"/>
                  </a:cubicBezTo>
                  <a:cubicBezTo>
                    <a:pt x="111817" y="834686"/>
                    <a:pt x="121444" y="837584"/>
                    <a:pt x="121444" y="837584"/>
                  </a:cubicBezTo>
                  <a:cubicBezTo>
                    <a:pt x="127000" y="836790"/>
                    <a:pt x="132643" y="836465"/>
                    <a:pt x="138112" y="835203"/>
                  </a:cubicBezTo>
                  <a:cubicBezTo>
                    <a:pt x="149045" y="832680"/>
                    <a:pt x="152663" y="830309"/>
                    <a:pt x="161925" y="825678"/>
                  </a:cubicBezTo>
                  <a:cubicBezTo>
                    <a:pt x="163512" y="823297"/>
                    <a:pt x="164663" y="820558"/>
                    <a:pt x="166687" y="818534"/>
                  </a:cubicBezTo>
                  <a:cubicBezTo>
                    <a:pt x="170281" y="814940"/>
                    <a:pt x="175473" y="813021"/>
                    <a:pt x="178594" y="809009"/>
                  </a:cubicBezTo>
                  <a:cubicBezTo>
                    <a:pt x="181218" y="805635"/>
                    <a:pt x="181855" y="801105"/>
                    <a:pt x="183356" y="797103"/>
                  </a:cubicBezTo>
                  <a:cubicBezTo>
                    <a:pt x="184237" y="794753"/>
                    <a:pt x="183962" y="791734"/>
                    <a:pt x="185737" y="789959"/>
                  </a:cubicBezTo>
                  <a:cubicBezTo>
                    <a:pt x="187512" y="788184"/>
                    <a:pt x="190500" y="788372"/>
                    <a:pt x="192881" y="787578"/>
                  </a:cubicBezTo>
                  <a:cubicBezTo>
                    <a:pt x="196056" y="789166"/>
                    <a:pt x="199679" y="790068"/>
                    <a:pt x="202406" y="792341"/>
                  </a:cubicBezTo>
                  <a:cubicBezTo>
                    <a:pt x="209305" y="798090"/>
                    <a:pt x="215106" y="805041"/>
                    <a:pt x="221456" y="811391"/>
                  </a:cubicBezTo>
                  <a:cubicBezTo>
                    <a:pt x="223837" y="813772"/>
                    <a:pt x="225405" y="817469"/>
                    <a:pt x="228600" y="818534"/>
                  </a:cubicBezTo>
                  <a:lnTo>
                    <a:pt x="235744" y="820916"/>
                  </a:lnTo>
                  <a:cubicBezTo>
                    <a:pt x="239368" y="815479"/>
                    <a:pt x="247590" y="804427"/>
                    <a:pt x="250031" y="797103"/>
                  </a:cubicBezTo>
                  <a:cubicBezTo>
                    <a:pt x="252101" y="790893"/>
                    <a:pt x="251164" y="783499"/>
                    <a:pt x="254794" y="778053"/>
                  </a:cubicBezTo>
                  <a:cubicBezTo>
                    <a:pt x="256381" y="775672"/>
                    <a:pt x="258186" y="773421"/>
                    <a:pt x="259556" y="770909"/>
                  </a:cubicBezTo>
                  <a:cubicBezTo>
                    <a:pt x="262956" y="764676"/>
                    <a:pt x="264821" y="757539"/>
                    <a:pt x="269081" y="751859"/>
                  </a:cubicBezTo>
                  <a:cubicBezTo>
                    <a:pt x="271462" y="748684"/>
                    <a:pt x="274298" y="745803"/>
                    <a:pt x="276225" y="742334"/>
                  </a:cubicBezTo>
                  <a:cubicBezTo>
                    <a:pt x="278301" y="738598"/>
                    <a:pt x="279196" y="734309"/>
                    <a:pt x="280987" y="730428"/>
                  </a:cubicBezTo>
                  <a:cubicBezTo>
                    <a:pt x="283962" y="723982"/>
                    <a:pt x="286859" y="717466"/>
                    <a:pt x="290512" y="711378"/>
                  </a:cubicBezTo>
                  <a:cubicBezTo>
                    <a:pt x="292893" y="707409"/>
                    <a:pt x="295586" y="703612"/>
                    <a:pt x="297656" y="699472"/>
                  </a:cubicBezTo>
                  <a:cubicBezTo>
                    <a:pt x="306677" y="681432"/>
                    <a:pt x="297028" y="692958"/>
                    <a:pt x="309562" y="680422"/>
                  </a:cubicBezTo>
                  <a:cubicBezTo>
                    <a:pt x="314500" y="660675"/>
                    <a:pt x="308048" y="681242"/>
                    <a:pt x="319087" y="661372"/>
                  </a:cubicBezTo>
                  <a:cubicBezTo>
                    <a:pt x="321163" y="657635"/>
                    <a:pt x="321938" y="653289"/>
                    <a:pt x="323850" y="649466"/>
                  </a:cubicBezTo>
                  <a:cubicBezTo>
                    <a:pt x="325130" y="646906"/>
                    <a:pt x="327332" y="644882"/>
                    <a:pt x="328612" y="642322"/>
                  </a:cubicBezTo>
                  <a:cubicBezTo>
                    <a:pt x="329735" y="640077"/>
                    <a:pt x="329602" y="637267"/>
                    <a:pt x="330994" y="635178"/>
                  </a:cubicBezTo>
                  <a:cubicBezTo>
                    <a:pt x="332862" y="632376"/>
                    <a:pt x="335756" y="630415"/>
                    <a:pt x="338137" y="628034"/>
                  </a:cubicBezTo>
                  <a:cubicBezTo>
                    <a:pt x="339725" y="624065"/>
                    <a:pt x="342488" y="620383"/>
                    <a:pt x="342900" y="616128"/>
                  </a:cubicBezTo>
                  <a:cubicBezTo>
                    <a:pt x="350151" y="541202"/>
                    <a:pt x="335230" y="574315"/>
                    <a:pt x="350044" y="544691"/>
                  </a:cubicBezTo>
                  <a:cubicBezTo>
                    <a:pt x="350838" y="539928"/>
                    <a:pt x="351378" y="535116"/>
                    <a:pt x="352425" y="530403"/>
                  </a:cubicBezTo>
                  <a:cubicBezTo>
                    <a:pt x="352969" y="527953"/>
                    <a:pt x="354598" y="525760"/>
                    <a:pt x="354806" y="523259"/>
                  </a:cubicBezTo>
                  <a:cubicBezTo>
                    <a:pt x="356192" y="506629"/>
                    <a:pt x="355199" y="489822"/>
                    <a:pt x="357187" y="473253"/>
                  </a:cubicBezTo>
                  <a:cubicBezTo>
                    <a:pt x="357610" y="469728"/>
                    <a:pt x="360508" y="466972"/>
                    <a:pt x="361950" y="463728"/>
                  </a:cubicBezTo>
                  <a:cubicBezTo>
                    <a:pt x="363686" y="459822"/>
                    <a:pt x="364921" y="455703"/>
                    <a:pt x="366712" y="451822"/>
                  </a:cubicBezTo>
                  <a:cubicBezTo>
                    <a:pt x="374815" y="434264"/>
                    <a:pt x="373388" y="437046"/>
                    <a:pt x="381000" y="425628"/>
                  </a:cubicBezTo>
                  <a:cubicBezTo>
                    <a:pt x="383381" y="427216"/>
                    <a:pt x="386120" y="428367"/>
                    <a:pt x="388144" y="430391"/>
                  </a:cubicBezTo>
                  <a:cubicBezTo>
                    <a:pt x="396600" y="438847"/>
                    <a:pt x="389119" y="442583"/>
                    <a:pt x="400050" y="428009"/>
                  </a:cubicBezTo>
                  <a:cubicBezTo>
                    <a:pt x="400844" y="425628"/>
                    <a:pt x="401822" y="423301"/>
                    <a:pt x="402431" y="420866"/>
                  </a:cubicBezTo>
                  <a:cubicBezTo>
                    <a:pt x="403413" y="416939"/>
                    <a:pt x="403934" y="412910"/>
                    <a:pt x="404812" y="408959"/>
                  </a:cubicBezTo>
                  <a:cubicBezTo>
                    <a:pt x="405522" y="405764"/>
                    <a:pt x="406400" y="402609"/>
                    <a:pt x="407194" y="399434"/>
                  </a:cubicBezTo>
                  <a:cubicBezTo>
                    <a:pt x="407988" y="392290"/>
                    <a:pt x="408069" y="385031"/>
                    <a:pt x="409575" y="378003"/>
                  </a:cubicBezTo>
                  <a:cubicBezTo>
                    <a:pt x="410471" y="373824"/>
                    <a:pt x="413300" y="370244"/>
                    <a:pt x="414337" y="366097"/>
                  </a:cubicBezTo>
                  <a:cubicBezTo>
                    <a:pt x="424564" y="325192"/>
                    <a:pt x="410375" y="369519"/>
                    <a:pt x="419100" y="337522"/>
                  </a:cubicBezTo>
                  <a:cubicBezTo>
                    <a:pt x="420421" y="332679"/>
                    <a:pt x="422644" y="328104"/>
                    <a:pt x="423862" y="323234"/>
                  </a:cubicBezTo>
                  <a:cubicBezTo>
                    <a:pt x="424656" y="320059"/>
                    <a:pt x="424199" y="316265"/>
                    <a:pt x="426244" y="313709"/>
                  </a:cubicBezTo>
                  <a:cubicBezTo>
                    <a:pt x="427812" y="311749"/>
                    <a:pt x="431006" y="312122"/>
                    <a:pt x="433387" y="311328"/>
                  </a:cubicBezTo>
                  <a:cubicBezTo>
                    <a:pt x="439880" y="302671"/>
                    <a:pt x="446702" y="294310"/>
                    <a:pt x="452437" y="285134"/>
                  </a:cubicBezTo>
                  <a:cubicBezTo>
                    <a:pt x="454890" y="281209"/>
                    <a:pt x="457511" y="277368"/>
                    <a:pt x="459581" y="273228"/>
                  </a:cubicBezTo>
                  <a:cubicBezTo>
                    <a:pt x="462431" y="267528"/>
                    <a:pt x="464663" y="260364"/>
                    <a:pt x="466725" y="254178"/>
                  </a:cubicBezTo>
                  <a:cubicBezTo>
                    <a:pt x="467519" y="262909"/>
                    <a:pt x="467387" y="271775"/>
                    <a:pt x="469106" y="280372"/>
                  </a:cubicBezTo>
                  <a:cubicBezTo>
                    <a:pt x="469802" y="283853"/>
                    <a:pt x="472595" y="286584"/>
                    <a:pt x="473869" y="289897"/>
                  </a:cubicBezTo>
                  <a:cubicBezTo>
                    <a:pt x="476572" y="296925"/>
                    <a:pt x="477828" y="304504"/>
                    <a:pt x="481012" y="311328"/>
                  </a:cubicBezTo>
                  <a:cubicBezTo>
                    <a:pt x="481693" y="312788"/>
                    <a:pt x="494761" y="332221"/>
                    <a:pt x="497681" y="335141"/>
                  </a:cubicBezTo>
                  <a:cubicBezTo>
                    <a:pt x="499705" y="337165"/>
                    <a:pt x="502444" y="338316"/>
                    <a:pt x="504825" y="339903"/>
                  </a:cubicBezTo>
                  <a:cubicBezTo>
                    <a:pt x="507206" y="339109"/>
                    <a:pt x="510194" y="339297"/>
                    <a:pt x="511969" y="337522"/>
                  </a:cubicBezTo>
                  <a:cubicBezTo>
                    <a:pt x="513744" y="335747"/>
                    <a:pt x="513361" y="332685"/>
                    <a:pt x="514350" y="330378"/>
                  </a:cubicBezTo>
                  <a:cubicBezTo>
                    <a:pt x="515748" y="327115"/>
                    <a:pt x="517866" y="324177"/>
                    <a:pt x="519112" y="320853"/>
                  </a:cubicBezTo>
                  <a:cubicBezTo>
                    <a:pt x="520261" y="317789"/>
                    <a:pt x="520784" y="314523"/>
                    <a:pt x="521494" y="311328"/>
                  </a:cubicBezTo>
                  <a:cubicBezTo>
                    <a:pt x="522990" y="304596"/>
                    <a:pt x="525395" y="291594"/>
                    <a:pt x="526256" y="285134"/>
                  </a:cubicBezTo>
                  <a:cubicBezTo>
                    <a:pt x="527391" y="276624"/>
                    <a:pt x="528650" y="258890"/>
                    <a:pt x="531019" y="249416"/>
                  </a:cubicBezTo>
                  <a:cubicBezTo>
                    <a:pt x="532237" y="244546"/>
                    <a:pt x="534564" y="239998"/>
                    <a:pt x="535781" y="235128"/>
                  </a:cubicBezTo>
                  <a:cubicBezTo>
                    <a:pt x="536575" y="231953"/>
                    <a:pt x="537222" y="228738"/>
                    <a:pt x="538162" y="225603"/>
                  </a:cubicBezTo>
                  <a:cubicBezTo>
                    <a:pt x="539605" y="220795"/>
                    <a:pt x="541941" y="216239"/>
                    <a:pt x="542925" y="211316"/>
                  </a:cubicBezTo>
                  <a:cubicBezTo>
                    <a:pt x="543719" y="207347"/>
                    <a:pt x="544143" y="203286"/>
                    <a:pt x="545306" y="199409"/>
                  </a:cubicBezTo>
                  <a:cubicBezTo>
                    <a:pt x="551720" y="178029"/>
                    <a:pt x="553899" y="190296"/>
                    <a:pt x="564356" y="158928"/>
                  </a:cubicBezTo>
                  <a:cubicBezTo>
                    <a:pt x="570726" y="139819"/>
                    <a:pt x="565983" y="148561"/>
                    <a:pt x="578644" y="132734"/>
                  </a:cubicBezTo>
                  <a:cubicBezTo>
                    <a:pt x="579438" y="128765"/>
                    <a:pt x="579215" y="124448"/>
                    <a:pt x="581025" y="120828"/>
                  </a:cubicBezTo>
                  <a:cubicBezTo>
                    <a:pt x="582531" y="117816"/>
                    <a:pt x="586148" y="116378"/>
                    <a:pt x="588169" y="113684"/>
                  </a:cubicBezTo>
                  <a:cubicBezTo>
                    <a:pt x="590946" y="109981"/>
                    <a:pt x="593242" y="105918"/>
                    <a:pt x="595312" y="101778"/>
                  </a:cubicBezTo>
                  <a:cubicBezTo>
                    <a:pt x="597224" y="97955"/>
                    <a:pt x="598163" y="93695"/>
                    <a:pt x="600075" y="89872"/>
                  </a:cubicBezTo>
                  <a:cubicBezTo>
                    <a:pt x="620962" y="48102"/>
                    <a:pt x="594409" y="104358"/>
                    <a:pt x="614362" y="68441"/>
                  </a:cubicBezTo>
                  <a:cubicBezTo>
                    <a:pt x="625635" y="48149"/>
                    <a:pt x="611959" y="63699"/>
                    <a:pt x="626269" y="49391"/>
                  </a:cubicBezTo>
                  <a:cubicBezTo>
                    <a:pt x="634053" y="26035"/>
                    <a:pt x="630614" y="40106"/>
                    <a:pt x="633412" y="6528"/>
                  </a:cubicBezTo>
                  <a:cubicBezTo>
                    <a:pt x="635793" y="7322"/>
                    <a:pt x="638249" y="7920"/>
                    <a:pt x="640556" y="8909"/>
                  </a:cubicBezTo>
                  <a:cubicBezTo>
                    <a:pt x="643819" y="10307"/>
                    <a:pt x="646549" y="13319"/>
                    <a:pt x="650081" y="13672"/>
                  </a:cubicBezTo>
                  <a:cubicBezTo>
                    <a:pt x="654885" y="14153"/>
                    <a:pt x="659606" y="12085"/>
                    <a:pt x="664369" y="11291"/>
                  </a:cubicBezTo>
                  <a:cubicBezTo>
                    <a:pt x="665956" y="8910"/>
                    <a:pt x="666896" y="5935"/>
                    <a:pt x="669131" y="4147"/>
                  </a:cubicBezTo>
                  <a:cubicBezTo>
                    <a:pt x="671091" y="2579"/>
                    <a:pt x="673799" y="1353"/>
                    <a:pt x="676275" y="1766"/>
                  </a:cubicBezTo>
                  <a:cubicBezTo>
                    <a:pt x="680255" y="2429"/>
                    <a:pt x="688415" y="11525"/>
                    <a:pt x="690562" y="13672"/>
                  </a:cubicBezTo>
                  <a:cubicBezTo>
                    <a:pt x="696118" y="12878"/>
                    <a:pt x="701727" y="12392"/>
                    <a:pt x="707231" y="11291"/>
                  </a:cubicBezTo>
                  <a:cubicBezTo>
                    <a:pt x="709692" y="10799"/>
                    <a:pt x="711887" y="9241"/>
                    <a:pt x="714375" y="8909"/>
                  </a:cubicBezTo>
                  <a:cubicBezTo>
                    <a:pt x="723849" y="7646"/>
                    <a:pt x="733425" y="7322"/>
                    <a:pt x="742950" y="6528"/>
                  </a:cubicBezTo>
                  <a:cubicBezTo>
                    <a:pt x="745331" y="4941"/>
                    <a:pt x="747254" y="2121"/>
                    <a:pt x="750094" y="1766"/>
                  </a:cubicBezTo>
                  <a:cubicBezTo>
                    <a:pt x="764220" y="0"/>
                    <a:pt x="761211" y="5739"/>
                    <a:pt x="769144" y="13672"/>
                  </a:cubicBezTo>
                  <a:cubicBezTo>
                    <a:pt x="771167" y="15695"/>
                    <a:pt x="773860" y="16917"/>
                    <a:pt x="776287" y="18434"/>
                  </a:cubicBezTo>
                  <a:cubicBezTo>
                    <a:pt x="780212" y="20887"/>
                    <a:pt x="784269" y="23125"/>
                    <a:pt x="788194" y="25578"/>
                  </a:cubicBezTo>
                  <a:cubicBezTo>
                    <a:pt x="790621" y="27095"/>
                    <a:pt x="792561" y="29647"/>
                    <a:pt x="795337" y="30341"/>
                  </a:cubicBezTo>
                  <a:cubicBezTo>
                    <a:pt x="802310" y="32084"/>
                    <a:pt x="809625" y="31928"/>
                    <a:pt x="816769" y="32722"/>
                  </a:cubicBezTo>
                  <a:cubicBezTo>
                    <a:pt x="818039" y="33040"/>
                    <a:pt x="831387" y="36117"/>
                    <a:pt x="833437" y="37484"/>
                  </a:cubicBezTo>
                  <a:cubicBezTo>
                    <a:pt x="851272" y="49375"/>
                    <a:pt x="830740" y="41348"/>
                    <a:pt x="847725" y="47009"/>
                  </a:cubicBezTo>
                  <a:cubicBezTo>
                    <a:pt x="852980" y="40002"/>
                    <a:pt x="855379" y="35868"/>
                    <a:pt x="862012" y="30341"/>
                  </a:cubicBezTo>
                  <a:cubicBezTo>
                    <a:pt x="864211" y="28509"/>
                    <a:pt x="867132" y="27602"/>
                    <a:pt x="869156" y="25578"/>
                  </a:cubicBezTo>
                  <a:cubicBezTo>
                    <a:pt x="871962" y="22772"/>
                    <a:pt x="873993" y="19283"/>
                    <a:pt x="876300" y="16053"/>
                  </a:cubicBezTo>
                  <a:cubicBezTo>
                    <a:pt x="877963" y="13724"/>
                    <a:pt x="879038" y="10933"/>
                    <a:pt x="881062" y="8909"/>
                  </a:cubicBezTo>
                  <a:cubicBezTo>
                    <a:pt x="883086" y="6885"/>
                    <a:pt x="885825" y="5734"/>
                    <a:pt x="888206" y="4147"/>
                  </a:cubicBezTo>
                  <a:cubicBezTo>
                    <a:pt x="906159" y="10130"/>
                    <a:pt x="884033" y="2060"/>
                    <a:pt x="902494" y="11291"/>
                  </a:cubicBezTo>
                  <a:cubicBezTo>
                    <a:pt x="904739" y="12413"/>
                    <a:pt x="907392" y="12550"/>
                    <a:pt x="909637" y="13672"/>
                  </a:cubicBezTo>
                  <a:cubicBezTo>
                    <a:pt x="912197" y="14952"/>
                    <a:pt x="914221" y="17154"/>
                    <a:pt x="916781" y="18434"/>
                  </a:cubicBezTo>
                  <a:cubicBezTo>
                    <a:pt x="924763" y="22425"/>
                    <a:pt x="938554" y="22441"/>
                    <a:pt x="945356" y="23197"/>
                  </a:cubicBezTo>
                  <a:cubicBezTo>
                    <a:pt x="947737" y="23991"/>
                    <a:pt x="950005" y="25855"/>
                    <a:pt x="952500" y="25578"/>
                  </a:cubicBezTo>
                  <a:cubicBezTo>
                    <a:pt x="957489" y="25024"/>
                    <a:pt x="966787" y="20816"/>
                    <a:pt x="966787" y="20816"/>
                  </a:cubicBezTo>
                  <a:cubicBezTo>
                    <a:pt x="985655" y="27105"/>
                    <a:pt x="976123" y="24753"/>
                    <a:pt x="995362" y="27959"/>
                  </a:cubicBezTo>
                  <a:cubicBezTo>
                    <a:pt x="1012125" y="33548"/>
                    <a:pt x="991420" y="26271"/>
                    <a:pt x="1012031" y="35103"/>
                  </a:cubicBezTo>
                  <a:cubicBezTo>
                    <a:pt x="1014338" y="36092"/>
                    <a:pt x="1016794" y="36690"/>
                    <a:pt x="1019175" y="37484"/>
                  </a:cubicBezTo>
                  <a:cubicBezTo>
                    <a:pt x="1022054" y="39403"/>
                    <a:pt x="1029175" y="45057"/>
                    <a:pt x="1033462" y="44628"/>
                  </a:cubicBezTo>
                  <a:cubicBezTo>
                    <a:pt x="1039212" y="44053"/>
                    <a:pt x="1044575" y="41453"/>
                    <a:pt x="1050131" y="39866"/>
                  </a:cubicBezTo>
                  <a:cubicBezTo>
                    <a:pt x="1051719" y="36691"/>
                    <a:pt x="1052384" y="32851"/>
                    <a:pt x="1054894" y="30341"/>
                  </a:cubicBezTo>
                  <a:cubicBezTo>
                    <a:pt x="1070502" y="14733"/>
                    <a:pt x="1069181" y="27983"/>
                    <a:pt x="1069181" y="16053"/>
                  </a:cubicBezTo>
                </a:path>
              </a:pathLst>
            </a:cu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251400" y="2691230"/>
              <a:ext cx="1259540" cy="985071"/>
              <a:chOff x="-993426" y="2420860"/>
              <a:chExt cx="2572846" cy="1335025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-696551" y="2475488"/>
                <a:ext cx="22759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-696551" y="3731938"/>
                <a:ext cx="22759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-696551" y="3294912"/>
                <a:ext cx="22759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-696551" y="2857886"/>
                <a:ext cx="22759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Content Placeholder 4"/>
              <p:cNvSpPr txBox="1">
                <a:spLocks/>
              </p:cNvSpPr>
              <p:nvPr/>
            </p:nvSpPr>
            <p:spPr>
              <a:xfrm>
                <a:off x="-969539" y="2748629"/>
                <a:ext cx="352355" cy="133204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/>
              <a:p>
                <a:pPr marL="216000" lvl="0" indent="-2160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AU" sz="1200" dirty="0" smtClean="0"/>
                  <a:t>3.3V</a:t>
                </a:r>
                <a:endParaRPr kumimoji="0" lang="en-A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0" name="Content Placeholder 4"/>
              <p:cNvSpPr txBox="1">
                <a:spLocks/>
              </p:cNvSpPr>
              <p:nvPr/>
            </p:nvSpPr>
            <p:spPr>
              <a:xfrm>
                <a:off x="-993426" y="2420860"/>
                <a:ext cx="272987" cy="1092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/>
              <a:p>
                <a:pPr marL="216000" lvl="0" indent="-2160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AU" sz="1200" dirty="0" smtClean="0"/>
                  <a:t>5V</a:t>
                </a:r>
                <a:endParaRPr kumimoji="0" lang="en-A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1" name="Content Placeholder 4"/>
              <p:cNvSpPr txBox="1">
                <a:spLocks/>
              </p:cNvSpPr>
              <p:nvPr/>
            </p:nvSpPr>
            <p:spPr>
              <a:xfrm>
                <a:off x="-969539" y="3161708"/>
                <a:ext cx="352355" cy="133204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/>
              <a:p>
                <a:pPr marL="216000" lvl="0" indent="-2160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AU" sz="1200" dirty="0" smtClean="0"/>
                  <a:t>1.7V</a:t>
                </a:r>
                <a:endParaRPr kumimoji="0" lang="en-A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2" name="Content Placeholder 4"/>
              <p:cNvSpPr txBox="1">
                <a:spLocks/>
              </p:cNvSpPr>
              <p:nvPr/>
            </p:nvSpPr>
            <p:spPr>
              <a:xfrm>
                <a:off x="-969537" y="3646628"/>
                <a:ext cx="272987" cy="1092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/>
              <a:p>
                <a:pPr marL="216000" lvl="0" indent="-216000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AU" sz="1200" dirty="0" smtClean="0"/>
                  <a:t>0V</a:t>
                </a:r>
                <a:endParaRPr kumimoji="0" lang="en-A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33" name="Content Placeholder 4"/>
            <p:cNvSpPr txBox="1">
              <a:spLocks/>
            </p:cNvSpPr>
            <p:nvPr/>
          </p:nvSpPr>
          <p:spPr>
            <a:xfrm>
              <a:off x="1623755" y="3336164"/>
              <a:ext cx="787945" cy="180169"/>
            </a:xfrm>
            <a:prstGeom prst="rect">
              <a:avLst/>
            </a:prstGeom>
          </p:spPr>
          <p:txBody>
            <a:bodyPr vert="horz" lIns="0" tIns="0" rIns="0" bIns="0" rtlCol="0">
              <a:normAutofit fontScale="62500" lnSpcReduction="20000"/>
            </a:bodyPr>
            <a:lstStyle/>
            <a:p>
              <a:pPr marL="216000" lvl="0" indent="-216000">
                <a:lnSpc>
                  <a:spcPct val="90000"/>
                </a:lnSpc>
                <a:spcBef>
                  <a:spcPts val="600"/>
                </a:spcBef>
              </a:pPr>
              <a:r>
                <a:rPr lang="en-AU" sz="2400" dirty="0" smtClean="0"/>
                <a:t>Inverter</a:t>
              </a:r>
              <a:endPara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Content Placeholder 4"/>
            <p:cNvSpPr txBox="1">
              <a:spLocks/>
            </p:cNvSpPr>
            <p:nvPr/>
          </p:nvSpPr>
          <p:spPr>
            <a:xfrm>
              <a:off x="505518" y="3752901"/>
              <a:ext cx="787945" cy="180169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/>
            <a:p>
              <a:pPr marL="216000" lvl="0" indent="-216000">
                <a:lnSpc>
                  <a:spcPct val="90000"/>
                </a:lnSpc>
                <a:spcBef>
                  <a:spcPts val="600"/>
                </a:spcBef>
              </a:pPr>
              <a:r>
                <a:rPr lang="en-AU" sz="2400" dirty="0" smtClean="0"/>
                <a:t>Noisy input</a:t>
              </a:r>
              <a:endPara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Content Placeholder 4"/>
            <p:cNvSpPr txBox="1">
              <a:spLocks/>
            </p:cNvSpPr>
            <p:nvPr/>
          </p:nvSpPr>
          <p:spPr>
            <a:xfrm>
              <a:off x="2593807" y="3752901"/>
              <a:ext cx="893243" cy="180169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/>
            <a:p>
              <a:pPr marL="216000" lvl="0" indent="-216000">
                <a:lnSpc>
                  <a:spcPct val="90000"/>
                </a:lnSpc>
                <a:spcBef>
                  <a:spcPts val="600"/>
                </a:spcBef>
              </a:pPr>
              <a:r>
                <a:rPr lang="en-AU" sz="2400" dirty="0" smtClean="0"/>
                <a:t>Clean output</a:t>
              </a:r>
              <a:endPara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7" name="Content Placeholder 4"/>
          <p:cNvSpPr txBox="1">
            <a:spLocks/>
          </p:cNvSpPr>
          <p:nvPr/>
        </p:nvSpPr>
        <p:spPr>
          <a:xfrm>
            <a:off x="1701228" y="5301260"/>
            <a:ext cx="6831321" cy="64809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r>
              <a:rPr lang="en-AU" sz="2400" b="1" dirty="0" smtClean="0"/>
              <a:t>Much of the effort in the design of the digital back-end hardware/firmware is to ensure these properties hold.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8" name="Striped Right Arrow 137"/>
          <p:cNvSpPr/>
          <p:nvPr/>
        </p:nvSpPr>
        <p:spPr>
          <a:xfrm>
            <a:off x="837109" y="5445280"/>
            <a:ext cx="648090" cy="4320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9" name="Straight Connector 138"/>
          <p:cNvCxnSpPr/>
          <p:nvPr/>
        </p:nvCxnSpPr>
        <p:spPr>
          <a:xfrm flipV="1">
            <a:off x="5883361" y="2199576"/>
            <a:ext cx="375641" cy="213402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ontent Placeholder 4"/>
          <p:cNvSpPr txBox="1">
            <a:spLocks/>
          </p:cNvSpPr>
          <p:nvPr/>
        </p:nvSpPr>
        <p:spPr>
          <a:xfrm>
            <a:off x="6300240" y="2202347"/>
            <a:ext cx="1677933" cy="218513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marL="216000" lvl="0" indent="-216000">
              <a:lnSpc>
                <a:spcPct val="90000"/>
              </a:lnSpc>
              <a:spcBef>
                <a:spcPts val="600"/>
              </a:spcBef>
            </a:pPr>
            <a:r>
              <a:rPr lang="en-AU" sz="2400" noProof="0" dirty="0" smtClean="0"/>
              <a:t>Noisy digital signal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6012200" y="1268413"/>
            <a:ext cx="0" cy="1521105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7" grpId="0"/>
      <p:bldP spid="59" grpId="0" animBg="1"/>
      <p:bldP spid="137" grpId="0"/>
      <p:bldP spid="1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Rectangle 368"/>
          <p:cNvSpPr/>
          <p:nvPr/>
        </p:nvSpPr>
        <p:spPr>
          <a:xfrm>
            <a:off x="7017888" y="1287756"/>
            <a:ext cx="792088" cy="14832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1" name="Rectangle 310"/>
          <p:cNvSpPr/>
          <p:nvPr/>
        </p:nvSpPr>
        <p:spPr>
          <a:xfrm>
            <a:off x="5546787" y="2944665"/>
            <a:ext cx="792088" cy="14832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3" name="Rectangle 192"/>
          <p:cNvSpPr/>
          <p:nvPr/>
        </p:nvSpPr>
        <p:spPr>
          <a:xfrm>
            <a:off x="2225109" y="2876396"/>
            <a:ext cx="792088" cy="1577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61374" cy="852487"/>
          </a:xfrm>
        </p:spPr>
        <p:txBody>
          <a:bodyPr/>
          <a:lstStyle/>
          <a:p>
            <a:r>
              <a:rPr lang="en-AU" dirty="0" smtClean="0"/>
              <a:t>Compact Array Broadband Backend (CABB)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 smtClean="0"/>
              <a:t>  |</a:t>
            </a:r>
            <a:endParaRPr lang="en-AU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2378116" y="2995253"/>
            <a:ext cx="504056" cy="225374"/>
            <a:chOff x="2846188" y="1255141"/>
            <a:chExt cx="648072" cy="360040"/>
          </a:xfrm>
        </p:grpSpPr>
        <p:sp>
          <p:nvSpPr>
            <p:cNvPr id="37" name="Pentagon 36"/>
            <p:cNvSpPr/>
            <p:nvPr/>
          </p:nvSpPr>
          <p:spPr>
            <a:xfrm flipH="1">
              <a:off x="2846188" y="1255141"/>
              <a:ext cx="504056" cy="36004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3350244" y="1327149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350244" y="1543173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350244" y="1471165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350244" y="1399157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1225554" y="5250187"/>
            <a:ext cx="1440160" cy="3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Analogue-to-Digital converters</a:t>
            </a:r>
            <a:endParaRPr lang="en-US" sz="1400" b="1" dirty="0">
              <a:latin typeface="Calibri" pitchFamily="34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315209" y="2869208"/>
            <a:ext cx="284649" cy="2218310"/>
            <a:chOff x="6912362" y="3044957"/>
            <a:chExt cx="792088" cy="648072"/>
          </a:xfrm>
        </p:grpSpPr>
        <p:sp>
          <p:nvSpPr>
            <p:cNvPr id="25" name="Rectangle 24"/>
            <p:cNvSpPr/>
            <p:nvPr/>
          </p:nvSpPr>
          <p:spPr>
            <a:xfrm>
              <a:off x="6912362" y="3044957"/>
              <a:ext cx="792088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6984370" y="3188973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84370" y="3549013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488426" y="3188973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488426" y="3549013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128386" y="3188973"/>
              <a:ext cx="360040" cy="36004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128386" y="3188973"/>
              <a:ext cx="360040" cy="36004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4535982" y="2943854"/>
            <a:ext cx="792088" cy="14832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5" name="Group 74"/>
          <p:cNvGrpSpPr/>
          <p:nvPr/>
        </p:nvGrpSpPr>
        <p:grpSpPr>
          <a:xfrm>
            <a:off x="4640818" y="3446642"/>
            <a:ext cx="576064" cy="466478"/>
            <a:chOff x="3599261" y="2168228"/>
            <a:chExt cx="1079501" cy="719138"/>
          </a:xfrm>
          <a:noFill/>
        </p:grpSpPr>
        <p:sp>
          <p:nvSpPr>
            <p:cNvPr id="76" name="Freeform 268"/>
            <p:cNvSpPr>
              <a:spLocks/>
            </p:cNvSpPr>
            <p:nvPr/>
          </p:nvSpPr>
          <p:spPr bwMode="auto">
            <a:xfrm>
              <a:off x="4006744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77" name="Freeform 269"/>
            <p:cNvSpPr>
              <a:spLocks/>
            </p:cNvSpPr>
            <p:nvPr/>
          </p:nvSpPr>
          <p:spPr bwMode="auto">
            <a:xfrm>
              <a:off x="4210486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78" name="Freeform 270"/>
            <p:cNvSpPr>
              <a:spLocks/>
            </p:cNvSpPr>
            <p:nvPr/>
          </p:nvSpPr>
          <p:spPr bwMode="auto">
            <a:xfrm>
              <a:off x="4414034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79" name="Freeform 271"/>
            <p:cNvSpPr>
              <a:spLocks/>
            </p:cNvSpPr>
            <p:nvPr/>
          </p:nvSpPr>
          <p:spPr bwMode="auto">
            <a:xfrm>
              <a:off x="3803003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80" name="Freeform 272"/>
            <p:cNvSpPr>
              <a:spLocks/>
            </p:cNvSpPr>
            <p:nvPr/>
          </p:nvSpPr>
          <p:spPr bwMode="auto">
            <a:xfrm>
              <a:off x="3599261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</p:grpSp>
      <p:sp>
        <p:nvSpPr>
          <p:cNvPr id="81" name="TextBox 5"/>
          <p:cNvSpPr txBox="1">
            <a:spLocks noChangeArrowheads="1"/>
          </p:cNvSpPr>
          <p:nvPr/>
        </p:nvSpPr>
        <p:spPr bwMode="auto">
          <a:xfrm>
            <a:off x="4066680" y="4885537"/>
            <a:ext cx="1659081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Primary </a:t>
            </a:r>
            <a:r>
              <a:rPr lang="en-US" sz="1400" b="1" dirty="0" err="1" smtClean="0">
                <a:latin typeface="Calibri" pitchFamily="34" charset="0"/>
              </a:rPr>
              <a:t>filterbanks</a:t>
            </a:r>
            <a:endParaRPr lang="en-US" sz="1400" b="1" dirty="0" smtClean="0">
              <a:latin typeface="Calibri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up to 2048 channels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4 modes: 1, 4,  16 and 64MHz resolution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439529" y="2916069"/>
            <a:ext cx="575039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TextBox 5"/>
          <p:cNvSpPr txBox="1">
            <a:spLocks noChangeArrowheads="1"/>
          </p:cNvSpPr>
          <p:nvPr/>
        </p:nvSpPr>
        <p:spPr bwMode="auto">
          <a:xfrm>
            <a:off x="4860104" y="2214255"/>
            <a:ext cx="1224136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Fine Delay and Fringe rotator</a:t>
            </a:r>
            <a:endParaRPr lang="en-US" sz="1400" b="1" dirty="0">
              <a:latin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503400" y="3125931"/>
            <a:ext cx="9361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03400" y="4216612"/>
            <a:ext cx="9361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139"/>
          <p:cNvGrpSpPr/>
          <p:nvPr/>
        </p:nvGrpSpPr>
        <p:grpSpPr>
          <a:xfrm>
            <a:off x="1523981" y="2992776"/>
            <a:ext cx="421653" cy="225519"/>
            <a:chOff x="6228184" y="5445224"/>
            <a:chExt cx="421653" cy="225519"/>
          </a:xfrm>
        </p:grpSpPr>
        <p:sp>
          <p:nvSpPr>
            <p:cNvPr id="113" name="Oval 112"/>
            <p:cNvSpPr/>
            <p:nvPr/>
          </p:nvSpPr>
          <p:spPr>
            <a:xfrm>
              <a:off x="6376727" y="5541128"/>
              <a:ext cx="129615" cy="129615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V="1">
              <a:off x="6396616" y="5560109"/>
              <a:ext cx="91651" cy="916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396511" y="5560109"/>
              <a:ext cx="91651" cy="916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endCxn id="113" idx="0"/>
            </p:cNvCxnSpPr>
            <p:nvPr/>
          </p:nvCxnSpPr>
          <p:spPr>
            <a:xfrm flipH="1">
              <a:off x="6441535" y="5445224"/>
              <a:ext cx="907" cy="9590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6228184" y="5605926"/>
              <a:ext cx="144338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6505499" y="5605463"/>
              <a:ext cx="144338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Arrow Connector 130"/>
          <p:cNvCxnSpPr/>
          <p:nvPr/>
        </p:nvCxnSpPr>
        <p:spPr>
          <a:xfrm>
            <a:off x="1079414" y="3373260"/>
            <a:ext cx="3601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9"/>
          <p:cNvGrpSpPr/>
          <p:nvPr/>
        </p:nvGrpSpPr>
        <p:grpSpPr>
          <a:xfrm>
            <a:off x="1523981" y="3240105"/>
            <a:ext cx="421653" cy="225519"/>
            <a:chOff x="6228184" y="5445224"/>
            <a:chExt cx="421653" cy="225519"/>
          </a:xfrm>
        </p:grpSpPr>
        <p:sp>
          <p:nvSpPr>
            <p:cNvPr id="134" name="Oval 133"/>
            <p:cNvSpPr/>
            <p:nvPr/>
          </p:nvSpPr>
          <p:spPr>
            <a:xfrm>
              <a:off x="6376727" y="5541128"/>
              <a:ext cx="129615" cy="129615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V="1">
              <a:off x="6396616" y="5560109"/>
              <a:ext cx="91651" cy="916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6396511" y="5560109"/>
              <a:ext cx="91651" cy="916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endCxn id="134" idx="0"/>
            </p:cNvCxnSpPr>
            <p:nvPr/>
          </p:nvCxnSpPr>
          <p:spPr>
            <a:xfrm flipH="1">
              <a:off x="6441535" y="5445224"/>
              <a:ext cx="907" cy="9590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6228184" y="5605926"/>
              <a:ext cx="144338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6505499" y="5605463"/>
              <a:ext cx="144338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Straight Arrow Connector 139"/>
          <p:cNvCxnSpPr/>
          <p:nvPr/>
        </p:nvCxnSpPr>
        <p:spPr>
          <a:xfrm>
            <a:off x="1737332" y="2632765"/>
            <a:ext cx="907" cy="2833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5"/>
          <p:cNvSpPr txBox="1">
            <a:spLocks noChangeArrowheads="1"/>
          </p:cNvSpPr>
          <p:nvPr/>
        </p:nvSpPr>
        <p:spPr bwMode="auto">
          <a:xfrm>
            <a:off x="1490495" y="2580509"/>
            <a:ext cx="296895" cy="1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f</a:t>
            </a:r>
            <a:r>
              <a:rPr lang="en-US" sz="1400" b="1" baseline="-25000" dirty="0" smtClean="0">
                <a:latin typeface="Calibri" pitchFamily="34" charset="0"/>
              </a:rPr>
              <a:t>1</a:t>
            </a:r>
            <a:endParaRPr lang="en-US" sz="1400" b="1" baseline="-25000" dirty="0">
              <a:latin typeface="Calibri" pitchFamily="34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078507" y="3969283"/>
            <a:ext cx="3601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647490" y="3373260"/>
            <a:ext cx="431017" cy="843352"/>
          </a:xfrm>
          <a:prstGeom prst="straightConnector1">
            <a:avLst/>
          </a:prstGeom>
          <a:ln w="1905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 flipV="1">
            <a:off x="648397" y="3125931"/>
            <a:ext cx="431017" cy="843352"/>
          </a:xfrm>
          <a:prstGeom prst="straightConnector1">
            <a:avLst/>
          </a:prstGeom>
          <a:ln w="1905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1439530" y="3779816"/>
            <a:ext cx="57847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51" name="Group 139"/>
          <p:cNvGrpSpPr/>
          <p:nvPr/>
        </p:nvGrpSpPr>
        <p:grpSpPr>
          <a:xfrm>
            <a:off x="1527412" y="3856523"/>
            <a:ext cx="421653" cy="225519"/>
            <a:chOff x="6228184" y="5445224"/>
            <a:chExt cx="421653" cy="225519"/>
          </a:xfrm>
        </p:grpSpPr>
        <p:sp>
          <p:nvSpPr>
            <p:cNvPr id="152" name="Oval 151"/>
            <p:cNvSpPr/>
            <p:nvPr/>
          </p:nvSpPr>
          <p:spPr>
            <a:xfrm>
              <a:off x="6376727" y="5541128"/>
              <a:ext cx="129615" cy="129615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6396616" y="5560109"/>
              <a:ext cx="91651" cy="916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396511" y="5560109"/>
              <a:ext cx="91651" cy="916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endCxn id="152" idx="0"/>
            </p:cNvCxnSpPr>
            <p:nvPr/>
          </p:nvCxnSpPr>
          <p:spPr>
            <a:xfrm flipH="1">
              <a:off x="6441535" y="5445224"/>
              <a:ext cx="907" cy="9590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6228184" y="5605926"/>
              <a:ext cx="144338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6505499" y="5605463"/>
              <a:ext cx="144338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39"/>
          <p:cNvGrpSpPr/>
          <p:nvPr/>
        </p:nvGrpSpPr>
        <p:grpSpPr>
          <a:xfrm>
            <a:off x="1527412" y="4103852"/>
            <a:ext cx="421653" cy="225519"/>
            <a:chOff x="6228184" y="5445224"/>
            <a:chExt cx="421653" cy="225519"/>
          </a:xfrm>
        </p:grpSpPr>
        <p:sp>
          <p:nvSpPr>
            <p:cNvPr id="159" name="Oval 158"/>
            <p:cNvSpPr/>
            <p:nvPr/>
          </p:nvSpPr>
          <p:spPr>
            <a:xfrm>
              <a:off x="6376727" y="5541128"/>
              <a:ext cx="129615" cy="129615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60" name="Straight Connector 159"/>
            <p:cNvCxnSpPr/>
            <p:nvPr/>
          </p:nvCxnSpPr>
          <p:spPr>
            <a:xfrm flipV="1">
              <a:off x="6396616" y="5560109"/>
              <a:ext cx="91651" cy="916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6396511" y="5560109"/>
              <a:ext cx="91651" cy="916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9" idx="0"/>
            </p:cNvCxnSpPr>
            <p:nvPr/>
          </p:nvCxnSpPr>
          <p:spPr>
            <a:xfrm flipH="1">
              <a:off x="6441535" y="5445224"/>
              <a:ext cx="907" cy="9590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6228184" y="5605926"/>
              <a:ext cx="144338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6505499" y="5605463"/>
              <a:ext cx="144338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Straight Arrow Connector 164"/>
          <p:cNvCxnSpPr/>
          <p:nvPr/>
        </p:nvCxnSpPr>
        <p:spPr>
          <a:xfrm flipV="1">
            <a:off x="1736425" y="4427078"/>
            <a:ext cx="907" cy="2833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5"/>
          <p:cNvSpPr txBox="1">
            <a:spLocks noChangeArrowheads="1"/>
          </p:cNvSpPr>
          <p:nvPr/>
        </p:nvSpPr>
        <p:spPr bwMode="auto">
          <a:xfrm>
            <a:off x="1439530" y="4556729"/>
            <a:ext cx="296895" cy="1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f</a:t>
            </a:r>
            <a:r>
              <a:rPr lang="en-US" sz="1400" b="1" baseline="-25000" dirty="0" smtClean="0">
                <a:latin typeface="Calibri" pitchFamily="34" charset="0"/>
              </a:rPr>
              <a:t>2</a:t>
            </a:r>
            <a:endParaRPr lang="en-US" sz="1400" b="1" baseline="-25000" dirty="0">
              <a:latin typeface="Calibri" pitchFamily="34" charset="0"/>
            </a:endParaRPr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2014569" y="3107661"/>
            <a:ext cx="3601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018000" y="3404593"/>
            <a:ext cx="3601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2018000" y="3952427"/>
            <a:ext cx="3601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2018000" y="4237380"/>
            <a:ext cx="3601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5"/>
          <p:cNvSpPr txBox="1">
            <a:spLocks noChangeArrowheads="1"/>
          </p:cNvSpPr>
          <p:nvPr/>
        </p:nvSpPr>
        <p:spPr bwMode="auto">
          <a:xfrm>
            <a:off x="83821" y="4663469"/>
            <a:ext cx="1440160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Dual-band,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dual </a:t>
            </a:r>
            <a:r>
              <a:rPr lang="en-US" sz="1400" b="1" dirty="0" err="1" smtClean="0">
                <a:latin typeface="Calibri" pitchFamily="34" charset="0"/>
              </a:rPr>
              <a:t>polarisation</a:t>
            </a:r>
            <a:r>
              <a:rPr lang="en-US" sz="1400" b="1" dirty="0" smtClean="0">
                <a:latin typeface="Calibri" pitchFamily="34" charset="0"/>
              </a:rPr>
              <a:t> down conversion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72" name="TextBox 5"/>
          <p:cNvSpPr txBox="1">
            <a:spLocks noChangeArrowheads="1"/>
          </p:cNvSpPr>
          <p:nvPr/>
        </p:nvSpPr>
        <p:spPr bwMode="auto">
          <a:xfrm>
            <a:off x="1586132" y="2170496"/>
            <a:ext cx="64802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2GHz  bands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73" name="TextBox 5"/>
          <p:cNvSpPr txBox="1">
            <a:spLocks noChangeArrowheads="1"/>
          </p:cNvSpPr>
          <p:nvPr/>
        </p:nvSpPr>
        <p:spPr bwMode="auto">
          <a:xfrm>
            <a:off x="2122729" y="2255855"/>
            <a:ext cx="973059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4.096GS/s  9-bits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(6-ENOB)</a:t>
            </a:r>
            <a:endParaRPr lang="en-US" sz="1400" b="1" dirty="0">
              <a:latin typeface="Calibri" pitchFamily="34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2378116" y="3291906"/>
            <a:ext cx="504056" cy="225374"/>
            <a:chOff x="2846188" y="1255141"/>
            <a:chExt cx="648072" cy="360040"/>
          </a:xfrm>
        </p:grpSpPr>
        <p:sp>
          <p:nvSpPr>
            <p:cNvPr id="176" name="Pentagon 175"/>
            <p:cNvSpPr/>
            <p:nvPr/>
          </p:nvSpPr>
          <p:spPr>
            <a:xfrm flipH="1">
              <a:off x="2846188" y="1255141"/>
              <a:ext cx="504056" cy="36004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77" name="Straight Connector 176"/>
            <p:cNvCxnSpPr/>
            <p:nvPr/>
          </p:nvCxnSpPr>
          <p:spPr>
            <a:xfrm flipH="1">
              <a:off x="3350244" y="1327149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3350244" y="1543173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>
              <a:off x="3350244" y="1471165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3350244" y="1399157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2378116" y="3837686"/>
            <a:ext cx="504056" cy="225374"/>
            <a:chOff x="2846188" y="1255141"/>
            <a:chExt cx="648072" cy="360040"/>
          </a:xfrm>
        </p:grpSpPr>
        <p:sp>
          <p:nvSpPr>
            <p:cNvPr id="182" name="Pentagon 181"/>
            <p:cNvSpPr/>
            <p:nvPr/>
          </p:nvSpPr>
          <p:spPr>
            <a:xfrm flipH="1">
              <a:off x="2846188" y="1255141"/>
              <a:ext cx="504056" cy="36004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83" name="Straight Connector 182"/>
            <p:cNvCxnSpPr/>
            <p:nvPr/>
          </p:nvCxnSpPr>
          <p:spPr>
            <a:xfrm flipH="1">
              <a:off x="3350244" y="1327149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3350244" y="1543173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3350244" y="1471165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3350244" y="1399157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2378116" y="4124693"/>
            <a:ext cx="504056" cy="225374"/>
            <a:chOff x="2846188" y="1255141"/>
            <a:chExt cx="648072" cy="360040"/>
          </a:xfrm>
        </p:grpSpPr>
        <p:sp>
          <p:nvSpPr>
            <p:cNvPr id="188" name="Pentagon 187"/>
            <p:cNvSpPr/>
            <p:nvPr/>
          </p:nvSpPr>
          <p:spPr>
            <a:xfrm flipH="1">
              <a:off x="2846188" y="1255141"/>
              <a:ext cx="504056" cy="36004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89" name="Straight Connector 188"/>
            <p:cNvCxnSpPr/>
            <p:nvPr/>
          </p:nvCxnSpPr>
          <p:spPr>
            <a:xfrm flipH="1">
              <a:off x="3350244" y="1327149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3350244" y="1543173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>
              <a:off x="3350244" y="1471165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3350244" y="1399157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94" name="Straight Arrow Connector 193"/>
          <p:cNvCxnSpPr/>
          <p:nvPr/>
        </p:nvCxnSpPr>
        <p:spPr>
          <a:xfrm>
            <a:off x="2951662" y="3112207"/>
            <a:ext cx="3601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2955093" y="3409139"/>
            <a:ext cx="3601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2955093" y="3956973"/>
            <a:ext cx="3601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2955093" y="4241926"/>
            <a:ext cx="36011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017197" y="4710382"/>
            <a:ext cx="29458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3095788" y="4995335"/>
            <a:ext cx="2159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5"/>
          <p:cNvSpPr txBox="1">
            <a:spLocks noChangeArrowheads="1"/>
          </p:cNvSpPr>
          <p:nvPr/>
        </p:nvSpPr>
        <p:spPr bwMode="auto">
          <a:xfrm>
            <a:off x="2744820" y="5421337"/>
            <a:ext cx="648020" cy="1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e-VLBI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15888" y="2943855"/>
            <a:ext cx="504070" cy="14832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17" name="Straight Arrow Connector 216"/>
          <p:cNvCxnSpPr/>
          <p:nvPr/>
        </p:nvCxnSpPr>
        <p:spPr>
          <a:xfrm>
            <a:off x="3887898" y="3642768"/>
            <a:ext cx="360116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3887898" y="3607154"/>
            <a:ext cx="0" cy="70413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V="1">
            <a:off x="4248014" y="3608377"/>
            <a:ext cx="0" cy="70413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3887898" y="3538686"/>
            <a:ext cx="360116" cy="208049"/>
          </a:xfrm>
          <a:prstGeom prst="straightConnector1">
            <a:avLst/>
          </a:prstGeom>
          <a:ln w="9525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3599858" y="3099079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3599858" y="3398806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3599858" y="3952427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3599858" y="4259917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5"/>
          <p:cNvSpPr txBox="1">
            <a:spLocks noChangeArrowheads="1"/>
          </p:cNvSpPr>
          <p:nvPr/>
        </p:nvSpPr>
        <p:spPr bwMode="auto">
          <a:xfrm>
            <a:off x="3743878" y="2530546"/>
            <a:ext cx="648020" cy="3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Coarse delays</a:t>
            </a:r>
            <a:endParaRPr lang="en-US" sz="1400" b="1" dirty="0">
              <a:latin typeface="Calibri" pitchFamily="34" charset="0"/>
            </a:endParaRPr>
          </a:p>
        </p:txBody>
      </p:sp>
      <p:cxnSp>
        <p:nvCxnSpPr>
          <p:cNvPr id="234" name="Straight Arrow Connector 233"/>
          <p:cNvCxnSpPr/>
          <p:nvPr/>
        </p:nvCxnSpPr>
        <p:spPr>
          <a:xfrm>
            <a:off x="2122728" y="2571922"/>
            <a:ext cx="0" cy="399273"/>
          </a:xfrm>
          <a:prstGeom prst="straightConnector1">
            <a:avLst/>
          </a:prstGeom>
          <a:ln w="9525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" name="Picture 285" descr="ATCA_antenn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80" y="1518714"/>
            <a:ext cx="1094484" cy="1303563"/>
          </a:xfrm>
          <a:prstGeom prst="rect">
            <a:avLst/>
          </a:prstGeom>
        </p:spPr>
      </p:pic>
      <p:grpSp>
        <p:nvGrpSpPr>
          <p:cNvPr id="289" name="Group 139"/>
          <p:cNvGrpSpPr/>
          <p:nvPr/>
        </p:nvGrpSpPr>
        <p:grpSpPr>
          <a:xfrm>
            <a:off x="5869982" y="3538686"/>
            <a:ext cx="421653" cy="225519"/>
            <a:chOff x="6228184" y="5445224"/>
            <a:chExt cx="421653" cy="225519"/>
          </a:xfrm>
        </p:grpSpPr>
        <p:sp>
          <p:nvSpPr>
            <p:cNvPr id="301" name="Oval 300"/>
            <p:cNvSpPr/>
            <p:nvPr/>
          </p:nvSpPr>
          <p:spPr>
            <a:xfrm>
              <a:off x="6376727" y="5541128"/>
              <a:ext cx="129615" cy="129615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02" name="Straight Connector 301"/>
            <p:cNvCxnSpPr/>
            <p:nvPr/>
          </p:nvCxnSpPr>
          <p:spPr>
            <a:xfrm flipV="1">
              <a:off x="6396616" y="5560109"/>
              <a:ext cx="91651" cy="916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6396511" y="5560109"/>
              <a:ext cx="91651" cy="916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>
              <a:endCxn id="301" idx="0"/>
            </p:cNvCxnSpPr>
            <p:nvPr/>
          </p:nvCxnSpPr>
          <p:spPr>
            <a:xfrm flipH="1">
              <a:off x="6441535" y="5445224"/>
              <a:ext cx="907" cy="9590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6228184" y="5605926"/>
              <a:ext cx="144338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>
              <a:off x="6505499" y="5605463"/>
              <a:ext cx="144338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1" name="Rectangle 290"/>
          <p:cNvSpPr/>
          <p:nvPr/>
        </p:nvSpPr>
        <p:spPr>
          <a:xfrm>
            <a:off x="5725761" y="3602181"/>
            <a:ext cx="144220" cy="194413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D</a:t>
            </a:r>
            <a:endParaRPr lang="en-AU" sz="1200" dirty="0"/>
          </a:p>
        </p:txBody>
      </p:sp>
      <p:cxnSp>
        <p:nvCxnSpPr>
          <p:cNvPr id="292" name="Straight Arrow Connector 291"/>
          <p:cNvCxnSpPr/>
          <p:nvPr/>
        </p:nvCxnSpPr>
        <p:spPr>
          <a:xfrm>
            <a:off x="5616110" y="3699388"/>
            <a:ext cx="109651" cy="0"/>
          </a:xfrm>
          <a:prstGeom prst="straightConnector1">
            <a:avLst/>
          </a:prstGeom>
          <a:ln w="9525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4319958" y="3109478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>
            <a:off x="4319958" y="3409205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4319958" y="3962826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4319958" y="4270316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5330757" y="3101808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5330757" y="3401535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>
            <a:off x="5330757" y="3955156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>
            <a:off x="5330757" y="4262646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Rectangle 316"/>
          <p:cNvSpPr/>
          <p:nvPr/>
        </p:nvSpPr>
        <p:spPr>
          <a:xfrm>
            <a:off x="7017888" y="4538137"/>
            <a:ext cx="792088" cy="1483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18" name="Group 317"/>
          <p:cNvGrpSpPr/>
          <p:nvPr/>
        </p:nvGrpSpPr>
        <p:grpSpPr>
          <a:xfrm>
            <a:off x="7123928" y="1704018"/>
            <a:ext cx="576064" cy="466478"/>
            <a:chOff x="3599261" y="2168228"/>
            <a:chExt cx="1079501" cy="719138"/>
          </a:xfrm>
          <a:noFill/>
        </p:grpSpPr>
        <p:sp>
          <p:nvSpPr>
            <p:cNvPr id="319" name="Freeform 268"/>
            <p:cNvSpPr>
              <a:spLocks/>
            </p:cNvSpPr>
            <p:nvPr/>
          </p:nvSpPr>
          <p:spPr bwMode="auto">
            <a:xfrm>
              <a:off x="4006744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320" name="Freeform 269"/>
            <p:cNvSpPr>
              <a:spLocks/>
            </p:cNvSpPr>
            <p:nvPr/>
          </p:nvSpPr>
          <p:spPr bwMode="auto">
            <a:xfrm>
              <a:off x="4210486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321" name="Freeform 270"/>
            <p:cNvSpPr>
              <a:spLocks/>
            </p:cNvSpPr>
            <p:nvPr/>
          </p:nvSpPr>
          <p:spPr bwMode="auto">
            <a:xfrm>
              <a:off x="4414034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322" name="Freeform 271"/>
            <p:cNvSpPr>
              <a:spLocks/>
            </p:cNvSpPr>
            <p:nvPr/>
          </p:nvSpPr>
          <p:spPr bwMode="auto">
            <a:xfrm>
              <a:off x="3803003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323" name="Freeform 272"/>
            <p:cNvSpPr>
              <a:spLocks/>
            </p:cNvSpPr>
            <p:nvPr/>
          </p:nvSpPr>
          <p:spPr bwMode="auto">
            <a:xfrm>
              <a:off x="3599261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</p:grpSp>
      <p:cxnSp>
        <p:nvCxnSpPr>
          <p:cNvPr id="324" name="Straight Arrow Connector 323"/>
          <p:cNvCxnSpPr/>
          <p:nvPr/>
        </p:nvCxnSpPr>
        <p:spPr>
          <a:xfrm flipV="1">
            <a:off x="6336589" y="3077189"/>
            <a:ext cx="1693640" cy="82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>
            <a:off x="6732300" y="4710382"/>
            <a:ext cx="288040" cy="0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6660290" y="5010109"/>
            <a:ext cx="360050" cy="0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6589318" y="5563730"/>
            <a:ext cx="431022" cy="0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6516270" y="5871220"/>
            <a:ext cx="504070" cy="0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 flipV="1">
            <a:off x="3017197" y="4710383"/>
            <a:ext cx="1" cy="592143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 flipH="1" flipV="1">
            <a:off x="3095788" y="4995335"/>
            <a:ext cx="2" cy="307191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/>
          <p:cNvCxnSpPr/>
          <p:nvPr/>
        </p:nvCxnSpPr>
        <p:spPr>
          <a:xfrm flipV="1">
            <a:off x="2234152" y="4538138"/>
            <a:ext cx="285528" cy="615138"/>
          </a:xfrm>
          <a:prstGeom prst="straightConnector1">
            <a:avLst/>
          </a:prstGeom>
          <a:ln w="9525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/>
          <p:cNvCxnSpPr/>
          <p:nvPr/>
        </p:nvCxnSpPr>
        <p:spPr>
          <a:xfrm flipV="1">
            <a:off x="1201864" y="4453429"/>
            <a:ext cx="169824" cy="141131"/>
          </a:xfrm>
          <a:prstGeom prst="straightConnector1">
            <a:avLst/>
          </a:prstGeom>
          <a:ln w="9525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6589318" y="1759728"/>
            <a:ext cx="0" cy="1622328"/>
          </a:xfrm>
          <a:prstGeom prst="straightConnector1">
            <a:avLst/>
          </a:prstGeom>
          <a:ln w="1905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6338875" y="3382056"/>
            <a:ext cx="169135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>
            <a:off x="6336589" y="3927836"/>
            <a:ext cx="169364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>
            <a:off x="6336589" y="4259917"/>
            <a:ext cx="169364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/>
          <p:cNvCxnSpPr/>
          <p:nvPr/>
        </p:nvCxnSpPr>
        <p:spPr>
          <a:xfrm>
            <a:off x="6516270" y="1463254"/>
            <a:ext cx="0" cy="1621230"/>
          </a:xfrm>
          <a:prstGeom prst="straightConnector1">
            <a:avLst/>
          </a:prstGeom>
          <a:ln w="1905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5"/>
          <p:cNvSpPr txBox="1">
            <a:spLocks noChangeArrowheads="1"/>
          </p:cNvSpPr>
          <p:nvPr/>
        </p:nvSpPr>
        <p:spPr bwMode="auto">
          <a:xfrm>
            <a:off x="3921273" y="857135"/>
            <a:ext cx="2450977" cy="9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Secondary </a:t>
            </a:r>
            <a:r>
              <a:rPr lang="en-US" sz="1400" b="1" dirty="0" err="1" smtClean="0">
                <a:latin typeface="Calibri" pitchFamily="34" charset="0"/>
              </a:rPr>
              <a:t>filterbanks</a:t>
            </a:r>
            <a:endParaRPr lang="en-US" sz="1400" b="1" dirty="0" smtClean="0">
              <a:latin typeface="Calibri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16 overlapping windows 2048 channels/window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(resolution depends on primary filterbank mode)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6" name="TextBox 5"/>
          <p:cNvSpPr txBox="1">
            <a:spLocks noChangeArrowheads="1"/>
          </p:cNvSpPr>
          <p:nvPr/>
        </p:nvSpPr>
        <p:spPr bwMode="auto">
          <a:xfrm>
            <a:off x="323480" y="2920805"/>
            <a:ext cx="648020" cy="1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Pol. A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7" name="TextBox 5"/>
          <p:cNvSpPr txBox="1">
            <a:spLocks noChangeArrowheads="1"/>
          </p:cNvSpPr>
          <p:nvPr/>
        </p:nvSpPr>
        <p:spPr bwMode="auto">
          <a:xfrm>
            <a:off x="179390" y="4268697"/>
            <a:ext cx="648020" cy="1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Pol. B</a:t>
            </a:r>
            <a:endParaRPr lang="en-US" sz="1400" b="1" dirty="0">
              <a:latin typeface="Calibri" pitchFamily="34" charset="0"/>
            </a:endParaRPr>
          </a:p>
        </p:txBody>
      </p:sp>
      <p:cxnSp>
        <p:nvCxnSpPr>
          <p:cNvPr id="370" name="Straight Arrow Connector 369"/>
          <p:cNvCxnSpPr/>
          <p:nvPr/>
        </p:nvCxnSpPr>
        <p:spPr>
          <a:xfrm flipV="1">
            <a:off x="6516270" y="1460001"/>
            <a:ext cx="504070" cy="3253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/>
          <p:nvPr/>
        </p:nvCxnSpPr>
        <p:spPr>
          <a:xfrm>
            <a:off x="6589318" y="1759728"/>
            <a:ext cx="431022" cy="0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/>
          <p:nvPr/>
        </p:nvCxnSpPr>
        <p:spPr>
          <a:xfrm>
            <a:off x="6660290" y="2313349"/>
            <a:ext cx="360050" cy="0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>
            <a:off x="6732300" y="2620839"/>
            <a:ext cx="288040" cy="0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5" name="Group 94"/>
          <p:cNvGrpSpPr>
            <a:grpSpLocks noChangeAspect="1"/>
          </p:cNvGrpSpPr>
          <p:nvPr/>
        </p:nvGrpSpPr>
        <p:grpSpPr>
          <a:xfrm>
            <a:off x="7054640" y="5045272"/>
            <a:ext cx="759559" cy="518458"/>
            <a:chOff x="7632062" y="4352751"/>
            <a:chExt cx="1265932" cy="864096"/>
          </a:xfrm>
        </p:grpSpPr>
        <p:sp>
          <p:nvSpPr>
            <p:cNvPr id="376" name="Oval 375"/>
            <p:cNvSpPr/>
            <p:nvPr/>
          </p:nvSpPr>
          <p:spPr>
            <a:xfrm>
              <a:off x="7632062" y="4568775"/>
              <a:ext cx="432048" cy="432048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7" name="Rectangle 96"/>
            <p:cNvSpPr/>
            <p:nvPr/>
          </p:nvSpPr>
          <p:spPr>
            <a:xfrm>
              <a:off x="8246862" y="4532757"/>
              <a:ext cx="468380" cy="504028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aphicFrame>
          <p:nvGraphicFramePr>
            <p:cNvPr id="378" name="Object 2"/>
            <p:cNvGraphicFramePr>
              <a:graphicFrameLocks noChangeAspect="1"/>
            </p:cNvGraphicFramePr>
            <p:nvPr/>
          </p:nvGraphicFramePr>
          <p:xfrm>
            <a:off x="8292721" y="4581526"/>
            <a:ext cx="396370" cy="413331"/>
          </p:xfrm>
          <a:graphic>
            <a:graphicData uri="http://schemas.openxmlformats.org/presentationml/2006/ole">
              <p:oleObj spid="_x0000_s80897" name="Equation" r:id="rId4" imgW="266400" imgH="279360" progId="Equation.3">
                <p:embed/>
              </p:oleObj>
            </a:graphicData>
          </a:graphic>
        </p:graphicFrame>
        <p:cxnSp>
          <p:nvCxnSpPr>
            <p:cNvPr id="379" name="Straight Connector 378"/>
            <p:cNvCxnSpPr/>
            <p:nvPr/>
          </p:nvCxnSpPr>
          <p:spPr>
            <a:xfrm flipV="1">
              <a:off x="7698360" y="4632047"/>
              <a:ext cx="305504" cy="3055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>
              <a:off x="7698008" y="4632047"/>
              <a:ext cx="305504" cy="3055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endCxn id="376" idx="0"/>
            </p:cNvCxnSpPr>
            <p:nvPr/>
          </p:nvCxnSpPr>
          <p:spPr>
            <a:xfrm flipH="1">
              <a:off x="7848086" y="4352751"/>
              <a:ext cx="3026" cy="21602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101"/>
            <p:cNvCxnSpPr/>
            <p:nvPr/>
          </p:nvCxnSpPr>
          <p:spPr>
            <a:xfrm flipH="1" flipV="1">
              <a:off x="7851112" y="5000823"/>
              <a:ext cx="3026" cy="21602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102"/>
            <p:cNvCxnSpPr/>
            <p:nvPr/>
          </p:nvCxnSpPr>
          <p:spPr>
            <a:xfrm>
              <a:off x="8064110" y="4784771"/>
              <a:ext cx="182752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103"/>
            <p:cNvCxnSpPr/>
            <p:nvPr/>
          </p:nvCxnSpPr>
          <p:spPr>
            <a:xfrm>
              <a:off x="8715242" y="4784771"/>
              <a:ext cx="182752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5" name="Straight Arrow Connector 384"/>
          <p:cNvCxnSpPr/>
          <p:nvPr/>
        </p:nvCxnSpPr>
        <p:spPr>
          <a:xfrm>
            <a:off x="7814199" y="1463254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>
            <a:off x="7814199" y="1762981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>
            <a:off x="7814199" y="2316602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7814199" y="2624092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7814199" y="5304484"/>
            <a:ext cx="2160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Left Brace 393"/>
          <p:cNvSpPr/>
          <p:nvPr/>
        </p:nvSpPr>
        <p:spPr>
          <a:xfrm rot="10800000">
            <a:off x="8062780" y="1330779"/>
            <a:ext cx="252350" cy="30618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5" name="TextBox 5"/>
          <p:cNvSpPr txBox="1">
            <a:spLocks noChangeArrowheads="1"/>
          </p:cNvSpPr>
          <p:nvPr/>
        </p:nvSpPr>
        <p:spPr bwMode="auto">
          <a:xfrm>
            <a:off x="8243918" y="2634105"/>
            <a:ext cx="864712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“F” outputs to </a:t>
            </a:r>
          </a:p>
          <a:p>
            <a:pPr algn="ctr">
              <a:lnSpc>
                <a:spcPct val="85000"/>
              </a:lnSpc>
            </a:pPr>
            <a:r>
              <a:rPr lang="en-US" sz="1400" b="1" dirty="0" err="1" smtClean="0">
                <a:latin typeface="Calibri" pitchFamily="34" charset="0"/>
              </a:rPr>
              <a:t>correlator</a:t>
            </a:r>
            <a:endParaRPr lang="en-US" sz="1400" b="1" dirty="0" smtClean="0">
              <a:latin typeface="Calibri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engines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96" name="TextBox 5"/>
          <p:cNvSpPr txBox="1">
            <a:spLocks noChangeArrowheads="1"/>
          </p:cNvSpPr>
          <p:nvPr/>
        </p:nvSpPr>
        <p:spPr bwMode="auto">
          <a:xfrm>
            <a:off x="7814199" y="5032111"/>
            <a:ext cx="1113292" cy="91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auto- and cross-</a:t>
            </a:r>
            <a:r>
              <a:rPr lang="en-US" sz="1400" b="1" dirty="0" err="1" smtClean="0">
                <a:latin typeface="Calibri" pitchFamily="34" charset="0"/>
              </a:rPr>
              <a:t>polarisation</a:t>
            </a:r>
            <a:r>
              <a:rPr lang="en-US" sz="1400" b="1" dirty="0" smtClean="0">
                <a:latin typeface="Calibri" pitchFamily="34" charset="0"/>
              </a:rPr>
              <a:t> correlations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(calibration)</a:t>
            </a:r>
            <a:endParaRPr lang="en-US" sz="1400" b="1" dirty="0">
              <a:latin typeface="Calibri" pitchFamily="34" charset="0"/>
            </a:endParaRPr>
          </a:p>
        </p:txBody>
      </p:sp>
      <p:cxnSp>
        <p:nvCxnSpPr>
          <p:cNvPr id="397" name="Straight Arrow Connector 396"/>
          <p:cNvCxnSpPr/>
          <p:nvPr/>
        </p:nvCxnSpPr>
        <p:spPr>
          <a:xfrm>
            <a:off x="5652312" y="2634105"/>
            <a:ext cx="146898" cy="198185"/>
          </a:xfrm>
          <a:prstGeom prst="straightConnector1">
            <a:avLst/>
          </a:prstGeom>
          <a:ln w="9525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6516270" y="3077189"/>
            <a:ext cx="0" cy="2794031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6589318" y="3382056"/>
            <a:ext cx="0" cy="218167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6660290" y="2306606"/>
            <a:ext cx="0" cy="1621230"/>
          </a:xfrm>
          <a:prstGeom prst="straightConnector1">
            <a:avLst/>
          </a:prstGeom>
          <a:ln w="1905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6660290" y="3927837"/>
            <a:ext cx="0" cy="1082272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6732300" y="2620839"/>
            <a:ext cx="0" cy="1635594"/>
          </a:xfrm>
          <a:prstGeom prst="straightConnector1">
            <a:avLst/>
          </a:prstGeom>
          <a:ln w="1905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V="1">
            <a:off x="6732300" y="4211179"/>
            <a:ext cx="0" cy="499204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6442821" y="1089571"/>
            <a:ext cx="319015" cy="198185"/>
          </a:xfrm>
          <a:prstGeom prst="straightConnector1">
            <a:avLst/>
          </a:prstGeom>
          <a:ln w="9525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5"/>
          <p:cNvSpPr txBox="1">
            <a:spLocks noChangeArrowheads="1"/>
          </p:cNvSpPr>
          <p:nvPr/>
        </p:nvSpPr>
        <p:spPr bwMode="auto">
          <a:xfrm>
            <a:off x="8211368" y="3634590"/>
            <a:ext cx="89726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Continuum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03" name="TextBox 5"/>
          <p:cNvSpPr txBox="1">
            <a:spLocks noChangeArrowheads="1"/>
          </p:cNvSpPr>
          <p:nvPr/>
        </p:nvSpPr>
        <p:spPr bwMode="auto">
          <a:xfrm>
            <a:off x="8211368" y="1895004"/>
            <a:ext cx="897262" cy="3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Spectral line</a:t>
            </a:r>
            <a:endParaRPr lang="en-US" sz="1400" b="1" dirty="0">
              <a:latin typeface="Calibri" pitchFamily="34" charset="0"/>
            </a:endParaRPr>
          </a:p>
        </p:txBody>
      </p:sp>
      <p:cxnSp>
        <p:nvCxnSpPr>
          <p:cNvPr id="204" name="Straight Arrow Connector 203"/>
          <p:cNvCxnSpPr>
            <a:stCxn id="81" idx="0"/>
          </p:cNvCxnSpPr>
          <p:nvPr/>
        </p:nvCxnSpPr>
        <p:spPr>
          <a:xfrm flipV="1">
            <a:off x="4896221" y="4449159"/>
            <a:ext cx="12829" cy="436378"/>
          </a:xfrm>
          <a:prstGeom prst="straightConnector1">
            <a:avLst/>
          </a:prstGeom>
          <a:ln w="9525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5"/>
          <p:cNvSpPr txBox="1">
            <a:spLocks noChangeArrowheads="1"/>
          </p:cNvSpPr>
          <p:nvPr/>
        </p:nvSpPr>
        <p:spPr bwMode="auto">
          <a:xfrm>
            <a:off x="1741670" y="1390086"/>
            <a:ext cx="191249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 smtClean="0">
                <a:latin typeface="Calibri" pitchFamily="34" charset="0"/>
              </a:rPr>
              <a:t>Per antenna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CABB </a:t>
            </a:r>
            <a:r>
              <a:rPr lang="en-AU" dirty="0" err="1" smtClean="0"/>
              <a:t>Correlator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 descr="CABB_correlato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047" y="871857"/>
            <a:ext cx="7561905" cy="5114286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37986" y="1844780"/>
            <a:ext cx="2706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6 x (6-1)/2 = 15 baselines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Full Stokes parameters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CABB Configurations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30200" y="1790830"/>
          <a:ext cx="846137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458"/>
                <a:gridCol w="2820458"/>
                <a:gridCol w="2820458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CABB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Primary band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Secondary band (zoom)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CFB 1M-0.5k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1.0 MHz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0.488 kHz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CFB 4M-2k</a:t>
                      </a:r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4.0 MHz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1.953 kHz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CFB 16M-8k</a:t>
                      </a:r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16.0 MHz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7.812 kHz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CFB 64M-32k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64.0 MHz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31.250 kHz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16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200" y="3789050"/>
            <a:ext cx="2448340" cy="288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</a:t>
            </a:r>
            <a:r>
              <a:rPr kumimoji="0" lang="en-A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yet implemented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traight Arrow Connector 140"/>
          <p:cNvCxnSpPr>
            <a:stCxn id="14" idx="0"/>
          </p:cNvCxnSpPr>
          <p:nvPr/>
        </p:nvCxnSpPr>
        <p:spPr>
          <a:xfrm>
            <a:off x="721038" y="1547171"/>
            <a:ext cx="1164748" cy="1650667"/>
          </a:xfrm>
          <a:prstGeom prst="straightConnector1">
            <a:avLst/>
          </a:prstGeom>
          <a:ln w="1905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ASKAP digital back-end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881287" y="1774209"/>
            <a:ext cx="7920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585143" y="1702201"/>
            <a:ext cx="7920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" name="Group 49"/>
          <p:cNvGrpSpPr/>
          <p:nvPr/>
        </p:nvGrpSpPr>
        <p:grpSpPr>
          <a:xfrm>
            <a:off x="2986637" y="1864743"/>
            <a:ext cx="576064" cy="466478"/>
            <a:chOff x="3599261" y="2168228"/>
            <a:chExt cx="1079501" cy="719138"/>
          </a:xfrm>
          <a:noFill/>
        </p:grpSpPr>
        <p:sp>
          <p:nvSpPr>
            <p:cNvPr id="9" name="Freeform 268"/>
            <p:cNvSpPr>
              <a:spLocks/>
            </p:cNvSpPr>
            <p:nvPr/>
          </p:nvSpPr>
          <p:spPr bwMode="auto">
            <a:xfrm>
              <a:off x="4006744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10" name="Freeform 269"/>
            <p:cNvSpPr>
              <a:spLocks/>
            </p:cNvSpPr>
            <p:nvPr/>
          </p:nvSpPr>
          <p:spPr bwMode="auto">
            <a:xfrm>
              <a:off x="4210486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11" name="Freeform 270"/>
            <p:cNvSpPr>
              <a:spLocks/>
            </p:cNvSpPr>
            <p:nvPr/>
          </p:nvSpPr>
          <p:spPr bwMode="auto">
            <a:xfrm>
              <a:off x="4414034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12" name="Freeform 271"/>
            <p:cNvSpPr>
              <a:spLocks/>
            </p:cNvSpPr>
            <p:nvPr/>
          </p:nvSpPr>
          <p:spPr bwMode="auto">
            <a:xfrm>
              <a:off x="3803003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  <p:sp>
          <p:nvSpPr>
            <p:cNvPr id="13" name="Freeform 272"/>
            <p:cNvSpPr>
              <a:spLocks/>
            </p:cNvSpPr>
            <p:nvPr/>
          </p:nvSpPr>
          <p:spPr bwMode="auto">
            <a:xfrm>
              <a:off x="3599261" y="2168228"/>
              <a:ext cx="264728" cy="719138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193" y="205"/>
                </a:cxn>
                <a:cxn ang="0">
                  <a:pos x="712" y="1"/>
                </a:cxn>
                <a:cxn ang="0">
                  <a:pos x="1177" y="202"/>
                </a:cxn>
                <a:cxn ang="0">
                  <a:pos x="1363" y="1153"/>
                </a:cxn>
              </a:cxnLst>
              <a:rect l="0" t="0" r="r" b="b"/>
              <a:pathLst>
                <a:path w="1363" h="1161">
                  <a:moveTo>
                    <a:pt x="0" y="1161"/>
                  </a:moveTo>
                  <a:cubicBezTo>
                    <a:pt x="32" y="1002"/>
                    <a:pt x="74" y="398"/>
                    <a:pt x="193" y="205"/>
                  </a:cubicBezTo>
                  <a:cubicBezTo>
                    <a:pt x="312" y="12"/>
                    <a:pt x="548" y="2"/>
                    <a:pt x="712" y="1"/>
                  </a:cubicBezTo>
                  <a:cubicBezTo>
                    <a:pt x="876" y="0"/>
                    <a:pt x="1069" y="10"/>
                    <a:pt x="1177" y="202"/>
                  </a:cubicBezTo>
                  <a:cubicBezTo>
                    <a:pt x="1285" y="394"/>
                    <a:pt x="1324" y="955"/>
                    <a:pt x="1363" y="115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/>
                </a:solidFill>
              </a:endParaRPr>
            </a:p>
          </p:txBody>
        </p:sp>
      </p:grpSp>
      <p:pic>
        <p:nvPicPr>
          <p:cNvPr id="14" name="Picture 190" descr="ant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3006" y="1547171"/>
            <a:ext cx="576064" cy="83811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657151" y="1774209"/>
            <a:ext cx="7920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Pentagon 15"/>
          <p:cNvSpPr/>
          <p:nvPr/>
        </p:nvSpPr>
        <p:spPr>
          <a:xfrm flipH="1">
            <a:off x="1729159" y="1918225"/>
            <a:ext cx="504056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233215" y="1990233"/>
            <a:ext cx="144016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3215" y="2206257"/>
            <a:ext cx="144016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33215" y="2134249"/>
            <a:ext cx="144016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33215" y="2062241"/>
            <a:ext cx="144016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297111" y="2494289"/>
            <a:ext cx="1440160" cy="3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Analogue-to-Digital converters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2809321" y="2495091"/>
            <a:ext cx="100811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First stage filterbank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521229" y="2020034"/>
            <a:ext cx="28805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ight Arrow 23"/>
          <p:cNvSpPr/>
          <p:nvPr/>
        </p:nvSpPr>
        <p:spPr>
          <a:xfrm>
            <a:off x="3745441" y="2038239"/>
            <a:ext cx="28805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2809349" y="1395152"/>
            <a:ext cx="100811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304 x 1 MHz channels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225161" y="1299934"/>
            <a:ext cx="151215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188 PAF ports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768 MS/s, 8-bits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6862" y="1083904"/>
            <a:ext cx="7993008" cy="3281272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ight Arrow 27"/>
          <p:cNvSpPr/>
          <p:nvPr/>
        </p:nvSpPr>
        <p:spPr>
          <a:xfrm>
            <a:off x="1153086" y="2000254"/>
            <a:ext cx="28805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2014418" y="3040873"/>
            <a:ext cx="191249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 smtClean="0">
                <a:latin typeface="Calibri" pitchFamily="34" charset="0"/>
              </a:rPr>
              <a:t>Per antenna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993846" y="346718"/>
            <a:ext cx="1008112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Data throughput reduced by a factor of 3</a:t>
            </a:r>
            <a:endParaRPr lang="en-US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736960" y="1227924"/>
            <a:ext cx="5334422" cy="2977780"/>
            <a:chOff x="3699610" y="1155844"/>
            <a:chExt cx="5334422" cy="2977780"/>
          </a:xfrm>
        </p:grpSpPr>
        <p:sp>
          <p:nvSpPr>
            <p:cNvPr id="32" name="Rectangle 31"/>
            <p:cNvSpPr/>
            <p:nvPr/>
          </p:nvSpPr>
          <p:spPr>
            <a:xfrm>
              <a:off x="4068129" y="1702129"/>
              <a:ext cx="792088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4140137" y="1846145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140137" y="2206185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644193" y="1846145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644193" y="2206185"/>
              <a:ext cx="144016" cy="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284153" y="1846145"/>
              <a:ext cx="360040" cy="36004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284153" y="1846145"/>
              <a:ext cx="360040" cy="360040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3996121" y="2422209"/>
              <a:ext cx="1008112" cy="36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Calibri" pitchFamily="34" charset="0"/>
                </a:rPr>
                <a:t>Cross-connect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292349" y="1558113"/>
              <a:ext cx="93610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1" name="Group 71"/>
            <p:cNvGrpSpPr/>
            <p:nvPr/>
          </p:nvGrpSpPr>
          <p:grpSpPr>
            <a:xfrm>
              <a:off x="5364357" y="1630121"/>
              <a:ext cx="792088" cy="720080"/>
              <a:chOff x="5220072" y="1772816"/>
              <a:chExt cx="1008112" cy="864096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5364088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364088" y="249289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364088" y="177281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796136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1" name="TextBox 5"/>
              <p:cNvSpPr txBox="1">
                <a:spLocks noChangeArrowheads="1"/>
              </p:cNvSpPr>
              <p:nvPr/>
            </p:nvSpPr>
            <p:spPr bwMode="auto">
              <a:xfrm>
                <a:off x="5800899" y="2118567"/>
                <a:ext cx="288032" cy="184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b="1" dirty="0" smtClean="0">
                    <a:latin typeface="Symbol" pitchFamily="18" charset="2"/>
                  </a:rPr>
                  <a:t>S</a:t>
                </a:r>
                <a:endParaRPr lang="en-US" sz="1400" b="1" dirty="0">
                  <a:latin typeface="Symbol" pitchFamily="18" charset="2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H="1">
                <a:off x="5508104" y="2564904"/>
                <a:ext cx="144016" cy="0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5508104" y="2132856"/>
                <a:ext cx="144016" cy="0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4" name="Straight Connector 39"/>
              <p:cNvCxnSpPr/>
              <p:nvPr/>
            </p:nvCxnSpPr>
            <p:spPr>
              <a:xfrm flipH="1">
                <a:off x="5508104" y="1844824"/>
                <a:ext cx="144016" cy="0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6084168" y="2204864"/>
                <a:ext cx="144016" cy="0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5220072" y="1844824"/>
                <a:ext cx="144016" cy="0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220072" y="2132856"/>
                <a:ext cx="144016" cy="0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5220072" y="2564904"/>
                <a:ext cx="144016" cy="0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Straight Connector 78"/>
              <p:cNvCxnSpPr>
                <a:stCxn id="70" idx="1"/>
              </p:cNvCxnSpPr>
              <p:nvPr/>
            </p:nvCxnSpPr>
            <p:spPr>
              <a:xfrm flipH="1" flipV="1">
                <a:off x="5652120" y="1844824"/>
                <a:ext cx="186197" cy="258205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Straight Connector 79"/>
              <p:cNvCxnSpPr>
                <a:stCxn id="70" idx="2"/>
              </p:cNvCxnSpPr>
              <p:nvPr/>
            </p:nvCxnSpPr>
            <p:spPr>
              <a:xfrm flipH="1" flipV="1">
                <a:off x="5652121" y="2132857"/>
                <a:ext cx="144015" cy="72007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1" name="Straight Connector 80"/>
              <p:cNvCxnSpPr>
                <a:stCxn id="70" idx="3"/>
              </p:cNvCxnSpPr>
              <p:nvPr/>
            </p:nvCxnSpPr>
            <p:spPr>
              <a:xfrm flipH="1">
                <a:off x="5652121" y="2306699"/>
                <a:ext cx="186196" cy="258206"/>
              </a:xfrm>
              <a:prstGeom prst="lin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2" name="TextBox 5"/>
            <p:cNvSpPr txBox="1">
              <a:spLocks noChangeArrowheads="1"/>
            </p:cNvSpPr>
            <p:nvPr/>
          </p:nvSpPr>
          <p:spPr bwMode="auto">
            <a:xfrm>
              <a:off x="5292349" y="2527229"/>
              <a:ext cx="1008112" cy="36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err="1" smtClean="0">
                  <a:latin typeface="Calibri" pitchFamily="34" charset="0"/>
                </a:rPr>
                <a:t>NarrowbandBeamformers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39972" y="1702113"/>
              <a:ext cx="792088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4" name="Group 74"/>
            <p:cNvGrpSpPr/>
            <p:nvPr/>
          </p:nvGrpSpPr>
          <p:grpSpPr>
            <a:xfrm>
              <a:off x="6945322" y="1792647"/>
              <a:ext cx="576064" cy="466478"/>
              <a:chOff x="3599261" y="2168228"/>
              <a:chExt cx="1079501" cy="719138"/>
            </a:xfrm>
            <a:noFill/>
          </p:grpSpPr>
          <p:sp>
            <p:nvSpPr>
              <p:cNvPr id="62" name="Freeform 268"/>
              <p:cNvSpPr>
                <a:spLocks/>
              </p:cNvSpPr>
              <p:nvPr/>
            </p:nvSpPr>
            <p:spPr bwMode="auto">
              <a:xfrm>
                <a:off x="4006744" y="2168228"/>
                <a:ext cx="264728" cy="719138"/>
              </a:xfrm>
              <a:custGeom>
                <a:avLst/>
                <a:gdLst/>
                <a:ahLst/>
                <a:cxnLst>
                  <a:cxn ang="0">
                    <a:pos x="0" y="1161"/>
                  </a:cxn>
                  <a:cxn ang="0">
                    <a:pos x="193" y="205"/>
                  </a:cxn>
                  <a:cxn ang="0">
                    <a:pos x="712" y="1"/>
                  </a:cxn>
                  <a:cxn ang="0">
                    <a:pos x="1177" y="202"/>
                  </a:cxn>
                  <a:cxn ang="0">
                    <a:pos x="1363" y="1153"/>
                  </a:cxn>
                </a:cxnLst>
                <a:rect l="0" t="0" r="r" b="b"/>
                <a:pathLst>
                  <a:path w="1363" h="1161">
                    <a:moveTo>
                      <a:pt x="0" y="1161"/>
                    </a:moveTo>
                    <a:cubicBezTo>
                      <a:pt x="32" y="1002"/>
                      <a:pt x="74" y="398"/>
                      <a:pt x="193" y="205"/>
                    </a:cubicBezTo>
                    <a:cubicBezTo>
                      <a:pt x="312" y="12"/>
                      <a:pt x="548" y="2"/>
                      <a:pt x="712" y="1"/>
                    </a:cubicBezTo>
                    <a:cubicBezTo>
                      <a:pt x="876" y="0"/>
                      <a:pt x="1069" y="10"/>
                      <a:pt x="1177" y="202"/>
                    </a:cubicBezTo>
                    <a:cubicBezTo>
                      <a:pt x="1285" y="394"/>
                      <a:pt x="1324" y="955"/>
                      <a:pt x="1363" y="1153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lt1"/>
                  </a:solidFill>
                </a:endParaRPr>
              </a:p>
            </p:txBody>
          </p:sp>
          <p:sp>
            <p:nvSpPr>
              <p:cNvPr id="63" name="Freeform 269"/>
              <p:cNvSpPr>
                <a:spLocks/>
              </p:cNvSpPr>
              <p:nvPr/>
            </p:nvSpPr>
            <p:spPr bwMode="auto">
              <a:xfrm>
                <a:off x="4210486" y="2168228"/>
                <a:ext cx="264728" cy="719138"/>
              </a:xfrm>
              <a:custGeom>
                <a:avLst/>
                <a:gdLst/>
                <a:ahLst/>
                <a:cxnLst>
                  <a:cxn ang="0">
                    <a:pos x="0" y="1161"/>
                  </a:cxn>
                  <a:cxn ang="0">
                    <a:pos x="193" y="205"/>
                  </a:cxn>
                  <a:cxn ang="0">
                    <a:pos x="712" y="1"/>
                  </a:cxn>
                  <a:cxn ang="0">
                    <a:pos x="1177" y="202"/>
                  </a:cxn>
                  <a:cxn ang="0">
                    <a:pos x="1363" y="1153"/>
                  </a:cxn>
                </a:cxnLst>
                <a:rect l="0" t="0" r="r" b="b"/>
                <a:pathLst>
                  <a:path w="1363" h="1161">
                    <a:moveTo>
                      <a:pt x="0" y="1161"/>
                    </a:moveTo>
                    <a:cubicBezTo>
                      <a:pt x="32" y="1002"/>
                      <a:pt x="74" y="398"/>
                      <a:pt x="193" y="205"/>
                    </a:cubicBezTo>
                    <a:cubicBezTo>
                      <a:pt x="312" y="12"/>
                      <a:pt x="548" y="2"/>
                      <a:pt x="712" y="1"/>
                    </a:cubicBezTo>
                    <a:cubicBezTo>
                      <a:pt x="876" y="0"/>
                      <a:pt x="1069" y="10"/>
                      <a:pt x="1177" y="202"/>
                    </a:cubicBezTo>
                    <a:cubicBezTo>
                      <a:pt x="1285" y="394"/>
                      <a:pt x="1324" y="955"/>
                      <a:pt x="1363" y="1153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Freeform 270"/>
              <p:cNvSpPr>
                <a:spLocks/>
              </p:cNvSpPr>
              <p:nvPr/>
            </p:nvSpPr>
            <p:spPr bwMode="auto">
              <a:xfrm>
                <a:off x="4414034" y="2168228"/>
                <a:ext cx="264728" cy="719138"/>
              </a:xfrm>
              <a:custGeom>
                <a:avLst/>
                <a:gdLst/>
                <a:ahLst/>
                <a:cxnLst>
                  <a:cxn ang="0">
                    <a:pos x="0" y="1161"/>
                  </a:cxn>
                  <a:cxn ang="0">
                    <a:pos x="193" y="205"/>
                  </a:cxn>
                  <a:cxn ang="0">
                    <a:pos x="712" y="1"/>
                  </a:cxn>
                  <a:cxn ang="0">
                    <a:pos x="1177" y="202"/>
                  </a:cxn>
                  <a:cxn ang="0">
                    <a:pos x="1363" y="1153"/>
                  </a:cxn>
                </a:cxnLst>
                <a:rect l="0" t="0" r="r" b="b"/>
                <a:pathLst>
                  <a:path w="1363" h="1161">
                    <a:moveTo>
                      <a:pt x="0" y="1161"/>
                    </a:moveTo>
                    <a:cubicBezTo>
                      <a:pt x="32" y="1002"/>
                      <a:pt x="74" y="398"/>
                      <a:pt x="193" y="205"/>
                    </a:cubicBezTo>
                    <a:cubicBezTo>
                      <a:pt x="312" y="12"/>
                      <a:pt x="548" y="2"/>
                      <a:pt x="712" y="1"/>
                    </a:cubicBezTo>
                    <a:cubicBezTo>
                      <a:pt x="876" y="0"/>
                      <a:pt x="1069" y="10"/>
                      <a:pt x="1177" y="202"/>
                    </a:cubicBezTo>
                    <a:cubicBezTo>
                      <a:pt x="1285" y="394"/>
                      <a:pt x="1324" y="955"/>
                      <a:pt x="1363" y="1153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Freeform 271"/>
              <p:cNvSpPr>
                <a:spLocks/>
              </p:cNvSpPr>
              <p:nvPr/>
            </p:nvSpPr>
            <p:spPr bwMode="auto">
              <a:xfrm>
                <a:off x="3803003" y="2168228"/>
                <a:ext cx="264728" cy="719138"/>
              </a:xfrm>
              <a:custGeom>
                <a:avLst/>
                <a:gdLst/>
                <a:ahLst/>
                <a:cxnLst>
                  <a:cxn ang="0">
                    <a:pos x="0" y="1161"/>
                  </a:cxn>
                  <a:cxn ang="0">
                    <a:pos x="193" y="205"/>
                  </a:cxn>
                  <a:cxn ang="0">
                    <a:pos x="712" y="1"/>
                  </a:cxn>
                  <a:cxn ang="0">
                    <a:pos x="1177" y="202"/>
                  </a:cxn>
                  <a:cxn ang="0">
                    <a:pos x="1363" y="1153"/>
                  </a:cxn>
                </a:cxnLst>
                <a:rect l="0" t="0" r="r" b="b"/>
                <a:pathLst>
                  <a:path w="1363" h="1161">
                    <a:moveTo>
                      <a:pt x="0" y="1161"/>
                    </a:moveTo>
                    <a:cubicBezTo>
                      <a:pt x="32" y="1002"/>
                      <a:pt x="74" y="398"/>
                      <a:pt x="193" y="205"/>
                    </a:cubicBezTo>
                    <a:cubicBezTo>
                      <a:pt x="312" y="12"/>
                      <a:pt x="548" y="2"/>
                      <a:pt x="712" y="1"/>
                    </a:cubicBezTo>
                    <a:cubicBezTo>
                      <a:pt x="876" y="0"/>
                      <a:pt x="1069" y="10"/>
                      <a:pt x="1177" y="202"/>
                    </a:cubicBezTo>
                    <a:cubicBezTo>
                      <a:pt x="1285" y="394"/>
                      <a:pt x="1324" y="955"/>
                      <a:pt x="1363" y="1153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Freeform 272"/>
              <p:cNvSpPr>
                <a:spLocks/>
              </p:cNvSpPr>
              <p:nvPr/>
            </p:nvSpPr>
            <p:spPr bwMode="auto">
              <a:xfrm>
                <a:off x="3599261" y="2168228"/>
                <a:ext cx="264728" cy="719138"/>
              </a:xfrm>
              <a:custGeom>
                <a:avLst/>
                <a:gdLst/>
                <a:ahLst/>
                <a:cxnLst>
                  <a:cxn ang="0">
                    <a:pos x="0" y="1161"/>
                  </a:cxn>
                  <a:cxn ang="0">
                    <a:pos x="193" y="205"/>
                  </a:cxn>
                  <a:cxn ang="0">
                    <a:pos x="712" y="1"/>
                  </a:cxn>
                  <a:cxn ang="0">
                    <a:pos x="1177" y="202"/>
                  </a:cxn>
                  <a:cxn ang="0">
                    <a:pos x="1363" y="1153"/>
                  </a:cxn>
                </a:cxnLst>
                <a:rect l="0" t="0" r="r" b="b"/>
                <a:pathLst>
                  <a:path w="1363" h="1161">
                    <a:moveTo>
                      <a:pt x="0" y="1161"/>
                    </a:moveTo>
                    <a:cubicBezTo>
                      <a:pt x="32" y="1002"/>
                      <a:pt x="74" y="398"/>
                      <a:pt x="193" y="205"/>
                    </a:cubicBezTo>
                    <a:cubicBezTo>
                      <a:pt x="312" y="12"/>
                      <a:pt x="548" y="2"/>
                      <a:pt x="712" y="1"/>
                    </a:cubicBezTo>
                    <a:cubicBezTo>
                      <a:pt x="876" y="0"/>
                      <a:pt x="1069" y="10"/>
                      <a:pt x="1177" y="202"/>
                    </a:cubicBezTo>
                    <a:cubicBezTo>
                      <a:pt x="1285" y="394"/>
                      <a:pt x="1324" y="955"/>
                      <a:pt x="1363" y="1153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5" name="TextBox 5"/>
            <p:cNvSpPr txBox="1">
              <a:spLocks noChangeArrowheads="1"/>
            </p:cNvSpPr>
            <p:nvPr/>
          </p:nvSpPr>
          <p:spPr bwMode="auto">
            <a:xfrm>
              <a:off x="6767964" y="2422193"/>
              <a:ext cx="1008112" cy="36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Calibri" pitchFamily="34" charset="0"/>
                </a:rPr>
                <a:t>Second stage filterbank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72120" y="3212976"/>
              <a:ext cx="1008112" cy="9206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TextBox 5"/>
            <p:cNvSpPr txBox="1">
              <a:spLocks noChangeArrowheads="1"/>
            </p:cNvSpPr>
            <p:nvPr/>
          </p:nvSpPr>
          <p:spPr bwMode="auto">
            <a:xfrm>
              <a:off x="3699610" y="3464227"/>
              <a:ext cx="864096" cy="54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Calibri" pitchFamily="34" charset="0"/>
                </a:rPr>
                <a:t>Array Covariance Matrix</a:t>
              </a:r>
              <a:endParaRPr lang="en-US" sz="1400" b="1" dirty="0">
                <a:latin typeface="Calibri" pitchFamily="34" charset="0"/>
              </a:endParaRPr>
            </a:p>
          </p:txBody>
        </p:sp>
        <p:pic>
          <p:nvPicPr>
            <p:cNvPr id="48" name="Picture 47" descr="ACM_ful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8561" y="3269503"/>
              <a:ext cx="807188" cy="743981"/>
            </a:xfrm>
            <a:prstGeom prst="rect">
              <a:avLst/>
            </a:prstGeom>
          </p:spPr>
        </p:pic>
        <p:sp>
          <p:nvSpPr>
            <p:cNvPr id="49" name="Right Arrow 48"/>
            <p:cNvSpPr/>
            <p:nvPr/>
          </p:nvSpPr>
          <p:spPr>
            <a:xfrm>
              <a:off x="4932207" y="1966159"/>
              <a:ext cx="288050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6372522" y="1966159"/>
              <a:ext cx="288050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TextBox 5"/>
            <p:cNvSpPr txBox="1">
              <a:spLocks noChangeArrowheads="1"/>
            </p:cNvSpPr>
            <p:nvPr/>
          </p:nvSpPr>
          <p:spPr bwMode="auto">
            <a:xfrm>
              <a:off x="5076382" y="1155844"/>
              <a:ext cx="1296150" cy="36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Calibri" pitchFamily="34" charset="0"/>
                </a:rPr>
                <a:t>36 dual-</a:t>
              </a:r>
              <a:r>
                <a:rPr lang="en-US" sz="1400" b="1" dirty="0" err="1" smtClean="0">
                  <a:latin typeface="Calibri" pitchFamily="34" charset="0"/>
                </a:rPr>
                <a:t>polarised</a:t>
              </a:r>
              <a:r>
                <a:rPr lang="en-US" sz="1400" b="1" dirty="0" smtClean="0">
                  <a:latin typeface="Calibri" pitchFamily="34" charset="0"/>
                </a:rPr>
                <a:t> beams on the sky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7740436" y="1966158"/>
              <a:ext cx="864012" cy="1666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TextBox 5"/>
            <p:cNvSpPr txBox="1">
              <a:spLocks noChangeArrowheads="1"/>
            </p:cNvSpPr>
            <p:nvPr/>
          </p:nvSpPr>
          <p:spPr bwMode="auto">
            <a:xfrm>
              <a:off x="8207160" y="2204864"/>
              <a:ext cx="826872" cy="54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Calibri" pitchFamily="34" charset="0"/>
                </a:rPr>
                <a:t>To </a:t>
              </a:r>
              <a:r>
                <a:rPr lang="en-US" sz="1400" b="1" dirty="0" err="1" smtClean="0">
                  <a:latin typeface="Calibri" pitchFamily="34" charset="0"/>
                </a:rPr>
                <a:t>correlator</a:t>
              </a:r>
              <a:r>
                <a:rPr lang="en-US" sz="1400" b="1" dirty="0" smtClean="0">
                  <a:latin typeface="Calibri" pitchFamily="34" charset="0"/>
                </a:rPr>
                <a:t> engine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54" name="TextBox 5"/>
            <p:cNvSpPr txBox="1">
              <a:spLocks noChangeArrowheads="1"/>
            </p:cNvSpPr>
            <p:nvPr/>
          </p:nvSpPr>
          <p:spPr bwMode="auto">
            <a:xfrm>
              <a:off x="6587407" y="1160643"/>
              <a:ext cx="1369089" cy="36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Calibri" pitchFamily="34" charset="0"/>
                </a:rPr>
                <a:t>16,416 x 18.52kHz channels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55" name="TextBox 5"/>
            <p:cNvSpPr txBox="1">
              <a:spLocks noChangeArrowheads="1"/>
            </p:cNvSpPr>
            <p:nvPr/>
          </p:nvSpPr>
          <p:spPr bwMode="auto">
            <a:xfrm>
              <a:off x="3922820" y="1413833"/>
              <a:ext cx="1008112" cy="18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Calibri" pitchFamily="34" charset="0"/>
                </a:rPr>
                <a:t>2Tbits/s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6929790">
              <a:off x="4555491" y="2665392"/>
              <a:ext cx="792097" cy="1438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012280" y="3212976"/>
              <a:ext cx="1008112" cy="9206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Right Arrow 57"/>
            <p:cNvSpPr/>
            <p:nvPr/>
          </p:nvSpPr>
          <p:spPr>
            <a:xfrm rot="14670210" flipV="1">
              <a:off x="6139667" y="2665393"/>
              <a:ext cx="792097" cy="1438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5652240" y="3573016"/>
              <a:ext cx="288050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" name="tower"/>
            <p:cNvSpPr>
              <a:spLocks noEditPoints="1" noChangeArrowheads="1"/>
            </p:cNvSpPr>
            <p:nvPr/>
          </p:nvSpPr>
          <p:spPr bwMode="auto">
            <a:xfrm>
              <a:off x="6300312" y="3356992"/>
              <a:ext cx="432048" cy="67133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TextBox 5"/>
            <p:cNvSpPr txBox="1">
              <a:spLocks noChangeArrowheads="1"/>
            </p:cNvSpPr>
            <p:nvPr/>
          </p:nvSpPr>
          <p:spPr bwMode="auto">
            <a:xfrm>
              <a:off x="7092400" y="3356992"/>
              <a:ext cx="1008112" cy="54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Calibri" pitchFamily="34" charset="0"/>
                </a:rPr>
                <a:t>Off-line beam weight computation</a:t>
              </a:r>
              <a:endParaRPr lang="en-US" sz="1400" b="1" dirty="0">
                <a:latin typeface="Calibri" pitchFamily="34" charset="0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248245" y="4756312"/>
            <a:ext cx="7920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TextBox 5"/>
          <p:cNvSpPr txBox="1">
            <a:spLocks noChangeArrowheads="1"/>
          </p:cNvSpPr>
          <p:nvPr/>
        </p:nvSpPr>
        <p:spPr bwMode="auto">
          <a:xfrm>
            <a:off x="4032221" y="5548400"/>
            <a:ext cx="1224136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Fine Delay and Fringe rotator</a:t>
            </a:r>
            <a:endParaRPr lang="en-US" sz="1400" b="1" dirty="0">
              <a:latin typeface="Calibri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2519999" y="4797224"/>
            <a:ext cx="1" cy="504056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6" name="Rectangle 85"/>
          <p:cNvSpPr/>
          <p:nvPr/>
        </p:nvSpPr>
        <p:spPr>
          <a:xfrm>
            <a:off x="2953483" y="4756312"/>
            <a:ext cx="7920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3025491" y="4900328"/>
            <a:ext cx="144016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025491" y="5260368"/>
            <a:ext cx="144016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529547" y="4900328"/>
            <a:ext cx="144016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3529547" y="5260368"/>
            <a:ext cx="144016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3169507" y="4900328"/>
            <a:ext cx="360040" cy="36004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169507" y="4900328"/>
            <a:ext cx="360040" cy="36004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3" name="TextBox 5"/>
          <p:cNvSpPr txBox="1">
            <a:spLocks noChangeArrowheads="1"/>
          </p:cNvSpPr>
          <p:nvPr/>
        </p:nvSpPr>
        <p:spPr bwMode="auto">
          <a:xfrm>
            <a:off x="2881475" y="5540582"/>
            <a:ext cx="1008112" cy="3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Cross-connect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472681" y="4770714"/>
            <a:ext cx="82774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5" name="TextBox 5"/>
          <p:cNvSpPr txBox="1">
            <a:spLocks noChangeArrowheads="1"/>
          </p:cNvSpPr>
          <p:nvPr/>
        </p:nvSpPr>
        <p:spPr bwMode="auto">
          <a:xfrm>
            <a:off x="5478046" y="5540582"/>
            <a:ext cx="792088" cy="3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Hardware </a:t>
            </a:r>
            <a:r>
              <a:rPr lang="en-US" sz="1400" b="1" dirty="0" err="1" smtClean="0">
                <a:latin typeface="Calibri" pitchFamily="34" charset="0"/>
              </a:rPr>
              <a:t>Correlator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96" name="Right Arrow 95"/>
          <p:cNvSpPr/>
          <p:nvPr/>
        </p:nvSpPr>
        <p:spPr>
          <a:xfrm>
            <a:off x="2447923" y="4725216"/>
            <a:ext cx="28805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7" name="Right Arrow 96"/>
          <p:cNvSpPr/>
          <p:nvPr/>
        </p:nvSpPr>
        <p:spPr>
          <a:xfrm>
            <a:off x="2447923" y="5301280"/>
            <a:ext cx="28805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8" name="TextBox 5"/>
          <p:cNvSpPr txBox="1">
            <a:spLocks noChangeArrowheads="1"/>
          </p:cNvSpPr>
          <p:nvPr/>
        </p:nvSpPr>
        <p:spPr bwMode="auto">
          <a:xfrm>
            <a:off x="937379" y="4763249"/>
            <a:ext cx="154520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36 dual-</a:t>
            </a:r>
            <a:r>
              <a:rPr lang="en-US" sz="1400" b="1" dirty="0" err="1" smtClean="0">
                <a:latin typeface="Calibri" pitchFamily="34" charset="0"/>
              </a:rPr>
              <a:t>polarised</a:t>
            </a:r>
            <a:r>
              <a:rPr lang="en-US" sz="1400" b="1" dirty="0" smtClean="0">
                <a:latin typeface="Calibri" pitchFamily="34" charset="0"/>
              </a:rPr>
              <a:t> beams from 36 antennas, 16,416 fine channels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99" name="Right Arrow 98"/>
          <p:cNvSpPr/>
          <p:nvPr/>
        </p:nvSpPr>
        <p:spPr>
          <a:xfrm>
            <a:off x="3855679" y="5044372"/>
            <a:ext cx="28805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0" name="Right Arrow 99"/>
          <p:cNvSpPr/>
          <p:nvPr/>
        </p:nvSpPr>
        <p:spPr>
          <a:xfrm>
            <a:off x="5112323" y="5044372"/>
            <a:ext cx="28805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01" name="Group 94"/>
          <p:cNvGrpSpPr>
            <a:grpSpLocks noChangeAspect="1"/>
          </p:cNvGrpSpPr>
          <p:nvPr/>
        </p:nvGrpSpPr>
        <p:grpSpPr>
          <a:xfrm>
            <a:off x="5505210" y="4828320"/>
            <a:ext cx="759559" cy="518458"/>
            <a:chOff x="7632062" y="4352751"/>
            <a:chExt cx="1265932" cy="864096"/>
          </a:xfrm>
        </p:grpSpPr>
        <p:sp>
          <p:nvSpPr>
            <p:cNvPr id="125" name="Oval 124"/>
            <p:cNvSpPr/>
            <p:nvPr/>
          </p:nvSpPr>
          <p:spPr>
            <a:xfrm>
              <a:off x="7632062" y="4568775"/>
              <a:ext cx="432048" cy="432048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6" name="Rectangle 96"/>
            <p:cNvSpPr/>
            <p:nvPr/>
          </p:nvSpPr>
          <p:spPr>
            <a:xfrm>
              <a:off x="8246862" y="4532757"/>
              <a:ext cx="468380" cy="504028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aphicFrame>
          <p:nvGraphicFramePr>
            <p:cNvPr id="127" name="Object 2"/>
            <p:cNvGraphicFramePr>
              <a:graphicFrameLocks noChangeAspect="1"/>
            </p:cNvGraphicFramePr>
            <p:nvPr/>
          </p:nvGraphicFramePr>
          <p:xfrm>
            <a:off x="8292720" y="4581525"/>
            <a:ext cx="396370" cy="413332"/>
          </p:xfrm>
          <a:graphic>
            <a:graphicData uri="http://schemas.openxmlformats.org/presentationml/2006/ole">
              <p:oleObj spid="_x0000_s79874" name="Equation" r:id="rId6" imgW="266400" imgH="279360" progId="Equation.3">
                <p:embed/>
              </p:oleObj>
            </a:graphicData>
          </a:graphic>
        </p:graphicFrame>
        <p:cxnSp>
          <p:nvCxnSpPr>
            <p:cNvPr id="128" name="Straight Connector 127"/>
            <p:cNvCxnSpPr/>
            <p:nvPr/>
          </p:nvCxnSpPr>
          <p:spPr>
            <a:xfrm flipV="1">
              <a:off x="7698360" y="4632047"/>
              <a:ext cx="305504" cy="3055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698008" y="4632047"/>
              <a:ext cx="305504" cy="3055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endCxn id="125" idx="0"/>
            </p:cNvCxnSpPr>
            <p:nvPr/>
          </p:nvCxnSpPr>
          <p:spPr>
            <a:xfrm flipH="1">
              <a:off x="7848086" y="4352751"/>
              <a:ext cx="3026" cy="21602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01"/>
            <p:cNvCxnSpPr/>
            <p:nvPr/>
          </p:nvCxnSpPr>
          <p:spPr>
            <a:xfrm flipH="1" flipV="1">
              <a:off x="7851112" y="5000823"/>
              <a:ext cx="3026" cy="21602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02"/>
            <p:cNvCxnSpPr/>
            <p:nvPr/>
          </p:nvCxnSpPr>
          <p:spPr>
            <a:xfrm>
              <a:off x="8064110" y="4784771"/>
              <a:ext cx="182752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03"/>
            <p:cNvCxnSpPr/>
            <p:nvPr/>
          </p:nvCxnSpPr>
          <p:spPr>
            <a:xfrm>
              <a:off x="8715242" y="4784771"/>
              <a:ext cx="182752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ight Arrow 101"/>
          <p:cNvSpPr/>
          <p:nvPr/>
        </p:nvSpPr>
        <p:spPr>
          <a:xfrm>
            <a:off x="6405477" y="5013276"/>
            <a:ext cx="615166" cy="16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" name="Rectangle 102"/>
          <p:cNvSpPr/>
          <p:nvPr/>
        </p:nvSpPr>
        <p:spPr>
          <a:xfrm>
            <a:off x="899793" y="4540288"/>
            <a:ext cx="5798376" cy="1481072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" name="TextBox 5"/>
          <p:cNvSpPr txBox="1">
            <a:spLocks noChangeArrowheads="1"/>
          </p:cNvSpPr>
          <p:nvPr/>
        </p:nvSpPr>
        <p:spPr bwMode="auto">
          <a:xfrm>
            <a:off x="7092382" y="4797190"/>
            <a:ext cx="1152128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Calibri" pitchFamily="34" charset="0"/>
              </a:rPr>
              <a:t>To remote imaging supercomputer</a:t>
            </a:r>
            <a:endParaRPr lang="en-US" sz="1400" b="1" dirty="0">
              <a:latin typeface="Calibri" pitchFamily="34" charset="0"/>
            </a:endParaRPr>
          </a:p>
        </p:txBody>
      </p:sp>
      <p:grpSp>
        <p:nvGrpSpPr>
          <p:cNvPr id="106" name="Group 159"/>
          <p:cNvGrpSpPr/>
          <p:nvPr/>
        </p:nvGrpSpPr>
        <p:grpSpPr>
          <a:xfrm>
            <a:off x="4321635" y="4775178"/>
            <a:ext cx="676735" cy="526102"/>
            <a:chOff x="3741059" y="4735024"/>
            <a:chExt cx="676735" cy="526102"/>
          </a:xfrm>
        </p:grpSpPr>
        <p:grpSp>
          <p:nvGrpSpPr>
            <p:cNvPr id="107" name="Group 139"/>
            <p:cNvGrpSpPr/>
            <p:nvPr/>
          </p:nvGrpSpPr>
          <p:grpSpPr>
            <a:xfrm>
              <a:off x="3996141" y="4735024"/>
              <a:ext cx="421653" cy="225519"/>
              <a:chOff x="6228184" y="5445224"/>
              <a:chExt cx="421653" cy="225519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6376727" y="5541128"/>
                <a:ext cx="129615" cy="129615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 flipV="1">
                <a:off x="6396616" y="5560109"/>
                <a:ext cx="91651" cy="9165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6396511" y="5560109"/>
                <a:ext cx="91651" cy="9165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>
                <a:endCxn id="119" idx="0"/>
              </p:cNvCxnSpPr>
              <p:nvPr/>
            </p:nvCxnSpPr>
            <p:spPr>
              <a:xfrm flipH="1">
                <a:off x="6441535" y="5445224"/>
                <a:ext cx="907" cy="95904"/>
              </a:xfrm>
              <a:prstGeom prst="straightConnector1">
                <a:avLst/>
              </a:prstGeom>
              <a:ln w="9525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>
                <a:off x="6228184" y="5605926"/>
                <a:ext cx="144338" cy="0"/>
              </a:xfrm>
              <a:prstGeom prst="straightConnector1">
                <a:avLst/>
              </a:prstGeom>
              <a:ln w="9525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>
                <a:off x="6505499" y="5605463"/>
                <a:ext cx="144338" cy="0"/>
              </a:xfrm>
              <a:prstGeom prst="straightConnector1">
                <a:avLst/>
              </a:prstGeom>
              <a:ln w="9525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40"/>
            <p:cNvGrpSpPr/>
            <p:nvPr/>
          </p:nvGrpSpPr>
          <p:grpSpPr>
            <a:xfrm>
              <a:off x="3996141" y="5003681"/>
              <a:ext cx="421653" cy="225519"/>
              <a:chOff x="6228184" y="5445224"/>
              <a:chExt cx="421653" cy="22551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6376727" y="5541128"/>
                <a:ext cx="129615" cy="129615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V="1">
                <a:off x="6396616" y="5560109"/>
                <a:ext cx="91651" cy="9165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6396511" y="5560109"/>
                <a:ext cx="91651" cy="9165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endCxn id="113" idx="0"/>
              </p:cNvCxnSpPr>
              <p:nvPr/>
            </p:nvCxnSpPr>
            <p:spPr>
              <a:xfrm flipH="1">
                <a:off x="6441535" y="5445224"/>
                <a:ext cx="907" cy="95904"/>
              </a:xfrm>
              <a:prstGeom prst="straightConnector1">
                <a:avLst/>
              </a:prstGeom>
              <a:ln w="9525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6228184" y="5605926"/>
                <a:ext cx="144338" cy="0"/>
              </a:xfrm>
              <a:prstGeom prst="straightConnector1">
                <a:avLst/>
              </a:prstGeom>
              <a:ln w="9525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>
                <a:off x="6505499" y="5605463"/>
                <a:ext cx="144338" cy="0"/>
              </a:xfrm>
              <a:prstGeom prst="straightConnector1">
                <a:avLst/>
              </a:prstGeom>
              <a:ln w="9525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Rectangle 108"/>
            <p:cNvSpPr/>
            <p:nvPr/>
          </p:nvSpPr>
          <p:spPr>
            <a:xfrm>
              <a:off x="3851920" y="4798519"/>
              <a:ext cx="144220" cy="194413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dirty="0" smtClean="0"/>
                <a:t>D</a:t>
              </a:r>
              <a:endParaRPr lang="en-AU" sz="12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3742269" y="4895726"/>
              <a:ext cx="109651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3850710" y="5066713"/>
              <a:ext cx="144220" cy="194413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dirty="0" smtClean="0"/>
                <a:t>D</a:t>
              </a:r>
              <a:endParaRPr lang="en-AU" sz="1200" dirty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3741059" y="5163920"/>
              <a:ext cx="109651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flipH="1">
            <a:off x="6624758" y="908792"/>
            <a:ext cx="1369088" cy="792420"/>
          </a:xfrm>
          <a:prstGeom prst="straightConnector1">
            <a:avLst/>
          </a:prstGeom>
          <a:ln w="19050" cap="flat">
            <a:solidFill>
              <a:srgbClr val="FF0000"/>
            </a:solidFill>
            <a:prstDash val="soli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1319594" y="5621568"/>
            <a:ext cx="1353447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 smtClean="0">
                <a:latin typeface="Calibri" pitchFamily="34" charset="0"/>
              </a:rPr>
              <a:t>~720 </a:t>
            </a:r>
            <a:r>
              <a:rPr lang="en-US" b="1" dirty="0" err="1" smtClean="0">
                <a:latin typeface="Calibri" pitchFamily="34" charset="0"/>
              </a:rPr>
              <a:t>Tbits</a:t>
            </a:r>
            <a:r>
              <a:rPr lang="en-US" b="1" dirty="0" smtClean="0">
                <a:latin typeface="Calibri" pitchFamily="34" charset="0"/>
              </a:rPr>
              <a:t>/s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35" name="Picture 134" descr="PAF_Install_26July2011_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81" y="3197839"/>
            <a:ext cx="1597805" cy="106573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395420" y="1485913"/>
            <a:ext cx="347792" cy="215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9" name="Straight Arrow Connector 138"/>
          <p:cNvCxnSpPr>
            <a:stCxn id="136" idx="2"/>
          </p:cNvCxnSpPr>
          <p:nvPr/>
        </p:nvCxnSpPr>
        <p:spPr>
          <a:xfrm flipH="1">
            <a:off x="287981" y="1593563"/>
            <a:ext cx="107439" cy="1604276"/>
          </a:xfrm>
          <a:prstGeom prst="straightConnector1">
            <a:avLst/>
          </a:prstGeom>
          <a:ln w="19050" cap="flat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MS320C6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6028" y="4711100"/>
            <a:ext cx="1800200" cy="118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Calculation Engines: so many choices…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18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77991" y="985200"/>
            <a:ext cx="3245919" cy="42310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216000" marR="0" lvl="0" indent="-21600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Hard-wired logic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923910" y="985200"/>
            <a:ext cx="4572022" cy="42310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216000" indent="-21600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AU" sz="2400" dirty="0" smtClean="0"/>
              <a:t>Stored (programmed) logic</a:t>
            </a:r>
          </a:p>
        </p:txBody>
      </p:sp>
      <p:pic>
        <p:nvPicPr>
          <p:cNvPr id="14" name="Picture 13" descr="intel_xeon_70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3840" y="2800354"/>
            <a:ext cx="1950720" cy="1463040"/>
          </a:xfrm>
          <a:prstGeom prst="rect">
            <a:avLst/>
          </a:prstGeom>
        </p:spPr>
      </p:pic>
      <p:pic>
        <p:nvPicPr>
          <p:cNvPr id="15" name="Picture 14" descr="NVIDIA-Kepler-GP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20" y="3128548"/>
            <a:ext cx="1728192" cy="11348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1430" y="4509150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FF0000"/>
                </a:solidFill>
              </a:rPr>
              <a:t>EVLA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FF0000"/>
                </a:solidFill>
              </a:rPr>
              <a:t>ALMA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9251" y="4437140"/>
            <a:ext cx="121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FF0000"/>
                </a:solidFill>
              </a:rPr>
              <a:t>CABB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FF0000"/>
                </a:solidFill>
              </a:rPr>
              <a:t>ASKAP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30" y="4365130"/>
            <a:ext cx="1590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FF0000"/>
                </a:solidFill>
              </a:rPr>
              <a:t>MWA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err="1" smtClean="0">
                <a:solidFill>
                  <a:srgbClr val="FF0000"/>
                </a:solidFill>
              </a:rPr>
              <a:t>MeerKAT</a:t>
            </a:r>
            <a:endParaRPr lang="en-AU" sz="2400" dirty="0">
              <a:solidFill>
                <a:srgbClr val="FF0000"/>
              </a:solidFill>
            </a:endParaRPr>
          </a:p>
        </p:txBody>
      </p:sp>
      <p:pic>
        <p:nvPicPr>
          <p:cNvPr id="25" name="Picture 24" descr="virtex7_cropp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231" y="3128548"/>
            <a:ext cx="1578729" cy="1256245"/>
          </a:xfrm>
          <a:prstGeom prst="rect">
            <a:avLst/>
          </a:prstGeom>
        </p:spPr>
      </p:pic>
      <p:pic>
        <p:nvPicPr>
          <p:cNvPr id="26" name="Picture 25" descr="ASIC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099327"/>
            <a:ext cx="1641726" cy="136419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1430" y="1681644"/>
            <a:ext cx="112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ASIC’s</a:t>
            </a:r>
            <a:endParaRPr lang="en-A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6688" y="1681644"/>
            <a:ext cx="1225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FPGA’s</a:t>
            </a:r>
            <a:endParaRPr lang="en-A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70" y="1681644"/>
            <a:ext cx="108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GPU’s</a:t>
            </a:r>
            <a:endParaRPr lang="en-A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3717" y="1681644"/>
            <a:ext cx="2050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CPU’s/DSP’s</a:t>
            </a:r>
            <a:endParaRPr lang="en-A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117009" y="2276840"/>
            <a:ext cx="2078661" cy="720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/>
            <a:r>
              <a:rPr lang="en-AU" b="1" dirty="0" smtClean="0"/>
              <a:t>A</a:t>
            </a:r>
            <a:r>
              <a:rPr lang="en-AU" dirty="0" smtClean="0"/>
              <a:t>pplication-</a:t>
            </a:r>
            <a:r>
              <a:rPr lang="en-AU" b="1" dirty="0" smtClean="0"/>
              <a:t>S</a:t>
            </a:r>
            <a:r>
              <a:rPr lang="en-AU" dirty="0" smtClean="0"/>
              <a:t>pecific </a:t>
            </a:r>
            <a:r>
              <a:rPr lang="en-AU" b="1" dirty="0" smtClean="0"/>
              <a:t>I</a:t>
            </a:r>
            <a:r>
              <a:rPr lang="en-AU" dirty="0" smtClean="0"/>
              <a:t>ntegrated </a:t>
            </a:r>
            <a:r>
              <a:rPr lang="en-AU" b="1" dirty="0" smtClean="0"/>
              <a:t>C</a:t>
            </a:r>
            <a:r>
              <a:rPr lang="en-AU" dirty="0" smtClean="0"/>
              <a:t>ircuit</a:t>
            </a:r>
            <a:endParaRPr kumimoji="0" lang="en-A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2421329" y="2276840"/>
            <a:ext cx="2078661" cy="720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/>
            <a:r>
              <a:rPr lang="en-AU" b="1" dirty="0" smtClean="0"/>
              <a:t>F</a:t>
            </a:r>
            <a:r>
              <a:rPr lang="en-AU" dirty="0" smtClean="0"/>
              <a:t>ield </a:t>
            </a:r>
            <a:r>
              <a:rPr lang="en-AU" b="1" dirty="0" smtClean="0"/>
              <a:t>P</a:t>
            </a:r>
            <a:r>
              <a:rPr lang="en-AU" dirty="0" smtClean="0"/>
              <a:t>rogrammable </a:t>
            </a:r>
            <a:r>
              <a:rPr lang="en-AU" b="1" dirty="0" smtClean="0"/>
              <a:t>G</a:t>
            </a:r>
            <a:r>
              <a:rPr lang="en-AU" dirty="0" smtClean="0"/>
              <a:t>ate </a:t>
            </a:r>
            <a:r>
              <a:rPr lang="en-AU" b="1" dirty="0" smtClean="0"/>
              <a:t>A</a:t>
            </a:r>
            <a:r>
              <a:rPr lang="en-AU" dirty="0" smtClean="0"/>
              <a:t>rray</a:t>
            </a:r>
            <a:endParaRPr kumimoji="0" lang="en-A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4545056" y="2276840"/>
            <a:ext cx="2078661" cy="720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/>
            <a:r>
              <a:rPr lang="en-AU" b="1" dirty="0" smtClean="0"/>
              <a:t>G</a:t>
            </a:r>
            <a:r>
              <a:rPr lang="en-AU" dirty="0" smtClean="0"/>
              <a:t>raphics </a:t>
            </a:r>
            <a:r>
              <a:rPr lang="en-AU" b="1" dirty="0" smtClean="0"/>
              <a:t>P</a:t>
            </a:r>
            <a:r>
              <a:rPr lang="en-AU" dirty="0" smtClean="0"/>
              <a:t>rocessing </a:t>
            </a:r>
            <a:r>
              <a:rPr lang="en-AU" b="1" dirty="0" smtClean="0"/>
              <a:t>U</a:t>
            </a:r>
            <a:r>
              <a:rPr lang="en-AU" dirty="0" smtClean="0"/>
              <a:t>nit</a:t>
            </a:r>
            <a:endParaRPr kumimoji="0" lang="en-A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6623717" y="2276840"/>
            <a:ext cx="2402511" cy="720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/>
            <a:r>
              <a:rPr lang="en-AU" b="1" dirty="0" smtClean="0"/>
              <a:t>C</a:t>
            </a:r>
            <a:r>
              <a:rPr lang="en-AU" dirty="0" smtClean="0"/>
              <a:t>entral </a:t>
            </a:r>
            <a:r>
              <a:rPr lang="en-AU" b="1" dirty="0" smtClean="0"/>
              <a:t>P</a:t>
            </a:r>
            <a:r>
              <a:rPr lang="en-AU" dirty="0" smtClean="0"/>
              <a:t>rocessing </a:t>
            </a:r>
            <a:r>
              <a:rPr lang="en-AU" b="1" dirty="0" smtClean="0"/>
              <a:t>U</a:t>
            </a:r>
            <a:r>
              <a:rPr lang="en-AU" dirty="0" smtClean="0"/>
              <a:t>nit/</a:t>
            </a:r>
            <a:r>
              <a:rPr lang="en-AU" b="1" dirty="0" smtClean="0"/>
              <a:t> D</a:t>
            </a:r>
            <a:r>
              <a:rPr lang="en-AU" dirty="0" smtClean="0"/>
              <a:t>igital </a:t>
            </a:r>
            <a:r>
              <a:rPr lang="en-AU" b="1" dirty="0" smtClean="0"/>
              <a:t>S</a:t>
            </a:r>
            <a:r>
              <a:rPr lang="en-AU" dirty="0" smtClean="0"/>
              <a:t>ignal </a:t>
            </a:r>
            <a:r>
              <a:rPr lang="en-AU" b="1" dirty="0" smtClean="0"/>
              <a:t>P</a:t>
            </a:r>
            <a:r>
              <a:rPr lang="en-AU" dirty="0" smtClean="0"/>
              <a:t>rocessor</a:t>
            </a:r>
            <a:endParaRPr kumimoji="0" lang="en-A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3215" y="4153960"/>
            <a:ext cx="94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dirty="0" err="1" smtClean="0">
                <a:solidFill>
                  <a:srgbClr val="FF0000"/>
                </a:solidFill>
              </a:rPr>
              <a:t>DiFX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117009" y="5229250"/>
            <a:ext cx="2732242" cy="720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Less flexible</a:t>
            </a:r>
          </a:p>
          <a:p>
            <a:pPr>
              <a:buFont typeface="Arial" pitchFamily="34" charset="0"/>
              <a:buChar char="•"/>
            </a:pPr>
            <a:r>
              <a:rPr kumimoji="0" lang="en-A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power/computation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Higher initial development</a:t>
            </a:r>
            <a:endParaRPr kumimoji="0" lang="en-A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4788030" y="5257575"/>
            <a:ext cx="2730512" cy="7637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More flexible</a:t>
            </a:r>
          </a:p>
          <a:p>
            <a:pPr>
              <a:buFont typeface="Arial" pitchFamily="34" charset="0"/>
              <a:buChar char="•"/>
            </a:pPr>
            <a:r>
              <a:rPr kumimoji="0" lang="en-A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power/computation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Lower initial development</a:t>
            </a:r>
            <a:endParaRPr kumimoji="0" lang="en-A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983937" y="5733320"/>
            <a:ext cx="1516053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421328" y="1552324"/>
            <a:ext cx="2123727" cy="385983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>
          <a:xfrm>
            <a:off x="358775" y="908651"/>
            <a:ext cx="8461375" cy="4932618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Radio Astronomy:</a:t>
            </a:r>
          </a:p>
          <a:p>
            <a:pPr lvl="1"/>
            <a:r>
              <a:rPr lang="en-AU" dirty="0" smtClean="0"/>
              <a:t>H. C. </a:t>
            </a:r>
            <a:r>
              <a:rPr lang="en-AU" dirty="0" err="1" smtClean="0"/>
              <a:t>Ko</a:t>
            </a:r>
            <a:r>
              <a:rPr lang="en-AU" dirty="0" smtClean="0"/>
              <a:t>, “Coherence Theory in Radio-Astronomical Measurements,” </a:t>
            </a:r>
            <a:r>
              <a:rPr lang="en-AU" i="1" dirty="0" smtClean="0"/>
              <a:t>IEEE Trans. Antennas &amp; Propagation, </a:t>
            </a:r>
            <a:r>
              <a:rPr lang="en-AU" dirty="0" smtClean="0"/>
              <a:t>pp. 10-20, Vol. AP-15, No. 1, Jan. 1967.</a:t>
            </a:r>
          </a:p>
          <a:p>
            <a:pPr lvl="1"/>
            <a:r>
              <a:rPr lang="en-AU" dirty="0" smtClean="0"/>
              <a:t>G. B. Taylor, G. L. </a:t>
            </a:r>
            <a:r>
              <a:rPr lang="en-AU" dirty="0" err="1" smtClean="0"/>
              <a:t>Carilli</a:t>
            </a:r>
            <a:r>
              <a:rPr lang="en-AU" dirty="0" smtClean="0"/>
              <a:t> and R. A. </a:t>
            </a:r>
            <a:r>
              <a:rPr lang="en-AU" dirty="0" err="1" smtClean="0"/>
              <a:t>Perley</a:t>
            </a:r>
            <a:r>
              <a:rPr lang="en-AU" dirty="0" smtClean="0"/>
              <a:t>, </a:t>
            </a:r>
            <a:r>
              <a:rPr lang="en-AU" i="1" dirty="0" smtClean="0"/>
              <a:t>Synthesis Imaging in Radio Astronomy II</a:t>
            </a:r>
            <a:r>
              <a:rPr lang="en-AU" dirty="0" smtClean="0"/>
              <a:t>, Astron. Soc. Pac. Conf. Series, vol. 180, 2008. </a:t>
            </a:r>
          </a:p>
          <a:p>
            <a:r>
              <a:rPr lang="en-AU" dirty="0" smtClean="0"/>
              <a:t>CABB</a:t>
            </a:r>
          </a:p>
          <a:p>
            <a:pPr lvl="1"/>
            <a:r>
              <a:rPr lang="en-AU" dirty="0" smtClean="0"/>
              <a:t>W. E. Wilson, et. al. “The Australia Telescope Compact Array Broadband Backend (CABB): Description &amp; First Results,” Mon. Not. R. Astron. Soc., Feb. 2011</a:t>
            </a:r>
          </a:p>
          <a:p>
            <a:r>
              <a:rPr lang="en-AU" dirty="0" smtClean="0"/>
              <a:t>ASKAP</a:t>
            </a:r>
          </a:p>
          <a:p>
            <a:pPr lvl="1"/>
            <a:r>
              <a:rPr lang="en-AU" dirty="0" smtClean="0"/>
              <a:t>D. R. </a:t>
            </a:r>
            <a:r>
              <a:rPr lang="en-AU" dirty="0" err="1" smtClean="0"/>
              <a:t>DeBoer</a:t>
            </a:r>
            <a:r>
              <a:rPr lang="en-AU" dirty="0" smtClean="0"/>
              <a:t>, et.al, “Australian SKA Pathfinder: A High-Dynamic Range Wide-Field of View Survey Telescope,” </a:t>
            </a:r>
            <a:r>
              <a:rPr lang="en-AU" i="1" dirty="0" smtClean="0"/>
              <a:t>Proc. IEEE</a:t>
            </a:r>
            <a:r>
              <a:rPr lang="en-AU" dirty="0" smtClean="0"/>
              <a:t>, 2009.</a:t>
            </a:r>
          </a:p>
          <a:p>
            <a:r>
              <a:rPr lang="en-AU" dirty="0" smtClean="0"/>
              <a:t>Filter Banks</a:t>
            </a:r>
          </a:p>
          <a:p>
            <a:pPr lvl="1"/>
            <a:r>
              <a:rPr lang="en-AU" dirty="0" smtClean="0"/>
              <a:t>R. E. </a:t>
            </a:r>
            <a:r>
              <a:rPr lang="en-AU" dirty="0" err="1" smtClean="0"/>
              <a:t>Crochiere</a:t>
            </a:r>
            <a:r>
              <a:rPr lang="en-AU" dirty="0" smtClean="0"/>
              <a:t> and L. R. </a:t>
            </a:r>
            <a:r>
              <a:rPr lang="en-AU" dirty="0" err="1" smtClean="0"/>
              <a:t>Rabiner</a:t>
            </a:r>
            <a:r>
              <a:rPr lang="en-AU" dirty="0" smtClean="0"/>
              <a:t> </a:t>
            </a:r>
            <a:r>
              <a:rPr lang="en-AU" i="1" dirty="0" err="1" smtClean="0"/>
              <a:t>Multirate</a:t>
            </a:r>
            <a:r>
              <a:rPr lang="en-AU" i="1" dirty="0" smtClean="0"/>
              <a:t> Digital Signal Processing</a:t>
            </a:r>
            <a:r>
              <a:rPr lang="en-AU" dirty="0" smtClean="0"/>
              <a:t>, Prentice Hall, 1983.</a:t>
            </a:r>
          </a:p>
          <a:p>
            <a:pPr lvl="1"/>
            <a:r>
              <a:rPr lang="en-AU" dirty="0" smtClean="0"/>
              <a:t>f. j. </a:t>
            </a:r>
            <a:r>
              <a:rPr lang="en-AU" dirty="0" err="1" smtClean="0"/>
              <a:t>harris</a:t>
            </a:r>
            <a:r>
              <a:rPr lang="en-AU" dirty="0" smtClean="0"/>
              <a:t>, </a:t>
            </a:r>
            <a:r>
              <a:rPr lang="en-AU" i="1" dirty="0" err="1" smtClean="0"/>
              <a:t>Multirate</a:t>
            </a:r>
            <a:r>
              <a:rPr lang="en-AU" i="1" dirty="0" smtClean="0"/>
              <a:t> Signal Processing for Communication Systems</a:t>
            </a:r>
            <a:r>
              <a:rPr lang="en-AU" dirty="0" smtClean="0"/>
              <a:t>, Prentice Hall, 2008.</a:t>
            </a:r>
          </a:p>
          <a:p>
            <a:pPr lvl="1"/>
            <a:r>
              <a:rPr lang="en-AU" dirty="0" smtClean="0"/>
              <a:t>P. P. </a:t>
            </a:r>
            <a:r>
              <a:rPr lang="en-AU" dirty="0" err="1" smtClean="0"/>
              <a:t>Vaidyanathan</a:t>
            </a:r>
            <a:r>
              <a:rPr lang="en-AU" dirty="0" smtClean="0"/>
              <a:t>, </a:t>
            </a:r>
            <a:r>
              <a:rPr lang="en-AU" i="1" dirty="0" err="1" smtClean="0"/>
              <a:t>Multirate</a:t>
            </a:r>
            <a:r>
              <a:rPr lang="en-AU" i="1" dirty="0" smtClean="0"/>
              <a:t> Systems And Filter Banks</a:t>
            </a:r>
            <a:r>
              <a:rPr lang="en-AU" dirty="0" smtClean="0"/>
              <a:t>, Prentice Hall, 1992.</a:t>
            </a:r>
          </a:p>
          <a:p>
            <a:r>
              <a:rPr lang="en-AU" dirty="0" err="1" smtClean="0"/>
              <a:t>Beamforming</a:t>
            </a:r>
            <a:endParaRPr lang="en-AU" dirty="0" smtClean="0"/>
          </a:p>
          <a:p>
            <a:pPr lvl="1"/>
            <a:r>
              <a:rPr lang="en-AU" dirty="0" smtClean="0"/>
              <a:t>B. D. Van </a:t>
            </a:r>
            <a:r>
              <a:rPr lang="en-AU" dirty="0" err="1" smtClean="0"/>
              <a:t>Veen</a:t>
            </a:r>
            <a:r>
              <a:rPr lang="en-AU" dirty="0" smtClean="0"/>
              <a:t> and K. M. Buckley, “</a:t>
            </a:r>
            <a:r>
              <a:rPr lang="en-AU" dirty="0" err="1" smtClean="0"/>
              <a:t>Beamforming</a:t>
            </a:r>
            <a:r>
              <a:rPr lang="en-AU" dirty="0" smtClean="0"/>
              <a:t>: A Versatile Approach to Spatial Filtering,” </a:t>
            </a:r>
            <a:r>
              <a:rPr lang="en-AU" i="1" dirty="0" smtClean="0"/>
              <a:t>IEEE ASSP Magazine</a:t>
            </a:r>
            <a:r>
              <a:rPr lang="en-AU" dirty="0" smtClean="0"/>
              <a:t>, April 1988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Further Reading…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19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3672797"/>
          </a:xfrm>
        </p:spPr>
        <p:txBody>
          <a:bodyPr>
            <a:noAutofit/>
          </a:bodyPr>
          <a:lstStyle/>
          <a:p>
            <a:r>
              <a:rPr lang="en-AU" sz="3200" dirty="0" smtClean="0"/>
              <a:t>What is “back-end signal processing”</a:t>
            </a:r>
          </a:p>
          <a:p>
            <a:r>
              <a:rPr lang="en-AU" sz="3200" dirty="0" smtClean="0"/>
              <a:t>FX </a:t>
            </a:r>
            <a:r>
              <a:rPr lang="en-AU" sz="3200" dirty="0" err="1" smtClean="0"/>
              <a:t>vs</a:t>
            </a:r>
            <a:r>
              <a:rPr lang="en-AU" sz="3200" dirty="0" smtClean="0"/>
              <a:t> XF </a:t>
            </a:r>
            <a:r>
              <a:rPr lang="en-AU" sz="3200" dirty="0" err="1" smtClean="0"/>
              <a:t>correlators</a:t>
            </a:r>
            <a:endParaRPr lang="en-AU" sz="3200" dirty="0" smtClean="0"/>
          </a:p>
          <a:p>
            <a:r>
              <a:rPr lang="en-AU" sz="3200" dirty="0" err="1" smtClean="0"/>
              <a:t>Filterbanks</a:t>
            </a:r>
            <a:endParaRPr lang="en-AU" sz="3200" dirty="0" smtClean="0"/>
          </a:p>
          <a:p>
            <a:r>
              <a:rPr lang="en-AU" sz="3200" dirty="0" smtClean="0"/>
              <a:t>Sampling and ADCs</a:t>
            </a:r>
          </a:p>
          <a:p>
            <a:r>
              <a:rPr lang="en-AU" sz="3200" dirty="0" smtClean="0"/>
              <a:t>CABB and ASKAP digital back-ends</a:t>
            </a:r>
          </a:p>
          <a:p>
            <a:r>
              <a:rPr lang="en-AU" sz="3200" dirty="0" smtClean="0"/>
              <a:t>Calculation engines</a:t>
            </a:r>
          </a:p>
          <a:p>
            <a:r>
              <a:rPr lang="en-AU" sz="3200" dirty="0" smtClean="0"/>
              <a:t>Further reading</a:t>
            </a:r>
          </a:p>
          <a:p>
            <a:endParaRPr lang="en-AU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0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7511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CASS</a:t>
            </a:r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 smtClean="0"/>
              <a:t>Dr John Tuthill</a:t>
            </a:r>
            <a:br>
              <a:rPr lang="en-US" sz="1500" dirty="0" smtClean="0"/>
            </a:br>
            <a:r>
              <a:rPr lang="en-US" sz="1500" dirty="0" smtClean="0"/>
              <a:t>Digital Systems Engineer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t</a:t>
            </a:r>
            <a:r>
              <a:rPr lang="en-US" sz="1500" dirty="0" smtClean="0"/>
              <a:t>	+61 2 9372 4392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e</a:t>
            </a:r>
            <a:r>
              <a:rPr lang="en-US" sz="1500" dirty="0" smtClean="0"/>
              <a:t>	John.Tuthill@csiro.au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w</a:t>
            </a:r>
            <a:r>
              <a:rPr lang="en-US" sz="1500" dirty="0" smtClean="0"/>
              <a:t>	www.csiro.au/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sz="1200" b="1" kern="1200" cap="all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CASS - Digital Systems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417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Back-end processing for Synthesis Imaging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5" name="Picture 190" descr="ant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91" y="2174175"/>
            <a:ext cx="410812" cy="597692"/>
          </a:xfrm>
          <a:prstGeom prst="rect">
            <a:avLst/>
          </a:prstGeom>
          <a:noFill/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118292" y="1329877"/>
            <a:ext cx="2376264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 smtClean="0">
                <a:latin typeface="Calibri" pitchFamily="34" charset="0"/>
              </a:rPr>
              <a:t>Electric field  at the remote source propagated to the observing points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39580" y="1254033"/>
            <a:ext cx="42414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1331550" y="2865702"/>
            <a:ext cx="6079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>
            <a:stCxn id="20" idx="7"/>
          </p:cNvCxnSpPr>
          <p:nvPr/>
        </p:nvCxnSpPr>
        <p:spPr>
          <a:xfrm flipV="1">
            <a:off x="1383445" y="1412720"/>
            <a:ext cx="668205" cy="1459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0" descr="ant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580" y="2313729"/>
            <a:ext cx="410812" cy="597692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>
            <a:stCxn id="20" idx="2"/>
            <a:endCxn id="15" idx="2"/>
          </p:cNvCxnSpPr>
          <p:nvPr/>
        </p:nvCxnSpPr>
        <p:spPr>
          <a:xfrm flipH="1" flipV="1">
            <a:off x="883397" y="2771867"/>
            <a:ext cx="448153" cy="116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6"/>
          </p:cNvCxnSpPr>
          <p:nvPr/>
        </p:nvCxnSpPr>
        <p:spPr>
          <a:xfrm>
            <a:off x="1392349" y="2888562"/>
            <a:ext cx="5152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981647" y="2849563"/>
          <a:ext cx="214312" cy="331788"/>
        </p:xfrm>
        <a:graphic>
          <a:graphicData uri="http://schemas.openxmlformats.org/presentationml/2006/ole">
            <p:oleObj spid="_x0000_s21511" name="Equation" r:id="rId4" imgW="139680" imgH="215640" progId="Equation.3">
              <p:embed/>
            </p:oleObj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1538288" y="2865438"/>
          <a:ext cx="233362" cy="331787"/>
        </p:xfrm>
        <a:graphic>
          <a:graphicData uri="http://schemas.openxmlformats.org/presentationml/2006/ole">
            <p:oleObj spid="_x0000_s21512" name="Equation" r:id="rId5" imgW="152280" imgH="215640" progId="Equation.3">
              <p:embed/>
            </p:oleObj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528763" y="1811338"/>
          <a:ext cx="252412" cy="254000"/>
        </p:xfrm>
        <a:graphic>
          <a:graphicData uri="http://schemas.openxmlformats.org/presentationml/2006/ole">
            <p:oleObj spid="_x0000_s21513" name="Equation" r:id="rId6" imgW="164880" imgH="164880" progId="Equation.3">
              <p:embed/>
            </p:oleObj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349250" y="1801813"/>
          <a:ext cx="646113" cy="373062"/>
        </p:xfrm>
        <a:graphic>
          <a:graphicData uri="http://schemas.openxmlformats.org/presentationml/2006/ole">
            <p:oleObj spid="_x0000_s21514" name="Equation" r:id="rId7" imgW="419040" imgH="241200" progId="Equation.3">
              <p:embed/>
            </p:oleObj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/>
        </p:nvGraphicFramePr>
        <p:xfrm>
          <a:off x="2244725" y="2227263"/>
          <a:ext cx="665163" cy="373062"/>
        </p:xfrm>
        <a:graphic>
          <a:graphicData uri="http://schemas.openxmlformats.org/presentationml/2006/ole">
            <p:oleObj spid="_x0000_s21515" name="Equation" r:id="rId8" imgW="431640" imgH="241200" progId="Equation.3">
              <p:embed/>
            </p:oleObj>
          </a:graphicData>
        </a:graphic>
      </p:graphicFrame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2254250" y="1212850"/>
          <a:ext cx="625475" cy="371475"/>
        </p:xfrm>
        <a:graphic>
          <a:graphicData uri="http://schemas.openxmlformats.org/presentationml/2006/ole">
            <p:oleObj spid="_x0000_s21516" name="Equation" r:id="rId9" imgW="406080" imgH="241200" progId="Equation.3">
              <p:embed/>
            </p:oleObj>
          </a:graphicData>
        </a:graphic>
      </p:graphicFrame>
      <p:sp>
        <p:nvSpPr>
          <p:cNvPr id="39" name="Oval 38"/>
          <p:cNvSpPr/>
          <p:nvPr/>
        </p:nvSpPr>
        <p:spPr>
          <a:xfrm>
            <a:off x="278047" y="1740666"/>
            <a:ext cx="810756" cy="433510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/>
          <p:cNvSpPr/>
          <p:nvPr/>
        </p:nvSpPr>
        <p:spPr>
          <a:xfrm>
            <a:off x="2224088" y="2174176"/>
            <a:ext cx="763692" cy="433510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Freeform 41"/>
          <p:cNvSpPr/>
          <p:nvPr/>
        </p:nvSpPr>
        <p:spPr>
          <a:xfrm>
            <a:off x="1101687" y="1682653"/>
            <a:ext cx="2115238" cy="498686"/>
          </a:xfrm>
          <a:custGeom>
            <a:avLst/>
            <a:gdLst>
              <a:gd name="connsiteX0" fmla="*/ 0 w 2115238"/>
              <a:gd name="connsiteY0" fmla="*/ 253388 h 506776"/>
              <a:gd name="connsiteX1" fmla="*/ 198303 w 2115238"/>
              <a:gd name="connsiteY1" fmla="*/ 374574 h 506776"/>
              <a:gd name="connsiteX2" fmla="*/ 517793 w 2115238"/>
              <a:gd name="connsiteY2" fmla="*/ 462709 h 506776"/>
              <a:gd name="connsiteX3" fmla="*/ 1432193 w 2115238"/>
              <a:gd name="connsiteY3" fmla="*/ 110169 h 506776"/>
              <a:gd name="connsiteX4" fmla="*/ 2115238 w 2115238"/>
              <a:gd name="connsiteY4" fmla="*/ 0 h 506776"/>
              <a:gd name="connsiteX5" fmla="*/ 2115238 w 2115238"/>
              <a:gd name="connsiteY5" fmla="*/ 0 h 506776"/>
              <a:gd name="connsiteX0" fmla="*/ 0 w 2115238"/>
              <a:gd name="connsiteY0" fmla="*/ 253388 h 487580"/>
              <a:gd name="connsiteX1" fmla="*/ 281758 w 2115238"/>
              <a:gd name="connsiteY1" fmla="*/ 259394 h 487580"/>
              <a:gd name="connsiteX2" fmla="*/ 517793 w 2115238"/>
              <a:gd name="connsiteY2" fmla="*/ 462709 h 487580"/>
              <a:gd name="connsiteX3" fmla="*/ 1432193 w 2115238"/>
              <a:gd name="connsiteY3" fmla="*/ 110169 h 487580"/>
              <a:gd name="connsiteX4" fmla="*/ 2115238 w 2115238"/>
              <a:gd name="connsiteY4" fmla="*/ 0 h 487580"/>
              <a:gd name="connsiteX5" fmla="*/ 2115238 w 2115238"/>
              <a:gd name="connsiteY5" fmla="*/ 0 h 487580"/>
              <a:gd name="connsiteX0" fmla="*/ 0 w 2115238"/>
              <a:gd name="connsiteY0" fmla="*/ 253388 h 487580"/>
              <a:gd name="connsiteX1" fmla="*/ 281758 w 2115238"/>
              <a:gd name="connsiteY1" fmla="*/ 259394 h 487580"/>
              <a:gd name="connsiteX2" fmla="*/ 517793 w 2115238"/>
              <a:gd name="connsiteY2" fmla="*/ 462709 h 487580"/>
              <a:gd name="connsiteX3" fmla="*/ 1432193 w 2115238"/>
              <a:gd name="connsiteY3" fmla="*/ 110169 h 487580"/>
              <a:gd name="connsiteX4" fmla="*/ 2115238 w 2115238"/>
              <a:gd name="connsiteY4" fmla="*/ 0 h 487580"/>
              <a:gd name="connsiteX5" fmla="*/ 2115238 w 2115238"/>
              <a:gd name="connsiteY5" fmla="*/ 0 h 487580"/>
              <a:gd name="connsiteX0" fmla="*/ 0 w 2115238"/>
              <a:gd name="connsiteY0" fmla="*/ 253388 h 502132"/>
              <a:gd name="connsiteX1" fmla="*/ 281758 w 2115238"/>
              <a:gd name="connsiteY1" fmla="*/ 346707 h 502132"/>
              <a:gd name="connsiteX2" fmla="*/ 517793 w 2115238"/>
              <a:gd name="connsiteY2" fmla="*/ 462709 h 502132"/>
              <a:gd name="connsiteX3" fmla="*/ 1432193 w 2115238"/>
              <a:gd name="connsiteY3" fmla="*/ 110169 h 502132"/>
              <a:gd name="connsiteX4" fmla="*/ 2115238 w 2115238"/>
              <a:gd name="connsiteY4" fmla="*/ 0 h 502132"/>
              <a:gd name="connsiteX5" fmla="*/ 2115238 w 2115238"/>
              <a:gd name="connsiteY5" fmla="*/ 0 h 502132"/>
              <a:gd name="connsiteX0" fmla="*/ 0 w 2115238"/>
              <a:gd name="connsiteY0" fmla="*/ 253388 h 502132"/>
              <a:gd name="connsiteX1" fmla="*/ 281758 w 2115238"/>
              <a:gd name="connsiteY1" fmla="*/ 346707 h 502132"/>
              <a:gd name="connsiteX2" fmla="*/ 517793 w 2115238"/>
              <a:gd name="connsiteY2" fmla="*/ 462709 h 502132"/>
              <a:gd name="connsiteX3" fmla="*/ 1432193 w 2115238"/>
              <a:gd name="connsiteY3" fmla="*/ 110169 h 502132"/>
              <a:gd name="connsiteX4" fmla="*/ 2115238 w 2115238"/>
              <a:gd name="connsiteY4" fmla="*/ 0 h 502132"/>
              <a:gd name="connsiteX5" fmla="*/ 2115238 w 2115238"/>
              <a:gd name="connsiteY5" fmla="*/ 0 h 502132"/>
              <a:gd name="connsiteX0" fmla="*/ 0 w 2115238"/>
              <a:gd name="connsiteY0" fmla="*/ 253388 h 462709"/>
              <a:gd name="connsiteX1" fmla="*/ 281758 w 2115238"/>
              <a:gd name="connsiteY1" fmla="*/ 346707 h 462709"/>
              <a:gd name="connsiteX2" fmla="*/ 517793 w 2115238"/>
              <a:gd name="connsiteY2" fmla="*/ 462709 h 462709"/>
              <a:gd name="connsiteX3" fmla="*/ 1432193 w 2115238"/>
              <a:gd name="connsiteY3" fmla="*/ 110169 h 462709"/>
              <a:gd name="connsiteX4" fmla="*/ 2115238 w 2115238"/>
              <a:gd name="connsiteY4" fmla="*/ 0 h 462709"/>
              <a:gd name="connsiteX5" fmla="*/ 2115238 w 2115238"/>
              <a:gd name="connsiteY5" fmla="*/ 0 h 462709"/>
              <a:gd name="connsiteX0" fmla="*/ 0 w 2115238"/>
              <a:gd name="connsiteY0" fmla="*/ 253388 h 462709"/>
              <a:gd name="connsiteX1" fmla="*/ 281758 w 2115238"/>
              <a:gd name="connsiteY1" fmla="*/ 346707 h 462709"/>
              <a:gd name="connsiteX2" fmla="*/ 517793 w 2115238"/>
              <a:gd name="connsiteY2" fmla="*/ 462709 h 462709"/>
              <a:gd name="connsiteX3" fmla="*/ 1432193 w 2115238"/>
              <a:gd name="connsiteY3" fmla="*/ 110169 h 462709"/>
              <a:gd name="connsiteX4" fmla="*/ 2115238 w 2115238"/>
              <a:gd name="connsiteY4" fmla="*/ 0 h 462709"/>
              <a:gd name="connsiteX5" fmla="*/ 2115238 w 2115238"/>
              <a:gd name="connsiteY5" fmla="*/ 0 h 462709"/>
              <a:gd name="connsiteX0" fmla="*/ 0 w 2115238"/>
              <a:gd name="connsiteY0" fmla="*/ 289365 h 498686"/>
              <a:gd name="connsiteX1" fmla="*/ 281758 w 2115238"/>
              <a:gd name="connsiteY1" fmla="*/ 382684 h 498686"/>
              <a:gd name="connsiteX2" fmla="*/ 517793 w 2115238"/>
              <a:gd name="connsiteY2" fmla="*/ 498686 h 498686"/>
              <a:gd name="connsiteX3" fmla="*/ 1432193 w 2115238"/>
              <a:gd name="connsiteY3" fmla="*/ 146146 h 498686"/>
              <a:gd name="connsiteX4" fmla="*/ 2115238 w 2115238"/>
              <a:gd name="connsiteY4" fmla="*/ 35977 h 498686"/>
              <a:gd name="connsiteX5" fmla="*/ 2115238 w 2115238"/>
              <a:gd name="connsiteY5" fmla="*/ 35977 h 498686"/>
              <a:gd name="connsiteX0" fmla="*/ 0 w 2115238"/>
              <a:gd name="connsiteY0" fmla="*/ 289365 h 498686"/>
              <a:gd name="connsiteX1" fmla="*/ 281758 w 2115238"/>
              <a:gd name="connsiteY1" fmla="*/ 382684 h 498686"/>
              <a:gd name="connsiteX2" fmla="*/ 517793 w 2115238"/>
              <a:gd name="connsiteY2" fmla="*/ 498686 h 498686"/>
              <a:gd name="connsiteX3" fmla="*/ 1432193 w 2115238"/>
              <a:gd name="connsiteY3" fmla="*/ 146146 h 498686"/>
              <a:gd name="connsiteX4" fmla="*/ 2115238 w 2115238"/>
              <a:gd name="connsiteY4" fmla="*/ 35977 h 498686"/>
              <a:gd name="connsiteX5" fmla="*/ 2115238 w 2115238"/>
              <a:gd name="connsiteY5" fmla="*/ 35977 h 49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38" h="498686">
                <a:moveTo>
                  <a:pt x="0" y="289365"/>
                </a:moveTo>
                <a:cubicBezTo>
                  <a:pt x="145918" y="307206"/>
                  <a:pt x="195459" y="347797"/>
                  <a:pt x="281758" y="382684"/>
                </a:cubicBezTo>
                <a:cubicBezTo>
                  <a:pt x="372819" y="458846"/>
                  <a:pt x="405317" y="485721"/>
                  <a:pt x="517793" y="498686"/>
                </a:cubicBezTo>
                <a:cubicBezTo>
                  <a:pt x="709532" y="459263"/>
                  <a:pt x="1192995" y="299556"/>
                  <a:pt x="1432193" y="146146"/>
                </a:cubicBezTo>
                <a:cubicBezTo>
                  <a:pt x="1698459" y="0"/>
                  <a:pt x="2115238" y="35977"/>
                  <a:pt x="2115238" y="35977"/>
                </a:cubicBezTo>
                <a:lnTo>
                  <a:pt x="2115238" y="35977"/>
                </a:lnTo>
              </a:path>
            </a:pathLst>
          </a:cu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Freeform 42"/>
          <p:cNvSpPr/>
          <p:nvPr/>
        </p:nvSpPr>
        <p:spPr>
          <a:xfrm>
            <a:off x="2972554" y="1740666"/>
            <a:ext cx="303265" cy="675540"/>
          </a:xfrm>
          <a:custGeom>
            <a:avLst/>
            <a:gdLst>
              <a:gd name="connsiteX0" fmla="*/ 0 w 2115238"/>
              <a:gd name="connsiteY0" fmla="*/ 253388 h 506776"/>
              <a:gd name="connsiteX1" fmla="*/ 198303 w 2115238"/>
              <a:gd name="connsiteY1" fmla="*/ 374574 h 506776"/>
              <a:gd name="connsiteX2" fmla="*/ 517793 w 2115238"/>
              <a:gd name="connsiteY2" fmla="*/ 462709 h 506776"/>
              <a:gd name="connsiteX3" fmla="*/ 1432193 w 2115238"/>
              <a:gd name="connsiteY3" fmla="*/ 110169 h 506776"/>
              <a:gd name="connsiteX4" fmla="*/ 2115238 w 2115238"/>
              <a:gd name="connsiteY4" fmla="*/ 0 h 506776"/>
              <a:gd name="connsiteX5" fmla="*/ 2115238 w 2115238"/>
              <a:gd name="connsiteY5" fmla="*/ 0 h 506776"/>
              <a:gd name="connsiteX0" fmla="*/ 0 w 2115238"/>
              <a:gd name="connsiteY0" fmla="*/ 253388 h 487580"/>
              <a:gd name="connsiteX1" fmla="*/ 281758 w 2115238"/>
              <a:gd name="connsiteY1" fmla="*/ 259394 h 487580"/>
              <a:gd name="connsiteX2" fmla="*/ 517793 w 2115238"/>
              <a:gd name="connsiteY2" fmla="*/ 462709 h 487580"/>
              <a:gd name="connsiteX3" fmla="*/ 1432193 w 2115238"/>
              <a:gd name="connsiteY3" fmla="*/ 110169 h 487580"/>
              <a:gd name="connsiteX4" fmla="*/ 2115238 w 2115238"/>
              <a:gd name="connsiteY4" fmla="*/ 0 h 487580"/>
              <a:gd name="connsiteX5" fmla="*/ 2115238 w 2115238"/>
              <a:gd name="connsiteY5" fmla="*/ 0 h 487580"/>
              <a:gd name="connsiteX0" fmla="*/ 0 w 2115238"/>
              <a:gd name="connsiteY0" fmla="*/ 253388 h 487580"/>
              <a:gd name="connsiteX1" fmla="*/ 281758 w 2115238"/>
              <a:gd name="connsiteY1" fmla="*/ 259394 h 487580"/>
              <a:gd name="connsiteX2" fmla="*/ 517793 w 2115238"/>
              <a:gd name="connsiteY2" fmla="*/ 462709 h 487580"/>
              <a:gd name="connsiteX3" fmla="*/ 1432193 w 2115238"/>
              <a:gd name="connsiteY3" fmla="*/ 110169 h 487580"/>
              <a:gd name="connsiteX4" fmla="*/ 2115238 w 2115238"/>
              <a:gd name="connsiteY4" fmla="*/ 0 h 487580"/>
              <a:gd name="connsiteX5" fmla="*/ 2115238 w 2115238"/>
              <a:gd name="connsiteY5" fmla="*/ 0 h 487580"/>
              <a:gd name="connsiteX0" fmla="*/ 0 w 2115238"/>
              <a:gd name="connsiteY0" fmla="*/ 253388 h 502132"/>
              <a:gd name="connsiteX1" fmla="*/ 281758 w 2115238"/>
              <a:gd name="connsiteY1" fmla="*/ 346707 h 502132"/>
              <a:gd name="connsiteX2" fmla="*/ 517793 w 2115238"/>
              <a:gd name="connsiteY2" fmla="*/ 462709 h 502132"/>
              <a:gd name="connsiteX3" fmla="*/ 1432193 w 2115238"/>
              <a:gd name="connsiteY3" fmla="*/ 110169 h 502132"/>
              <a:gd name="connsiteX4" fmla="*/ 2115238 w 2115238"/>
              <a:gd name="connsiteY4" fmla="*/ 0 h 502132"/>
              <a:gd name="connsiteX5" fmla="*/ 2115238 w 2115238"/>
              <a:gd name="connsiteY5" fmla="*/ 0 h 502132"/>
              <a:gd name="connsiteX0" fmla="*/ 0 w 2115238"/>
              <a:gd name="connsiteY0" fmla="*/ 253388 h 502132"/>
              <a:gd name="connsiteX1" fmla="*/ 281758 w 2115238"/>
              <a:gd name="connsiteY1" fmla="*/ 346707 h 502132"/>
              <a:gd name="connsiteX2" fmla="*/ 517793 w 2115238"/>
              <a:gd name="connsiteY2" fmla="*/ 462709 h 502132"/>
              <a:gd name="connsiteX3" fmla="*/ 1432193 w 2115238"/>
              <a:gd name="connsiteY3" fmla="*/ 110169 h 502132"/>
              <a:gd name="connsiteX4" fmla="*/ 2115238 w 2115238"/>
              <a:gd name="connsiteY4" fmla="*/ 0 h 502132"/>
              <a:gd name="connsiteX5" fmla="*/ 2115238 w 2115238"/>
              <a:gd name="connsiteY5" fmla="*/ 0 h 502132"/>
              <a:gd name="connsiteX0" fmla="*/ 0 w 2115238"/>
              <a:gd name="connsiteY0" fmla="*/ 253388 h 462709"/>
              <a:gd name="connsiteX1" fmla="*/ 281758 w 2115238"/>
              <a:gd name="connsiteY1" fmla="*/ 346707 h 462709"/>
              <a:gd name="connsiteX2" fmla="*/ 517793 w 2115238"/>
              <a:gd name="connsiteY2" fmla="*/ 462709 h 462709"/>
              <a:gd name="connsiteX3" fmla="*/ 1432193 w 2115238"/>
              <a:gd name="connsiteY3" fmla="*/ 110169 h 462709"/>
              <a:gd name="connsiteX4" fmla="*/ 2115238 w 2115238"/>
              <a:gd name="connsiteY4" fmla="*/ 0 h 462709"/>
              <a:gd name="connsiteX5" fmla="*/ 2115238 w 2115238"/>
              <a:gd name="connsiteY5" fmla="*/ 0 h 462709"/>
              <a:gd name="connsiteX0" fmla="*/ 0 w 2115238"/>
              <a:gd name="connsiteY0" fmla="*/ 253388 h 462709"/>
              <a:gd name="connsiteX1" fmla="*/ 281758 w 2115238"/>
              <a:gd name="connsiteY1" fmla="*/ 346707 h 462709"/>
              <a:gd name="connsiteX2" fmla="*/ 517793 w 2115238"/>
              <a:gd name="connsiteY2" fmla="*/ 462709 h 462709"/>
              <a:gd name="connsiteX3" fmla="*/ 1432193 w 2115238"/>
              <a:gd name="connsiteY3" fmla="*/ 110169 h 462709"/>
              <a:gd name="connsiteX4" fmla="*/ 2115238 w 2115238"/>
              <a:gd name="connsiteY4" fmla="*/ 0 h 462709"/>
              <a:gd name="connsiteX5" fmla="*/ 2115238 w 2115238"/>
              <a:gd name="connsiteY5" fmla="*/ 0 h 462709"/>
              <a:gd name="connsiteX0" fmla="*/ 0 w 2115238"/>
              <a:gd name="connsiteY0" fmla="*/ 289365 h 498686"/>
              <a:gd name="connsiteX1" fmla="*/ 281758 w 2115238"/>
              <a:gd name="connsiteY1" fmla="*/ 382684 h 498686"/>
              <a:gd name="connsiteX2" fmla="*/ 517793 w 2115238"/>
              <a:gd name="connsiteY2" fmla="*/ 498686 h 498686"/>
              <a:gd name="connsiteX3" fmla="*/ 1432193 w 2115238"/>
              <a:gd name="connsiteY3" fmla="*/ 146146 h 498686"/>
              <a:gd name="connsiteX4" fmla="*/ 2115238 w 2115238"/>
              <a:gd name="connsiteY4" fmla="*/ 35977 h 498686"/>
              <a:gd name="connsiteX5" fmla="*/ 2115238 w 2115238"/>
              <a:gd name="connsiteY5" fmla="*/ 35977 h 498686"/>
              <a:gd name="connsiteX0" fmla="*/ 0 w 2115238"/>
              <a:gd name="connsiteY0" fmla="*/ 289365 h 498686"/>
              <a:gd name="connsiteX1" fmla="*/ 281758 w 2115238"/>
              <a:gd name="connsiteY1" fmla="*/ 382684 h 498686"/>
              <a:gd name="connsiteX2" fmla="*/ 517793 w 2115238"/>
              <a:gd name="connsiteY2" fmla="*/ 498686 h 498686"/>
              <a:gd name="connsiteX3" fmla="*/ 1432193 w 2115238"/>
              <a:gd name="connsiteY3" fmla="*/ 146146 h 498686"/>
              <a:gd name="connsiteX4" fmla="*/ 2115238 w 2115238"/>
              <a:gd name="connsiteY4" fmla="*/ 35977 h 498686"/>
              <a:gd name="connsiteX5" fmla="*/ 2115238 w 2115238"/>
              <a:gd name="connsiteY5" fmla="*/ 35977 h 498686"/>
              <a:gd name="connsiteX0" fmla="*/ 0 w 2115238"/>
              <a:gd name="connsiteY0" fmla="*/ 253388 h 462709"/>
              <a:gd name="connsiteX1" fmla="*/ 281758 w 2115238"/>
              <a:gd name="connsiteY1" fmla="*/ 346707 h 462709"/>
              <a:gd name="connsiteX2" fmla="*/ 517793 w 2115238"/>
              <a:gd name="connsiteY2" fmla="*/ 462709 h 462709"/>
              <a:gd name="connsiteX3" fmla="*/ 2115238 w 2115238"/>
              <a:gd name="connsiteY3" fmla="*/ 0 h 462709"/>
              <a:gd name="connsiteX4" fmla="*/ 2115238 w 2115238"/>
              <a:gd name="connsiteY4" fmla="*/ 0 h 462709"/>
              <a:gd name="connsiteX0" fmla="*/ 0 w 2115238"/>
              <a:gd name="connsiteY0" fmla="*/ 657699 h 867020"/>
              <a:gd name="connsiteX1" fmla="*/ 281758 w 2115238"/>
              <a:gd name="connsiteY1" fmla="*/ 751018 h 867020"/>
              <a:gd name="connsiteX2" fmla="*/ 517793 w 2115238"/>
              <a:gd name="connsiteY2" fmla="*/ 867020 h 867020"/>
              <a:gd name="connsiteX3" fmla="*/ 2115238 w 2115238"/>
              <a:gd name="connsiteY3" fmla="*/ 404311 h 867020"/>
              <a:gd name="connsiteX4" fmla="*/ 229145 w 2115238"/>
              <a:gd name="connsiteY4" fmla="*/ 0 h 867020"/>
              <a:gd name="connsiteX0" fmla="*/ 0 w 517793"/>
              <a:gd name="connsiteY0" fmla="*/ 657699 h 867020"/>
              <a:gd name="connsiteX1" fmla="*/ 281758 w 517793"/>
              <a:gd name="connsiteY1" fmla="*/ 751018 h 867020"/>
              <a:gd name="connsiteX2" fmla="*/ 517793 w 517793"/>
              <a:gd name="connsiteY2" fmla="*/ 867020 h 867020"/>
              <a:gd name="connsiteX3" fmla="*/ 229145 w 517793"/>
              <a:gd name="connsiteY3" fmla="*/ 0 h 867020"/>
              <a:gd name="connsiteX0" fmla="*/ 0 w 517793"/>
              <a:gd name="connsiteY0" fmla="*/ 657699 h 867020"/>
              <a:gd name="connsiteX1" fmla="*/ 130513 w 517793"/>
              <a:gd name="connsiteY1" fmla="*/ 423097 h 867020"/>
              <a:gd name="connsiteX2" fmla="*/ 517793 w 517793"/>
              <a:gd name="connsiteY2" fmla="*/ 867020 h 867020"/>
              <a:gd name="connsiteX3" fmla="*/ 229145 w 517793"/>
              <a:gd name="connsiteY3" fmla="*/ 0 h 867020"/>
              <a:gd name="connsiteX0" fmla="*/ 112475 w 401755"/>
              <a:gd name="connsiteY0" fmla="*/ 657699 h 675540"/>
              <a:gd name="connsiteX1" fmla="*/ 242988 w 401755"/>
              <a:gd name="connsiteY1" fmla="*/ 423097 h 675540"/>
              <a:gd name="connsiteX2" fmla="*/ 112476 w 401755"/>
              <a:gd name="connsiteY2" fmla="*/ 237359 h 675540"/>
              <a:gd name="connsiteX3" fmla="*/ 341620 w 401755"/>
              <a:gd name="connsiteY3" fmla="*/ 0 h 675540"/>
              <a:gd name="connsiteX0" fmla="*/ 112475 w 341620"/>
              <a:gd name="connsiteY0" fmla="*/ 657699 h 675540"/>
              <a:gd name="connsiteX1" fmla="*/ 242988 w 341620"/>
              <a:gd name="connsiteY1" fmla="*/ 423097 h 675540"/>
              <a:gd name="connsiteX2" fmla="*/ 112476 w 341620"/>
              <a:gd name="connsiteY2" fmla="*/ 237359 h 675540"/>
              <a:gd name="connsiteX3" fmla="*/ 341620 w 341620"/>
              <a:gd name="connsiteY3" fmla="*/ 0 h 675540"/>
              <a:gd name="connsiteX0" fmla="*/ 8768 w 237913"/>
              <a:gd name="connsiteY0" fmla="*/ 657699 h 675540"/>
              <a:gd name="connsiteX1" fmla="*/ 139281 w 237913"/>
              <a:gd name="connsiteY1" fmla="*/ 423097 h 675540"/>
              <a:gd name="connsiteX2" fmla="*/ 8769 w 237913"/>
              <a:gd name="connsiteY2" fmla="*/ 237359 h 675540"/>
              <a:gd name="connsiteX3" fmla="*/ 237913 w 237913"/>
              <a:gd name="connsiteY3" fmla="*/ 0 h 675540"/>
              <a:gd name="connsiteX0" fmla="*/ 8768 w 387871"/>
              <a:gd name="connsiteY0" fmla="*/ 657699 h 675540"/>
              <a:gd name="connsiteX1" fmla="*/ 296810 w 387871"/>
              <a:gd name="connsiteY1" fmla="*/ 433509 h 675540"/>
              <a:gd name="connsiteX2" fmla="*/ 8769 w 387871"/>
              <a:gd name="connsiteY2" fmla="*/ 237359 h 675540"/>
              <a:gd name="connsiteX3" fmla="*/ 237913 w 387871"/>
              <a:gd name="connsiteY3" fmla="*/ 0 h 675540"/>
              <a:gd name="connsiteX0" fmla="*/ 8768 w 335690"/>
              <a:gd name="connsiteY0" fmla="*/ 657699 h 675540"/>
              <a:gd name="connsiteX1" fmla="*/ 296810 w 335690"/>
              <a:gd name="connsiteY1" fmla="*/ 433509 h 675540"/>
              <a:gd name="connsiteX2" fmla="*/ 8769 w 335690"/>
              <a:gd name="connsiteY2" fmla="*/ 237359 h 675540"/>
              <a:gd name="connsiteX3" fmla="*/ 237913 w 335690"/>
              <a:gd name="connsiteY3" fmla="*/ 0 h 675540"/>
              <a:gd name="connsiteX0" fmla="*/ 8768 w 335690"/>
              <a:gd name="connsiteY0" fmla="*/ 657699 h 675540"/>
              <a:gd name="connsiteX1" fmla="*/ 296810 w 335690"/>
              <a:gd name="connsiteY1" fmla="*/ 433509 h 675540"/>
              <a:gd name="connsiteX2" fmla="*/ 8769 w 335690"/>
              <a:gd name="connsiteY2" fmla="*/ 237359 h 675540"/>
              <a:gd name="connsiteX3" fmla="*/ 237913 w 335690"/>
              <a:gd name="connsiteY3" fmla="*/ 0 h 675540"/>
              <a:gd name="connsiteX0" fmla="*/ 8768 w 335690"/>
              <a:gd name="connsiteY0" fmla="*/ 657699 h 675540"/>
              <a:gd name="connsiteX1" fmla="*/ 296810 w 335690"/>
              <a:gd name="connsiteY1" fmla="*/ 433509 h 675540"/>
              <a:gd name="connsiteX2" fmla="*/ 8769 w 335690"/>
              <a:gd name="connsiteY2" fmla="*/ 237359 h 675540"/>
              <a:gd name="connsiteX3" fmla="*/ 237915 w 335690"/>
              <a:gd name="connsiteY3" fmla="*/ 0 h 675540"/>
              <a:gd name="connsiteX0" fmla="*/ 8768 w 335690"/>
              <a:gd name="connsiteY0" fmla="*/ 657699 h 675540"/>
              <a:gd name="connsiteX1" fmla="*/ 296810 w 335690"/>
              <a:gd name="connsiteY1" fmla="*/ 433509 h 675540"/>
              <a:gd name="connsiteX2" fmla="*/ 8769 w 335690"/>
              <a:gd name="connsiteY2" fmla="*/ 237359 h 675540"/>
              <a:gd name="connsiteX3" fmla="*/ 237915 w 335690"/>
              <a:gd name="connsiteY3" fmla="*/ 0 h 675540"/>
              <a:gd name="connsiteX0" fmla="*/ 15223 w 342145"/>
              <a:gd name="connsiteY0" fmla="*/ 657699 h 675540"/>
              <a:gd name="connsiteX1" fmla="*/ 303265 w 342145"/>
              <a:gd name="connsiteY1" fmla="*/ 433509 h 675540"/>
              <a:gd name="connsiteX2" fmla="*/ 15224 w 342145"/>
              <a:gd name="connsiteY2" fmla="*/ 237359 h 675540"/>
              <a:gd name="connsiteX3" fmla="*/ 244370 w 342145"/>
              <a:gd name="connsiteY3" fmla="*/ 0 h 675540"/>
              <a:gd name="connsiteX0" fmla="*/ 15223 w 303265"/>
              <a:gd name="connsiteY0" fmla="*/ 657699 h 675540"/>
              <a:gd name="connsiteX1" fmla="*/ 303265 w 303265"/>
              <a:gd name="connsiteY1" fmla="*/ 433509 h 675540"/>
              <a:gd name="connsiteX2" fmla="*/ 15224 w 303265"/>
              <a:gd name="connsiteY2" fmla="*/ 237359 h 675540"/>
              <a:gd name="connsiteX3" fmla="*/ 244370 w 303265"/>
              <a:gd name="connsiteY3" fmla="*/ 0 h 6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65" h="675540">
                <a:moveTo>
                  <a:pt x="15223" y="657699"/>
                </a:moveTo>
                <a:cubicBezTo>
                  <a:pt x="161141" y="675540"/>
                  <a:pt x="295691" y="587534"/>
                  <a:pt x="303265" y="433509"/>
                </a:cubicBezTo>
                <a:cubicBezTo>
                  <a:pt x="256421" y="280979"/>
                  <a:pt x="135666" y="367269"/>
                  <a:pt x="15224" y="237359"/>
                </a:cubicBezTo>
                <a:cubicBezTo>
                  <a:pt x="0" y="139176"/>
                  <a:pt x="23060" y="55217"/>
                  <a:pt x="244370" y="0"/>
                </a:cubicBezTo>
              </a:path>
            </a:pathLst>
          </a:cu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Down Arrow 61"/>
          <p:cNvSpPr/>
          <p:nvPr/>
        </p:nvSpPr>
        <p:spPr>
          <a:xfrm rot="16200000">
            <a:off x="4557934" y="4251334"/>
            <a:ext cx="205406" cy="1086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6" name="Group 95"/>
          <p:cNvGrpSpPr/>
          <p:nvPr/>
        </p:nvGrpSpPr>
        <p:grpSpPr>
          <a:xfrm>
            <a:off x="500508" y="2911421"/>
            <a:ext cx="1966467" cy="2596474"/>
            <a:chOff x="500508" y="2911421"/>
            <a:chExt cx="1966467" cy="2596474"/>
          </a:xfrm>
        </p:grpSpPr>
        <p:sp>
          <p:nvSpPr>
            <p:cNvPr id="76" name="Rectangle 75"/>
            <p:cNvSpPr/>
            <p:nvPr/>
          </p:nvSpPr>
          <p:spPr>
            <a:xfrm>
              <a:off x="1528763" y="4114663"/>
              <a:ext cx="938212" cy="4997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677991" y="2911421"/>
              <a:ext cx="205406" cy="2858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1898583" y="2994657"/>
              <a:ext cx="205406" cy="2858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677991" y="3573019"/>
              <a:ext cx="205406" cy="13243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Down Arrow 48"/>
            <p:cNvSpPr/>
            <p:nvPr/>
          </p:nvSpPr>
          <p:spPr>
            <a:xfrm>
              <a:off x="1871285" y="3613701"/>
              <a:ext cx="216710" cy="5009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TextBox 5"/>
            <p:cNvSpPr txBox="1">
              <a:spLocks noChangeArrowheads="1"/>
            </p:cNvSpPr>
            <p:nvPr/>
          </p:nvSpPr>
          <p:spPr bwMode="auto">
            <a:xfrm>
              <a:off x="827480" y="3442484"/>
              <a:ext cx="1110553" cy="41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Calibri" pitchFamily="34" charset="0"/>
                </a:rPr>
                <a:t>down-conversion</a:t>
              </a:r>
              <a:endParaRPr lang="en-US" sz="1600" dirty="0">
                <a:latin typeface="Calibri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56076" y="4221109"/>
              <a:ext cx="855624" cy="504071"/>
              <a:chOff x="1556076" y="4187898"/>
              <a:chExt cx="855624" cy="504071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V="1">
                <a:off x="1574633" y="4393308"/>
                <a:ext cx="24288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1831690" y="4187898"/>
                <a:ext cx="256305" cy="2054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140334" y="4393309"/>
                <a:ext cx="2713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Arc 68"/>
              <p:cNvSpPr/>
              <p:nvPr/>
            </p:nvSpPr>
            <p:spPr>
              <a:xfrm>
                <a:off x="1556076" y="4187899"/>
                <a:ext cx="522887" cy="504070"/>
              </a:xfrm>
              <a:prstGeom prst="arc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500508" y="4897378"/>
              <a:ext cx="938212" cy="4997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27821" y="5003824"/>
              <a:ext cx="855624" cy="504071"/>
              <a:chOff x="1556076" y="4187898"/>
              <a:chExt cx="855624" cy="504071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1574633" y="4393308"/>
                <a:ext cx="24288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1831690" y="4187898"/>
                <a:ext cx="256305" cy="2054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140334" y="4393309"/>
                <a:ext cx="2713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Arc 84"/>
              <p:cNvSpPr/>
              <p:nvPr/>
            </p:nvSpPr>
            <p:spPr>
              <a:xfrm>
                <a:off x="1556076" y="4187899"/>
                <a:ext cx="522887" cy="504070"/>
              </a:xfrm>
              <a:prstGeom prst="arc">
                <a:avLst/>
              </a:pr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632964" y="3225975"/>
              <a:ext cx="312602" cy="3126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X</a:t>
              </a:r>
              <a:endParaRPr lang="en-AU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839580" y="3290973"/>
              <a:ext cx="312602" cy="3126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X</a:t>
              </a:r>
              <a:endParaRPr lang="en-AU" dirty="0"/>
            </a:p>
          </p:txBody>
        </p:sp>
        <p:sp>
          <p:nvSpPr>
            <p:cNvPr id="94" name="TextBox 5"/>
            <p:cNvSpPr txBox="1">
              <a:spLocks noChangeArrowheads="1"/>
            </p:cNvSpPr>
            <p:nvPr/>
          </p:nvSpPr>
          <p:spPr bwMode="auto">
            <a:xfrm>
              <a:off x="981647" y="4659912"/>
              <a:ext cx="1108080" cy="20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Calibri" pitchFamily="34" charset="0"/>
                </a:rPr>
                <a:t>Sampling</a:t>
              </a:r>
              <a:endParaRPr lang="en-US" sz="1600" dirty="0">
                <a:latin typeface="Calibri" pitchFamily="34" charset="0"/>
              </a:endParaRPr>
            </a:p>
          </p:txBody>
        </p:sp>
      </p:grpSp>
      <p:pic>
        <p:nvPicPr>
          <p:cNvPr id="50" name="Picture 49" descr="ATCAshelf_DSPcard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87780" y="4081452"/>
            <a:ext cx="1129515" cy="1552230"/>
          </a:xfrm>
          <a:prstGeom prst="rect">
            <a:avLst/>
          </a:prstGeom>
        </p:spPr>
      </p:pic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840404" y="3079178"/>
          <a:ext cx="2513013" cy="388937"/>
        </p:xfrm>
        <a:graphic>
          <a:graphicData uri="http://schemas.openxmlformats.org/presentationml/2006/ole">
            <p:oleObj spid="_x0000_s21509" name="Equation" r:id="rId11" imgW="1638000" imgH="253800" progId="Equation.3">
              <p:embed/>
            </p:oleObj>
          </a:graphicData>
        </a:graphic>
      </p:graphicFrame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827710" y="2606791"/>
            <a:ext cx="2376264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 smtClean="0">
                <a:latin typeface="Calibri" pitchFamily="34" charset="0"/>
              </a:rPr>
              <a:t>Spatial Coherence function  or “visibilities”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379123" y="5456392"/>
            <a:ext cx="3057014" cy="42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Calibri" pitchFamily="34" charset="0"/>
              </a:rPr>
              <a:t>Back-End</a:t>
            </a:r>
            <a:endParaRPr lang="en-US" sz="1600" dirty="0" smtClean="0">
              <a:latin typeface="Calibri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1600" dirty="0" smtClean="0">
                <a:latin typeface="Calibri" pitchFamily="34" charset="0"/>
              </a:rPr>
              <a:t>Digital Signal Processing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555720" y="2348850"/>
            <a:ext cx="3125967" cy="1293071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7" name="Straight Connector 86"/>
          <p:cNvCxnSpPr>
            <a:stCxn id="61" idx="4"/>
          </p:cNvCxnSpPr>
          <p:nvPr/>
        </p:nvCxnSpPr>
        <p:spPr>
          <a:xfrm>
            <a:off x="4118704" y="3641921"/>
            <a:ext cx="264666" cy="1085169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Down Arrow 91"/>
          <p:cNvSpPr/>
          <p:nvPr/>
        </p:nvSpPr>
        <p:spPr>
          <a:xfrm rot="16200000">
            <a:off x="2621330" y="4120553"/>
            <a:ext cx="216710" cy="485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3" name="Down Arrow 92"/>
          <p:cNvSpPr/>
          <p:nvPr/>
        </p:nvSpPr>
        <p:spPr>
          <a:xfrm rot="16200000">
            <a:off x="2104071" y="4352052"/>
            <a:ext cx="216712" cy="1520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5" name="Rectangle 94"/>
          <p:cNvSpPr/>
          <p:nvPr/>
        </p:nvSpPr>
        <p:spPr>
          <a:xfrm>
            <a:off x="330200" y="3861060"/>
            <a:ext cx="4220563" cy="2153558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987780" y="5661310"/>
            <a:ext cx="1038647" cy="20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err="1" smtClean="0">
                <a:latin typeface="Calibri" pitchFamily="34" charset="0"/>
              </a:rPr>
              <a:t>Correlator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148080" y="2900026"/>
            <a:ext cx="3820670" cy="3049324"/>
            <a:chOff x="5148080" y="2900026"/>
            <a:chExt cx="3820670" cy="3049324"/>
          </a:xfrm>
        </p:grpSpPr>
        <p:graphicFrame>
          <p:nvGraphicFramePr>
            <p:cNvPr id="21506" name="Object 2"/>
            <p:cNvGraphicFramePr>
              <a:graphicFrameLocks noChangeAspect="1"/>
            </p:cNvGraphicFramePr>
            <p:nvPr/>
          </p:nvGraphicFramePr>
          <p:xfrm>
            <a:off x="5292100" y="3457133"/>
            <a:ext cx="3600450" cy="474662"/>
          </p:xfrm>
          <a:graphic>
            <a:graphicData uri="http://schemas.openxmlformats.org/presentationml/2006/ole">
              <p:oleObj spid="_x0000_s21506" name="Equation" r:id="rId12" imgW="2120760" imgH="279360" progId="Equation.3">
                <p:embed/>
              </p:oleObj>
            </a:graphicData>
          </a:graphic>
        </p:graphicFrame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6012200" y="2900026"/>
              <a:ext cx="2189141" cy="41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Calibri" pitchFamily="34" charset="0"/>
                </a:rPr>
                <a:t>Intensity distribution of the source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53" name="TextBox 5"/>
            <p:cNvSpPr txBox="1">
              <a:spLocks noChangeArrowheads="1"/>
            </p:cNvSpPr>
            <p:nvPr/>
          </p:nvSpPr>
          <p:spPr bwMode="auto">
            <a:xfrm>
              <a:off x="5148080" y="5530774"/>
              <a:ext cx="1989286" cy="41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Calibri" pitchFamily="34" charset="0"/>
                </a:rPr>
                <a:t>Imaging</a:t>
              </a:r>
              <a:r>
                <a:rPr lang="en-US" sz="1600" dirty="0" smtClean="0">
                  <a:latin typeface="Calibri" pitchFamily="34" charset="0"/>
                </a:rPr>
                <a:t>: calibration,</a:t>
              </a:r>
              <a:br>
                <a:rPr lang="en-US" sz="1600" dirty="0" smtClean="0">
                  <a:latin typeface="Calibri" pitchFamily="34" charset="0"/>
                </a:rPr>
              </a:br>
              <a:r>
                <a:rPr lang="en-US" sz="1600" dirty="0" smtClean="0">
                  <a:latin typeface="Calibri" pitchFamily="34" charset="0"/>
                </a:rPr>
                <a:t>2D FFT, </a:t>
              </a:r>
              <a:r>
                <a:rPr lang="en-US" sz="1600" dirty="0" err="1" smtClean="0">
                  <a:latin typeface="Calibri" pitchFamily="34" charset="0"/>
                </a:rPr>
                <a:t>deconvolution</a:t>
              </a:r>
              <a:endParaRPr lang="en-US" sz="1600" dirty="0">
                <a:latin typeface="Calibri" pitchFamily="34" charset="0"/>
              </a:endParaRPr>
            </a:p>
          </p:txBody>
        </p:sp>
        <p:pic>
          <p:nvPicPr>
            <p:cNvPr id="56" name="Picture 55" descr="Shaun_Amy_e0102-723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79924" y="4280311"/>
              <a:ext cx="940226" cy="940226"/>
            </a:xfrm>
            <a:prstGeom prst="rect">
              <a:avLst/>
            </a:prstGeom>
          </p:spPr>
        </p:pic>
        <p:sp>
          <p:nvSpPr>
            <p:cNvPr id="63" name="Down Arrow 62"/>
            <p:cNvSpPr/>
            <p:nvPr/>
          </p:nvSpPr>
          <p:spPr>
            <a:xfrm rot="16200000">
              <a:off x="7353898" y="4371350"/>
              <a:ext cx="172198" cy="8798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Oval 74"/>
            <p:cNvSpPr/>
            <p:nvPr/>
          </p:nvSpPr>
          <p:spPr>
            <a:xfrm>
              <a:off x="5234404" y="3308089"/>
              <a:ext cx="3734346" cy="769001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00" name="Straight Connector 99"/>
            <p:cNvCxnSpPr>
              <a:stCxn id="75" idx="4"/>
            </p:cNvCxnSpPr>
            <p:nvPr/>
          </p:nvCxnSpPr>
          <p:spPr>
            <a:xfrm>
              <a:off x="7101577" y="4077090"/>
              <a:ext cx="179764" cy="614879"/>
            </a:xfrm>
            <a:prstGeom prst="line">
              <a:avLst/>
            </a:prstGeom>
            <a:ln w="31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5203973" y="4164376"/>
              <a:ext cx="1796093" cy="13435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2" name="Picture 71" descr="Pawsey_Centre_iVec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5326" y="4221110"/>
              <a:ext cx="1703004" cy="1205408"/>
            </a:xfrm>
            <a:prstGeom prst="rect">
              <a:avLst/>
            </a:prstGeom>
          </p:spPr>
        </p:pic>
        <p:sp>
          <p:nvSpPr>
            <p:cNvPr id="77" name="TextBox 5"/>
            <p:cNvSpPr txBox="1">
              <a:spLocks noChangeArrowheads="1"/>
            </p:cNvSpPr>
            <p:nvPr/>
          </p:nvSpPr>
          <p:spPr bwMode="auto">
            <a:xfrm>
              <a:off x="7918214" y="5229250"/>
              <a:ext cx="778347" cy="315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AU" sz="1200" i="1" dirty="0" smtClean="0"/>
                <a:t>Image:</a:t>
              </a:r>
            </a:p>
            <a:p>
              <a:pPr>
                <a:lnSpc>
                  <a:spcPct val="85000"/>
                </a:lnSpc>
              </a:pPr>
              <a:r>
                <a:rPr lang="en-AU" sz="1200" i="1" dirty="0" smtClean="0"/>
                <a:t>Shaun Amy</a:t>
              </a:r>
              <a:endParaRPr lang="en-US" sz="12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1" grpId="0"/>
      <p:bldP spid="52" grpId="0"/>
      <p:bldP spid="61" grpId="0" animBg="1"/>
      <p:bldP spid="92" grpId="0" animBg="1"/>
      <p:bldP spid="93" grpId="0" animBg="1"/>
      <p:bldP spid="95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Spectral </a:t>
            </a:r>
            <a:r>
              <a:rPr lang="en-AU" dirty="0" err="1" smtClean="0"/>
              <a:t>Channelisation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84730"/>
            <a:ext cx="8461375" cy="3168727"/>
          </a:xfrm>
        </p:spPr>
        <p:txBody>
          <a:bodyPr/>
          <a:lstStyle/>
          <a:p>
            <a:r>
              <a:rPr lang="en-AU" dirty="0" smtClean="0"/>
              <a:t>Interested in obtaining the cross-correlations (visibilities) across a range of separate frequency channels:</a:t>
            </a:r>
          </a:p>
          <a:p>
            <a:pPr lvl="1"/>
            <a:r>
              <a:rPr lang="en-AU" dirty="0" smtClean="0"/>
              <a:t> Spectral line observations – narrow bandwidth</a:t>
            </a:r>
          </a:p>
          <a:p>
            <a:pPr lvl="1"/>
            <a:r>
              <a:rPr lang="en-AU" dirty="0" smtClean="0"/>
              <a:t>Continuum – wide, contiguous bandwidth</a:t>
            </a:r>
          </a:p>
          <a:p>
            <a:pPr lvl="1"/>
            <a:r>
              <a:rPr lang="en-AU" dirty="0" smtClean="0"/>
              <a:t>Excising channels with high RFI</a:t>
            </a:r>
          </a:p>
          <a:p>
            <a:pPr lvl="1"/>
            <a:r>
              <a:rPr lang="en-AU" dirty="0" smtClean="0"/>
              <a:t>Others? Fast transients</a:t>
            </a:r>
          </a:p>
          <a:p>
            <a:r>
              <a:rPr lang="en-AU" dirty="0" smtClean="0"/>
              <a:t>Different astrophysics will have different requirements for frequency resolution, total bandwidth and band segmentation.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701228" y="4797190"/>
            <a:ext cx="7118922" cy="6480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AU" sz="2400" dirty="0" smtClean="0"/>
              <a:t>The back-end signal processing has to be </a:t>
            </a:r>
            <a:r>
              <a:rPr lang="en-AU" sz="2400" b="1" i="1" dirty="0" smtClean="0"/>
              <a:t>flexible</a:t>
            </a:r>
            <a:r>
              <a:rPr lang="en-AU" sz="2400" i="1" dirty="0" smtClean="0"/>
              <a:t> </a:t>
            </a:r>
            <a:r>
              <a:rPr lang="en-AU" sz="2400" dirty="0" smtClean="0"/>
              <a:t>to cater for many conflicting science requirements.</a:t>
            </a:r>
            <a:endParaRPr lang="en-AU" sz="2400" dirty="0"/>
          </a:p>
        </p:txBody>
      </p:sp>
      <p:sp>
        <p:nvSpPr>
          <p:cNvPr id="11" name="Striped Right Arrow 10"/>
          <p:cNvSpPr/>
          <p:nvPr/>
        </p:nvSpPr>
        <p:spPr>
          <a:xfrm>
            <a:off x="755470" y="4941210"/>
            <a:ext cx="648090" cy="4320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5076070" y="812350"/>
          <a:ext cx="3600500" cy="557248"/>
        </p:xfrm>
        <a:graphic>
          <a:graphicData uri="http://schemas.openxmlformats.org/presentationml/2006/ole">
            <p:oleObj spid="_x0000_s64513" name="Equation" r:id="rId3" imgW="1638000" imgH="253800" progId="Equation.3">
              <p:embed/>
            </p:oleObj>
          </a:graphicData>
        </a:graphic>
      </p:graphicFrame>
      <p:sp>
        <p:nvSpPr>
          <p:cNvPr id="9" name="Oval 8"/>
          <p:cNvSpPr/>
          <p:nvPr/>
        </p:nvSpPr>
        <p:spPr>
          <a:xfrm>
            <a:off x="5155894" y="1013552"/>
            <a:ext cx="495759" cy="40762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Correlation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864407"/>
          </a:xfrm>
        </p:spPr>
        <p:txBody>
          <a:bodyPr/>
          <a:lstStyle/>
          <a:p>
            <a:r>
              <a:rPr lang="en-AU" dirty="0" smtClean="0"/>
              <a:t>Bring the desired signals up out of the noise</a:t>
            </a:r>
          </a:p>
          <a:p>
            <a:r>
              <a:rPr lang="en-AU" dirty="0" smtClean="0"/>
              <a:t>Produce the </a:t>
            </a:r>
            <a:r>
              <a:rPr lang="en-AU" b="1" i="1" dirty="0" smtClean="0"/>
              <a:t>visibilities</a:t>
            </a:r>
            <a:r>
              <a:rPr lang="en-AU" dirty="0" smtClean="0"/>
              <a:t> for synthesis imaging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690" y="2188342"/>
            <a:ext cx="3931363" cy="105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sonar_ping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580140" y="2307972"/>
            <a:ext cx="304800" cy="30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38910" y="2388362"/>
            <a:ext cx="605266" cy="44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Delay</a:t>
            </a:r>
          </a:p>
          <a:p>
            <a:pPr algn="ctr"/>
            <a:r>
              <a:rPr lang="en-AU" sz="1200" dirty="0" smtClean="0"/>
              <a:t>1.134s</a:t>
            </a:r>
            <a:endParaRPr lang="en-AU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95620" y="2612772"/>
            <a:ext cx="34329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44176" y="2612772"/>
            <a:ext cx="34329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187466" y="2477132"/>
            <a:ext cx="271280" cy="271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+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23106" y="2172332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6988196" y="1963044"/>
            <a:ext cx="646333" cy="20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 smtClean="0">
                <a:latin typeface="Calibri" pitchFamily="34" charset="0"/>
              </a:rPr>
              <a:t>Noise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>
            <a:stCxn id="17" idx="4"/>
          </p:cNvCxnSpPr>
          <p:nvPr/>
        </p:nvCxnSpPr>
        <p:spPr>
          <a:xfrm>
            <a:off x="7323106" y="2748412"/>
            <a:ext cx="0" cy="472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47320" y="4214368"/>
            <a:ext cx="917203" cy="27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err="1" smtClean="0"/>
              <a:t>Correlator</a:t>
            </a:r>
            <a:endParaRPr lang="en-AU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87020" y="4358388"/>
            <a:ext cx="2160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03193" y="4485648"/>
            <a:ext cx="0" cy="2327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64523" y="4358388"/>
            <a:ext cx="2160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87020" y="4142358"/>
            <a:ext cx="0" cy="216030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324823" y="4142358"/>
            <a:ext cx="0" cy="216030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signal_plus_noise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8791429" y="3220600"/>
            <a:ext cx="304800" cy="304800"/>
          </a:xfrm>
          <a:prstGeom prst="rect">
            <a:avLst/>
          </a:prstGeom>
        </p:spPr>
      </p:pic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6012200" y="795338"/>
          <a:ext cx="2974975" cy="661987"/>
        </p:xfrm>
        <a:graphic>
          <a:graphicData uri="http://schemas.openxmlformats.org/presentationml/2006/ole">
            <p:oleObj spid="_x0000_s23553" name="Equation" r:id="rId9" imgW="1942920" imgH="431640" progId="Equation.3">
              <p:embed/>
            </p:oleObj>
          </a:graphicData>
        </a:graphic>
      </p:graphicFrame>
      <p:sp>
        <p:nvSpPr>
          <p:cNvPr id="36" name="Oval 35"/>
          <p:cNvSpPr/>
          <p:nvPr/>
        </p:nvSpPr>
        <p:spPr>
          <a:xfrm>
            <a:off x="3847166" y="4045958"/>
            <a:ext cx="1762254" cy="672480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/>
          <p:cNvSpPr/>
          <p:nvPr/>
        </p:nvSpPr>
        <p:spPr>
          <a:xfrm>
            <a:off x="5880708" y="719138"/>
            <a:ext cx="3227921" cy="765592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1" name="Straight Connector 40"/>
          <p:cNvCxnSpPr>
            <a:stCxn id="40" idx="3"/>
            <a:endCxn id="36" idx="0"/>
          </p:cNvCxnSpPr>
          <p:nvPr/>
        </p:nvCxnSpPr>
        <p:spPr>
          <a:xfrm flipH="1">
            <a:off x="4728293" y="1372612"/>
            <a:ext cx="1625133" cy="2673346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00" y="3146868"/>
            <a:ext cx="3393307" cy="107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237" y="3146868"/>
            <a:ext cx="3398383" cy="105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Straight Arrow Connector 46"/>
          <p:cNvCxnSpPr>
            <a:endCxn id="48" idx="6"/>
          </p:cNvCxnSpPr>
          <p:nvPr/>
        </p:nvCxnSpPr>
        <p:spPr>
          <a:xfrm flipH="1">
            <a:off x="2235917" y="2612772"/>
            <a:ext cx="4638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964637" y="2477132"/>
            <a:ext cx="271280" cy="271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+</a:t>
            </a:r>
            <a:endParaRPr lang="en-AU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100277" y="2172332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1765367" y="1963044"/>
            <a:ext cx="646333" cy="20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 smtClean="0">
                <a:latin typeface="Calibri" pitchFamily="34" charset="0"/>
              </a:rPr>
              <a:t>Noise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51" name="Straight Arrow Connector 50"/>
          <p:cNvCxnSpPr>
            <a:stCxn id="48" idx="4"/>
          </p:cNvCxnSpPr>
          <p:nvPr/>
        </p:nvCxnSpPr>
        <p:spPr>
          <a:xfrm>
            <a:off x="2100277" y="2748412"/>
            <a:ext cx="0" cy="472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5367" y="4639976"/>
            <a:ext cx="5649589" cy="158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Straight Arrow Connector 41"/>
          <p:cNvCxnSpPr/>
          <p:nvPr/>
        </p:nvCxnSpPr>
        <p:spPr>
          <a:xfrm flipV="1">
            <a:off x="4247320" y="5661310"/>
            <a:ext cx="449691" cy="209287"/>
          </a:xfrm>
          <a:prstGeom prst="straightConnector1">
            <a:avLst/>
          </a:prstGeom>
          <a:ln w="31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3415106" y="5589300"/>
            <a:ext cx="864120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 smtClean="0">
                <a:latin typeface="Calibri" pitchFamily="34" charset="0"/>
              </a:rPr>
              <a:t>0 seconds delay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5164524" y="4862458"/>
            <a:ext cx="473713" cy="150762"/>
          </a:xfrm>
          <a:prstGeom prst="straightConnector1">
            <a:avLst/>
          </a:prstGeom>
          <a:ln w="31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5580140" y="4797190"/>
            <a:ext cx="1224170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dirty="0" smtClean="0">
                <a:latin typeface="Calibri" pitchFamily="34" charset="0"/>
              </a:rPr>
              <a:t>Delay = 1.134 seconds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266469" y="5031650"/>
            <a:ext cx="1929201" cy="62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 smtClean="0">
                <a:latin typeface="Calibri" pitchFamily="34" charset="0"/>
              </a:rPr>
              <a:t>Note:</a:t>
            </a:r>
          </a:p>
          <a:p>
            <a:pPr>
              <a:lnSpc>
                <a:spcPct val="85000"/>
              </a:lnSpc>
            </a:pPr>
            <a:r>
              <a:rPr lang="en-US" sz="1600" dirty="0" smtClean="0">
                <a:latin typeface="Calibri" pitchFamily="34" charset="0"/>
              </a:rPr>
              <a:t>Temporal </a:t>
            </a:r>
            <a:r>
              <a:rPr lang="en-US" sz="1600" b="1" dirty="0" smtClean="0">
                <a:latin typeface="Calibri" pitchFamily="34" charset="0"/>
              </a:rPr>
              <a:t>not</a:t>
            </a:r>
            <a:r>
              <a:rPr lang="en-US" sz="1600" dirty="0" smtClean="0">
                <a:latin typeface="Calibri" pitchFamily="34" charset="0"/>
              </a:rPr>
              <a:t> spatial coherence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3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60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3" grpId="0" animBg="1"/>
      <p:bldP spid="17" grpId="0" animBg="1"/>
      <p:bldP spid="20" grpId="0"/>
      <p:bldP spid="22" grpId="0" animBg="1"/>
      <p:bldP spid="36" grpId="0" animBg="1"/>
      <p:bldP spid="40" grpId="0" animBg="1"/>
      <p:bldP spid="48" grpId="0" animBg="1"/>
      <p:bldP spid="50" grpId="0"/>
      <p:bldP spid="37" grpId="0"/>
      <p:bldP spid="38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/>
          <p:cNvSpPr/>
          <p:nvPr/>
        </p:nvSpPr>
        <p:spPr>
          <a:xfrm>
            <a:off x="4644009" y="2276840"/>
            <a:ext cx="4464621" cy="24971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2" name="Rectangle 211"/>
          <p:cNvSpPr/>
          <p:nvPr/>
        </p:nvSpPr>
        <p:spPr>
          <a:xfrm>
            <a:off x="83759" y="2276840"/>
            <a:ext cx="4464621" cy="24971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FX and XF </a:t>
            </a:r>
            <a:r>
              <a:rPr lang="en-AU" dirty="0" err="1" smtClean="0"/>
              <a:t>Correlators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1976853" y="1124680"/>
          <a:ext cx="5043487" cy="582612"/>
        </p:xfrm>
        <a:graphic>
          <a:graphicData uri="http://schemas.openxmlformats.org/presentationml/2006/ole">
            <p:oleObj spid="_x0000_s63491" name="Equation" r:id="rId3" imgW="2082600" imgH="241200" progId="Equation.3">
              <p:embed/>
            </p:oleObj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163910" y="2368728"/>
            <a:ext cx="2015227" cy="3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XF</a:t>
            </a:r>
            <a:r>
              <a:rPr lang="en-US" sz="2400" dirty="0" smtClean="0">
                <a:latin typeface="Calibri" pitchFamily="34" charset="0"/>
              </a:rPr>
              <a:t> architecture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802612" y="2361495"/>
            <a:ext cx="2015227" cy="3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FX</a:t>
            </a:r>
            <a:r>
              <a:rPr lang="en-US" sz="2400" dirty="0" smtClean="0">
                <a:latin typeface="Calibri" pitchFamily="34" charset="0"/>
              </a:rPr>
              <a:t> architecture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 rot="13856542" flipH="1">
            <a:off x="5575483" y="1857910"/>
            <a:ext cx="337087" cy="247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Right Arrow 55"/>
          <p:cNvSpPr/>
          <p:nvPr/>
        </p:nvSpPr>
        <p:spPr>
          <a:xfrm rot="7743458">
            <a:off x="3286241" y="1884672"/>
            <a:ext cx="355753" cy="20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11" name="Group 210"/>
          <p:cNvGrpSpPr/>
          <p:nvPr/>
        </p:nvGrpSpPr>
        <p:grpSpPr>
          <a:xfrm>
            <a:off x="83760" y="2707098"/>
            <a:ext cx="4272663" cy="2016280"/>
            <a:chOff x="-1260810" y="3212970"/>
            <a:chExt cx="4752660" cy="2302030"/>
          </a:xfrm>
        </p:grpSpPr>
        <p:sp>
          <p:nvSpPr>
            <p:cNvPr id="12" name="Oval 11"/>
            <p:cNvSpPr/>
            <p:nvPr/>
          </p:nvSpPr>
          <p:spPr>
            <a:xfrm>
              <a:off x="-93307" y="3678639"/>
              <a:ext cx="259229" cy="259229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5573" y="3657028"/>
              <a:ext cx="281028" cy="302417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320285" y="3693144"/>
            <a:ext cx="260350" cy="225425"/>
          </p:xfrm>
          <a:graphic>
            <a:graphicData uri="http://schemas.openxmlformats.org/presentationml/2006/ole">
              <p:oleObj spid="_x0000_s63492" name="Equation" r:id="rId4" imgW="291960" imgH="253800" progId="Equation.3">
                <p:embed/>
              </p:oleObj>
            </a:graphicData>
          </a:graphic>
        </p:graphicFrame>
        <p:cxnSp>
          <p:nvCxnSpPr>
            <p:cNvPr id="15" name="Straight Connector 14"/>
            <p:cNvCxnSpPr/>
            <p:nvPr/>
          </p:nvCxnSpPr>
          <p:spPr>
            <a:xfrm flipV="1">
              <a:off x="-53528" y="3716602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53739" y="3716602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370" y="3356990"/>
              <a:ext cx="0" cy="314193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5922" y="3808236"/>
              <a:ext cx="109651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-900760" y="3356990"/>
              <a:ext cx="1440200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-931099" y="4266621"/>
              <a:ext cx="249457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2" name="Object 5"/>
            <p:cNvGraphicFramePr>
              <a:graphicFrameLocks noChangeAspect="1"/>
            </p:cNvGraphicFramePr>
            <p:nvPr/>
          </p:nvGraphicFramePr>
          <p:xfrm>
            <a:off x="-1260810" y="4293120"/>
            <a:ext cx="531812" cy="285750"/>
          </p:xfrm>
          <a:graphic>
            <a:graphicData uri="http://schemas.openxmlformats.org/presentationml/2006/ole">
              <p:oleObj spid="_x0000_s63498" name="Equation" r:id="rId5" imgW="444240" imgH="241200" progId="Equation.3">
                <p:embed/>
              </p:oleObj>
            </a:graphicData>
          </a:graphic>
        </p:graphicFrame>
        <p:graphicFrame>
          <p:nvGraphicFramePr>
            <p:cNvPr id="53" name="Object 5"/>
            <p:cNvGraphicFramePr>
              <a:graphicFrameLocks noChangeAspect="1"/>
            </p:cNvGraphicFramePr>
            <p:nvPr/>
          </p:nvGraphicFramePr>
          <p:xfrm>
            <a:off x="-1260810" y="3429000"/>
            <a:ext cx="515938" cy="271462"/>
          </p:xfrm>
          <a:graphic>
            <a:graphicData uri="http://schemas.openxmlformats.org/presentationml/2006/ole">
              <p:oleObj spid="_x0000_s63499" name="Equation" r:id="rId6" imgW="431640" imgH="228600" progId="Equation.3">
                <p:embed/>
              </p:oleObj>
            </a:graphicData>
          </a:graphic>
        </p:graphicFrame>
        <p:sp>
          <p:nvSpPr>
            <p:cNvPr id="61" name="Oval 60"/>
            <p:cNvSpPr/>
            <p:nvPr/>
          </p:nvSpPr>
          <p:spPr>
            <a:xfrm>
              <a:off x="844713" y="3699777"/>
              <a:ext cx="259229" cy="259229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13593" y="3678166"/>
              <a:ext cx="281028" cy="302417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aphicFrame>
          <p:nvGraphicFramePr>
            <p:cNvPr id="63" name="Object 2"/>
            <p:cNvGraphicFramePr>
              <a:graphicFrameLocks noChangeAspect="1"/>
            </p:cNvGraphicFramePr>
            <p:nvPr/>
          </p:nvGraphicFramePr>
          <p:xfrm>
            <a:off x="1258305" y="3714282"/>
            <a:ext cx="260350" cy="225425"/>
          </p:xfrm>
          <a:graphic>
            <a:graphicData uri="http://schemas.openxmlformats.org/presentationml/2006/ole">
              <p:oleObj spid="_x0000_s63502" name="Equation" r:id="rId7" imgW="291960" imgH="253800" progId="Equation.3">
                <p:embed/>
              </p:oleObj>
            </a:graphicData>
          </a:graphic>
        </p:graphicFrame>
        <p:cxnSp>
          <p:nvCxnSpPr>
            <p:cNvPr id="64" name="Straight Connector 63"/>
            <p:cNvCxnSpPr/>
            <p:nvPr/>
          </p:nvCxnSpPr>
          <p:spPr>
            <a:xfrm flipV="1">
              <a:off x="884492" y="3737740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84281" y="3737740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95420" y="3959024"/>
              <a:ext cx="0" cy="766253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103942" y="3829374"/>
              <a:ext cx="109651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-684730" y="4149100"/>
              <a:ext cx="601386" cy="302417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err="1" smtClean="0"/>
                <a:t>NxD</a:t>
              </a:r>
              <a:endParaRPr lang="en-AU" sz="16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83710" y="3212970"/>
              <a:ext cx="281028" cy="302417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/>
                <a:t>D</a:t>
              </a:r>
              <a:endParaRPr lang="en-AU" sz="16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39440" y="3212970"/>
              <a:ext cx="281028" cy="302417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/>
                <a:t>D</a:t>
              </a:r>
              <a:endParaRPr lang="en-AU" sz="16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475570" y="3212970"/>
              <a:ext cx="281028" cy="302417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/>
                <a:t>D</a:t>
              </a:r>
              <a:endParaRPr lang="en-AU" sz="16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35370" y="3933072"/>
              <a:ext cx="0" cy="360048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1763610" y="3356990"/>
              <a:ext cx="144020" cy="0"/>
            </a:xfrm>
            <a:prstGeom prst="straightConnector1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971500" y="3356990"/>
              <a:ext cx="0" cy="33691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971500" y="3948566"/>
              <a:ext cx="0" cy="34455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1350600" y="3978550"/>
              <a:ext cx="0" cy="766253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827480" y="3356990"/>
              <a:ext cx="648090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907632" y="3356990"/>
              <a:ext cx="432058" cy="1"/>
            </a:xfrm>
            <a:prstGeom prst="line">
              <a:avLst/>
            </a:prstGeom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2339690" y="3356990"/>
              <a:ext cx="144020" cy="0"/>
            </a:xfrm>
            <a:prstGeom prst="straightConnector1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251400" y="4725180"/>
              <a:ext cx="3240450" cy="2808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4" name="TextBox 5"/>
            <p:cNvSpPr txBox="1">
              <a:spLocks noChangeArrowheads="1"/>
            </p:cNvSpPr>
            <p:nvPr/>
          </p:nvSpPr>
          <p:spPr bwMode="auto">
            <a:xfrm>
              <a:off x="1403560" y="4772805"/>
              <a:ext cx="864096" cy="18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Calibri" pitchFamily="34" charset="0"/>
                </a:rPr>
                <a:t>FFT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2788983" y="3699777"/>
              <a:ext cx="259229" cy="259229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157863" y="3678166"/>
              <a:ext cx="281028" cy="302417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aphicFrame>
          <p:nvGraphicFramePr>
            <p:cNvPr id="180" name="Object 2"/>
            <p:cNvGraphicFramePr>
              <a:graphicFrameLocks noChangeAspect="1"/>
            </p:cNvGraphicFramePr>
            <p:nvPr/>
          </p:nvGraphicFramePr>
          <p:xfrm>
            <a:off x="3202575" y="3714282"/>
            <a:ext cx="260350" cy="225425"/>
          </p:xfrm>
          <a:graphic>
            <a:graphicData uri="http://schemas.openxmlformats.org/presentationml/2006/ole">
              <p:oleObj spid="_x0000_s63507" name="Equation" r:id="rId8" imgW="291960" imgH="253800" progId="Equation.3">
                <p:embed/>
              </p:oleObj>
            </a:graphicData>
          </a:graphic>
        </p:graphicFrame>
        <p:cxnSp>
          <p:nvCxnSpPr>
            <p:cNvPr id="181" name="Straight Connector 180"/>
            <p:cNvCxnSpPr/>
            <p:nvPr/>
          </p:nvCxnSpPr>
          <p:spPr>
            <a:xfrm flipV="1">
              <a:off x="2828762" y="3737740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828551" y="3737740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3048212" y="3829374"/>
              <a:ext cx="109651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>
              <a:off x="2915770" y="3356990"/>
              <a:ext cx="0" cy="33691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V="1">
              <a:off x="2915770" y="3948566"/>
              <a:ext cx="0" cy="34455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3294870" y="3978550"/>
              <a:ext cx="0" cy="766253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>
              <a:off x="2771750" y="3356990"/>
              <a:ext cx="144020" cy="0"/>
            </a:xfrm>
            <a:prstGeom prst="straightConnector1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1552185" y="3829049"/>
              <a:ext cx="1152160" cy="1"/>
            </a:xfrm>
            <a:prstGeom prst="line">
              <a:avLst/>
            </a:prstGeom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>
              <a:off x="-107380" y="4293120"/>
              <a:ext cx="3023150" cy="0"/>
            </a:xfrm>
            <a:prstGeom prst="straightConnector1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1835620" y="5013220"/>
              <a:ext cx="0" cy="21603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5" name="Object 5"/>
            <p:cNvGraphicFramePr>
              <a:graphicFrameLocks noChangeAspect="1"/>
            </p:cNvGraphicFramePr>
            <p:nvPr/>
          </p:nvGraphicFramePr>
          <p:xfrm>
            <a:off x="1043510" y="5229250"/>
            <a:ext cx="1597025" cy="285750"/>
          </p:xfrm>
          <a:graphic>
            <a:graphicData uri="http://schemas.openxmlformats.org/presentationml/2006/ole">
              <p:oleObj spid="_x0000_s63508" name="Equation" r:id="rId9" imgW="1333440" imgH="241200" progId="Equation.3">
                <p:embed/>
              </p:oleObj>
            </a:graphicData>
          </a:graphic>
        </p:graphicFrame>
      </p:grpSp>
      <p:grpSp>
        <p:nvGrpSpPr>
          <p:cNvPr id="210" name="Group 209"/>
          <p:cNvGrpSpPr/>
          <p:nvPr/>
        </p:nvGrpSpPr>
        <p:grpSpPr>
          <a:xfrm>
            <a:off x="4673907" y="2779108"/>
            <a:ext cx="4210013" cy="1994863"/>
            <a:chOff x="3923910" y="3234387"/>
            <a:chExt cx="4800497" cy="2280613"/>
          </a:xfrm>
        </p:grpSpPr>
        <p:sp>
          <p:nvSpPr>
            <p:cNvPr id="10" name="Rectangle 9"/>
            <p:cNvSpPr/>
            <p:nvPr/>
          </p:nvSpPr>
          <p:spPr>
            <a:xfrm>
              <a:off x="4568567" y="3234387"/>
              <a:ext cx="4155840" cy="2808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4903383" y="3253372"/>
              <a:ext cx="3557659" cy="2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Calibri" pitchFamily="34" charset="0"/>
                </a:rPr>
                <a:t>Frequency </a:t>
              </a:r>
              <a:r>
                <a:rPr lang="en-US" sz="1400" b="1" dirty="0" err="1" smtClean="0">
                  <a:latin typeface="Calibri" pitchFamily="34" charset="0"/>
                </a:rPr>
                <a:t>Channelisation</a:t>
              </a:r>
              <a:r>
                <a:rPr lang="en-US" sz="1400" b="1" dirty="0" smtClean="0">
                  <a:latin typeface="Calibri" pitchFamily="34" charset="0"/>
                </a:rPr>
                <a:t> (</a:t>
              </a:r>
              <a:r>
                <a:rPr lang="en-US" sz="1400" b="1" dirty="0" err="1" smtClean="0">
                  <a:latin typeface="Calibri" pitchFamily="34" charset="0"/>
                </a:rPr>
                <a:t>eg</a:t>
              </a:r>
              <a:r>
                <a:rPr lang="en-US" sz="1400" b="1" dirty="0" smtClean="0">
                  <a:latin typeface="Calibri" pitchFamily="34" charset="0"/>
                </a:rPr>
                <a:t> FFT)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68566" y="4509247"/>
              <a:ext cx="4155841" cy="2808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TextBox 5"/>
            <p:cNvSpPr txBox="1">
              <a:spLocks noChangeArrowheads="1"/>
            </p:cNvSpPr>
            <p:nvPr/>
          </p:nvSpPr>
          <p:spPr bwMode="auto">
            <a:xfrm>
              <a:off x="4684353" y="4559703"/>
              <a:ext cx="4022516" cy="21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Calibri" pitchFamily="34" charset="0"/>
                </a:rPr>
                <a:t>Frequency </a:t>
              </a:r>
              <a:r>
                <a:rPr lang="en-US" sz="1400" b="1" dirty="0" err="1" smtClean="0">
                  <a:latin typeface="Calibri" pitchFamily="34" charset="0"/>
                </a:rPr>
                <a:t>Channelisation</a:t>
              </a:r>
              <a:r>
                <a:rPr lang="en-US" sz="1400" b="1" dirty="0" smtClean="0">
                  <a:latin typeface="Calibri" pitchFamily="34" charset="0"/>
                </a:rPr>
                <a:t> (</a:t>
              </a:r>
              <a:r>
                <a:rPr lang="en-US" sz="1400" b="1" dirty="0" err="1" smtClean="0">
                  <a:latin typeface="Calibri" pitchFamily="34" charset="0"/>
                </a:rPr>
                <a:t>eg</a:t>
              </a:r>
              <a:r>
                <a:rPr lang="en-US" sz="1400" b="1" dirty="0" smtClean="0">
                  <a:latin typeface="Calibri" pitchFamily="34" charset="0"/>
                </a:rPr>
                <a:t> FFT)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785320" y="3884396"/>
              <a:ext cx="259229" cy="259229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5825099" y="3922359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824888" y="3922359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443912" y="4026773"/>
              <a:ext cx="0" cy="97921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044549" y="4013993"/>
              <a:ext cx="109651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435228" y="4013993"/>
              <a:ext cx="109651" cy="0"/>
            </a:xfrm>
            <a:prstGeom prst="straightConnector1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914933" y="4140045"/>
              <a:ext cx="1" cy="369202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874693" y="3884396"/>
              <a:ext cx="259229" cy="259229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7914472" y="3922359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914261" y="3922359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6" idx="0"/>
            </p:cNvCxnSpPr>
            <p:nvPr/>
          </p:nvCxnSpPr>
          <p:spPr>
            <a:xfrm>
              <a:off x="8004307" y="3515194"/>
              <a:ext cx="1" cy="369202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8133922" y="4013993"/>
              <a:ext cx="109651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8524601" y="4013993"/>
              <a:ext cx="109651" cy="0"/>
            </a:xfrm>
            <a:prstGeom prst="straightConnector1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8004306" y="4140045"/>
              <a:ext cx="1" cy="369202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6708127" y="4005191"/>
              <a:ext cx="1080151" cy="8802"/>
            </a:xfrm>
            <a:prstGeom prst="line">
              <a:avLst/>
            </a:prstGeom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6154200" y="3866356"/>
              <a:ext cx="281028" cy="302417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6198912" y="3902472"/>
            <a:ext cx="260350" cy="225425"/>
          </p:xfrm>
          <a:graphic>
            <a:graphicData uri="http://schemas.openxmlformats.org/presentationml/2006/ole">
              <p:oleObj spid="_x0000_s63500" name="Equation" r:id="rId10" imgW="291960" imgH="253800" progId="Equation.3">
                <p:embed/>
              </p:oleObj>
            </a:graphicData>
          </a:graphic>
        </p:graphicFrame>
        <p:sp>
          <p:nvSpPr>
            <p:cNvPr id="59" name="Rectangle 58"/>
            <p:cNvSpPr/>
            <p:nvPr/>
          </p:nvSpPr>
          <p:spPr>
            <a:xfrm>
              <a:off x="8243573" y="3861060"/>
              <a:ext cx="281028" cy="302417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aphicFrame>
          <p:nvGraphicFramePr>
            <p:cNvPr id="60" name="Object 2"/>
            <p:cNvGraphicFramePr>
              <a:graphicFrameLocks noChangeAspect="1"/>
            </p:cNvGraphicFramePr>
            <p:nvPr/>
          </p:nvGraphicFramePr>
          <p:xfrm>
            <a:off x="8288285" y="3897176"/>
            <a:ext cx="260350" cy="225425"/>
          </p:xfrm>
          <a:graphic>
            <a:graphicData uri="http://schemas.openxmlformats.org/presentationml/2006/ole">
              <p:oleObj spid="_x0000_s63501" name="Equation" r:id="rId11" imgW="291960" imgH="253800" progId="Equation.3">
                <p:embed/>
              </p:oleObj>
            </a:graphicData>
          </a:graphic>
        </p:graphicFrame>
        <p:sp>
          <p:nvSpPr>
            <p:cNvPr id="126" name="Oval 125"/>
            <p:cNvSpPr/>
            <p:nvPr/>
          </p:nvSpPr>
          <p:spPr>
            <a:xfrm>
              <a:off x="4684353" y="3897176"/>
              <a:ext cx="259229" cy="259229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27" name="Straight Connector 126"/>
            <p:cNvCxnSpPr/>
            <p:nvPr/>
          </p:nvCxnSpPr>
          <p:spPr>
            <a:xfrm flipV="1">
              <a:off x="4724132" y="3935139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4723921" y="3935139"/>
              <a:ext cx="183302" cy="183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endCxn id="126" idx="0"/>
            </p:cNvCxnSpPr>
            <p:nvPr/>
          </p:nvCxnSpPr>
          <p:spPr>
            <a:xfrm>
              <a:off x="4813967" y="3527974"/>
              <a:ext cx="1" cy="369202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4943582" y="4026773"/>
              <a:ext cx="109651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334261" y="4026773"/>
              <a:ext cx="109651" cy="0"/>
            </a:xfrm>
            <a:prstGeom prst="straightConnector1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V="1">
              <a:off x="4813966" y="4152825"/>
              <a:ext cx="1" cy="369202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5053233" y="3879136"/>
              <a:ext cx="281028" cy="302417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aphicFrame>
          <p:nvGraphicFramePr>
            <p:cNvPr id="134" name="Object 2"/>
            <p:cNvGraphicFramePr>
              <a:graphicFrameLocks noChangeAspect="1"/>
            </p:cNvGraphicFramePr>
            <p:nvPr/>
          </p:nvGraphicFramePr>
          <p:xfrm>
            <a:off x="5097945" y="3915252"/>
            <a:ext cx="260350" cy="225425"/>
          </p:xfrm>
          <a:graphic>
            <a:graphicData uri="http://schemas.openxmlformats.org/presentationml/2006/ole">
              <p:oleObj spid="_x0000_s63504" name="Equation" r:id="rId12" imgW="291960" imgH="253800" progId="Equation.3">
                <p:embed/>
              </p:oleObj>
            </a:graphicData>
          </a:graphic>
        </p:graphicFrame>
        <p:graphicFrame>
          <p:nvGraphicFramePr>
            <p:cNvPr id="175" name="Object 5"/>
            <p:cNvGraphicFramePr>
              <a:graphicFrameLocks noChangeAspect="1"/>
            </p:cNvGraphicFramePr>
            <p:nvPr/>
          </p:nvGraphicFramePr>
          <p:xfrm>
            <a:off x="3923910" y="4725180"/>
            <a:ext cx="531812" cy="285750"/>
          </p:xfrm>
          <a:graphic>
            <a:graphicData uri="http://schemas.openxmlformats.org/presentationml/2006/ole">
              <p:oleObj spid="_x0000_s63505" name="Equation" r:id="rId13" imgW="444240" imgH="241200" progId="Equation.3">
                <p:embed/>
              </p:oleObj>
            </a:graphicData>
          </a:graphic>
        </p:graphicFrame>
        <p:graphicFrame>
          <p:nvGraphicFramePr>
            <p:cNvPr id="176" name="Object 5"/>
            <p:cNvGraphicFramePr>
              <a:graphicFrameLocks noChangeAspect="1"/>
            </p:cNvGraphicFramePr>
            <p:nvPr/>
          </p:nvGraphicFramePr>
          <p:xfrm>
            <a:off x="3995920" y="3429000"/>
            <a:ext cx="515938" cy="271462"/>
          </p:xfrm>
          <a:graphic>
            <a:graphicData uri="http://schemas.openxmlformats.org/presentationml/2006/ole">
              <p:oleObj spid="_x0000_s63506" name="Equation" r:id="rId14" imgW="431640" imgH="228600" progId="Equation.3">
                <p:embed/>
              </p:oleObj>
            </a:graphicData>
          </a:graphic>
        </p:graphicFrame>
        <p:cxnSp>
          <p:nvCxnSpPr>
            <p:cNvPr id="196" name="Straight Arrow Connector 195"/>
            <p:cNvCxnSpPr/>
            <p:nvPr/>
          </p:nvCxnSpPr>
          <p:spPr>
            <a:xfrm>
              <a:off x="4211950" y="3356990"/>
              <a:ext cx="360050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>
              <a:off x="4211950" y="4653170"/>
              <a:ext cx="360050" cy="0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>
              <a:off x="6544879" y="4013993"/>
              <a:ext cx="0" cy="999227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>
              <a:off x="8634252" y="4013993"/>
              <a:ext cx="0" cy="991994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4" name="Object 5"/>
            <p:cNvGraphicFramePr>
              <a:graphicFrameLocks noChangeAspect="1"/>
            </p:cNvGraphicFramePr>
            <p:nvPr/>
          </p:nvGraphicFramePr>
          <p:xfrm>
            <a:off x="6263390" y="5229250"/>
            <a:ext cx="1597025" cy="285750"/>
          </p:xfrm>
          <a:graphic>
            <a:graphicData uri="http://schemas.openxmlformats.org/presentationml/2006/ole">
              <p:oleObj spid="_x0000_s63509" name="Equation" r:id="rId15" imgW="1333440" imgH="241200" progId="Equation.3">
                <p:embed/>
              </p:oleObj>
            </a:graphicData>
          </a:graphic>
        </p:graphicFrame>
        <p:sp>
          <p:nvSpPr>
            <p:cNvPr id="205" name="Left Brace 204"/>
            <p:cNvSpPr/>
            <p:nvPr/>
          </p:nvSpPr>
          <p:spPr>
            <a:xfrm rot="16200000">
              <a:off x="6859771" y="3364614"/>
              <a:ext cx="315757" cy="341351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5914934" y="3515860"/>
              <a:ext cx="1" cy="369202"/>
            </a:xfrm>
            <a:prstGeom prst="straightConnector1">
              <a:avLst/>
            </a:prstGeom>
            <a:ln w="9525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1456782" y="4941210"/>
            <a:ext cx="2518883" cy="108015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ATCA before CABB</a:t>
            </a:r>
          </a:p>
          <a:p>
            <a:r>
              <a:rPr lang="en-AU" dirty="0" smtClean="0"/>
              <a:t>EVLA </a:t>
            </a:r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(FXF)</a:t>
            </a:r>
          </a:p>
          <a:p>
            <a:r>
              <a:rPr lang="en-AU" dirty="0" smtClean="0"/>
              <a:t>ALMA </a:t>
            </a:r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(FXF)</a:t>
            </a:r>
            <a:endParaRPr lang="en-A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6162495" y="4941210"/>
            <a:ext cx="2518883" cy="108015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 marL="216000" lvl="0" indent="-2160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2400" dirty="0" smtClean="0"/>
              <a:t>CABB </a:t>
            </a:r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(PFX)</a:t>
            </a:r>
            <a:endParaRPr lang="en-AU" sz="2400" dirty="0" smtClean="0"/>
          </a:p>
          <a:p>
            <a:pPr marL="216000" lvl="0" indent="-2160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ASKAP </a:t>
            </a:r>
            <a:r>
              <a:rPr lang="en-AU" sz="2400" dirty="0" smtClean="0">
                <a:solidFill>
                  <a:schemeClr val="bg1">
                    <a:lumMod val="75000"/>
                  </a:schemeClr>
                </a:solidFill>
              </a:rPr>
              <a:t>(PFX)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400" dirty="0" err="1" smtClean="0"/>
              <a:t>DiFX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" name="TextBox 5"/>
          <p:cNvSpPr txBox="1">
            <a:spLocks noChangeArrowheads="1"/>
          </p:cNvSpPr>
          <p:nvPr/>
        </p:nvSpPr>
        <p:spPr bwMode="auto">
          <a:xfrm>
            <a:off x="358776" y="1184072"/>
            <a:ext cx="15249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 smtClean="0">
                <a:latin typeface="Calibri" pitchFamily="34" charset="0"/>
              </a:rPr>
              <a:t>Convolution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theorem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Filterbanks</a:t>
            </a:r>
            <a:r>
              <a:rPr lang="en-AU" dirty="0" smtClean="0"/>
              <a:t>: FFT </a:t>
            </a:r>
            <a:r>
              <a:rPr lang="en-AU" dirty="0" err="1" smtClean="0"/>
              <a:t>vs</a:t>
            </a:r>
            <a:r>
              <a:rPr lang="en-AU" dirty="0" smtClean="0"/>
              <a:t> Polyphase Filters</a:t>
            </a:r>
            <a:endParaRPr lang="en-AU" dirty="0"/>
          </a:p>
        </p:txBody>
      </p:sp>
      <p:pic>
        <p:nvPicPr>
          <p:cNvPr id="6" name="Content Placeholder 5" descr="fft_vs_pfb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90" y="1127125"/>
            <a:ext cx="5334000" cy="40005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 descr="fft_vs_pfb_zoo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6211" y="3068950"/>
            <a:ext cx="3797787" cy="28483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1700" y="1127125"/>
            <a:ext cx="1080150" cy="40005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88280" y="1443748"/>
            <a:ext cx="1842501" cy="21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Calibri" pitchFamily="34" charset="0"/>
              </a:rPr>
              <a:t>768-point FFT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467434" y="2132820"/>
            <a:ext cx="2352716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Calibri" pitchFamily="34" charset="0"/>
              </a:rPr>
              <a:t>12,288-tap </a:t>
            </a:r>
            <a:r>
              <a:rPr lang="en-US" sz="1600" b="1" dirty="0" err="1" smtClean="0">
                <a:latin typeface="Calibri" pitchFamily="34" charset="0"/>
              </a:rPr>
              <a:t>polyphase</a:t>
            </a:r>
            <a:r>
              <a:rPr lang="en-US" sz="1600" b="1" dirty="0" smtClean="0">
                <a:latin typeface="Calibri" pitchFamily="34" charset="0"/>
              </a:rPr>
              <a:t> filter + 768-point FFT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943225" y="882650"/>
            <a:ext cx="3162300" cy="2212975"/>
          </a:xfrm>
          <a:custGeom>
            <a:avLst/>
            <a:gdLst>
              <a:gd name="connsiteX0" fmla="*/ 0 w 3162300"/>
              <a:gd name="connsiteY0" fmla="*/ 241300 h 2212975"/>
              <a:gd name="connsiteX1" fmla="*/ 333375 w 3162300"/>
              <a:gd name="connsiteY1" fmla="*/ 41275 h 2212975"/>
              <a:gd name="connsiteX2" fmla="*/ 1285875 w 3162300"/>
              <a:gd name="connsiteY2" fmla="*/ 79375 h 2212975"/>
              <a:gd name="connsiteX3" fmla="*/ 2638425 w 3162300"/>
              <a:gd name="connsiteY3" fmla="*/ 355600 h 2212975"/>
              <a:gd name="connsiteX4" fmla="*/ 3162300 w 3162300"/>
              <a:gd name="connsiteY4" fmla="*/ 2212975 h 221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300" h="2212975">
                <a:moveTo>
                  <a:pt x="0" y="241300"/>
                </a:moveTo>
                <a:cubicBezTo>
                  <a:pt x="59531" y="154781"/>
                  <a:pt x="119063" y="68262"/>
                  <a:pt x="333375" y="41275"/>
                </a:cubicBezTo>
                <a:cubicBezTo>
                  <a:pt x="547687" y="14288"/>
                  <a:pt x="901700" y="26988"/>
                  <a:pt x="1285875" y="79375"/>
                </a:cubicBezTo>
                <a:cubicBezTo>
                  <a:pt x="1670050" y="131763"/>
                  <a:pt x="2325688" y="0"/>
                  <a:pt x="2638425" y="355600"/>
                </a:cubicBezTo>
                <a:cubicBezTo>
                  <a:pt x="2951162" y="711200"/>
                  <a:pt x="3056731" y="1462087"/>
                  <a:pt x="3162300" y="2212975"/>
                </a:cubicBezTo>
              </a:path>
            </a:pathLst>
          </a:custGeom>
          <a:ln w="190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64360" y="1338207"/>
            <a:ext cx="6563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64360" y="1988800"/>
            <a:ext cx="65631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827480" y="1127125"/>
            <a:ext cx="1360651" cy="21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Calibri" pitchFamily="34" charset="0"/>
              </a:rPr>
              <a:t>One sub-band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Filterbanks</a:t>
            </a:r>
            <a:r>
              <a:rPr lang="en-AU" dirty="0" smtClean="0"/>
              <a:t>: Polyphase decomposition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Back-End Signal Processing  |  John Tuthill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3" name="TextBox 5"/>
          <p:cNvSpPr txBox="1">
            <a:spLocks noChangeArrowheads="1"/>
          </p:cNvSpPr>
          <p:nvPr/>
        </p:nvSpPr>
        <p:spPr bwMode="auto">
          <a:xfrm>
            <a:off x="474333" y="1391200"/>
            <a:ext cx="2371778" cy="42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Calibri" pitchFamily="34" charset="0"/>
              </a:rPr>
              <a:t>Standard single-channel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Calibri" pitchFamily="34" charset="0"/>
              </a:rPr>
              <a:t>down converter</a:t>
            </a:r>
            <a:endParaRPr lang="en-US" sz="1600" b="1" dirty="0">
              <a:latin typeface="Calibri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7380" y="1848743"/>
            <a:ext cx="3146654" cy="1197874"/>
            <a:chOff x="1936517" y="1844780"/>
            <a:chExt cx="5015847" cy="1656230"/>
          </a:xfrm>
        </p:grpSpPr>
        <p:sp>
          <p:nvSpPr>
            <p:cNvPr id="10" name="Rectangle 9"/>
            <p:cNvSpPr/>
            <p:nvPr/>
          </p:nvSpPr>
          <p:spPr>
            <a:xfrm>
              <a:off x="3651667" y="2492870"/>
              <a:ext cx="736618" cy="4320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3690521" y="2626680"/>
              <a:ext cx="584932" cy="21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H(Z)</a:t>
              </a:r>
              <a:endParaRPr lang="en-US" sz="1200" dirty="0">
                <a:latin typeface="Calibri" pitchFamily="34" charset="0"/>
              </a:endParaRPr>
            </a:p>
          </p:txBody>
        </p:sp>
        <p:grpSp>
          <p:nvGrpSpPr>
            <p:cNvPr id="3" name="Group 51"/>
            <p:cNvGrpSpPr/>
            <p:nvPr/>
          </p:nvGrpSpPr>
          <p:grpSpPr>
            <a:xfrm>
              <a:off x="2857333" y="2595018"/>
              <a:ext cx="227343" cy="226749"/>
              <a:chOff x="2714857" y="3035647"/>
              <a:chExt cx="227343" cy="226749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714857" y="3035647"/>
                <a:ext cx="227343" cy="226749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20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2749743" y="3068853"/>
                <a:ext cx="160755" cy="16033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749558" y="3068853"/>
                <a:ext cx="160755" cy="16033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>
              <a:endCxn id="33" idx="0"/>
            </p:cNvCxnSpPr>
            <p:nvPr/>
          </p:nvCxnSpPr>
          <p:spPr>
            <a:xfrm>
              <a:off x="2971004" y="2272075"/>
              <a:ext cx="1" cy="322943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541571" y="2719619"/>
              <a:ext cx="315762" cy="0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"/>
            <p:cNvSpPr txBox="1">
              <a:spLocks noChangeArrowheads="1"/>
            </p:cNvSpPr>
            <p:nvPr/>
          </p:nvSpPr>
          <p:spPr bwMode="auto">
            <a:xfrm>
              <a:off x="3210912" y="1959777"/>
              <a:ext cx="1675386" cy="434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Digital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low-pass filter</a:t>
              </a:r>
              <a:endParaRPr lang="en-US" sz="1200" dirty="0">
                <a:latin typeface="Calibri" pitchFamily="34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084676" y="2719619"/>
              <a:ext cx="566991" cy="0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"/>
            <p:cNvSpPr txBox="1">
              <a:spLocks noChangeArrowheads="1"/>
            </p:cNvSpPr>
            <p:nvPr/>
          </p:nvSpPr>
          <p:spPr bwMode="auto">
            <a:xfrm>
              <a:off x="1936517" y="2611103"/>
              <a:ext cx="584932" cy="21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x(n)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61" name="TextBox 5"/>
            <p:cNvSpPr txBox="1">
              <a:spLocks noChangeArrowheads="1"/>
            </p:cNvSpPr>
            <p:nvPr/>
          </p:nvSpPr>
          <p:spPr bwMode="auto">
            <a:xfrm>
              <a:off x="4498239" y="2816415"/>
              <a:ext cx="584932" cy="21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y(</a:t>
              </a:r>
              <a:r>
                <a:rPr lang="en-US" sz="1200" dirty="0" err="1" smtClean="0">
                  <a:latin typeface="Calibri" pitchFamily="34" charset="0"/>
                </a:rPr>
                <a:t>n,k</a:t>
              </a:r>
              <a:r>
                <a:rPr lang="en-US" sz="1200" dirty="0" smtClean="0">
                  <a:latin typeface="Calibri" pitchFamily="34" charset="0"/>
                </a:rPr>
                <a:t>)</a:t>
              </a:r>
              <a:endParaRPr lang="en-US" sz="1200" dirty="0">
                <a:latin typeface="Calibri" pitchFamily="34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4388285" y="2719619"/>
              <a:ext cx="566991" cy="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463717" y="2719619"/>
              <a:ext cx="566991" cy="0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4955276" y="2412255"/>
              <a:ext cx="488808" cy="307364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>
            <a:xfrm>
              <a:off x="4127081" y="2235692"/>
              <a:ext cx="1188854" cy="1265318"/>
            </a:xfrm>
            <a:prstGeom prst="arc">
              <a:avLst>
                <a:gd name="adj1" fmla="val 18052233"/>
                <a:gd name="adj2" fmla="val 240958"/>
              </a:avLst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71" name="TextBox 5"/>
            <p:cNvSpPr txBox="1">
              <a:spLocks noChangeArrowheads="1"/>
            </p:cNvSpPr>
            <p:nvPr/>
          </p:nvSpPr>
          <p:spPr bwMode="auto">
            <a:xfrm>
              <a:off x="4886298" y="1945004"/>
              <a:ext cx="1629972" cy="434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M-to-1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down-sampler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72" name="TextBox 5"/>
            <p:cNvSpPr txBox="1">
              <a:spLocks noChangeArrowheads="1"/>
            </p:cNvSpPr>
            <p:nvPr/>
          </p:nvSpPr>
          <p:spPr bwMode="auto">
            <a:xfrm>
              <a:off x="6077410" y="2611103"/>
              <a:ext cx="874954" cy="21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y(</a:t>
              </a:r>
              <a:r>
                <a:rPr lang="en-US" sz="1200" dirty="0" err="1" smtClean="0">
                  <a:latin typeface="Calibri" pitchFamily="34" charset="0"/>
                </a:rPr>
                <a:t>nM,k</a:t>
              </a:r>
              <a:r>
                <a:rPr lang="en-US" sz="1200" dirty="0" smtClean="0">
                  <a:latin typeface="Calibri" pitchFamily="34" charset="0"/>
                </a:rPr>
                <a:t>)</a:t>
              </a:r>
              <a:endParaRPr lang="en-US" sz="1200" dirty="0">
                <a:latin typeface="Calibri" pitchFamily="34" charset="0"/>
              </a:endParaRPr>
            </a:p>
          </p:txBody>
        </p:sp>
        <p:graphicFrame>
          <p:nvGraphicFramePr>
            <p:cNvPr id="74" name="Object 5"/>
            <p:cNvGraphicFramePr>
              <a:graphicFrameLocks noChangeAspect="1"/>
            </p:cNvGraphicFramePr>
            <p:nvPr/>
          </p:nvGraphicFramePr>
          <p:xfrm>
            <a:off x="2557255" y="1844780"/>
            <a:ext cx="790575" cy="434975"/>
          </p:xfrm>
          <a:graphic>
            <a:graphicData uri="http://schemas.openxmlformats.org/presentationml/2006/ole">
              <p:oleObj spid="_x0000_s117762" name="Equation" r:id="rId3" imgW="355320" imgH="203040" progId="Equation.3">
                <p:embed/>
              </p:oleObj>
            </a:graphicData>
          </a:graphic>
        </p:graphicFrame>
      </p:grpSp>
      <p:grpSp>
        <p:nvGrpSpPr>
          <p:cNvPr id="208" name="Group 207"/>
          <p:cNvGrpSpPr>
            <a:grpSpLocks noChangeAspect="1"/>
          </p:cNvGrpSpPr>
          <p:nvPr/>
        </p:nvGrpSpPr>
        <p:grpSpPr>
          <a:xfrm>
            <a:off x="573195" y="3153619"/>
            <a:ext cx="1734631" cy="2363671"/>
            <a:chOff x="-35450" y="2780910"/>
            <a:chExt cx="2891052" cy="3939452"/>
          </a:xfrm>
        </p:grpSpPr>
        <p:sp>
          <p:nvSpPr>
            <p:cNvPr id="190" name="Trapezoid 189"/>
            <p:cNvSpPr/>
            <p:nvPr/>
          </p:nvSpPr>
          <p:spPr>
            <a:xfrm>
              <a:off x="1454957" y="4139997"/>
              <a:ext cx="360050" cy="360050"/>
            </a:xfrm>
            <a:prstGeom prst="trapezoid">
              <a:avLst/>
            </a:prstGeom>
            <a:solidFill>
              <a:srgbClr val="FFC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91" name="Straight Arrow Connector 190"/>
            <p:cNvCxnSpPr/>
            <p:nvPr/>
          </p:nvCxnSpPr>
          <p:spPr>
            <a:xfrm>
              <a:off x="393582" y="3501010"/>
              <a:ext cx="2448340" cy="0"/>
            </a:xfrm>
            <a:prstGeom prst="straightConnector1">
              <a:avLst/>
            </a:prstGeom>
            <a:ln w="127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V="1">
              <a:off x="1617752" y="2780910"/>
              <a:ext cx="0" cy="936130"/>
            </a:xfrm>
            <a:prstGeom prst="straightConnector1">
              <a:avLst/>
            </a:prstGeom>
            <a:ln w="127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rapezoid 192"/>
            <p:cNvSpPr/>
            <p:nvPr/>
          </p:nvSpPr>
          <p:spPr>
            <a:xfrm>
              <a:off x="2051347" y="3140960"/>
              <a:ext cx="360050" cy="360050"/>
            </a:xfrm>
            <a:prstGeom prst="trapezoid">
              <a:avLst/>
            </a:prstGeom>
            <a:solidFill>
              <a:srgbClr val="FFC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4" name="Trapezoid 193"/>
            <p:cNvSpPr/>
            <p:nvPr/>
          </p:nvSpPr>
          <p:spPr>
            <a:xfrm>
              <a:off x="537601" y="3140960"/>
              <a:ext cx="2167401" cy="360050"/>
            </a:xfrm>
            <a:prstGeom prst="trapezoi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95" name="Straight Arrow Connector 194"/>
            <p:cNvCxnSpPr/>
            <p:nvPr/>
          </p:nvCxnSpPr>
          <p:spPr>
            <a:xfrm>
              <a:off x="407262" y="4500047"/>
              <a:ext cx="2448340" cy="0"/>
            </a:xfrm>
            <a:prstGeom prst="straightConnector1">
              <a:avLst/>
            </a:prstGeom>
            <a:ln w="127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V="1">
              <a:off x="1631432" y="3779947"/>
              <a:ext cx="0" cy="936130"/>
            </a:xfrm>
            <a:prstGeom prst="straightConnector1">
              <a:avLst/>
            </a:prstGeom>
            <a:ln w="127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rapezoid 196"/>
            <p:cNvSpPr/>
            <p:nvPr/>
          </p:nvSpPr>
          <p:spPr>
            <a:xfrm>
              <a:off x="-35450" y="4139997"/>
              <a:ext cx="2167401" cy="360050"/>
            </a:xfrm>
            <a:prstGeom prst="trapezoi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8" name="Trapezoid 197"/>
            <p:cNvSpPr/>
            <p:nvPr/>
          </p:nvSpPr>
          <p:spPr>
            <a:xfrm>
              <a:off x="1441277" y="5148206"/>
              <a:ext cx="360050" cy="360050"/>
            </a:xfrm>
            <a:prstGeom prst="trapezoid">
              <a:avLst/>
            </a:prstGeom>
            <a:solidFill>
              <a:srgbClr val="FFC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99" name="Straight Arrow Connector 198"/>
            <p:cNvCxnSpPr/>
            <p:nvPr/>
          </p:nvCxnSpPr>
          <p:spPr>
            <a:xfrm>
              <a:off x="393582" y="5508256"/>
              <a:ext cx="2448340" cy="0"/>
            </a:xfrm>
            <a:prstGeom prst="straightConnector1">
              <a:avLst/>
            </a:prstGeom>
            <a:ln w="127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1617752" y="4788156"/>
              <a:ext cx="0" cy="936130"/>
            </a:xfrm>
            <a:prstGeom prst="straightConnector1">
              <a:avLst/>
            </a:prstGeom>
            <a:ln w="127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rapezoid 200"/>
            <p:cNvSpPr/>
            <p:nvPr/>
          </p:nvSpPr>
          <p:spPr>
            <a:xfrm>
              <a:off x="1442036" y="6144282"/>
              <a:ext cx="360050" cy="360050"/>
            </a:xfrm>
            <a:prstGeom prst="trapezoid">
              <a:avLst/>
            </a:prstGeom>
            <a:solidFill>
              <a:srgbClr val="FFC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02" name="Straight Arrow Connector 201"/>
            <p:cNvCxnSpPr/>
            <p:nvPr/>
          </p:nvCxnSpPr>
          <p:spPr>
            <a:xfrm>
              <a:off x="394341" y="6504332"/>
              <a:ext cx="2448340" cy="0"/>
            </a:xfrm>
            <a:prstGeom prst="straightConnector1">
              <a:avLst/>
            </a:prstGeom>
            <a:ln w="127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flipV="1">
              <a:off x="1618511" y="5784232"/>
              <a:ext cx="0" cy="936130"/>
            </a:xfrm>
            <a:prstGeom prst="straightConnector1">
              <a:avLst/>
            </a:prstGeom>
            <a:ln w="1270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rapezoid 203"/>
            <p:cNvSpPr/>
            <p:nvPr/>
          </p:nvSpPr>
          <p:spPr>
            <a:xfrm>
              <a:off x="1979001" y="6144282"/>
              <a:ext cx="360050" cy="360050"/>
            </a:xfrm>
            <a:prstGeom prst="trapezoid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5" name="Trapezoid 204"/>
            <p:cNvSpPr/>
            <p:nvPr/>
          </p:nvSpPr>
          <p:spPr>
            <a:xfrm>
              <a:off x="898851" y="6144282"/>
              <a:ext cx="360050" cy="360050"/>
            </a:xfrm>
            <a:prstGeom prst="trapezoid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6" name="Trapezoid 205"/>
            <p:cNvSpPr/>
            <p:nvPr/>
          </p:nvSpPr>
          <p:spPr>
            <a:xfrm>
              <a:off x="358776" y="6144282"/>
              <a:ext cx="360050" cy="360050"/>
            </a:xfrm>
            <a:prstGeom prst="trapezoid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7" name="Trapezoid 206"/>
            <p:cNvSpPr/>
            <p:nvPr/>
          </p:nvSpPr>
          <p:spPr>
            <a:xfrm>
              <a:off x="2482631" y="6144282"/>
              <a:ext cx="360050" cy="360050"/>
            </a:xfrm>
            <a:prstGeom prst="trapezoid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09" name="Freeform 208"/>
          <p:cNvSpPr/>
          <p:nvPr/>
        </p:nvSpPr>
        <p:spPr>
          <a:xfrm>
            <a:off x="516017" y="2552700"/>
            <a:ext cx="339725" cy="828675"/>
          </a:xfrm>
          <a:custGeom>
            <a:avLst/>
            <a:gdLst>
              <a:gd name="connsiteX0" fmla="*/ 15875 w 425450"/>
              <a:gd name="connsiteY0" fmla="*/ 0 h 904875"/>
              <a:gd name="connsiteX1" fmla="*/ 53975 w 425450"/>
              <a:gd name="connsiteY1" fmla="*/ 466725 h 904875"/>
              <a:gd name="connsiteX2" fmla="*/ 339725 w 425450"/>
              <a:gd name="connsiteY2" fmla="*/ 828675 h 904875"/>
              <a:gd name="connsiteX3" fmla="*/ 425450 w 425450"/>
              <a:gd name="connsiteY3" fmla="*/ 904875 h 904875"/>
              <a:gd name="connsiteX0" fmla="*/ 15875 w 339725"/>
              <a:gd name="connsiteY0" fmla="*/ 0 h 828675"/>
              <a:gd name="connsiteX1" fmla="*/ 53975 w 339725"/>
              <a:gd name="connsiteY1" fmla="*/ 466725 h 828675"/>
              <a:gd name="connsiteX2" fmla="*/ 339725 w 339725"/>
              <a:gd name="connsiteY2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25" h="828675">
                <a:moveTo>
                  <a:pt x="15875" y="0"/>
                </a:moveTo>
                <a:cubicBezTo>
                  <a:pt x="7937" y="164306"/>
                  <a:pt x="0" y="328613"/>
                  <a:pt x="53975" y="466725"/>
                </a:cubicBezTo>
                <a:cubicBezTo>
                  <a:pt x="107950" y="604837"/>
                  <a:pt x="277813" y="755650"/>
                  <a:pt x="339725" y="828675"/>
                </a:cubicBezTo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0" name="Freeform 209"/>
          <p:cNvSpPr/>
          <p:nvPr/>
        </p:nvSpPr>
        <p:spPr>
          <a:xfrm>
            <a:off x="323931" y="2543175"/>
            <a:ext cx="684212" cy="1381125"/>
          </a:xfrm>
          <a:custGeom>
            <a:avLst/>
            <a:gdLst>
              <a:gd name="connsiteX0" fmla="*/ 684212 w 684212"/>
              <a:gd name="connsiteY0" fmla="*/ 0 h 1381125"/>
              <a:gd name="connsiteX1" fmla="*/ 74612 w 684212"/>
              <a:gd name="connsiteY1" fmla="*/ 857250 h 1381125"/>
              <a:gd name="connsiteX2" fmla="*/ 236537 w 684212"/>
              <a:gd name="connsiteY2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4212" h="1381125">
                <a:moveTo>
                  <a:pt x="684212" y="0"/>
                </a:moveTo>
                <a:cubicBezTo>
                  <a:pt x="416718" y="313531"/>
                  <a:pt x="149224" y="627063"/>
                  <a:pt x="74612" y="857250"/>
                </a:cubicBezTo>
                <a:cubicBezTo>
                  <a:pt x="0" y="1087437"/>
                  <a:pt x="118268" y="1234281"/>
                  <a:pt x="236537" y="1381125"/>
                </a:cubicBezTo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1" name="Freeform 210"/>
          <p:cNvSpPr/>
          <p:nvPr/>
        </p:nvSpPr>
        <p:spPr>
          <a:xfrm>
            <a:off x="1941593" y="2771775"/>
            <a:ext cx="763588" cy="1809750"/>
          </a:xfrm>
          <a:custGeom>
            <a:avLst/>
            <a:gdLst>
              <a:gd name="connsiteX0" fmla="*/ 123825 w 763588"/>
              <a:gd name="connsiteY0" fmla="*/ 0 h 1809750"/>
              <a:gd name="connsiteX1" fmla="*/ 742950 w 763588"/>
              <a:gd name="connsiteY1" fmla="*/ 895350 h 1809750"/>
              <a:gd name="connsiteX2" fmla="*/ 0 w 763588"/>
              <a:gd name="connsiteY2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3588" h="1809750">
                <a:moveTo>
                  <a:pt x="123825" y="0"/>
                </a:moveTo>
                <a:cubicBezTo>
                  <a:pt x="443706" y="296862"/>
                  <a:pt x="763588" y="593725"/>
                  <a:pt x="742950" y="895350"/>
                </a:cubicBezTo>
                <a:cubicBezTo>
                  <a:pt x="722313" y="1196975"/>
                  <a:pt x="361156" y="1503362"/>
                  <a:pt x="0" y="1809750"/>
                </a:cubicBezTo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2" name="Freeform 211"/>
          <p:cNvSpPr/>
          <p:nvPr/>
        </p:nvSpPr>
        <p:spPr>
          <a:xfrm>
            <a:off x="2322593" y="2571750"/>
            <a:ext cx="530225" cy="2428875"/>
          </a:xfrm>
          <a:custGeom>
            <a:avLst/>
            <a:gdLst>
              <a:gd name="connsiteX0" fmla="*/ 266700 w 530225"/>
              <a:gd name="connsiteY0" fmla="*/ 0 h 2428875"/>
              <a:gd name="connsiteX1" fmla="*/ 485775 w 530225"/>
              <a:gd name="connsiteY1" fmla="*/ 1095375 h 2428875"/>
              <a:gd name="connsiteX2" fmla="*/ 0 w 530225"/>
              <a:gd name="connsiteY2" fmla="*/ 2428875 h 24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225" h="2428875">
                <a:moveTo>
                  <a:pt x="266700" y="0"/>
                </a:moveTo>
                <a:cubicBezTo>
                  <a:pt x="398462" y="345281"/>
                  <a:pt x="530225" y="690563"/>
                  <a:pt x="485775" y="1095375"/>
                </a:cubicBezTo>
                <a:cubicBezTo>
                  <a:pt x="441325" y="1500188"/>
                  <a:pt x="220662" y="1964531"/>
                  <a:pt x="0" y="2428875"/>
                </a:cubicBezTo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29" name="Group 128"/>
          <p:cNvGrpSpPr/>
          <p:nvPr/>
        </p:nvGrpSpPr>
        <p:grpSpPr>
          <a:xfrm>
            <a:off x="2973179" y="908650"/>
            <a:ext cx="6063441" cy="4968690"/>
            <a:chOff x="2973179" y="908650"/>
            <a:chExt cx="6063441" cy="4968690"/>
          </a:xfrm>
        </p:grpSpPr>
        <p:grpSp>
          <p:nvGrpSpPr>
            <p:cNvPr id="128" name="Group 127"/>
            <p:cNvGrpSpPr/>
            <p:nvPr/>
          </p:nvGrpSpPr>
          <p:grpSpPr>
            <a:xfrm>
              <a:off x="5652590" y="1329021"/>
              <a:ext cx="3384030" cy="1950639"/>
              <a:chOff x="1615164" y="1815241"/>
              <a:chExt cx="5496064" cy="3047848"/>
            </a:xfrm>
          </p:grpSpPr>
          <p:sp>
            <p:nvSpPr>
              <p:cNvPr id="48" name="TextBox 5"/>
              <p:cNvSpPr txBox="1">
                <a:spLocks noChangeArrowheads="1"/>
              </p:cNvSpPr>
              <p:nvPr/>
            </p:nvSpPr>
            <p:spPr bwMode="auto">
              <a:xfrm>
                <a:off x="1615164" y="2891378"/>
                <a:ext cx="584933" cy="304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 smtClean="0">
                    <a:latin typeface="Calibri" pitchFamily="34" charset="0"/>
                  </a:rPr>
                  <a:t>x(n)</a:t>
                </a:r>
                <a:endParaRPr lang="en-US" sz="1200" dirty="0">
                  <a:latin typeface="Calibri" pitchFamily="34" charset="0"/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3886794" y="4624786"/>
                <a:ext cx="448349" cy="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5897004" y="3398520"/>
                <a:ext cx="566991" cy="0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"/>
              <p:cNvSpPr txBox="1">
                <a:spLocks noChangeArrowheads="1"/>
              </p:cNvSpPr>
              <p:nvPr/>
            </p:nvSpPr>
            <p:spPr bwMode="auto">
              <a:xfrm>
                <a:off x="5913559" y="3033854"/>
                <a:ext cx="1197669" cy="304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 smtClean="0">
                    <a:latin typeface="Calibri" pitchFamily="34" charset="0"/>
                  </a:rPr>
                  <a:t>y(</a:t>
                </a:r>
                <a:r>
                  <a:rPr lang="en-US" sz="1200" dirty="0" err="1" smtClean="0">
                    <a:latin typeface="Calibri" pitchFamily="34" charset="0"/>
                  </a:rPr>
                  <a:t>nM,k</a:t>
                </a:r>
                <a:r>
                  <a:rPr lang="en-US" sz="1200" dirty="0" smtClean="0">
                    <a:latin typeface="Calibri" pitchFamily="34" charset="0"/>
                  </a:rPr>
                  <a:t>)</a:t>
                </a:r>
                <a:endParaRPr lang="en-US" sz="1200" dirty="0">
                  <a:latin typeface="Calibri" pitchFamily="34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4318082" y="2250216"/>
                <a:ext cx="227343" cy="226749"/>
                <a:chOff x="2714857" y="3035647"/>
                <a:chExt cx="227343" cy="226749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2714857" y="3035647"/>
                  <a:ext cx="227343" cy="226749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2749743" y="3068853"/>
                  <a:ext cx="160755" cy="16033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749558" y="3068853"/>
                  <a:ext cx="160755" cy="16033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Arrow Connector 57"/>
              <p:cNvCxnSpPr>
                <a:endCxn id="55" idx="0"/>
              </p:cNvCxnSpPr>
              <p:nvPr/>
            </p:nvCxnSpPr>
            <p:spPr>
              <a:xfrm>
                <a:off x="4431754" y="2103959"/>
                <a:ext cx="0" cy="146257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2908282" y="4365154"/>
                <a:ext cx="973539" cy="49793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200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2592520" y="4624786"/>
                <a:ext cx="315762" cy="0"/>
              </a:xfrm>
              <a:prstGeom prst="straightConnector1">
                <a:avLst/>
              </a:prstGeom>
              <a:ln w="19050">
                <a:headEnd type="oval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5" name="Object 5"/>
              <p:cNvGraphicFramePr>
                <a:graphicFrameLocks noChangeAspect="1"/>
              </p:cNvGraphicFramePr>
              <p:nvPr/>
            </p:nvGraphicFramePr>
            <p:xfrm>
              <a:off x="2891221" y="4448175"/>
              <a:ext cx="990600" cy="358775"/>
            </p:xfrm>
            <a:graphic>
              <a:graphicData uri="http://schemas.openxmlformats.org/presentationml/2006/ole">
                <p:oleObj spid="_x0000_s117763" name="Equation" r:id="rId4" imgW="571320" imgH="215640" progId="Equation.3">
                  <p:embed/>
                </p:oleObj>
              </a:graphicData>
            </a:graphic>
          </p:graphicFrame>
          <p:cxnSp>
            <p:nvCxnSpPr>
              <p:cNvPr id="67" name="Straight Arrow Connector 66"/>
              <p:cNvCxnSpPr/>
              <p:nvPr/>
            </p:nvCxnSpPr>
            <p:spPr>
              <a:xfrm>
                <a:off x="3852672" y="2363591"/>
                <a:ext cx="448349" cy="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2874160" y="2103959"/>
                <a:ext cx="973539" cy="49793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200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2558398" y="2363591"/>
                <a:ext cx="315762" cy="0"/>
              </a:xfrm>
              <a:prstGeom prst="straightConnector1">
                <a:avLst/>
              </a:prstGeom>
              <a:ln w="19050">
                <a:headEnd type="oval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6" name="Object 5"/>
              <p:cNvGraphicFramePr>
                <a:graphicFrameLocks noChangeAspect="1"/>
              </p:cNvGraphicFramePr>
              <p:nvPr/>
            </p:nvGraphicFramePr>
            <p:xfrm>
              <a:off x="2979290" y="2176944"/>
              <a:ext cx="747703" cy="381989"/>
            </p:xfrm>
            <a:graphic>
              <a:graphicData uri="http://schemas.openxmlformats.org/presentationml/2006/ole">
                <p:oleObj spid="_x0000_s117764" name="Equation" r:id="rId5" imgW="431640" imgH="228600" progId="Equation.3">
                  <p:embed/>
                </p:oleObj>
              </a:graphicData>
            </a:graphic>
          </p:graphicFrame>
          <p:cxnSp>
            <p:nvCxnSpPr>
              <p:cNvPr id="77" name="Straight Arrow Connector 76"/>
              <p:cNvCxnSpPr/>
              <p:nvPr/>
            </p:nvCxnSpPr>
            <p:spPr>
              <a:xfrm>
                <a:off x="3869733" y="2979251"/>
                <a:ext cx="448349" cy="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2891221" y="2719619"/>
                <a:ext cx="973539" cy="49793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200"/>
              </a:p>
            </p:txBody>
          </p:sp>
          <p:cxnSp>
            <p:nvCxnSpPr>
              <p:cNvPr id="82" name="Straight Arrow Connector 81"/>
              <p:cNvCxnSpPr/>
              <p:nvPr/>
            </p:nvCxnSpPr>
            <p:spPr>
              <a:xfrm>
                <a:off x="2575459" y="2979251"/>
                <a:ext cx="315762" cy="0"/>
              </a:xfrm>
              <a:prstGeom prst="straightConnector1">
                <a:avLst/>
              </a:prstGeom>
              <a:ln w="19050">
                <a:headEnd type="oval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3" name="Object 5"/>
              <p:cNvGraphicFramePr>
                <a:graphicFrameLocks noChangeAspect="1"/>
              </p:cNvGraphicFramePr>
              <p:nvPr/>
            </p:nvGraphicFramePr>
            <p:xfrm>
              <a:off x="3005073" y="2802017"/>
              <a:ext cx="724500" cy="359664"/>
            </p:xfrm>
            <a:graphic>
              <a:graphicData uri="http://schemas.openxmlformats.org/presentationml/2006/ole">
                <p:oleObj spid="_x0000_s117765" name="Equation" r:id="rId6" imgW="419040" imgH="215640" progId="Equation.3">
                  <p:embed/>
                </p:oleObj>
              </a:graphicData>
            </a:graphic>
          </p:graphicFrame>
          <p:cxnSp>
            <p:nvCxnSpPr>
              <p:cNvPr id="84" name="Straight Arrow Connector 83"/>
              <p:cNvCxnSpPr/>
              <p:nvPr/>
            </p:nvCxnSpPr>
            <p:spPr>
              <a:xfrm>
                <a:off x="3419840" y="3217554"/>
                <a:ext cx="0" cy="1147600"/>
              </a:xfrm>
              <a:prstGeom prst="straightConnector1">
                <a:avLst/>
              </a:prstGeom>
              <a:ln w="28575"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1907630" y="3161415"/>
                <a:ext cx="216030" cy="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2123660" y="3161415"/>
                <a:ext cx="0" cy="1463371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2123660" y="4624786"/>
                <a:ext cx="434738" cy="0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2352650" y="4365154"/>
                <a:ext cx="0" cy="497935"/>
              </a:xfrm>
              <a:prstGeom prst="straightConnector1">
                <a:avLst/>
              </a:prstGeom>
              <a:ln w="952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51"/>
              <p:cNvGrpSpPr/>
              <p:nvPr/>
            </p:nvGrpSpPr>
            <p:grpSpPr>
              <a:xfrm>
                <a:off x="4318081" y="2841693"/>
                <a:ext cx="227343" cy="226749"/>
                <a:chOff x="2714857" y="3035647"/>
                <a:chExt cx="227343" cy="226749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2714857" y="3035647"/>
                  <a:ext cx="227343" cy="226749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2749743" y="3068853"/>
                  <a:ext cx="160755" cy="16033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749558" y="3068853"/>
                  <a:ext cx="160755" cy="16033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51"/>
              <p:cNvGrpSpPr/>
              <p:nvPr/>
            </p:nvGrpSpPr>
            <p:grpSpPr>
              <a:xfrm>
                <a:off x="4335143" y="4511411"/>
                <a:ext cx="227343" cy="226749"/>
                <a:chOff x="2714857" y="3035647"/>
                <a:chExt cx="227343" cy="226749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2714857" y="3035647"/>
                  <a:ext cx="227343" cy="226749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2749743" y="3068853"/>
                  <a:ext cx="160755" cy="16033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2749558" y="3068853"/>
                  <a:ext cx="160755" cy="16033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15" name="Object 5"/>
              <p:cNvGraphicFramePr>
                <a:graphicFrameLocks noChangeAspect="1"/>
              </p:cNvGraphicFramePr>
              <p:nvPr/>
            </p:nvGraphicFramePr>
            <p:xfrm>
              <a:off x="4139940" y="2417945"/>
              <a:ext cx="1243013" cy="434975"/>
            </p:xfrm>
            <a:graphic>
              <a:graphicData uri="http://schemas.openxmlformats.org/presentationml/2006/ole">
                <p:oleObj spid="_x0000_s117766" name="Equation" r:id="rId7" imgW="558720" imgH="203040" progId="Equation.3">
                  <p:embed/>
                </p:oleObj>
              </a:graphicData>
            </a:graphic>
          </p:graphicFrame>
          <p:graphicFrame>
            <p:nvGraphicFramePr>
              <p:cNvPr id="116" name="Object 5"/>
              <p:cNvGraphicFramePr>
                <a:graphicFrameLocks noChangeAspect="1"/>
              </p:cNvGraphicFramePr>
              <p:nvPr/>
            </p:nvGraphicFramePr>
            <p:xfrm>
              <a:off x="4139940" y="1815241"/>
              <a:ext cx="1271588" cy="434975"/>
            </p:xfrm>
            <a:graphic>
              <a:graphicData uri="http://schemas.openxmlformats.org/presentationml/2006/ole">
                <p:oleObj spid="_x0000_s117767" name="Equation" r:id="rId8" imgW="571320" imgH="203040" progId="Equation.3">
                  <p:embed/>
                </p:oleObj>
              </a:graphicData>
            </a:graphic>
          </p:graphicFrame>
          <p:cxnSp>
            <p:nvCxnSpPr>
              <p:cNvPr id="117" name="Straight Arrow Connector 116"/>
              <p:cNvCxnSpPr/>
              <p:nvPr/>
            </p:nvCxnSpPr>
            <p:spPr>
              <a:xfrm>
                <a:off x="4431754" y="2695436"/>
                <a:ext cx="0" cy="146257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>
                <a:off x="4445000" y="4364494"/>
                <a:ext cx="0" cy="146257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19" name="Object 5"/>
              <p:cNvGraphicFramePr>
                <a:graphicFrameLocks noChangeAspect="1"/>
              </p:cNvGraphicFramePr>
              <p:nvPr/>
            </p:nvGraphicFramePr>
            <p:xfrm>
              <a:off x="3923910" y="4074175"/>
              <a:ext cx="1695450" cy="434975"/>
            </p:xfrm>
            <a:graphic>
              <a:graphicData uri="http://schemas.openxmlformats.org/presentationml/2006/ole">
                <p:oleObj spid="_x0000_s117768" name="Equation" r:id="rId9" imgW="761760" imgH="203040" progId="Equation.3">
                  <p:embed/>
                </p:oleObj>
              </a:graphicData>
            </a:graphic>
          </p:graphicFrame>
          <p:cxnSp>
            <p:nvCxnSpPr>
              <p:cNvPr id="120" name="Straight Arrow Connector 119"/>
              <p:cNvCxnSpPr/>
              <p:nvPr/>
            </p:nvCxnSpPr>
            <p:spPr>
              <a:xfrm>
                <a:off x="4513723" y="2363591"/>
                <a:ext cx="828225" cy="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4545294" y="2959100"/>
                <a:ext cx="170726" cy="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>
                <a:off x="4562486" y="4624786"/>
                <a:ext cx="915622" cy="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5539073" y="3217554"/>
                <a:ext cx="355466" cy="3554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200"/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575628" y="3258024"/>
                <a:ext cx="279230" cy="304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 smtClean="0">
                    <a:latin typeface="Symbol" pitchFamily="18" charset="2"/>
                  </a:rPr>
                  <a:t>S</a:t>
                </a:r>
                <a:endParaRPr lang="en-US" sz="1200" dirty="0">
                  <a:latin typeface="Symbol" pitchFamily="18" charset="2"/>
                </a:endParaRPr>
              </a:p>
            </p:txBody>
          </p:sp>
          <p:cxnSp>
            <p:nvCxnSpPr>
              <p:cNvPr id="125" name="Straight Arrow Connector 124"/>
              <p:cNvCxnSpPr/>
              <p:nvPr/>
            </p:nvCxnSpPr>
            <p:spPr>
              <a:xfrm>
                <a:off x="4716020" y="2959100"/>
                <a:ext cx="859608" cy="333511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endCxn id="123" idx="0"/>
              </p:cNvCxnSpPr>
              <p:nvPr/>
            </p:nvCxnSpPr>
            <p:spPr>
              <a:xfrm>
                <a:off x="5341948" y="2363591"/>
                <a:ext cx="374858" cy="853963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123" idx="4"/>
              </p:cNvCxnSpPr>
              <p:nvPr/>
            </p:nvCxnSpPr>
            <p:spPr>
              <a:xfrm flipV="1">
                <a:off x="5478108" y="3573020"/>
                <a:ext cx="238698" cy="1051766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5821887" y="4572880"/>
              <a:ext cx="360154" cy="19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x(n)</a:t>
              </a:r>
              <a:endParaRPr lang="en-US" sz="1200" dirty="0">
                <a:latin typeface="Calibri" pitchFamily="34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>
              <a:off x="7220572" y="5682271"/>
              <a:ext cx="276057" cy="0"/>
            </a:xfrm>
            <a:prstGeom prst="straightConnector1">
              <a:avLst/>
            </a:prstGeom>
            <a:ln w="19050"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8099776" y="4273197"/>
              <a:ext cx="737427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r(nM,0)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618084" y="5516105"/>
              <a:ext cx="599426" cy="3186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>
              <a:off x="6423663" y="5682271"/>
              <a:ext cx="194421" cy="0"/>
            </a:xfrm>
            <a:prstGeom prst="straightConnector1">
              <a:avLst/>
            </a:prstGeom>
            <a:ln w="19050">
              <a:headEnd type="oval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8" name="Object 5"/>
            <p:cNvGraphicFramePr>
              <a:graphicFrameLocks noChangeAspect="1"/>
            </p:cNvGraphicFramePr>
            <p:nvPr/>
          </p:nvGraphicFramePr>
          <p:xfrm>
            <a:off x="6607579" y="5569239"/>
            <a:ext cx="609931" cy="229618"/>
          </p:xfrm>
          <a:graphic>
            <a:graphicData uri="http://schemas.openxmlformats.org/presentationml/2006/ole">
              <p:oleObj spid="_x0000_s117769" name="Equation" r:id="rId10" imgW="571320" imgH="215640" progId="Equation.3">
                <p:embed/>
              </p:oleObj>
            </a:graphicData>
          </a:graphic>
        </p:graphicFrame>
        <p:cxnSp>
          <p:nvCxnSpPr>
            <p:cNvPr id="139" name="Straight Arrow Connector 138"/>
            <p:cNvCxnSpPr/>
            <p:nvPr/>
          </p:nvCxnSpPr>
          <p:spPr>
            <a:xfrm>
              <a:off x="7199563" y="4235094"/>
              <a:ext cx="276057" cy="0"/>
            </a:xfrm>
            <a:prstGeom prst="straightConnector1">
              <a:avLst/>
            </a:prstGeom>
            <a:ln w="19050"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6597075" y="4068928"/>
              <a:ext cx="599426" cy="3186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>
              <a:off x="6402654" y="4235094"/>
              <a:ext cx="194421" cy="0"/>
            </a:xfrm>
            <a:prstGeom prst="straightConnector1">
              <a:avLst/>
            </a:prstGeom>
            <a:ln w="19050">
              <a:headEnd type="oval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2" name="Object 5"/>
            <p:cNvGraphicFramePr>
              <a:graphicFrameLocks noChangeAspect="1"/>
            </p:cNvGraphicFramePr>
            <p:nvPr/>
          </p:nvGraphicFramePr>
          <p:xfrm>
            <a:off x="6660773" y="4116235"/>
            <a:ext cx="460375" cy="242887"/>
          </p:xfrm>
          <a:graphic>
            <a:graphicData uri="http://schemas.openxmlformats.org/presentationml/2006/ole">
              <p:oleObj spid="_x0000_s117770" name="Equation" r:id="rId11" imgW="431640" imgH="228600" progId="Equation.3">
                <p:embed/>
              </p:oleObj>
            </a:graphicData>
          </a:graphic>
        </p:graphicFrame>
        <p:cxnSp>
          <p:nvCxnSpPr>
            <p:cNvPr id="143" name="Straight Arrow Connector 142"/>
            <p:cNvCxnSpPr/>
            <p:nvPr/>
          </p:nvCxnSpPr>
          <p:spPr>
            <a:xfrm>
              <a:off x="7210068" y="4629120"/>
              <a:ext cx="276057" cy="0"/>
            </a:xfrm>
            <a:prstGeom prst="straightConnector1">
              <a:avLst/>
            </a:prstGeom>
            <a:ln w="19050"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6607579" y="4462954"/>
              <a:ext cx="599426" cy="3186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>
              <a:off x="6413159" y="4629120"/>
              <a:ext cx="194421" cy="0"/>
            </a:xfrm>
            <a:prstGeom prst="straightConnector1">
              <a:avLst/>
            </a:prstGeom>
            <a:ln w="19050">
              <a:headEnd type="oval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6" name="Object 5"/>
            <p:cNvGraphicFramePr>
              <a:graphicFrameLocks noChangeAspect="1"/>
            </p:cNvGraphicFramePr>
            <p:nvPr/>
          </p:nvGraphicFramePr>
          <p:xfrm>
            <a:off x="6678236" y="4516285"/>
            <a:ext cx="446087" cy="230187"/>
          </p:xfrm>
          <a:graphic>
            <a:graphicData uri="http://schemas.openxmlformats.org/presentationml/2006/ole">
              <p:oleObj spid="_x0000_s117771" name="Equation" r:id="rId12" imgW="419040" imgH="215640" progId="Equation.3">
                <p:embed/>
              </p:oleObj>
            </a:graphicData>
          </a:graphic>
        </p:graphicFrame>
        <p:cxnSp>
          <p:nvCxnSpPr>
            <p:cNvPr id="147" name="Straight Arrow Connector 146"/>
            <p:cNvCxnSpPr/>
            <p:nvPr/>
          </p:nvCxnSpPr>
          <p:spPr>
            <a:xfrm>
              <a:off x="6933060" y="4781635"/>
              <a:ext cx="0" cy="734470"/>
            </a:xfrm>
            <a:prstGeom prst="straightConnector1">
              <a:avLst/>
            </a:prstGeom>
            <a:ln w="28575"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6001964" y="4745706"/>
              <a:ext cx="133014" cy="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6134978" y="4745706"/>
              <a:ext cx="0" cy="936565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6134978" y="5682271"/>
              <a:ext cx="267676" cy="0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V="1">
              <a:off x="6275971" y="5516105"/>
              <a:ext cx="0" cy="318681"/>
            </a:xfrm>
            <a:prstGeom prst="straightConnector1">
              <a:avLst/>
            </a:prstGeom>
            <a:ln w="952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/>
            <p:cNvSpPr/>
            <p:nvPr/>
          </p:nvSpPr>
          <p:spPr>
            <a:xfrm>
              <a:off x="7471413" y="4068928"/>
              <a:ext cx="599426" cy="17658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177" name="TextBox 5"/>
            <p:cNvSpPr txBox="1">
              <a:spLocks noChangeArrowheads="1"/>
            </p:cNvSpPr>
            <p:nvPr/>
          </p:nvSpPr>
          <p:spPr bwMode="auto">
            <a:xfrm>
              <a:off x="7400151" y="4748267"/>
              <a:ext cx="737427" cy="315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M-point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FFT</a:t>
              </a:r>
              <a:endParaRPr lang="en-US" sz="1200" dirty="0">
                <a:latin typeface="Calibri" pitchFamily="34" charset="0"/>
              </a:endParaRP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>
              <a:off x="8088090" y="5682271"/>
              <a:ext cx="276057" cy="0"/>
            </a:xfrm>
            <a:prstGeom prst="straightConnector1">
              <a:avLst/>
            </a:prstGeom>
            <a:ln w="19050"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>
              <a:off x="8067081" y="4235094"/>
              <a:ext cx="276057" cy="0"/>
            </a:xfrm>
            <a:prstGeom prst="straightConnector1">
              <a:avLst/>
            </a:prstGeom>
            <a:ln w="19050"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>
              <a:off x="8077586" y="4629120"/>
              <a:ext cx="276057" cy="0"/>
            </a:xfrm>
            <a:prstGeom prst="straightConnector1">
              <a:avLst/>
            </a:prstGeom>
            <a:ln w="19050"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5"/>
            <p:cNvSpPr txBox="1">
              <a:spLocks noChangeArrowheads="1"/>
            </p:cNvSpPr>
            <p:nvPr/>
          </p:nvSpPr>
          <p:spPr bwMode="auto">
            <a:xfrm>
              <a:off x="8155173" y="5720374"/>
              <a:ext cx="737427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r(nM,M-1)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2" name="TextBox 5"/>
            <p:cNvSpPr txBox="1">
              <a:spLocks noChangeArrowheads="1"/>
            </p:cNvSpPr>
            <p:nvPr/>
          </p:nvSpPr>
          <p:spPr bwMode="auto">
            <a:xfrm>
              <a:off x="8099776" y="4667223"/>
              <a:ext cx="737427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 smtClean="0">
                  <a:latin typeface="Calibri" pitchFamily="34" charset="0"/>
                </a:rPr>
                <a:t>r(nM,1)</a:t>
              </a:r>
              <a:endParaRPr lang="en-US" sz="1200" dirty="0">
                <a:latin typeface="Calibri" pitchFamily="34" charset="0"/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>
              <a:off x="8196167" y="4834769"/>
              <a:ext cx="0" cy="734470"/>
            </a:xfrm>
            <a:prstGeom prst="straightConnector1">
              <a:avLst/>
            </a:prstGeom>
            <a:ln w="28575"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5"/>
            <p:cNvSpPr txBox="1">
              <a:spLocks noChangeArrowheads="1"/>
            </p:cNvSpPr>
            <p:nvPr/>
          </p:nvSpPr>
          <p:spPr bwMode="auto">
            <a:xfrm>
              <a:off x="6113969" y="908650"/>
              <a:ext cx="1842501" cy="420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Calibri" pitchFamily="34" charset="0"/>
                </a:rPr>
                <a:t>M-path </a:t>
              </a:r>
              <a:r>
                <a:rPr lang="en-US" sz="1600" b="1" dirty="0" err="1" smtClean="0">
                  <a:latin typeface="Calibri" pitchFamily="34" charset="0"/>
                </a:rPr>
                <a:t>Polyphase</a:t>
              </a:r>
              <a:endParaRPr lang="en-US" sz="1600" b="1" dirty="0" smtClean="0">
                <a:latin typeface="Calibri" pitchFamily="34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Calibri" pitchFamily="34" charset="0"/>
                </a:rPr>
                <a:t>down converter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187" name="TextBox 5"/>
            <p:cNvSpPr txBox="1">
              <a:spLocks noChangeArrowheads="1"/>
            </p:cNvSpPr>
            <p:nvPr/>
          </p:nvSpPr>
          <p:spPr bwMode="auto">
            <a:xfrm>
              <a:off x="6371803" y="3501010"/>
              <a:ext cx="1842501" cy="420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Calibri" pitchFamily="34" charset="0"/>
                </a:rPr>
                <a:t>M-path </a:t>
              </a:r>
              <a:r>
                <a:rPr lang="en-US" sz="1600" b="1" dirty="0" err="1" smtClean="0">
                  <a:latin typeface="Calibri" pitchFamily="34" charset="0"/>
                </a:rPr>
                <a:t>Polyphase</a:t>
              </a:r>
              <a:endParaRPr lang="en-US" sz="1600" b="1" dirty="0" smtClean="0">
                <a:latin typeface="Calibri" pitchFamily="34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1600" b="1" dirty="0" err="1" smtClean="0">
                  <a:latin typeface="Calibri" pitchFamily="34" charset="0"/>
                </a:rPr>
                <a:t>channeliser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188" name="Striped Right Arrow 187"/>
            <p:cNvSpPr/>
            <p:nvPr/>
          </p:nvSpPr>
          <p:spPr>
            <a:xfrm>
              <a:off x="3563860" y="2235162"/>
              <a:ext cx="1898218" cy="517697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9" name="TextBox 5"/>
            <p:cNvSpPr txBox="1">
              <a:spLocks noChangeArrowheads="1"/>
            </p:cNvSpPr>
            <p:nvPr/>
          </p:nvSpPr>
          <p:spPr bwMode="auto">
            <a:xfrm>
              <a:off x="2973179" y="2780910"/>
              <a:ext cx="2895001" cy="24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i="1" dirty="0" smtClean="0">
                  <a:latin typeface="Calibri" pitchFamily="34" charset="0"/>
                </a:rPr>
                <a:t>Equivalency Theorem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>
                  <a:latin typeface="Calibri" pitchFamily="34" charset="0"/>
                </a:rPr>
                <a:t>Exchange mixer and low-pass filter with a band-pass filter and a mixer.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i="1" dirty="0" smtClean="0">
                  <a:latin typeface="Calibri" pitchFamily="34" charset="0"/>
                </a:rPr>
                <a:t>Re-write the band-pass filter in</a:t>
              </a:r>
              <a:br>
                <a:rPr lang="en-US" sz="1600" b="1" i="1" dirty="0" smtClean="0">
                  <a:latin typeface="Calibri" pitchFamily="34" charset="0"/>
                </a:rPr>
              </a:br>
              <a:r>
                <a:rPr lang="en-US" sz="1600" b="1" i="1" dirty="0" smtClean="0">
                  <a:latin typeface="Calibri" pitchFamily="34" charset="0"/>
                </a:rPr>
                <a:t>  “M-path form”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b="1" i="1" dirty="0" smtClean="0">
                  <a:latin typeface="Calibri" pitchFamily="34" charset="0"/>
                </a:rPr>
                <a:t>Noble Identity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>
                  <a:latin typeface="Calibri" pitchFamily="34" charset="0"/>
                </a:rPr>
                <a:t>Move a down-sampler back through a digital filter</a:t>
              </a:r>
              <a:endParaRPr lang="en-US" sz="1600" dirty="0">
                <a:latin typeface="Calibri" pitchFamily="34" charset="0"/>
              </a:endParaRPr>
            </a:p>
          </p:txBody>
        </p:sp>
        <p:graphicFrame>
          <p:nvGraphicFramePr>
            <p:cNvPr id="117775" name="Object 5"/>
            <p:cNvGraphicFramePr>
              <a:graphicFrameLocks noChangeAspect="1"/>
            </p:cNvGraphicFramePr>
            <p:nvPr/>
          </p:nvGraphicFramePr>
          <p:xfrm>
            <a:off x="3254034" y="5367457"/>
            <a:ext cx="2181510" cy="297296"/>
          </p:xfrm>
          <a:graphic>
            <a:graphicData uri="http://schemas.openxmlformats.org/presentationml/2006/ole">
              <p:oleObj spid="_x0000_s117775" name="Equation" r:id="rId13" imgW="1676160" imgH="228600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7880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Sampling: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Back-End Signal Processing  |  John Tuthill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58776" y="908650"/>
            <a:ext cx="84426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i="1" dirty="0" smtClean="0">
                <a:solidFill>
                  <a:srgbClr val="FF0000"/>
                </a:solidFill>
              </a:rPr>
              <a:t>The Sampling Theorem:</a:t>
            </a:r>
            <a:r>
              <a:rPr lang="en-AU" sz="2000" dirty="0" smtClean="0">
                <a:solidFill>
                  <a:srgbClr val="FF0000"/>
                </a:solidFill>
              </a:rPr>
              <a:t> A band-limited signal having no frequency components</a:t>
            </a:r>
          </a:p>
          <a:p>
            <a:r>
              <a:rPr lang="en-AU" sz="2000" dirty="0" smtClean="0">
                <a:solidFill>
                  <a:srgbClr val="FF0000"/>
                </a:solidFill>
              </a:rPr>
              <a:t>above </a:t>
            </a:r>
            <a:r>
              <a:rPr lang="en-AU" sz="2000" i="1" dirty="0" err="1" smtClean="0">
                <a:solidFill>
                  <a:srgbClr val="FF0000"/>
                </a:solidFill>
              </a:rPr>
              <a:t>f</a:t>
            </a:r>
            <a:r>
              <a:rPr lang="en-AU" sz="2000" i="1" baseline="-25000" dirty="0" err="1" smtClean="0">
                <a:solidFill>
                  <a:srgbClr val="FF0000"/>
                </a:solidFill>
              </a:rPr>
              <a:t>max</a:t>
            </a:r>
            <a:r>
              <a:rPr lang="en-AU" sz="2000" i="1" baseline="-25000" dirty="0" smtClean="0">
                <a:solidFill>
                  <a:srgbClr val="FF0000"/>
                </a:solidFill>
              </a:rPr>
              <a:t> </a:t>
            </a:r>
            <a:r>
              <a:rPr lang="en-AU" sz="2000" dirty="0" smtClean="0">
                <a:solidFill>
                  <a:srgbClr val="FF0000"/>
                </a:solidFill>
              </a:rPr>
              <a:t>can be determined uniquely by values sampled at uniform intervals</a:t>
            </a:r>
          </a:p>
          <a:p>
            <a:r>
              <a:rPr lang="en-AU" sz="2000" dirty="0" smtClean="0">
                <a:solidFill>
                  <a:srgbClr val="FF0000"/>
                </a:solidFill>
              </a:rPr>
              <a:t>of </a:t>
            </a:r>
            <a:r>
              <a:rPr lang="en-AU" sz="2000" i="1" dirty="0" smtClean="0">
                <a:solidFill>
                  <a:srgbClr val="FF0000"/>
                </a:solidFill>
              </a:rPr>
              <a:t>T</a:t>
            </a:r>
            <a:r>
              <a:rPr lang="en-AU" sz="2000" i="1" baseline="-25000" dirty="0" smtClean="0">
                <a:solidFill>
                  <a:srgbClr val="FF0000"/>
                </a:solidFill>
              </a:rPr>
              <a:t>s</a:t>
            </a:r>
            <a:r>
              <a:rPr lang="en-AU" sz="2000" dirty="0" smtClean="0">
                <a:solidFill>
                  <a:srgbClr val="FF0000"/>
                </a:solidFill>
              </a:rPr>
              <a:t> satisfying:</a:t>
            </a:r>
            <a:endParaRPr lang="en-AU" sz="2000" dirty="0">
              <a:solidFill>
                <a:srgbClr val="FF0000"/>
              </a:solidFill>
            </a:endParaRPr>
          </a:p>
        </p:txBody>
      </p:sp>
      <p:graphicFrame>
        <p:nvGraphicFramePr>
          <p:cNvPr id="118786" name="Object 5"/>
          <p:cNvGraphicFramePr>
            <a:graphicFrameLocks noChangeAspect="1"/>
          </p:cNvGraphicFramePr>
          <p:nvPr/>
        </p:nvGraphicFramePr>
        <p:xfrm>
          <a:off x="2125898" y="1564263"/>
          <a:ext cx="1077912" cy="665163"/>
        </p:xfrm>
        <a:graphic>
          <a:graphicData uri="http://schemas.openxmlformats.org/presentationml/2006/ole">
            <p:oleObj spid="_x0000_s119810" name="Equation" r:id="rId6" imgW="698400" imgH="43164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11450" y="3675293"/>
            <a:ext cx="2533819" cy="4577"/>
          </a:xfrm>
          <a:prstGeom prst="straightConnector1">
            <a:avLst/>
          </a:prstGeom>
          <a:ln w="1905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90786" y="2924930"/>
            <a:ext cx="0" cy="923187"/>
          </a:xfrm>
          <a:prstGeom prst="straightConnector1">
            <a:avLst/>
          </a:prstGeom>
          <a:ln w="1905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329260" y="3169020"/>
            <a:ext cx="523052" cy="506272"/>
          </a:xfrm>
          <a:custGeom>
            <a:avLst/>
            <a:gdLst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152650 w 2876550"/>
              <a:gd name="connsiteY3" fmla="*/ 0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095975 w 2876550"/>
              <a:gd name="connsiteY3" fmla="*/ 330039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6550" h="1438275">
                <a:moveTo>
                  <a:pt x="0" y="1438275"/>
                </a:moveTo>
                <a:lnTo>
                  <a:pt x="714375" y="0"/>
                </a:lnTo>
                <a:lnTo>
                  <a:pt x="1438275" y="733425"/>
                </a:lnTo>
                <a:lnTo>
                  <a:pt x="2095975" y="330039"/>
                </a:lnTo>
                <a:lnTo>
                  <a:pt x="2876550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1450" y="5553070"/>
            <a:ext cx="2769559" cy="0"/>
          </a:xfrm>
          <a:prstGeom prst="straightConnector1">
            <a:avLst/>
          </a:prstGeom>
          <a:ln w="1905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90786" y="4861774"/>
            <a:ext cx="0" cy="864120"/>
          </a:xfrm>
          <a:prstGeom prst="straightConnector1">
            <a:avLst/>
          </a:prstGeom>
          <a:ln w="1905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28849" y="4976990"/>
            <a:ext cx="0" cy="748904"/>
          </a:xfrm>
          <a:prstGeom prst="straightConnector1">
            <a:avLst/>
          </a:prstGeom>
          <a:ln w="19050">
            <a:prstDash val="dash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66912" y="4976990"/>
            <a:ext cx="0" cy="748904"/>
          </a:xfrm>
          <a:prstGeom prst="straightConnector1">
            <a:avLst/>
          </a:prstGeom>
          <a:ln w="19050">
            <a:prstDash val="dash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70549" y="5668286"/>
            <a:ext cx="250479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f</a:t>
            </a:r>
            <a:r>
              <a:rPr lang="en-AU" baseline="-25000" dirty="0" err="1" smtClean="0"/>
              <a:t>s</a:t>
            </a:r>
            <a:endParaRPr lang="en-AU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2741672" y="5668286"/>
            <a:ext cx="344094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2f</a:t>
            </a:r>
            <a:r>
              <a:rPr lang="en-AU" baseline="-25000" dirty="0" smtClean="0"/>
              <a:t>s</a:t>
            </a:r>
            <a:endParaRPr lang="en-AU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809551" y="5725894"/>
            <a:ext cx="30690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-</a:t>
            </a:r>
            <a:r>
              <a:rPr lang="en-AU" dirty="0" err="1" smtClean="0"/>
              <a:t>f</a:t>
            </a:r>
            <a:r>
              <a:rPr lang="en-AU" baseline="-25000" dirty="0" err="1" smtClean="0"/>
              <a:t>s</a:t>
            </a:r>
            <a:endParaRPr lang="en-AU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963004" y="4976990"/>
            <a:ext cx="0" cy="748904"/>
          </a:xfrm>
          <a:prstGeom prst="straightConnector1">
            <a:avLst/>
          </a:prstGeom>
          <a:ln w="19050">
            <a:prstDash val="dash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1329260" y="5046798"/>
            <a:ext cx="523052" cy="506272"/>
          </a:xfrm>
          <a:custGeom>
            <a:avLst/>
            <a:gdLst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152650 w 2876550"/>
              <a:gd name="connsiteY3" fmla="*/ 0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095975 w 2876550"/>
              <a:gd name="connsiteY3" fmla="*/ 330039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6550" h="1438275">
                <a:moveTo>
                  <a:pt x="0" y="1438275"/>
                </a:moveTo>
                <a:lnTo>
                  <a:pt x="714375" y="0"/>
                </a:lnTo>
                <a:lnTo>
                  <a:pt x="1438275" y="733425"/>
                </a:lnTo>
                <a:lnTo>
                  <a:pt x="2095975" y="330039"/>
                </a:lnTo>
                <a:lnTo>
                  <a:pt x="2876550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Freeform 33"/>
          <p:cNvSpPr/>
          <p:nvPr/>
        </p:nvSpPr>
        <p:spPr>
          <a:xfrm>
            <a:off x="1967323" y="5046798"/>
            <a:ext cx="523052" cy="506272"/>
          </a:xfrm>
          <a:custGeom>
            <a:avLst/>
            <a:gdLst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152650 w 2876550"/>
              <a:gd name="connsiteY3" fmla="*/ 0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095975 w 2876550"/>
              <a:gd name="connsiteY3" fmla="*/ 330039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6550" h="1438275">
                <a:moveTo>
                  <a:pt x="0" y="1438275"/>
                </a:moveTo>
                <a:lnTo>
                  <a:pt x="714375" y="0"/>
                </a:lnTo>
                <a:lnTo>
                  <a:pt x="1438275" y="733425"/>
                </a:lnTo>
                <a:lnTo>
                  <a:pt x="2095975" y="330039"/>
                </a:lnTo>
                <a:lnTo>
                  <a:pt x="2876550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Freeform 34"/>
          <p:cNvSpPr/>
          <p:nvPr/>
        </p:nvSpPr>
        <p:spPr>
          <a:xfrm>
            <a:off x="2605386" y="5046798"/>
            <a:ext cx="523052" cy="506272"/>
          </a:xfrm>
          <a:custGeom>
            <a:avLst/>
            <a:gdLst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152650 w 2876550"/>
              <a:gd name="connsiteY3" fmla="*/ 0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095975 w 2876550"/>
              <a:gd name="connsiteY3" fmla="*/ 330039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6550" h="1438275">
                <a:moveTo>
                  <a:pt x="0" y="1438275"/>
                </a:moveTo>
                <a:lnTo>
                  <a:pt x="714375" y="0"/>
                </a:lnTo>
                <a:lnTo>
                  <a:pt x="1438275" y="733425"/>
                </a:lnTo>
                <a:lnTo>
                  <a:pt x="2095975" y="330039"/>
                </a:lnTo>
                <a:lnTo>
                  <a:pt x="2876550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Freeform 35"/>
          <p:cNvSpPr/>
          <p:nvPr/>
        </p:nvSpPr>
        <p:spPr>
          <a:xfrm>
            <a:off x="701477" y="5046798"/>
            <a:ext cx="523052" cy="506272"/>
          </a:xfrm>
          <a:custGeom>
            <a:avLst/>
            <a:gdLst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152650 w 2876550"/>
              <a:gd name="connsiteY3" fmla="*/ 0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095975 w 2876550"/>
              <a:gd name="connsiteY3" fmla="*/ 330039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6550" h="1438275">
                <a:moveTo>
                  <a:pt x="0" y="1438275"/>
                </a:moveTo>
                <a:lnTo>
                  <a:pt x="714375" y="0"/>
                </a:lnTo>
                <a:lnTo>
                  <a:pt x="1438275" y="733425"/>
                </a:lnTo>
                <a:lnTo>
                  <a:pt x="2095975" y="330039"/>
                </a:lnTo>
                <a:lnTo>
                  <a:pt x="2876550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Down Arrow 48"/>
          <p:cNvSpPr/>
          <p:nvPr/>
        </p:nvSpPr>
        <p:spPr>
          <a:xfrm rot="16200000">
            <a:off x="5882497" y="2231377"/>
            <a:ext cx="205406" cy="317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0" name="Group 80"/>
          <p:cNvGrpSpPr/>
          <p:nvPr/>
        </p:nvGrpSpPr>
        <p:grpSpPr>
          <a:xfrm>
            <a:off x="4890280" y="2246145"/>
            <a:ext cx="855624" cy="504071"/>
            <a:chOff x="1556076" y="4187898"/>
            <a:chExt cx="855624" cy="504071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1574633" y="4393308"/>
              <a:ext cx="24288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831690" y="4187898"/>
              <a:ext cx="256305" cy="205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140334" y="4393309"/>
              <a:ext cx="2713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c 53"/>
            <p:cNvSpPr/>
            <p:nvPr/>
          </p:nvSpPr>
          <p:spPr>
            <a:xfrm>
              <a:off x="1556076" y="4187899"/>
              <a:ext cx="522887" cy="504070"/>
            </a:xfrm>
            <a:prstGeom prst="arc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H="1" flipV="1">
            <a:off x="4674250" y="2390166"/>
            <a:ext cx="288040" cy="288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962290" y="2678206"/>
            <a:ext cx="864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674250" y="2102126"/>
            <a:ext cx="288040" cy="288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962290" y="2102126"/>
            <a:ext cx="864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826410" y="2102126"/>
            <a:ext cx="0" cy="57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242190" y="2390166"/>
            <a:ext cx="432060" cy="1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95670" y="245222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signal in</a:t>
            </a:r>
            <a:endParaRPr lang="en-AU" dirty="0"/>
          </a:p>
        </p:txBody>
      </p:sp>
      <p:sp>
        <p:nvSpPr>
          <p:cNvPr id="62" name="Rectangle 61"/>
          <p:cNvSpPr/>
          <p:nvPr/>
        </p:nvSpPr>
        <p:spPr>
          <a:xfrm>
            <a:off x="3270390" y="2136483"/>
            <a:ext cx="980963" cy="566952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Freeform 62"/>
          <p:cNvSpPr/>
          <p:nvPr/>
        </p:nvSpPr>
        <p:spPr>
          <a:xfrm>
            <a:off x="3459243" y="2287462"/>
            <a:ext cx="603257" cy="305653"/>
          </a:xfrm>
          <a:custGeom>
            <a:avLst/>
            <a:gdLst>
              <a:gd name="connsiteX0" fmla="*/ 0 w 1057619"/>
              <a:gd name="connsiteY0" fmla="*/ 475561 h 486578"/>
              <a:gd name="connsiteX1" fmla="*/ 143219 w 1057619"/>
              <a:gd name="connsiteY1" fmla="*/ 123021 h 486578"/>
              <a:gd name="connsiteX2" fmla="*/ 187287 w 1057619"/>
              <a:gd name="connsiteY2" fmla="*/ 78954 h 486578"/>
              <a:gd name="connsiteX3" fmla="*/ 881349 w 1057619"/>
              <a:gd name="connsiteY3" fmla="*/ 67937 h 486578"/>
              <a:gd name="connsiteX4" fmla="*/ 1057619 w 1057619"/>
              <a:gd name="connsiteY4" fmla="*/ 486578 h 486578"/>
              <a:gd name="connsiteX5" fmla="*/ 1057619 w 1057619"/>
              <a:gd name="connsiteY5" fmla="*/ 486578 h 486578"/>
              <a:gd name="connsiteX0" fmla="*/ 0 w 1057619"/>
              <a:gd name="connsiteY0" fmla="*/ 481299 h 492316"/>
              <a:gd name="connsiteX1" fmla="*/ 143219 w 1057619"/>
              <a:gd name="connsiteY1" fmla="*/ 128759 h 492316"/>
              <a:gd name="connsiteX2" fmla="*/ 187287 w 1057619"/>
              <a:gd name="connsiteY2" fmla="*/ 84692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43219 w 1057619"/>
              <a:gd name="connsiteY1" fmla="*/ 128759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43397 h 454414"/>
              <a:gd name="connsiteX1" fmla="*/ 125907 w 1057619"/>
              <a:gd name="connsiteY1" fmla="*/ 176942 h 454414"/>
              <a:gd name="connsiteX2" fmla="*/ 197917 w 1057619"/>
              <a:gd name="connsiteY2" fmla="*/ 32922 h 454414"/>
              <a:gd name="connsiteX3" fmla="*/ 791952 w 1057619"/>
              <a:gd name="connsiteY3" fmla="*/ 12362 h 454414"/>
              <a:gd name="connsiteX4" fmla="*/ 918017 w 1057619"/>
              <a:gd name="connsiteY4" fmla="*/ 107094 h 454414"/>
              <a:gd name="connsiteX5" fmla="*/ 1057619 w 1057619"/>
              <a:gd name="connsiteY5" fmla="*/ 454414 h 454414"/>
              <a:gd name="connsiteX6" fmla="*/ 1057619 w 1057619"/>
              <a:gd name="connsiteY6" fmla="*/ 454414 h 454414"/>
              <a:gd name="connsiteX0" fmla="*/ 0 w 1057619"/>
              <a:gd name="connsiteY0" fmla="*/ 455038 h 466055"/>
              <a:gd name="connsiteX1" fmla="*/ 125907 w 1057619"/>
              <a:gd name="connsiteY1" fmla="*/ 188583 h 466055"/>
              <a:gd name="connsiteX2" fmla="*/ 197917 w 1057619"/>
              <a:gd name="connsiteY2" fmla="*/ 44563 h 466055"/>
              <a:gd name="connsiteX3" fmla="*/ 791952 w 1057619"/>
              <a:gd name="connsiteY3" fmla="*/ 24003 h 466055"/>
              <a:gd name="connsiteX4" fmla="*/ 918017 w 1057619"/>
              <a:gd name="connsiteY4" fmla="*/ 188583 h 466055"/>
              <a:gd name="connsiteX5" fmla="*/ 1057619 w 1057619"/>
              <a:gd name="connsiteY5" fmla="*/ 466055 h 466055"/>
              <a:gd name="connsiteX6" fmla="*/ 1057619 w 1057619"/>
              <a:gd name="connsiteY6" fmla="*/ 466055 h 466055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34477 h 447528"/>
              <a:gd name="connsiteX1" fmla="*/ 125907 w 1057619"/>
              <a:gd name="connsiteY1" fmla="*/ 168022 h 447528"/>
              <a:gd name="connsiteX2" fmla="*/ 197917 w 1057619"/>
              <a:gd name="connsiteY2" fmla="*/ 24002 h 447528"/>
              <a:gd name="connsiteX3" fmla="*/ 846007 w 1057619"/>
              <a:gd name="connsiteY3" fmla="*/ 24003 h 447528"/>
              <a:gd name="connsiteX4" fmla="*/ 918017 w 1057619"/>
              <a:gd name="connsiteY4" fmla="*/ 168022 h 447528"/>
              <a:gd name="connsiteX5" fmla="*/ 1057619 w 1057619"/>
              <a:gd name="connsiteY5" fmla="*/ 445494 h 447528"/>
              <a:gd name="connsiteX6" fmla="*/ 1057619 w 1057619"/>
              <a:gd name="connsiteY6" fmla="*/ 445494 h 447528"/>
              <a:gd name="connsiteX0" fmla="*/ 0 w 1057619"/>
              <a:gd name="connsiteY0" fmla="*/ 434477 h 447528"/>
              <a:gd name="connsiteX1" fmla="*/ 125907 w 1057619"/>
              <a:gd name="connsiteY1" fmla="*/ 168022 h 447528"/>
              <a:gd name="connsiteX2" fmla="*/ 197917 w 1057619"/>
              <a:gd name="connsiteY2" fmla="*/ 24002 h 447528"/>
              <a:gd name="connsiteX3" fmla="*/ 846007 w 1057619"/>
              <a:gd name="connsiteY3" fmla="*/ 24003 h 447528"/>
              <a:gd name="connsiteX4" fmla="*/ 918017 w 1057619"/>
              <a:gd name="connsiteY4" fmla="*/ 168022 h 447528"/>
              <a:gd name="connsiteX5" fmla="*/ 1057619 w 1057619"/>
              <a:gd name="connsiteY5" fmla="*/ 445494 h 447528"/>
              <a:gd name="connsiteX6" fmla="*/ 1057619 w 1057619"/>
              <a:gd name="connsiteY6" fmla="*/ 445494 h 44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7619" h="447528">
                <a:moveTo>
                  <a:pt x="0" y="434477"/>
                </a:moveTo>
                <a:cubicBezTo>
                  <a:pt x="130926" y="401757"/>
                  <a:pt x="121364" y="240120"/>
                  <a:pt x="125907" y="168022"/>
                </a:cubicBezTo>
                <a:cubicBezTo>
                  <a:pt x="136052" y="95884"/>
                  <a:pt x="131793" y="58202"/>
                  <a:pt x="197917" y="24002"/>
                </a:cubicBezTo>
                <a:cubicBezTo>
                  <a:pt x="286538" y="2812"/>
                  <a:pt x="725990" y="0"/>
                  <a:pt x="846007" y="24003"/>
                </a:cubicBezTo>
                <a:cubicBezTo>
                  <a:pt x="933111" y="74432"/>
                  <a:pt x="905409" y="99628"/>
                  <a:pt x="918017" y="168022"/>
                </a:cubicBezTo>
                <a:cubicBezTo>
                  <a:pt x="935670" y="252527"/>
                  <a:pt x="918704" y="447528"/>
                  <a:pt x="1057619" y="445494"/>
                </a:cubicBezTo>
                <a:lnTo>
                  <a:pt x="1057619" y="44549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2838330" y="2390165"/>
            <a:ext cx="432060" cy="1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70390" y="2707267"/>
            <a:ext cx="1032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anti-alias</a:t>
            </a:r>
          </a:p>
          <a:p>
            <a:pPr algn="ctr"/>
            <a:r>
              <a:rPr lang="en-AU" dirty="0" smtClean="0"/>
              <a:t>filter</a:t>
            </a:r>
            <a:endParaRPr lang="en-AU" dirty="0"/>
          </a:p>
        </p:txBody>
      </p:sp>
      <p:sp>
        <p:nvSpPr>
          <p:cNvPr id="66" name="TextBox 65"/>
          <p:cNvSpPr txBox="1"/>
          <p:nvPr/>
        </p:nvSpPr>
        <p:spPr>
          <a:xfrm>
            <a:off x="5130292" y="270726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ADC</a:t>
            </a:r>
            <a:endParaRPr lang="en-AU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11450" y="4611423"/>
            <a:ext cx="2533819" cy="4577"/>
          </a:xfrm>
          <a:prstGeom prst="straightConnector1">
            <a:avLst/>
          </a:prstGeom>
          <a:ln w="1905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590786" y="3861060"/>
            <a:ext cx="0" cy="923187"/>
          </a:xfrm>
          <a:prstGeom prst="straightConnector1">
            <a:avLst/>
          </a:prstGeom>
          <a:ln w="1905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69"/>
          <p:cNvSpPr/>
          <p:nvPr/>
        </p:nvSpPr>
        <p:spPr>
          <a:xfrm>
            <a:off x="1329260" y="4105150"/>
            <a:ext cx="523052" cy="506272"/>
          </a:xfrm>
          <a:custGeom>
            <a:avLst/>
            <a:gdLst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152650 w 2876550"/>
              <a:gd name="connsiteY3" fmla="*/ 0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  <a:gd name="connsiteX0" fmla="*/ 0 w 2876550"/>
              <a:gd name="connsiteY0" fmla="*/ 1438275 h 1438275"/>
              <a:gd name="connsiteX1" fmla="*/ 714375 w 2876550"/>
              <a:gd name="connsiteY1" fmla="*/ 0 h 1438275"/>
              <a:gd name="connsiteX2" fmla="*/ 1438275 w 2876550"/>
              <a:gd name="connsiteY2" fmla="*/ 733425 h 1438275"/>
              <a:gd name="connsiteX3" fmla="*/ 2095975 w 2876550"/>
              <a:gd name="connsiteY3" fmla="*/ 330039 h 1438275"/>
              <a:gd name="connsiteX4" fmla="*/ 2876550 w 2876550"/>
              <a:gd name="connsiteY4" fmla="*/ 1438275 h 1438275"/>
              <a:gd name="connsiteX5" fmla="*/ 0 w 2876550"/>
              <a:gd name="connsiteY5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6550" h="1438275">
                <a:moveTo>
                  <a:pt x="0" y="1438275"/>
                </a:moveTo>
                <a:lnTo>
                  <a:pt x="714375" y="0"/>
                </a:lnTo>
                <a:lnTo>
                  <a:pt x="1438275" y="733425"/>
                </a:lnTo>
                <a:lnTo>
                  <a:pt x="2095975" y="330039"/>
                </a:lnTo>
                <a:lnTo>
                  <a:pt x="2876550" y="1438275"/>
                </a:lnTo>
                <a:lnTo>
                  <a:pt x="0" y="143827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Freeform 70"/>
          <p:cNvSpPr/>
          <p:nvPr/>
        </p:nvSpPr>
        <p:spPr>
          <a:xfrm>
            <a:off x="611451" y="3076599"/>
            <a:ext cx="2474316" cy="603272"/>
          </a:xfrm>
          <a:custGeom>
            <a:avLst/>
            <a:gdLst>
              <a:gd name="connsiteX0" fmla="*/ 0 w 1057619"/>
              <a:gd name="connsiteY0" fmla="*/ 475561 h 486578"/>
              <a:gd name="connsiteX1" fmla="*/ 143219 w 1057619"/>
              <a:gd name="connsiteY1" fmla="*/ 123021 h 486578"/>
              <a:gd name="connsiteX2" fmla="*/ 187287 w 1057619"/>
              <a:gd name="connsiteY2" fmla="*/ 78954 h 486578"/>
              <a:gd name="connsiteX3" fmla="*/ 881349 w 1057619"/>
              <a:gd name="connsiteY3" fmla="*/ 67937 h 486578"/>
              <a:gd name="connsiteX4" fmla="*/ 1057619 w 1057619"/>
              <a:gd name="connsiteY4" fmla="*/ 486578 h 486578"/>
              <a:gd name="connsiteX5" fmla="*/ 1057619 w 1057619"/>
              <a:gd name="connsiteY5" fmla="*/ 486578 h 486578"/>
              <a:gd name="connsiteX0" fmla="*/ 0 w 1057619"/>
              <a:gd name="connsiteY0" fmla="*/ 481299 h 492316"/>
              <a:gd name="connsiteX1" fmla="*/ 143219 w 1057619"/>
              <a:gd name="connsiteY1" fmla="*/ 128759 h 492316"/>
              <a:gd name="connsiteX2" fmla="*/ 187287 w 1057619"/>
              <a:gd name="connsiteY2" fmla="*/ 84692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43219 w 1057619"/>
              <a:gd name="connsiteY1" fmla="*/ 128759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43397 h 454414"/>
              <a:gd name="connsiteX1" fmla="*/ 125907 w 1057619"/>
              <a:gd name="connsiteY1" fmla="*/ 176942 h 454414"/>
              <a:gd name="connsiteX2" fmla="*/ 197917 w 1057619"/>
              <a:gd name="connsiteY2" fmla="*/ 32922 h 454414"/>
              <a:gd name="connsiteX3" fmla="*/ 791952 w 1057619"/>
              <a:gd name="connsiteY3" fmla="*/ 12362 h 454414"/>
              <a:gd name="connsiteX4" fmla="*/ 918017 w 1057619"/>
              <a:gd name="connsiteY4" fmla="*/ 107094 h 454414"/>
              <a:gd name="connsiteX5" fmla="*/ 1057619 w 1057619"/>
              <a:gd name="connsiteY5" fmla="*/ 454414 h 454414"/>
              <a:gd name="connsiteX6" fmla="*/ 1057619 w 1057619"/>
              <a:gd name="connsiteY6" fmla="*/ 454414 h 454414"/>
              <a:gd name="connsiteX0" fmla="*/ 0 w 1057619"/>
              <a:gd name="connsiteY0" fmla="*/ 455038 h 466055"/>
              <a:gd name="connsiteX1" fmla="*/ 125907 w 1057619"/>
              <a:gd name="connsiteY1" fmla="*/ 188583 h 466055"/>
              <a:gd name="connsiteX2" fmla="*/ 197917 w 1057619"/>
              <a:gd name="connsiteY2" fmla="*/ 44563 h 466055"/>
              <a:gd name="connsiteX3" fmla="*/ 791952 w 1057619"/>
              <a:gd name="connsiteY3" fmla="*/ 24003 h 466055"/>
              <a:gd name="connsiteX4" fmla="*/ 918017 w 1057619"/>
              <a:gd name="connsiteY4" fmla="*/ 188583 h 466055"/>
              <a:gd name="connsiteX5" fmla="*/ 1057619 w 1057619"/>
              <a:gd name="connsiteY5" fmla="*/ 466055 h 466055"/>
              <a:gd name="connsiteX6" fmla="*/ 1057619 w 1057619"/>
              <a:gd name="connsiteY6" fmla="*/ 466055 h 466055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34477 h 447528"/>
              <a:gd name="connsiteX1" fmla="*/ 125907 w 1057619"/>
              <a:gd name="connsiteY1" fmla="*/ 168022 h 447528"/>
              <a:gd name="connsiteX2" fmla="*/ 197917 w 1057619"/>
              <a:gd name="connsiteY2" fmla="*/ 24002 h 447528"/>
              <a:gd name="connsiteX3" fmla="*/ 846007 w 1057619"/>
              <a:gd name="connsiteY3" fmla="*/ 24003 h 447528"/>
              <a:gd name="connsiteX4" fmla="*/ 918017 w 1057619"/>
              <a:gd name="connsiteY4" fmla="*/ 168022 h 447528"/>
              <a:gd name="connsiteX5" fmla="*/ 1057619 w 1057619"/>
              <a:gd name="connsiteY5" fmla="*/ 445494 h 447528"/>
              <a:gd name="connsiteX6" fmla="*/ 1057619 w 1057619"/>
              <a:gd name="connsiteY6" fmla="*/ 445494 h 447528"/>
              <a:gd name="connsiteX0" fmla="*/ 0 w 1057619"/>
              <a:gd name="connsiteY0" fmla="*/ 434477 h 447528"/>
              <a:gd name="connsiteX1" fmla="*/ 125907 w 1057619"/>
              <a:gd name="connsiteY1" fmla="*/ 168022 h 447528"/>
              <a:gd name="connsiteX2" fmla="*/ 197917 w 1057619"/>
              <a:gd name="connsiteY2" fmla="*/ 24002 h 447528"/>
              <a:gd name="connsiteX3" fmla="*/ 846007 w 1057619"/>
              <a:gd name="connsiteY3" fmla="*/ 24003 h 447528"/>
              <a:gd name="connsiteX4" fmla="*/ 918017 w 1057619"/>
              <a:gd name="connsiteY4" fmla="*/ 168022 h 447528"/>
              <a:gd name="connsiteX5" fmla="*/ 1057619 w 1057619"/>
              <a:gd name="connsiteY5" fmla="*/ 445494 h 447528"/>
              <a:gd name="connsiteX6" fmla="*/ 1057619 w 1057619"/>
              <a:gd name="connsiteY6" fmla="*/ 445494 h 44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7619" h="447528">
                <a:moveTo>
                  <a:pt x="0" y="434477"/>
                </a:moveTo>
                <a:cubicBezTo>
                  <a:pt x="130926" y="401757"/>
                  <a:pt x="121364" y="240120"/>
                  <a:pt x="125907" y="168022"/>
                </a:cubicBezTo>
                <a:cubicBezTo>
                  <a:pt x="136052" y="95884"/>
                  <a:pt x="131793" y="58202"/>
                  <a:pt x="197917" y="24002"/>
                </a:cubicBezTo>
                <a:cubicBezTo>
                  <a:pt x="286538" y="2812"/>
                  <a:pt x="725990" y="0"/>
                  <a:pt x="846007" y="24003"/>
                </a:cubicBezTo>
                <a:cubicBezTo>
                  <a:pt x="933111" y="74432"/>
                  <a:pt x="905409" y="99628"/>
                  <a:pt x="918017" y="168022"/>
                </a:cubicBezTo>
                <a:cubicBezTo>
                  <a:pt x="935670" y="252527"/>
                  <a:pt x="918704" y="447528"/>
                  <a:pt x="1057619" y="445494"/>
                </a:cubicBezTo>
                <a:lnTo>
                  <a:pt x="1057619" y="44549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Freeform 71"/>
          <p:cNvSpPr/>
          <p:nvPr/>
        </p:nvSpPr>
        <p:spPr>
          <a:xfrm>
            <a:off x="1224529" y="3076599"/>
            <a:ext cx="717946" cy="603272"/>
          </a:xfrm>
          <a:custGeom>
            <a:avLst/>
            <a:gdLst>
              <a:gd name="connsiteX0" fmla="*/ 0 w 1057619"/>
              <a:gd name="connsiteY0" fmla="*/ 475561 h 486578"/>
              <a:gd name="connsiteX1" fmla="*/ 143219 w 1057619"/>
              <a:gd name="connsiteY1" fmla="*/ 123021 h 486578"/>
              <a:gd name="connsiteX2" fmla="*/ 187287 w 1057619"/>
              <a:gd name="connsiteY2" fmla="*/ 78954 h 486578"/>
              <a:gd name="connsiteX3" fmla="*/ 881349 w 1057619"/>
              <a:gd name="connsiteY3" fmla="*/ 67937 h 486578"/>
              <a:gd name="connsiteX4" fmla="*/ 1057619 w 1057619"/>
              <a:gd name="connsiteY4" fmla="*/ 486578 h 486578"/>
              <a:gd name="connsiteX5" fmla="*/ 1057619 w 1057619"/>
              <a:gd name="connsiteY5" fmla="*/ 486578 h 486578"/>
              <a:gd name="connsiteX0" fmla="*/ 0 w 1057619"/>
              <a:gd name="connsiteY0" fmla="*/ 481299 h 492316"/>
              <a:gd name="connsiteX1" fmla="*/ 143219 w 1057619"/>
              <a:gd name="connsiteY1" fmla="*/ 128759 h 492316"/>
              <a:gd name="connsiteX2" fmla="*/ 187287 w 1057619"/>
              <a:gd name="connsiteY2" fmla="*/ 84692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43219 w 1057619"/>
              <a:gd name="connsiteY1" fmla="*/ 128759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144996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5389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35886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81299 h 492316"/>
              <a:gd name="connsiteX1" fmla="*/ 125907 w 1057619"/>
              <a:gd name="connsiteY1" fmla="*/ 214844 h 492316"/>
              <a:gd name="connsiteX2" fmla="*/ 197917 w 1057619"/>
              <a:gd name="connsiteY2" fmla="*/ 70824 h 492316"/>
              <a:gd name="connsiteX3" fmla="*/ 791952 w 1057619"/>
              <a:gd name="connsiteY3" fmla="*/ 50264 h 492316"/>
              <a:gd name="connsiteX4" fmla="*/ 881349 w 1057619"/>
              <a:gd name="connsiteY4" fmla="*/ 73675 h 492316"/>
              <a:gd name="connsiteX5" fmla="*/ 1057619 w 1057619"/>
              <a:gd name="connsiteY5" fmla="*/ 492316 h 492316"/>
              <a:gd name="connsiteX6" fmla="*/ 1057619 w 1057619"/>
              <a:gd name="connsiteY6" fmla="*/ 492316 h 492316"/>
              <a:gd name="connsiteX0" fmla="*/ 0 w 1057619"/>
              <a:gd name="connsiteY0" fmla="*/ 443397 h 454414"/>
              <a:gd name="connsiteX1" fmla="*/ 125907 w 1057619"/>
              <a:gd name="connsiteY1" fmla="*/ 176942 h 454414"/>
              <a:gd name="connsiteX2" fmla="*/ 197917 w 1057619"/>
              <a:gd name="connsiteY2" fmla="*/ 32922 h 454414"/>
              <a:gd name="connsiteX3" fmla="*/ 791952 w 1057619"/>
              <a:gd name="connsiteY3" fmla="*/ 12362 h 454414"/>
              <a:gd name="connsiteX4" fmla="*/ 918017 w 1057619"/>
              <a:gd name="connsiteY4" fmla="*/ 107094 h 454414"/>
              <a:gd name="connsiteX5" fmla="*/ 1057619 w 1057619"/>
              <a:gd name="connsiteY5" fmla="*/ 454414 h 454414"/>
              <a:gd name="connsiteX6" fmla="*/ 1057619 w 1057619"/>
              <a:gd name="connsiteY6" fmla="*/ 454414 h 454414"/>
              <a:gd name="connsiteX0" fmla="*/ 0 w 1057619"/>
              <a:gd name="connsiteY0" fmla="*/ 455038 h 466055"/>
              <a:gd name="connsiteX1" fmla="*/ 125907 w 1057619"/>
              <a:gd name="connsiteY1" fmla="*/ 188583 h 466055"/>
              <a:gd name="connsiteX2" fmla="*/ 197917 w 1057619"/>
              <a:gd name="connsiteY2" fmla="*/ 44563 h 466055"/>
              <a:gd name="connsiteX3" fmla="*/ 791952 w 1057619"/>
              <a:gd name="connsiteY3" fmla="*/ 24003 h 466055"/>
              <a:gd name="connsiteX4" fmla="*/ 918017 w 1057619"/>
              <a:gd name="connsiteY4" fmla="*/ 188583 h 466055"/>
              <a:gd name="connsiteX5" fmla="*/ 1057619 w 1057619"/>
              <a:gd name="connsiteY5" fmla="*/ 466055 h 466055"/>
              <a:gd name="connsiteX6" fmla="*/ 1057619 w 1057619"/>
              <a:gd name="connsiteY6" fmla="*/ 466055 h 466055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55038 h 468089"/>
              <a:gd name="connsiteX1" fmla="*/ 125907 w 1057619"/>
              <a:gd name="connsiteY1" fmla="*/ 188583 h 468089"/>
              <a:gd name="connsiteX2" fmla="*/ 197917 w 1057619"/>
              <a:gd name="connsiteY2" fmla="*/ 44563 h 468089"/>
              <a:gd name="connsiteX3" fmla="*/ 791952 w 1057619"/>
              <a:gd name="connsiteY3" fmla="*/ 24003 h 468089"/>
              <a:gd name="connsiteX4" fmla="*/ 918017 w 1057619"/>
              <a:gd name="connsiteY4" fmla="*/ 188583 h 468089"/>
              <a:gd name="connsiteX5" fmla="*/ 1057619 w 1057619"/>
              <a:gd name="connsiteY5" fmla="*/ 466055 h 468089"/>
              <a:gd name="connsiteX6" fmla="*/ 1057619 w 1057619"/>
              <a:gd name="connsiteY6" fmla="*/ 466055 h 468089"/>
              <a:gd name="connsiteX0" fmla="*/ 0 w 1057619"/>
              <a:gd name="connsiteY0" fmla="*/ 434477 h 447528"/>
              <a:gd name="connsiteX1" fmla="*/ 125907 w 1057619"/>
              <a:gd name="connsiteY1" fmla="*/ 168022 h 447528"/>
              <a:gd name="connsiteX2" fmla="*/ 197917 w 1057619"/>
              <a:gd name="connsiteY2" fmla="*/ 24002 h 447528"/>
              <a:gd name="connsiteX3" fmla="*/ 846007 w 1057619"/>
              <a:gd name="connsiteY3" fmla="*/ 24003 h 447528"/>
              <a:gd name="connsiteX4" fmla="*/ 918017 w 1057619"/>
              <a:gd name="connsiteY4" fmla="*/ 168022 h 447528"/>
              <a:gd name="connsiteX5" fmla="*/ 1057619 w 1057619"/>
              <a:gd name="connsiteY5" fmla="*/ 445494 h 447528"/>
              <a:gd name="connsiteX6" fmla="*/ 1057619 w 1057619"/>
              <a:gd name="connsiteY6" fmla="*/ 445494 h 447528"/>
              <a:gd name="connsiteX0" fmla="*/ 0 w 1057619"/>
              <a:gd name="connsiteY0" fmla="*/ 434477 h 447528"/>
              <a:gd name="connsiteX1" fmla="*/ 125907 w 1057619"/>
              <a:gd name="connsiteY1" fmla="*/ 168022 h 447528"/>
              <a:gd name="connsiteX2" fmla="*/ 197917 w 1057619"/>
              <a:gd name="connsiteY2" fmla="*/ 24002 h 447528"/>
              <a:gd name="connsiteX3" fmla="*/ 846007 w 1057619"/>
              <a:gd name="connsiteY3" fmla="*/ 24003 h 447528"/>
              <a:gd name="connsiteX4" fmla="*/ 918017 w 1057619"/>
              <a:gd name="connsiteY4" fmla="*/ 168022 h 447528"/>
              <a:gd name="connsiteX5" fmla="*/ 1057619 w 1057619"/>
              <a:gd name="connsiteY5" fmla="*/ 445494 h 447528"/>
              <a:gd name="connsiteX6" fmla="*/ 1057619 w 1057619"/>
              <a:gd name="connsiteY6" fmla="*/ 445494 h 44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7619" h="447528">
                <a:moveTo>
                  <a:pt x="0" y="434477"/>
                </a:moveTo>
                <a:cubicBezTo>
                  <a:pt x="130926" y="401757"/>
                  <a:pt x="121364" y="240120"/>
                  <a:pt x="125907" y="168022"/>
                </a:cubicBezTo>
                <a:cubicBezTo>
                  <a:pt x="136052" y="95884"/>
                  <a:pt x="131793" y="58202"/>
                  <a:pt x="197917" y="24002"/>
                </a:cubicBezTo>
                <a:cubicBezTo>
                  <a:pt x="286538" y="2812"/>
                  <a:pt x="725990" y="0"/>
                  <a:pt x="846007" y="24003"/>
                </a:cubicBezTo>
                <a:cubicBezTo>
                  <a:pt x="933111" y="74432"/>
                  <a:pt x="905409" y="99628"/>
                  <a:pt x="918017" y="168022"/>
                </a:cubicBezTo>
                <a:cubicBezTo>
                  <a:pt x="935670" y="252527"/>
                  <a:pt x="918704" y="447528"/>
                  <a:pt x="1057619" y="445494"/>
                </a:cubicBezTo>
                <a:lnTo>
                  <a:pt x="1057619" y="44549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Freeform 72"/>
          <p:cNvSpPr/>
          <p:nvPr/>
        </p:nvSpPr>
        <p:spPr>
          <a:xfrm>
            <a:off x="2992031" y="2543175"/>
            <a:ext cx="1528381" cy="1723842"/>
          </a:xfrm>
          <a:custGeom>
            <a:avLst/>
            <a:gdLst>
              <a:gd name="connsiteX0" fmla="*/ 684212 w 684212"/>
              <a:gd name="connsiteY0" fmla="*/ 0 h 1381125"/>
              <a:gd name="connsiteX1" fmla="*/ 74612 w 684212"/>
              <a:gd name="connsiteY1" fmla="*/ 857250 h 1381125"/>
              <a:gd name="connsiteX2" fmla="*/ 236537 w 684212"/>
              <a:gd name="connsiteY2" fmla="*/ 1381125 h 1381125"/>
              <a:gd name="connsiteX0" fmla="*/ 565944 w 910200"/>
              <a:gd name="connsiteY0" fmla="*/ 0 h 1381125"/>
              <a:gd name="connsiteX1" fmla="*/ 835588 w 910200"/>
              <a:gd name="connsiteY1" fmla="*/ 810423 h 1381125"/>
              <a:gd name="connsiteX2" fmla="*/ 118269 w 910200"/>
              <a:gd name="connsiteY2" fmla="*/ 1381125 h 1381125"/>
              <a:gd name="connsiteX0" fmla="*/ 447675 w 791931"/>
              <a:gd name="connsiteY0" fmla="*/ 0 h 1381125"/>
              <a:gd name="connsiteX1" fmla="*/ 717319 w 791931"/>
              <a:gd name="connsiteY1" fmla="*/ 810423 h 1381125"/>
              <a:gd name="connsiteX2" fmla="*/ 0 w 791931"/>
              <a:gd name="connsiteY2" fmla="*/ 1381125 h 1381125"/>
              <a:gd name="connsiteX0" fmla="*/ 447675 w 817072"/>
              <a:gd name="connsiteY0" fmla="*/ 207940 h 1589065"/>
              <a:gd name="connsiteX1" fmla="*/ 598516 w 817072"/>
              <a:gd name="connsiteY1" fmla="*/ 135071 h 1589065"/>
              <a:gd name="connsiteX2" fmla="*/ 717319 w 817072"/>
              <a:gd name="connsiteY2" fmla="*/ 1018363 h 1589065"/>
              <a:gd name="connsiteX3" fmla="*/ 0 w 817072"/>
              <a:gd name="connsiteY3" fmla="*/ 1589065 h 1589065"/>
              <a:gd name="connsiteX0" fmla="*/ 447675 w 791931"/>
              <a:gd name="connsiteY0" fmla="*/ 0 h 1381125"/>
              <a:gd name="connsiteX1" fmla="*/ 717319 w 791931"/>
              <a:gd name="connsiteY1" fmla="*/ 810423 h 1381125"/>
              <a:gd name="connsiteX2" fmla="*/ 0 w 791931"/>
              <a:gd name="connsiteY2" fmla="*/ 1381125 h 1381125"/>
              <a:gd name="connsiteX0" fmla="*/ 447675 w 577104"/>
              <a:gd name="connsiteY0" fmla="*/ 0 h 1381125"/>
              <a:gd name="connsiteX1" fmla="*/ 502492 w 577104"/>
              <a:gd name="connsiteY1" fmla="*/ 910709 h 1381125"/>
              <a:gd name="connsiteX2" fmla="*/ 0 w 577104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447675"/>
              <a:gd name="connsiteY0" fmla="*/ 0 h 1381125"/>
              <a:gd name="connsiteX1" fmla="*/ 383856 w 447675"/>
              <a:gd name="connsiteY1" fmla="*/ 767408 h 1381125"/>
              <a:gd name="connsiteX2" fmla="*/ 0 w 447675"/>
              <a:gd name="connsiteY2" fmla="*/ 1381125 h 1381125"/>
              <a:gd name="connsiteX0" fmla="*/ 447675 w 447675"/>
              <a:gd name="connsiteY0" fmla="*/ 0 h 1381125"/>
              <a:gd name="connsiteX1" fmla="*/ 383856 w 447675"/>
              <a:gd name="connsiteY1" fmla="*/ 767408 h 1381125"/>
              <a:gd name="connsiteX2" fmla="*/ 0 w 447675"/>
              <a:gd name="connsiteY2" fmla="*/ 1381125 h 1381125"/>
              <a:gd name="connsiteX0" fmla="*/ 447675 w 447675"/>
              <a:gd name="connsiteY0" fmla="*/ 0 h 1381125"/>
              <a:gd name="connsiteX1" fmla="*/ 383856 w 447675"/>
              <a:gd name="connsiteY1" fmla="*/ 767408 h 1381125"/>
              <a:gd name="connsiteX2" fmla="*/ 0 w 447675"/>
              <a:gd name="connsiteY2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1381125">
                <a:moveTo>
                  <a:pt x="447675" y="0"/>
                </a:moveTo>
                <a:cubicBezTo>
                  <a:pt x="442377" y="383882"/>
                  <a:pt x="411337" y="549123"/>
                  <a:pt x="383856" y="767408"/>
                </a:cubicBezTo>
                <a:cubicBezTo>
                  <a:pt x="338165" y="991437"/>
                  <a:pt x="380140" y="1144136"/>
                  <a:pt x="0" y="1381125"/>
                </a:cubicBezTo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Freeform 73"/>
          <p:cNvSpPr/>
          <p:nvPr/>
        </p:nvSpPr>
        <p:spPr>
          <a:xfrm>
            <a:off x="3459244" y="2593114"/>
            <a:ext cx="2537878" cy="2648465"/>
          </a:xfrm>
          <a:custGeom>
            <a:avLst/>
            <a:gdLst>
              <a:gd name="connsiteX0" fmla="*/ 684212 w 684212"/>
              <a:gd name="connsiteY0" fmla="*/ 0 h 1381125"/>
              <a:gd name="connsiteX1" fmla="*/ 74612 w 684212"/>
              <a:gd name="connsiteY1" fmla="*/ 857250 h 1381125"/>
              <a:gd name="connsiteX2" fmla="*/ 236537 w 684212"/>
              <a:gd name="connsiteY2" fmla="*/ 1381125 h 1381125"/>
              <a:gd name="connsiteX0" fmla="*/ 565944 w 910200"/>
              <a:gd name="connsiteY0" fmla="*/ 0 h 1381125"/>
              <a:gd name="connsiteX1" fmla="*/ 835588 w 910200"/>
              <a:gd name="connsiteY1" fmla="*/ 810423 h 1381125"/>
              <a:gd name="connsiteX2" fmla="*/ 118269 w 910200"/>
              <a:gd name="connsiteY2" fmla="*/ 1381125 h 1381125"/>
              <a:gd name="connsiteX0" fmla="*/ 447675 w 791931"/>
              <a:gd name="connsiteY0" fmla="*/ 0 h 1381125"/>
              <a:gd name="connsiteX1" fmla="*/ 717319 w 791931"/>
              <a:gd name="connsiteY1" fmla="*/ 810423 h 1381125"/>
              <a:gd name="connsiteX2" fmla="*/ 0 w 791931"/>
              <a:gd name="connsiteY2" fmla="*/ 1381125 h 1381125"/>
              <a:gd name="connsiteX0" fmla="*/ 447675 w 817072"/>
              <a:gd name="connsiteY0" fmla="*/ 207940 h 1589065"/>
              <a:gd name="connsiteX1" fmla="*/ 598516 w 817072"/>
              <a:gd name="connsiteY1" fmla="*/ 135071 h 1589065"/>
              <a:gd name="connsiteX2" fmla="*/ 717319 w 817072"/>
              <a:gd name="connsiteY2" fmla="*/ 1018363 h 1589065"/>
              <a:gd name="connsiteX3" fmla="*/ 0 w 817072"/>
              <a:gd name="connsiteY3" fmla="*/ 1589065 h 1589065"/>
              <a:gd name="connsiteX0" fmla="*/ 447675 w 791931"/>
              <a:gd name="connsiteY0" fmla="*/ 0 h 1381125"/>
              <a:gd name="connsiteX1" fmla="*/ 717319 w 791931"/>
              <a:gd name="connsiteY1" fmla="*/ 810423 h 1381125"/>
              <a:gd name="connsiteX2" fmla="*/ 0 w 791931"/>
              <a:gd name="connsiteY2" fmla="*/ 1381125 h 1381125"/>
              <a:gd name="connsiteX0" fmla="*/ 447675 w 577104"/>
              <a:gd name="connsiteY0" fmla="*/ 0 h 1381125"/>
              <a:gd name="connsiteX1" fmla="*/ 502492 w 577104"/>
              <a:gd name="connsiteY1" fmla="*/ 910709 h 1381125"/>
              <a:gd name="connsiteX2" fmla="*/ 0 w 577104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447675"/>
              <a:gd name="connsiteY0" fmla="*/ 0 h 1381125"/>
              <a:gd name="connsiteX1" fmla="*/ 383856 w 447675"/>
              <a:gd name="connsiteY1" fmla="*/ 767408 h 1381125"/>
              <a:gd name="connsiteX2" fmla="*/ 0 w 447675"/>
              <a:gd name="connsiteY2" fmla="*/ 1381125 h 1381125"/>
              <a:gd name="connsiteX0" fmla="*/ 447675 w 447675"/>
              <a:gd name="connsiteY0" fmla="*/ 0 h 1381125"/>
              <a:gd name="connsiteX1" fmla="*/ 383856 w 447675"/>
              <a:gd name="connsiteY1" fmla="*/ 767408 h 1381125"/>
              <a:gd name="connsiteX2" fmla="*/ 0 w 447675"/>
              <a:gd name="connsiteY2" fmla="*/ 1381125 h 1381125"/>
              <a:gd name="connsiteX0" fmla="*/ 447675 w 447675"/>
              <a:gd name="connsiteY0" fmla="*/ 0 h 1381125"/>
              <a:gd name="connsiteX1" fmla="*/ 383856 w 447675"/>
              <a:gd name="connsiteY1" fmla="*/ 767408 h 1381125"/>
              <a:gd name="connsiteX2" fmla="*/ 0 w 447675"/>
              <a:gd name="connsiteY2" fmla="*/ 1381125 h 1381125"/>
              <a:gd name="connsiteX0" fmla="*/ 447675 w 447675"/>
              <a:gd name="connsiteY0" fmla="*/ 0 h 1381125"/>
              <a:gd name="connsiteX1" fmla="*/ 265133 w 447675"/>
              <a:gd name="connsiteY1" fmla="*/ 529012 h 1381125"/>
              <a:gd name="connsiteX2" fmla="*/ 0 w 447675"/>
              <a:gd name="connsiteY2" fmla="*/ 1381125 h 1381125"/>
              <a:gd name="connsiteX0" fmla="*/ 447675 w 447675"/>
              <a:gd name="connsiteY0" fmla="*/ 0 h 1381125"/>
              <a:gd name="connsiteX1" fmla="*/ 265133 w 447675"/>
              <a:gd name="connsiteY1" fmla="*/ 529012 h 1381125"/>
              <a:gd name="connsiteX2" fmla="*/ 224807 w 447675"/>
              <a:gd name="connsiteY2" fmla="*/ 1102715 h 1381125"/>
              <a:gd name="connsiteX3" fmla="*/ 0 w 447675"/>
              <a:gd name="connsiteY3" fmla="*/ 1381125 h 1381125"/>
              <a:gd name="connsiteX0" fmla="*/ 447675 w 447675"/>
              <a:gd name="connsiteY0" fmla="*/ 0 h 1381125"/>
              <a:gd name="connsiteX1" fmla="*/ 265133 w 447675"/>
              <a:gd name="connsiteY1" fmla="*/ 529012 h 1381125"/>
              <a:gd name="connsiteX2" fmla="*/ 148754 w 447675"/>
              <a:gd name="connsiteY2" fmla="*/ 1194404 h 1381125"/>
              <a:gd name="connsiteX3" fmla="*/ 0 w 447675"/>
              <a:gd name="connsiteY3" fmla="*/ 1381125 h 1381125"/>
              <a:gd name="connsiteX0" fmla="*/ 447675 w 447675"/>
              <a:gd name="connsiteY0" fmla="*/ 0 h 1381125"/>
              <a:gd name="connsiteX1" fmla="*/ 214324 w 447675"/>
              <a:gd name="connsiteY1" fmla="*/ 662267 h 1381125"/>
              <a:gd name="connsiteX2" fmla="*/ 148754 w 447675"/>
              <a:gd name="connsiteY2" fmla="*/ 1194404 h 1381125"/>
              <a:gd name="connsiteX3" fmla="*/ 0 w 447675"/>
              <a:gd name="connsiteY3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1381125">
                <a:moveTo>
                  <a:pt x="447675" y="0"/>
                </a:moveTo>
                <a:cubicBezTo>
                  <a:pt x="442377" y="383882"/>
                  <a:pt x="241805" y="443982"/>
                  <a:pt x="214324" y="662267"/>
                </a:cubicBezTo>
                <a:cubicBezTo>
                  <a:pt x="177179" y="846053"/>
                  <a:pt x="184475" y="1074594"/>
                  <a:pt x="148754" y="1194404"/>
                </a:cubicBezTo>
                <a:cubicBezTo>
                  <a:pt x="113033" y="1314214"/>
                  <a:pt x="37468" y="1334723"/>
                  <a:pt x="0" y="1381125"/>
                </a:cubicBezTo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Freeform 74"/>
          <p:cNvSpPr/>
          <p:nvPr/>
        </p:nvSpPr>
        <p:spPr>
          <a:xfrm>
            <a:off x="2866793" y="2452224"/>
            <a:ext cx="278176" cy="716796"/>
          </a:xfrm>
          <a:custGeom>
            <a:avLst/>
            <a:gdLst>
              <a:gd name="connsiteX0" fmla="*/ 684212 w 684212"/>
              <a:gd name="connsiteY0" fmla="*/ 0 h 1381125"/>
              <a:gd name="connsiteX1" fmla="*/ 74612 w 684212"/>
              <a:gd name="connsiteY1" fmla="*/ 857250 h 1381125"/>
              <a:gd name="connsiteX2" fmla="*/ 236537 w 684212"/>
              <a:gd name="connsiteY2" fmla="*/ 1381125 h 1381125"/>
              <a:gd name="connsiteX0" fmla="*/ 565944 w 910200"/>
              <a:gd name="connsiteY0" fmla="*/ 0 h 1381125"/>
              <a:gd name="connsiteX1" fmla="*/ 835588 w 910200"/>
              <a:gd name="connsiteY1" fmla="*/ 810423 h 1381125"/>
              <a:gd name="connsiteX2" fmla="*/ 118269 w 910200"/>
              <a:gd name="connsiteY2" fmla="*/ 1381125 h 1381125"/>
              <a:gd name="connsiteX0" fmla="*/ 447675 w 791931"/>
              <a:gd name="connsiteY0" fmla="*/ 0 h 1381125"/>
              <a:gd name="connsiteX1" fmla="*/ 717319 w 791931"/>
              <a:gd name="connsiteY1" fmla="*/ 810423 h 1381125"/>
              <a:gd name="connsiteX2" fmla="*/ 0 w 791931"/>
              <a:gd name="connsiteY2" fmla="*/ 1381125 h 1381125"/>
              <a:gd name="connsiteX0" fmla="*/ 447675 w 817072"/>
              <a:gd name="connsiteY0" fmla="*/ 207940 h 1589065"/>
              <a:gd name="connsiteX1" fmla="*/ 598516 w 817072"/>
              <a:gd name="connsiteY1" fmla="*/ 135071 h 1589065"/>
              <a:gd name="connsiteX2" fmla="*/ 717319 w 817072"/>
              <a:gd name="connsiteY2" fmla="*/ 1018363 h 1589065"/>
              <a:gd name="connsiteX3" fmla="*/ 0 w 817072"/>
              <a:gd name="connsiteY3" fmla="*/ 1589065 h 1589065"/>
              <a:gd name="connsiteX0" fmla="*/ 447675 w 791931"/>
              <a:gd name="connsiteY0" fmla="*/ 0 h 1381125"/>
              <a:gd name="connsiteX1" fmla="*/ 717319 w 791931"/>
              <a:gd name="connsiteY1" fmla="*/ 810423 h 1381125"/>
              <a:gd name="connsiteX2" fmla="*/ 0 w 791931"/>
              <a:gd name="connsiteY2" fmla="*/ 1381125 h 1381125"/>
              <a:gd name="connsiteX0" fmla="*/ 447675 w 577104"/>
              <a:gd name="connsiteY0" fmla="*/ 0 h 1381125"/>
              <a:gd name="connsiteX1" fmla="*/ 502492 w 577104"/>
              <a:gd name="connsiteY1" fmla="*/ 910709 h 1381125"/>
              <a:gd name="connsiteX2" fmla="*/ 0 w 577104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503851"/>
              <a:gd name="connsiteY0" fmla="*/ 0 h 1381125"/>
              <a:gd name="connsiteX1" fmla="*/ 383856 w 503851"/>
              <a:gd name="connsiteY1" fmla="*/ 767408 h 1381125"/>
              <a:gd name="connsiteX2" fmla="*/ 0 w 503851"/>
              <a:gd name="connsiteY2" fmla="*/ 1381125 h 1381125"/>
              <a:gd name="connsiteX0" fmla="*/ 447675 w 447675"/>
              <a:gd name="connsiteY0" fmla="*/ 0 h 1381125"/>
              <a:gd name="connsiteX1" fmla="*/ 383856 w 447675"/>
              <a:gd name="connsiteY1" fmla="*/ 767408 h 1381125"/>
              <a:gd name="connsiteX2" fmla="*/ 0 w 447675"/>
              <a:gd name="connsiteY2" fmla="*/ 1381125 h 1381125"/>
              <a:gd name="connsiteX0" fmla="*/ 447675 w 447675"/>
              <a:gd name="connsiteY0" fmla="*/ 0 h 1381125"/>
              <a:gd name="connsiteX1" fmla="*/ 383856 w 447675"/>
              <a:gd name="connsiteY1" fmla="*/ 767408 h 1381125"/>
              <a:gd name="connsiteX2" fmla="*/ 0 w 447675"/>
              <a:gd name="connsiteY2" fmla="*/ 1381125 h 1381125"/>
              <a:gd name="connsiteX0" fmla="*/ 447675 w 447675"/>
              <a:gd name="connsiteY0" fmla="*/ 0 h 1381125"/>
              <a:gd name="connsiteX1" fmla="*/ 383856 w 447675"/>
              <a:gd name="connsiteY1" fmla="*/ 767408 h 1381125"/>
              <a:gd name="connsiteX2" fmla="*/ 0 w 447675"/>
              <a:gd name="connsiteY2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1381125">
                <a:moveTo>
                  <a:pt x="447675" y="0"/>
                </a:moveTo>
                <a:cubicBezTo>
                  <a:pt x="442377" y="383882"/>
                  <a:pt x="411337" y="549123"/>
                  <a:pt x="383856" y="767408"/>
                </a:cubicBezTo>
                <a:cubicBezTo>
                  <a:pt x="338165" y="991437"/>
                  <a:pt x="380140" y="1144136"/>
                  <a:pt x="0" y="1381125"/>
                </a:cubicBezTo>
              </a:path>
            </a:pathLst>
          </a:custGeom>
          <a:ln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9" name="Group 78"/>
          <p:cNvGrpSpPr/>
          <p:nvPr/>
        </p:nvGrpSpPr>
        <p:grpSpPr>
          <a:xfrm>
            <a:off x="5580140" y="2708900"/>
            <a:ext cx="2952410" cy="3240450"/>
            <a:chOff x="5580140" y="2708900"/>
            <a:chExt cx="2952410" cy="3240450"/>
          </a:xfrm>
        </p:grpSpPr>
        <p:sp>
          <p:nvSpPr>
            <p:cNvPr id="10" name="TextBox 9"/>
            <p:cNvSpPr txBox="1"/>
            <p:nvPr/>
          </p:nvSpPr>
          <p:spPr>
            <a:xfrm>
              <a:off x="5580140" y="554167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Clean</a:t>
              </a:r>
              <a:endParaRPr lang="en-A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84388" y="5580018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Aliased</a:t>
              </a:r>
              <a:endParaRPr lang="en-AU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458489" y="2708900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Aliasing</a:t>
              </a:r>
              <a:endParaRPr lang="en-AU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5762991" y="3852806"/>
              <a:ext cx="1958672" cy="0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6742327" y="3102443"/>
              <a:ext cx="0" cy="923187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eform 99"/>
            <p:cNvSpPr/>
            <p:nvPr/>
          </p:nvSpPr>
          <p:spPr>
            <a:xfrm>
              <a:off x="6376070" y="3346533"/>
              <a:ext cx="742793" cy="506272"/>
            </a:xfrm>
            <a:custGeom>
              <a:avLst/>
              <a:gdLst>
                <a:gd name="connsiteX0" fmla="*/ 0 w 2876550"/>
                <a:gd name="connsiteY0" fmla="*/ 1438275 h 1438275"/>
                <a:gd name="connsiteX1" fmla="*/ 714375 w 2876550"/>
                <a:gd name="connsiteY1" fmla="*/ 0 h 1438275"/>
                <a:gd name="connsiteX2" fmla="*/ 1438275 w 2876550"/>
                <a:gd name="connsiteY2" fmla="*/ 733425 h 1438275"/>
                <a:gd name="connsiteX3" fmla="*/ 2152650 w 2876550"/>
                <a:gd name="connsiteY3" fmla="*/ 0 h 1438275"/>
                <a:gd name="connsiteX4" fmla="*/ 2876550 w 2876550"/>
                <a:gd name="connsiteY4" fmla="*/ 1438275 h 1438275"/>
                <a:gd name="connsiteX5" fmla="*/ 0 w 2876550"/>
                <a:gd name="connsiteY5" fmla="*/ 1438275 h 1438275"/>
                <a:gd name="connsiteX0" fmla="*/ 0 w 2876550"/>
                <a:gd name="connsiteY0" fmla="*/ 1438275 h 1438275"/>
                <a:gd name="connsiteX1" fmla="*/ 714375 w 2876550"/>
                <a:gd name="connsiteY1" fmla="*/ 0 h 1438275"/>
                <a:gd name="connsiteX2" fmla="*/ 1438275 w 2876550"/>
                <a:gd name="connsiteY2" fmla="*/ 733425 h 1438275"/>
                <a:gd name="connsiteX3" fmla="*/ 2095975 w 2876550"/>
                <a:gd name="connsiteY3" fmla="*/ 330039 h 1438275"/>
                <a:gd name="connsiteX4" fmla="*/ 2876550 w 2876550"/>
                <a:gd name="connsiteY4" fmla="*/ 1438275 h 1438275"/>
                <a:gd name="connsiteX5" fmla="*/ 0 w 2876550"/>
                <a:gd name="connsiteY5" fmla="*/ 1438275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550" h="1438275">
                  <a:moveTo>
                    <a:pt x="0" y="1438275"/>
                  </a:moveTo>
                  <a:lnTo>
                    <a:pt x="714375" y="0"/>
                  </a:lnTo>
                  <a:lnTo>
                    <a:pt x="1438275" y="733425"/>
                  </a:lnTo>
                  <a:lnTo>
                    <a:pt x="2095975" y="330039"/>
                  </a:lnTo>
                  <a:lnTo>
                    <a:pt x="2876550" y="1438275"/>
                  </a:lnTo>
                  <a:lnTo>
                    <a:pt x="0" y="14382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5762991" y="4845299"/>
              <a:ext cx="2769559" cy="0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6742327" y="4154003"/>
              <a:ext cx="0" cy="864120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7380390" y="4269219"/>
              <a:ext cx="0" cy="748904"/>
            </a:xfrm>
            <a:prstGeom prst="straightConnector1">
              <a:avLst/>
            </a:prstGeom>
            <a:ln w="19050">
              <a:prstDash val="dash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8018453" y="4269219"/>
              <a:ext cx="0" cy="748904"/>
            </a:xfrm>
            <a:prstGeom prst="straightConnector1">
              <a:avLst/>
            </a:prstGeom>
            <a:ln w="19050">
              <a:prstDash val="dash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7222090" y="4960515"/>
              <a:ext cx="250479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err="1" smtClean="0"/>
                <a:t>f</a:t>
              </a:r>
              <a:r>
                <a:rPr lang="en-AU" baseline="-25000" dirty="0" err="1" smtClean="0"/>
                <a:t>s</a:t>
              </a:r>
              <a:endParaRPr lang="en-AU" baseline="-250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893213" y="4960515"/>
              <a:ext cx="344094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2f</a:t>
              </a:r>
              <a:r>
                <a:rPr lang="en-AU" baseline="-25000" dirty="0" smtClean="0"/>
                <a:t>s</a:t>
              </a:r>
              <a:endParaRPr lang="en-AU" baseline="-250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961092" y="5018123"/>
              <a:ext cx="30690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-</a:t>
              </a:r>
              <a:r>
                <a:rPr lang="en-AU" dirty="0" err="1" smtClean="0"/>
                <a:t>f</a:t>
              </a:r>
              <a:r>
                <a:rPr lang="en-AU" baseline="-25000" dirty="0" err="1" smtClean="0"/>
                <a:t>s</a:t>
              </a:r>
              <a:endParaRPr lang="en-AU" baseline="-25000" dirty="0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V="1">
              <a:off x="6114545" y="4269219"/>
              <a:ext cx="0" cy="748904"/>
            </a:xfrm>
            <a:prstGeom prst="straightConnector1">
              <a:avLst/>
            </a:prstGeom>
            <a:ln w="19050">
              <a:prstDash val="dash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reeform 116"/>
            <p:cNvSpPr/>
            <p:nvPr/>
          </p:nvSpPr>
          <p:spPr>
            <a:xfrm>
              <a:off x="6376070" y="4339027"/>
              <a:ext cx="742793" cy="506272"/>
            </a:xfrm>
            <a:custGeom>
              <a:avLst/>
              <a:gdLst>
                <a:gd name="connsiteX0" fmla="*/ 0 w 2876550"/>
                <a:gd name="connsiteY0" fmla="*/ 1438275 h 1438275"/>
                <a:gd name="connsiteX1" fmla="*/ 714375 w 2876550"/>
                <a:gd name="connsiteY1" fmla="*/ 0 h 1438275"/>
                <a:gd name="connsiteX2" fmla="*/ 1438275 w 2876550"/>
                <a:gd name="connsiteY2" fmla="*/ 733425 h 1438275"/>
                <a:gd name="connsiteX3" fmla="*/ 2152650 w 2876550"/>
                <a:gd name="connsiteY3" fmla="*/ 0 h 1438275"/>
                <a:gd name="connsiteX4" fmla="*/ 2876550 w 2876550"/>
                <a:gd name="connsiteY4" fmla="*/ 1438275 h 1438275"/>
                <a:gd name="connsiteX5" fmla="*/ 0 w 2876550"/>
                <a:gd name="connsiteY5" fmla="*/ 1438275 h 1438275"/>
                <a:gd name="connsiteX0" fmla="*/ 0 w 2876550"/>
                <a:gd name="connsiteY0" fmla="*/ 1438275 h 1438275"/>
                <a:gd name="connsiteX1" fmla="*/ 714375 w 2876550"/>
                <a:gd name="connsiteY1" fmla="*/ 0 h 1438275"/>
                <a:gd name="connsiteX2" fmla="*/ 1438275 w 2876550"/>
                <a:gd name="connsiteY2" fmla="*/ 733425 h 1438275"/>
                <a:gd name="connsiteX3" fmla="*/ 2095975 w 2876550"/>
                <a:gd name="connsiteY3" fmla="*/ 330039 h 1438275"/>
                <a:gd name="connsiteX4" fmla="*/ 2876550 w 2876550"/>
                <a:gd name="connsiteY4" fmla="*/ 1438275 h 1438275"/>
                <a:gd name="connsiteX5" fmla="*/ 0 w 2876550"/>
                <a:gd name="connsiteY5" fmla="*/ 1438275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550" h="1438275">
                  <a:moveTo>
                    <a:pt x="0" y="1438275"/>
                  </a:moveTo>
                  <a:lnTo>
                    <a:pt x="714375" y="0"/>
                  </a:lnTo>
                  <a:lnTo>
                    <a:pt x="1438275" y="733425"/>
                  </a:lnTo>
                  <a:lnTo>
                    <a:pt x="2095975" y="330039"/>
                  </a:lnTo>
                  <a:lnTo>
                    <a:pt x="2876550" y="1438275"/>
                  </a:lnTo>
                  <a:lnTo>
                    <a:pt x="0" y="14382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008993" y="4339027"/>
              <a:ext cx="742793" cy="506272"/>
            </a:xfrm>
            <a:custGeom>
              <a:avLst/>
              <a:gdLst>
                <a:gd name="connsiteX0" fmla="*/ 0 w 2876550"/>
                <a:gd name="connsiteY0" fmla="*/ 1438275 h 1438275"/>
                <a:gd name="connsiteX1" fmla="*/ 714375 w 2876550"/>
                <a:gd name="connsiteY1" fmla="*/ 0 h 1438275"/>
                <a:gd name="connsiteX2" fmla="*/ 1438275 w 2876550"/>
                <a:gd name="connsiteY2" fmla="*/ 733425 h 1438275"/>
                <a:gd name="connsiteX3" fmla="*/ 2152650 w 2876550"/>
                <a:gd name="connsiteY3" fmla="*/ 0 h 1438275"/>
                <a:gd name="connsiteX4" fmla="*/ 2876550 w 2876550"/>
                <a:gd name="connsiteY4" fmla="*/ 1438275 h 1438275"/>
                <a:gd name="connsiteX5" fmla="*/ 0 w 2876550"/>
                <a:gd name="connsiteY5" fmla="*/ 1438275 h 1438275"/>
                <a:gd name="connsiteX0" fmla="*/ 0 w 2876550"/>
                <a:gd name="connsiteY0" fmla="*/ 1438275 h 1438275"/>
                <a:gd name="connsiteX1" fmla="*/ 714375 w 2876550"/>
                <a:gd name="connsiteY1" fmla="*/ 0 h 1438275"/>
                <a:gd name="connsiteX2" fmla="*/ 1438275 w 2876550"/>
                <a:gd name="connsiteY2" fmla="*/ 733425 h 1438275"/>
                <a:gd name="connsiteX3" fmla="*/ 2095975 w 2876550"/>
                <a:gd name="connsiteY3" fmla="*/ 330039 h 1438275"/>
                <a:gd name="connsiteX4" fmla="*/ 2876550 w 2876550"/>
                <a:gd name="connsiteY4" fmla="*/ 1438275 h 1438275"/>
                <a:gd name="connsiteX5" fmla="*/ 0 w 2876550"/>
                <a:gd name="connsiteY5" fmla="*/ 1438275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550" h="1438275">
                  <a:moveTo>
                    <a:pt x="0" y="1438275"/>
                  </a:moveTo>
                  <a:lnTo>
                    <a:pt x="714375" y="0"/>
                  </a:lnTo>
                  <a:lnTo>
                    <a:pt x="1438275" y="733425"/>
                  </a:lnTo>
                  <a:lnTo>
                    <a:pt x="2095975" y="330039"/>
                  </a:lnTo>
                  <a:lnTo>
                    <a:pt x="2876550" y="1438275"/>
                  </a:lnTo>
                  <a:lnTo>
                    <a:pt x="0" y="14382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743148" y="4339027"/>
              <a:ext cx="742793" cy="506272"/>
            </a:xfrm>
            <a:custGeom>
              <a:avLst/>
              <a:gdLst>
                <a:gd name="connsiteX0" fmla="*/ 0 w 2876550"/>
                <a:gd name="connsiteY0" fmla="*/ 1438275 h 1438275"/>
                <a:gd name="connsiteX1" fmla="*/ 714375 w 2876550"/>
                <a:gd name="connsiteY1" fmla="*/ 0 h 1438275"/>
                <a:gd name="connsiteX2" fmla="*/ 1438275 w 2876550"/>
                <a:gd name="connsiteY2" fmla="*/ 733425 h 1438275"/>
                <a:gd name="connsiteX3" fmla="*/ 2152650 w 2876550"/>
                <a:gd name="connsiteY3" fmla="*/ 0 h 1438275"/>
                <a:gd name="connsiteX4" fmla="*/ 2876550 w 2876550"/>
                <a:gd name="connsiteY4" fmla="*/ 1438275 h 1438275"/>
                <a:gd name="connsiteX5" fmla="*/ 0 w 2876550"/>
                <a:gd name="connsiteY5" fmla="*/ 1438275 h 1438275"/>
                <a:gd name="connsiteX0" fmla="*/ 0 w 2876550"/>
                <a:gd name="connsiteY0" fmla="*/ 1438275 h 1438275"/>
                <a:gd name="connsiteX1" fmla="*/ 714375 w 2876550"/>
                <a:gd name="connsiteY1" fmla="*/ 0 h 1438275"/>
                <a:gd name="connsiteX2" fmla="*/ 1438275 w 2876550"/>
                <a:gd name="connsiteY2" fmla="*/ 733425 h 1438275"/>
                <a:gd name="connsiteX3" fmla="*/ 2095975 w 2876550"/>
                <a:gd name="connsiteY3" fmla="*/ 330039 h 1438275"/>
                <a:gd name="connsiteX4" fmla="*/ 2876550 w 2876550"/>
                <a:gd name="connsiteY4" fmla="*/ 1438275 h 1438275"/>
                <a:gd name="connsiteX5" fmla="*/ 0 w 2876550"/>
                <a:gd name="connsiteY5" fmla="*/ 1438275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550" h="1438275">
                  <a:moveTo>
                    <a:pt x="0" y="1438275"/>
                  </a:moveTo>
                  <a:lnTo>
                    <a:pt x="714375" y="0"/>
                  </a:lnTo>
                  <a:lnTo>
                    <a:pt x="1438275" y="733425"/>
                  </a:lnTo>
                  <a:lnTo>
                    <a:pt x="2095975" y="330039"/>
                  </a:lnTo>
                  <a:lnTo>
                    <a:pt x="2876550" y="1438275"/>
                  </a:lnTo>
                  <a:lnTo>
                    <a:pt x="0" y="14382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647056" y="4339027"/>
              <a:ext cx="742793" cy="506272"/>
            </a:xfrm>
            <a:custGeom>
              <a:avLst/>
              <a:gdLst>
                <a:gd name="connsiteX0" fmla="*/ 0 w 2876550"/>
                <a:gd name="connsiteY0" fmla="*/ 1438275 h 1438275"/>
                <a:gd name="connsiteX1" fmla="*/ 714375 w 2876550"/>
                <a:gd name="connsiteY1" fmla="*/ 0 h 1438275"/>
                <a:gd name="connsiteX2" fmla="*/ 1438275 w 2876550"/>
                <a:gd name="connsiteY2" fmla="*/ 733425 h 1438275"/>
                <a:gd name="connsiteX3" fmla="*/ 2152650 w 2876550"/>
                <a:gd name="connsiteY3" fmla="*/ 0 h 1438275"/>
                <a:gd name="connsiteX4" fmla="*/ 2876550 w 2876550"/>
                <a:gd name="connsiteY4" fmla="*/ 1438275 h 1438275"/>
                <a:gd name="connsiteX5" fmla="*/ 0 w 2876550"/>
                <a:gd name="connsiteY5" fmla="*/ 1438275 h 1438275"/>
                <a:gd name="connsiteX0" fmla="*/ 0 w 2876550"/>
                <a:gd name="connsiteY0" fmla="*/ 1438275 h 1438275"/>
                <a:gd name="connsiteX1" fmla="*/ 714375 w 2876550"/>
                <a:gd name="connsiteY1" fmla="*/ 0 h 1438275"/>
                <a:gd name="connsiteX2" fmla="*/ 1438275 w 2876550"/>
                <a:gd name="connsiteY2" fmla="*/ 733425 h 1438275"/>
                <a:gd name="connsiteX3" fmla="*/ 2095975 w 2876550"/>
                <a:gd name="connsiteY3" fmla="*/ 330039 h 1438275"/>
                <a:gd name="connsiteX4" fmla="*/ 2876550 w 2876550"/>
                <a:gd name="connsiteY4" fmla="*/ 1438275 h 1438275"/>
                <a:gd name="connsiteX5" fmla="*/ 0 w 2876550"/>
                <a:gd name="connsiteY5" fmla="*/ 1438275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550" h="1438275">
                  <a:moveTo>
                    <a:pt x="0" y="1438275"/>
                  </a:moveTo>
                  <a:lnTo>
                    <a:pt x="714375" y="0"/>
                  </a:lnTo>
                  <a:lnTo>
                    <a:pt x="1438275" y="733425"/>
                  </a:lnTo>
                  <a:lnTo>
                    <a:pt x="2095975" y="330039"/>
                  </a:lnTo>
                  <a:lnTo>
                    <a:pt x="2876550" y="1438275"/>
                  </a:lnTo>
                  <a:lnTo>
                    <a:pt x="0" y="1438275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376665" y="4722366"/>
              <a:ext cx="111919" cy="123825"/>
            </a:xfrm>
            <a:custGeom>
              <a:avLst/>
              <a:gdLst>
                <a:gd name="connsiteX0" fmla="*/ 0 w 111919"/>
                <a:gd name="connsiteY0" fmla="*/ 123825 h 123825"/>
                <a:gd name="connsiteX1" fmla="*/ 45244 w 111919"/>
                <a:gd name="connsiteY1" fmla="*/ 0 h 123825"/>
                <a:gd name="connsiteX2" fmla="*/ 111919 w 111919"/>
                <a:gd name="connsiteY2" fmla="*/ 123825 h 123825"/>
                <a:gd name="connsiteX3" fmla="*/ 0 w 111919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19" h="123825">
                  <a:moveTo>
                    <a:pt x="0" y="123825"/>
                  </a:moveTo>
                  <a:lnTo>
                    <a:pt x="45244" y="0"/>
                  </a:lnTo>
                  <a:lnTo>
                    <a:pt x="111919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008993" y="4722366"/>
              <a:ext cx="111919" cy="123825"/>
            </a:xfrm>
            <a:custGeom>
              <a:avLst/>
              <a:gdLst>
                <a:gd name="connsiteX0" fmla="*/ 0 w 111919"/>
                <a:gd name="connsiteY0" fmla="*/ 123825 h 123825"/>
                <a:gd name="connsiteX1" fmla="*/ 45244 w 111919"/>
                <a:gd name="connsiteY1" fmla="*/ 0 h 123825"/>
                <a:gd name="connsiteX2" fmla="*/ 111919 w 111919"/>
                <a:gd name="connsiteY2" fmla="*/ 123825 h 123825"/>
                <a:gd name="connsiteX3" fmla="*/ 0 w 111919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19" h="123825">
                  <a:moveTo>
                    <a:pt x="0" y="123825"/>
                  </a:moveTo>
                  <a:lnTo>
                    <a:pt x="45244" y="0"/>
                  </a:lnTo>
                  <a:lnTo>
                    <a:pt x="111919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647056" y="4722366"/>
              <a:ext cx="111919" cy="123825"/>
            </a:xfrm>
            <a:custGeom>
              <a:avLst/>
              <a:gdLst>
                <a:gd name="connsiteX0" fmla="*/ 0 w 111919"/>
                <a:gd name="connsiteY0" fmla="*/ 123825 h 123825"/>
                <a:gd name="connsiteX1" fmla="*/ 45244 w 111919"/>
                <a:gd name="connsiteY1" fmla="*/ 0 h 123825"/>
                <a:gd name="connsiteX2" fmla="*/ 111919 w 111919"/>
                <a:gd name="connsiteY2" fmla="*/ 123825 h 123825"/>
                <a:gd name="connsiteX3" fmla="*/ 0 w 111919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19" h="123825">
                  <a:moveTo>
                    <a:pt x="0" y="123825"/>
                  </a:moveTo>
                  <a:lnTo>
                    <a:pt x="45244" y="0"/>
                  </a:lnTo>
                  <a:lnTo>
                    <a:pt x="111919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743148" y="4721474"/>
              <a:ext cx="111919" cy="123825"/>
            </a:xfrm>
            <a:custGeom>
              <a:avLst/>
              <a:gdLst>
                <a:gd name="connsiteX0" fmla="*/ 0 w 111919"/>
                <a:gd name="connsiteY0" fmla="*/ 123825 h 123825"/>
                <a:gd name="connsiteX1" fmla="*/ 45244 w 111919"/>
                <a:gd name="connsiteY1" fmla="*/ 0 h 123825"/>
                <a:gd name="connsiteX2" fmla="*/ 111919 w 111919"/>
                <a:gd name="connsiteY2" fmla="*/ 123825 h 123825"/>
                <a:gd name="connsiteX3" fmla="*/ 0 w 111919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19" h="123825">
                  <a:moveTo>
                    <a:pt x="0" y="123825"/>
                  </a:moveTo>
                  <a:lnTo>
                    <a:pt x="45244" y="0"/>
                  </a:lnTo>
                  <a:lnTo>
                    <a:pt x="111919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277930" y="4722366"/>
              <a:ext cx="111919" cy="123825"/>
            </a:xfrm>
            <a:custGeom>
              <a:avLst/>
              <a:gdLst>
                <a:gd name="connsiteX0" fmla="*/ 0 w 111919"/>
                <a:gd name="connsiteY0" fmla="*/ 123825 h 123825"/>
                <a:gd name="connsiteX1" fmla="*/ 45244 w 111919"/>
                <a:gd name="connsiteY1" fmla="*/ 0 h 123825"/>
                <a:gd name="connsiteX2" fmla="*/ 111919 w 111919"/>
                <a:gd name="connsiteY2" fmla="*/ 123825 h 123825"/>
                <a:gd name="connsiteX3" fmla="*/ 0 w 111919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19" h="123825">
                  <a:moveTo>
                    <a:pt x="0" y="123825"/>
                  </a:moveTo>
                  <a:lnTo>
                    <a:pt x="45244" y="0"/>
                  </a:lnTo>
                  <a:lnTo>
                    <a:pt x="111919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7" name="Albinoni_oboe_concerto_D_minor_short.wav">
              <a:hlinkClick r:id="" action="ppaction://media"/>
            </p:cNvPr>
            <p:cNvPicPr>
              <a:picLocks noRot="1" noChangeAspect="1"/>
            </p:cNvPicPr>
            <p:nvPr>
              <a:audioFile r:link="rId2"/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6488584" y="5580018"/>
              <a:ext cx="304800" cy="304800"/>
            </a:xfrm>
            <a:prstGeom prst="rect">
              <a:avLst/>
            </a:prstGeom>
          </p:spPr>
        </p:pic>
        <p:pic>
          <p:nvPicPr>
            <p:cNvPr id="78" name="Albinoni_oboe_concerto_D_minor_alias_short.wav">
              <a:hlinkClick r:id="" action="ppaction://media"/>
            </p:cNvPr>
            <p:cNvPicPr>
              <a:picLocks noRot="1" noChangeAspect="1"/>
            </p:cNvPicPr>
            <p:nvPr>
              <a:audioFile r:link="rId3"/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8125530" y="560621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IRO_PowerPoint_120322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CSIRO_PowerPoint_120322</Template>
  <TotalTime>68380</TotalTime>
  <Words>1387</Words>
  <Application>Microsoft Office PowerPoint</Application>
  <PresentationFormat>On-screen Show (4:3)</PresentationFormat>
  <Paragraphs>347</Paragraphs>
  <Slides>20</Slides>
  <Notes>4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CSIRO_PowerPoint_120322</vt:lpstr>
      <vt:lpstr>Equation</vt:lpstr>
      <vt:lpstr>Back-end signal processing</vt:lpstr>
      <vt:lpstr>Outline</vt:lpstr>
      <vt:lpstr>Back-end processing for Synthesis Imaging</vt:lpstr>
      <vt:lpstr>Spectral Channelisation</vt:lpstr>
      <vt:lpstr>Correlation</vt:lpstr>
      <vt:lpstr>FX and XF Correlators</vt:lpstr>
      <vt:lpstr>Filterbanks: FFT vs Polyphase Filters</vt:lpstr>
      <vt:lpstr>Filterbanks: Polyphase decomposition</vt:lpstr>
      <vt:lpstr>Sampling:</vt:lpstr>
      <vt:lpstr>Sampling: ”ideal” Analogue to Digital Converter (ADC)</vt:lpstr>
      <vt:lpstr>Sampling: the real-world (especially for high-end ADC’s )</vt:lpstr>
      <vt:lpstr>Sampling…why go digital at all?</vt:lpstr>
      <vt:lpstr>Sampling…why go digital at all?</vt:lpstr>
      <vt:lpstr>Compact Array Broadband Backend (CABB)</vt:lpstr>
      <vt:lpstr>CABB Correlator</vt:lpstr>
      <vt:lpstr>CABB Configurations</vt:lpstr>
      <vt:lpstr>ASKAP digital back-end</vt:lpstr>
      <vt:lpstr>Calculation Engines: so many choices…</vt:lpstr>
      <vt:lpstr>Slide 19</vt:lpstr>
      <vt:lpstr>Thank you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Back-end signal processing</dc:title>
  <dc:creator>Tuthill, John (CASS, Marsfield)</dc:creator>
  <cp:lastModifiedBy>Tuthill, John (CASS, Marsfield)</cp:lastModifiedBy>
  <cp:revision>1518</cp:revision>
  <dcterms:created xsi:type="dcterms:W3CDTF">2012-06-14T22:39:30Z</dcterms:created>
  <dcterms:modified xsi:type="dcterms:W3CDTF">2012-09-25T03:26:20Z</dcterms:modified>
</cp:coreProperties>
</file>