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8" r:id="rId3"/>
    <p:sldId id="314" r:id="rId4"/>
    <p:sldId id="269" r:id="rId5"/>
    <p:sldId id="284" r:id="rId6"/>
    <p:sldId id="335" r:id="rId7"/>
    <p:sldId id="270" r:id="rId8"/>
    <p:sldId id="334" r:id="rId9"/>
    <p:sldId id="289" r:id="rId10"/>
    <p:sldId id="322" r:id="rId11"/>
    <p:sldId id="288" r:id="rId12"/>
    <p:sldId id="287" r:id="rId13"/>
    <p:sldId id="275" r:id="rId14"/>
    <p:sldId id="316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8" r:id="rId25"/>
    <p:sldId id="349" r:id="rId26"/>
    <p:sldId id="345" r:id="rId27"/>
    <p:sldId id="346" r:id="rId28"/>
    <p:sldId id="276" r:id="rId29"/>
    <p:sldId id="277" r:id="rId30"/>
    <p:sldId id="279" r:id="rId31"/>
    <p:sldId id="299" r:id="rId32"/>
    <p:sldId id="301" r:id="rId33"/>
    <p:sldId id="278" r:id="rId34"/>
    <p:sldId id="310" r:id="rId35"/>
    <p:sldId id="298" r:id="rId36"/>
    <p:sldId id="267" r:id="rId37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B889DB"/>
    <a:srgbClr val="5998C8"/>
    <a:srgbClr val="74A18E"/>
    <a:srgbClr val="FF9933"/>
    <a:srgbClr val="9999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Grid="0">
      <p:cViewPr>
        <p:scale>
          <a:sx n="75" d="100"/>
          <a:sy n="75" d="100"/>
        </p:scale>
        <p:origin x="-7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48D32-8686-43B5-BC7E-D91A12DAD09B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04494B35-D9AC-483E-A42A-6AAC5834BD57}">
      <dgm:prSet phldrT="[Text]"/>
      <dgm:spPr/>
      <dgm:t>
        <a:bodyPr/>
        <a:lstStyle/>
        <a:p>
          <a:r>
            <a:rPr lang="en-AU" dirty="0" smtClean="0"/>
            <a:t>Receiver</a:t>
          </a:r>
          <a:endParaRPr lang="en-AU" dirty="0"/>
        </a:p>
      </dgm:t>
    </dgm:pt>
    <dgm:pt modelId="{EB570398-48D1-4230-83F5-C434BA841B7F}" type="parTrans" cxnId="{75E19A0B-0D1E-43CF-A9FD-4BEA279ED245}">
      <dgm:prSet/>
      <dgm:spPr/>
      <dgm:t>
        <a:bodyPr/>
        <a:lstStyle/>
        <a:p>
          <a:endParaRPr lang="en-AU"/>
        </a:p>
      </dgm:t>
    </dgm:pt>
    <dgm:pt modelId="{60EF9E80-05BD-4949-A3AF-B7646116C398}" type="sibTrans" cxnId="{75E19A0B-0D1E-43CF-A9FD-4BEA279ED245}">
      <dgm:prSet/>
      <dgm:spPr/>
      <dgm:t>
        <a:bodyPr/>
        <a:lstStyle/>
        <a:p>
          <a:endParaRPr lang="en-AU"/>
        </a:p>
      </dgm:t>
    </dgm:pt>
    <dgm:pt modelId="{424103CE-2410-4137-AB0E-F2620A9A2986}">
      <dgm:prSet phldrT="[Text]"/>
      <dgm:spPr/>
      <dgm:t>
        <a:bodyPr/>
        <a:lstStyle/>
        <a:p>
          <a:r>
            <a:rPr lang="en-AU" dirty="0" smtClean="0"/>
            <a:t>Conversion</a:t>
          </a:r>
          <a:endParaRPr lang="en-AU" dirty="0"/>
        </a:p>
      </dgm:t>
    </dgm:pt>
    <dgm:pt modelId="{A6E9C345-2CFD-41EF-871F-03423039E14D}" type="parTrans" cxnId="{7B9C1F39-3F25-449C-959C-D6BDF43C18DF}">
      <dgm:prSet/>
      <dgm:spPr/>
      <dgm:t>
        <a:bodyPr/>
        <a:lstStyle/>
        <a:p>
          <a:endParaRPr lang="en-AU"/>
        </a:p>
      </dgm:t>
    </dgm:pt>
    <dgm:pt modelId="{A21A996C-080A-4218-BE21-F88381AD9208}" type="sibTrans" cxnId="{7B9C1F39-3F25-449C-959C-D6BDF43C18DF}">
      <dgm:prSet/>
      <dgm:spPr/>
      <dgm:t>
        <a:bodyPr/>
        <a:lstStyle/>
        <a:p>
          <a:endParaRPr lang="en-AU"/>
        </a:p>
      </dgm:t>
    </dgm:pt>
    <dgm:pt modelId="{361019C8-800F-4BCB-8C8F-F0950ECADEB6}">
      <dgm:prSet phldrT="[Text]"/>
      <dgm:spPr/>
      <dgm:t>
        <a:bodyPr/>
        <a:lstStyle/>
        <a:p>
          <a:r>
            <a:rPr lang="en-AU" dirty="0" smtClean="0"/>
            <a:t>Digitiser</a:t>
          </a:r>
          <a:endParaRPr lang="en-AU" dirty="0"/>
        </a:p>
      </dgm:t>
    </dgm:pt>
    <dgm:pt modelId="{88E19F79-88CD-4CE5-B801-1B965581EB2E}" type="parTrans" cxnId="{4D6EB523-E6D4-4A0D-99D2-3118FBA672FC}">
      <dgm:prSet/>
      <dgm:spPr/>
      <dgm:t>
        <a:bodyPr/>
        <a:lstStyle/>
        <a:p>
          <a:endParaRPr lang="en-AU"/>
        </a:p>
      </dgm:t>
    </dgm:pt>
    <dgm:pt modelId="{6314A8FA-EC7E-49DA-B9E2-5D70DD8B79DC}" type="sibTrans" cxnId="{4D6EB523-E6D4-4A0D-99D2-3118FBA672FC}">
      <dgm:prSet/>
      <dgm:spPr/>
      <dgm:t>
        <a:bodyPr/>
        <a:lstStyle/>
        <a:p>
          <a:endParaRPr lang="en-AU"/>
        </a:p>
      </dgm:t>
    </dgm:pt>
    <dgm:pt modelId="{E0F0A932-2C06-4494-A2AB-E4D5D9C1ED36}">
      <dgm:prSet phldrT="[Text]"/>
      <dgm:spPr/>
      <dgm:t>
        <a:bodyPr/>
        <a:lstStyle/>
        <a:p>
          <a:r>
            <a:rPr lang="en-AU" dirty="0" smtClean="0"/>
            <a:t>Signal Processing / </a:t>
          </a:r>
          <a:r>
            <a:rPr lang="en-AU" dirty="0" err="1" smtClean="0"/>
            <a:t>Correlator</a:t>
          </a:r>
          <a:endParaRPr lang="en-AU" dirty="0"/>
        </a:p>
      </dgm:t>
    </dgm:pt>
    <dgm:pt modelId="{BAC84144-314E-4BD5-BD30-47F7B4AC9660}" type="parTrans" cxnId="{83FEA0CD-F52C-4CA8-98EE-D07B3DCD6690}">
      <dgm:prSet/>
      <dgm:spPr/>
      <dgm:t>
        <a:bodyPr/>
        <a:lstStyle/>
        <a:p>
          <a:endParaRPr lang="en-AU"/>
        </a:p>
      </dgm:t>
    </dgm:pt>
    <dgm:pt modelId="{4AA0F88A-16DF-4C1C-97FE-EDC74B743722}" type="sibTrans" cxnId="{83FEA0CD-F52C-4CA8-98EE-D07B3DCD6690}">
      <dgm:prSet/>
      <dgm:spPr/>
      <dgm:t>
        <a:bodyPr/>
        <a:lstStyle/>
        <a:p>
          <a:endParaRPr lang="en-AU"/>
        </a:p>
      </dgm:t>
    </dgm:pt>
    <dgm:pt modelId="{3667305E-4B30-46FB-A6DC-641F88EA7EB4}">
      <dgm:prSet phldrT="[Text]"/>
      <dgm:spPr/>
      <dgm:t>
        <a:bodyPr/>
        <a:lstStyle/>
        <a:p>
          <a:r>
            <a:rPr lang="en-AU" dirty="0" smtClean="0"/>
            <a:t>Antenna</a:t>
          </a:r>
          <a:endParaRPr lang="en-AU" dirty="0"/>
        </a:p>
      </dgm:t>
    </dgm:pt>
    <dgm:pt modelId="{9A9BB3F7-E723-41AC-8980-04EC3499A0CF}" type="parTrans" cxnId="{655E6882-F933-46A5-9B8F-EDC76632272E}">
      <dgm:prSet/>
      <dgm:spPr/>
      <dgm:t>
        <a:bodyPr/>
        <a:lstStyle/>
        <a:p>
          <a:endParaRPr lang="en-AU"/>
        </a:p>
      </dgm:t>
    </dgm:pt>
    <dgm:pt modelId="{C64CCB27-7A68-4CFB-9D65-7C9ACD9BDCCE}" type="sibTrans" cxnId="{655E6882-F933-46A5-9B8F-EDC76632272E}">
      <dgm:prSet/>
      <dgm:spPr/>
      <dgm:t>
        <a:bodyPr/>
        <a:lstStyle/>
        <a:p>
          <a:endParaRPr lang="en-AU"/>
        </a:p>
      </dgm:t>
    </dgm:pt>
    <dgm:pt modelId="{B30A53CE-FBF6-4CB1-9E8E-BDA6B7A44223}" type="pres">
      <dgm:prSet presAssocID="{A5948D32-8686-43B5-BC7E-D91A12DAD09B}" presName="linearFlow" presStyleCnt="0">
        <dgm:presLayoutVars>
          <dgm:resizeHandles val="exact"/>
        </dgm:presLayoutVars>
      </dgm:prSet>
      <dgm:spPr/>
    </dgm:pt>
    <dgm:pt modelId="{90DE1E03-684B-4763-9DAA-12351FF35A71}" type="pres">
      <dgm:prSet presAssocID="{3667305E-4B30-46FB-A6DC-641F88EA7EB4}" presName="node" presStyleLbl="node1" presStyleIdx="0" presStyleCnt="5" custScaleX="10118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79373BD-EB8F-4516-810B-321293ECF9CB}" type="pres">
      <dgm:prSet presAssocID="{C64CCB27-7A68-4CFB-9D65-7C9ACD9BDCCE}" presName="sibTrans" presStyleLbl="sibTrans2D1" presStyleIdx="0" presStyleCnt="4"/>
      <dgm:spPr/>
      <dgm:t>
        <a:bodyPr/>
        <a:lstStyle/>
        <a:p>
          <a:endParaRPr lang="en-AU"/>
        </a:p>
      </dgm:t>
    </dgm:pt>
    <dgm:pt modelId="{56047D8B-1C2E-41C5-A97B-3F309CFEDD27}" type="pres">
      <dgm:prSet presAssocID="{C64CCB27-7A68-4CFB-9D65-7C9ACD9BDCCE}" presName="connectorText" presStyleLbl="sibTrans2D1" presStyleIdx="0" presStyleCnt="4"/>
      <dgm:spPr/>
      <dgm:t>
        <a:bodyPr/>
        <a:lstStyle/>
        <a:p>
          <a:endParaRPr lang="en-AU"/>
        </a:p>
      </dgm:t>
    </dgm:pt>
    <dgm:pt modelId="{1CBB4328-A043-4974-BA3C-8610C9B4D2F4}" type="pres">
      <dgm:prSet presAssocID="{04494B35-D9AC-483E-A42A-6AAC5834BD57}" presName="node" presStyleLbl="node1" presStyleIdx="1" presStyleCnt="5" custScaleX="10395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C4C682-CD80-4F15-B60E-5A7385BC278B}" type="pres">
      <dgm:prSet presAssocID="{60EF9E80-05BD-4949-A3AF-B7646116C398}" presName="sibTrans" presStyleLbl="sibTrans2D1" presStyleIdx="1" presStyleCnt="4"/>
      <dgm:spPr/>
      <dgm:t>
        <a:bodyPr/>
        <a:lstStyle/>
        <a:p>
          <a:endParaRPr lang="en-AU"/>
        </a:p>
      </dgm:t>
    </dgm:pt>
    <dgm:pt modelId="{07F9DE50-B843-457D-985F-57DFCB1AA757}" type="pres">
      <dgm:prSet presAssocID="{60EF9E80-05BD-4949-A3AF-B7646116C398}" presName="connectorText" presStyleLbl="sibTrans2D1" presStyleIdx="1" presStyleCnt="4"/>
      <dgm:spPr/>
      <dgm:t>
        <a:bodyPr/>
        <a:lstStyle/>
        <a:p>
          <a:endParaRPr lang="en-AU"/>
        </a:p>
      </dgm:t>
    </dgm:pt>
    <dgm:pt modelId="{99FB141A-2A5D-4795-85E8-2DF952855094}" type="pres">
      <dgm:prSet presAssocID="{424103CE-2410-4137-AB0E-F2620A9A2986}" presName="node" presStyleLbl="node1" presStyleIdx="2" presStyleCnt="5" custScaleX="10395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B8D04E-644E-418A-A77B-6E02FA52F442}" type="pres">
      <dgm:prSet presAssocID="{A21A996C-080A-4218-BE21-F88381AD9208}" presName="sibTrans" presStyleLbl="sibTrans2D1" presStyleIdx="2" presStyleCnt="4"/>
      <dgm:spPr/>
      <dgm:t>
        <a:bodyPr/>
        <a:lstStyle/>
        <a:p>
          <a:endParaRPr lang="en-AU"/>
        </a:p>
      </dgm:t>
    </dgm:pt>
    <dgm:pt modelId="{7A7F529C-33FA-4212-8933-6D2978B5445D}" type="pres">
      <dgm:prSet presAssocID="{A21A996C-080A-4218-BE21-F88381AD9208}" presName="connectorText" presStyleLbl="sibTrans2D1" presStyleIdx="2" presStyleCnt="4"/>
      <dgm:spPr/>
      <dgm:t>
        <a:bodyPr/>
        <a:lstStyle/>
        <a:p>
          <a:endParaRPr lang="en-AU"/>
        </a:p>
      </dgm:t>
    </dgm:pt>
    <dgm:pt modelId="{913BEE61-85FB-4C5B-BEC5-118577F1F236}" type="pres">
      <dgm:prSet presAssocID="{361019C8-800F-4BCB-8C8F-F0950ECADEB6}" presName="node" presStyleLbl="node1" presStyleIdx="3" presStyleCnt="5" custScaleX="10395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53D2AB-B287-43E1-B37C-E7C9862BB17A}" type="pres">
      <dgm:prSet presAssocID="{6314A8FA-EC7E-49DA-B9E2-5D70DD8B79DC}" presName="sibTrans" presStyleLbl="sibTrans2D1" presStyleIdx="3" presStyleCnt="4"/>
      <dgm:spPr/>
      <dgm:t>
        <a:bodyPr/>
        <a:lstStyle/>
        <a:p>
          <a:endParaRPr lang="en-AU"/>
        </a:p>
      </dgm:t>
    </dgm:pt>
    <dgm:pt modelId="{66E7CB37-CB24-4E95-BDF8-5C68AD11E42D}" type="pres">
      <dgm:prSet presAssocID="{6314A8FA-EC7E-49DA-B9E2-5D70DD8B79DC}" presName="connectorText" presStyleLbl="sibTrans2D1" presStyleIdx="3" presStyleCnt="4"/>
      <dgm:spPr/>
      <dgm:t>
        <a:bodyPr/>
        <a:lstStyle/>
        <a:p>
          <a:endParaRPr lang="en-AU"/>
        </a:p>
      </dgm:t>
    </dgm:pt>
    <dgm:pt modelId="{391316EE-A66B-4692-B9F1-E5EF41A7366A}" type="pres">
      <dgm:prSet presAssocID="{E0F0A932-2C06-4494-A2AB-E4D5D9C1ED36}" presName="node" presStyleLbl="node1" presStyleIdx="4" presStyleCnt="5" custScaleX="10395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4E40AAC-9E7D-484D-BBB0-72F3759325B1}" type="presOf" srcId="{A21A996C-080A-4218-BE21-F88381AD9208}" destId="{7A7F529C-33FA-4212-8933-6D2978B5445D}" srcOrd="1" destOrd="0" presId="urn:microsoft.com/office/officeart/2005/8/layout/process2"/>
    <dgm:cxn modelId="{3D0C8917-3A34-4483-ACEA-0160054F1129}" type="presOf" srcId="{C64CCB27-7A68-4CFB-9D65-7C9ACD9BDCCE}" destId="{A79373BD-EB8F-4516-810B-321293ECF9CB}" srcOrd="0" destOrd="0" presId="urn:microsoft.com/office/officeart/2005/8/layout/process2"/>
    <dgm:cxn modelId="{655E6882-F933-46A5-9B8F-EDC76632272E}" srcId="{A5948D32-8686-43B5-BC7E-D91A12DAD09B}" destId="{3667305E-4B30-46FB-A6DC-641F88EA7EB4}" srcOrd="0" destOrd="0" parTransId="{9A9BB3F7-E723-41AC-8980-04EC3499A0CF}" sibTransId="{C64CCB27-7A68-4CFB-9D65-7C9ACD9BDCCE}"/>
    <dgm:cxn modelId="{2EADD81C-02A3-4302-A422-5B0679EDE917}" type="presOf" srcId="{A21A996C-080A-4218-BE21-F88381AD9208}" destId="{45B8D04E-644E-418A-A77B-6E02FA52F442}" srcOrd="0" destOrd="0" presId="urn:microsoft.com/office/officeart/2005/8/layout/process2"/>
    <dgm:cxn modelId="{75E19A0B-0D1E-43CF-A9FD-4BEA279ED245}" srcId="{A5948D32-8686-43B5-BC7E-D91A12DAD09B}" destId="{04494B35-D9AC-483E-A42A-6AAC5834BD57}" srcOrd="1" destOrd="0" parTransId="{EB570398-48D1-4230-83F5-C434BA841B7F}" sibTransId="{60EF9E80-05BD-4949-A3AF-B7646116C398}"/>
    <dgm:cxn modelId="{CA00201A-E095-445D-AE47-55FB799F5AB2}" type="presOf" srcId="{3667305E-4B30-46FB-A6DC-641F88EA7EB4}" destId="{90DE1E03-684B-4763-9DAA-12351FF35A71}" srcOrd="0" destOrd="0" presId="urn:microsoft.com/office/officeart/2005/8/layout/process2"/>
    <dgm:cxn modelId="{50563D65-51FC-4F83-B465-9BDEEAF28E2A}" type="presOf" srcId="{A5948D32-8686-43B5-BC7E-D91A12DAD09B}" destId="{B30A53CE-FBF6-4CB1-9E8E-BDA6B7A44223}" srcOrd="0" destOrd="0" presId="urn:microsoft.com/office/officeart/2005/8/layout/process2"/>
    <dgm:cxn modelId="{4D6EB523-E6D4-4A0D-99D2-3118FBA672FC}" srcId="{A5948D32-8686-43B5-BC7E-D91A12DAD09B}" destId="{361019C8-800F-4BCB-8C8F-F0950ECADEB6}" srcOrd="3" destOrd="0" parTransId="{88E19F79-88CD-4CE5-B801-1B965581EB2E}" sibTransId="{6314A8FA-EC7E-49DA-B9E2-5D70DD8B79DC}"/>
    <dgm:cxn modelId="{19F79B0F-4F34-4F74-AFBC-6EF31D5575AC}" type="presOf" srcId="{361019C8-800F-4BCB-8C8F-F0950ECADEB6}" destId="{913BEE61-85FB-4C5B-BEC5-118577F1F236}" srcOrd="0" destOrd="0" presId="urn:microsoft.com/office/officeart/2005/8/layout/process2"/>
    <dgm:cxn modelId="{DFA50850-70D0-4713-BB76-8182057520F7}" type="presOf" srcId="{E0F0A932-2C06-4494-A2AB-E4D5D9C1ED36}" destId="{391316EE-A66B-4692-B9F1-E5EF41A7366A}" srcOrd="0" destOrd="0" presId="urn:microsoft.com/office/officeart/2005/8/layout/process2"/>
    <dgm:cxn modelId="{F2D79D36-4B59-48C0-BC1A-4D8FDE2848CB}" type="presOf" srcId="{04494B35-D9AC-483E-A42A-6AAC5834BD57}" destId="{1CBB4328-A043-4974-BA3C-8610C9B4D2F4}" srcOrd="0" destOrd="0" presId="urn:microsoft.com/office/officeart/2005/8/layout/process2"/>
    <dgm:cxn modelId="{7B9C1F39-3F25-449C-959C-D6BDF43C18DF}" srcId="{A5948D32-8686-43B5-BC7E-D91A12DAD09B}" destId="{424103CE-2410-4137-AB0E-F2620A9A2986}" srcOrd="2" destOrd="0" parTransId="{A6E9C345-2CFD-41EF-871F-03423039E14D}" sibTransId="{A21A996C-080A-4218-BE21-F88381AD9208}"/>
    <dgm:cxn modelId="{B0EC44BB-2441-4BF2-8A9C-FB634035D60B}" type="presOf" srcId="{60EF9E80-05BD-4949-A3AF-B7646116C398}" destId="{07F9DE50-B843-457D-985F-57DFCB1AA757}" srcOrd="1" destOrd="0" presId="urn:microsoft.com/office/officeart/2005/8/layout/process2"/>
    <dgm:cxn modelId="{9533E460-1EEB-4B70-B387-8A3D9F65B55E}" type="presOf" srcId="{C64CCB27-7A68-4CFB-9D65-7C9ACD9BDCCE}" destId="{56047D8B-1C2E-41C5-A97B-3F309CFEDD27}" srcOrd="1" destOrd="0" presId="urn:microsoft.com/office/officeart/2005/8/layout/process2"/>
    <dgm:cxn modelId="{907961BE-2A90-48A3-AB58-C2F6AB8F562C}" type="presOf" srcId="{60EF9E80-05BD-4949-A3AF-B7646116C398}" destId="{BBC4C682-CD80-4F15-B60E-5A7385BC278B}" srcOrd="0" destOrd="0" presId="urn:microsoft.com/office/officeart/2005/8/layout/process2"/>
    <dgm:cxn modelId="{83FEA0CD-F52C-4CA8-98EE-D07B3DCD6690}" srcId="{A5948D32-8686-43B5-BC7E-D91A12DAD09B}" destId="{E0F0A932-2C06-4494-A2AB-E4D5D9C1ED36}" srcOrd="4" destOrd="0" parTransId="{BAC84144-314E-4BD5-BD30-47F7B4AC9660}" sibTransId="{4AA0F88A-16DF-4C1C-97FE-EDC74B743722}"/>
    <dgm:cxn modelId="{583C89E8-1934-406E-B2F2-0D8A90789015}" type="presOf" srcId="{424103CE-2410-4137-AB0E-F2620A9A2986}" destId="{99FB141A-2A5D-4795-85E8-2DF952855094}" srcOrd="0" destOrd="0" presId="urn:microsoft.com/office/officeart/2005/8/layout/process2"/>
    <dgm:cxn modelId="{5D581147-CF5D-414D-964A-98B780F9CB39}" type="presOf" srcId="{6314A8FA-EC7E-49DA-B9E2-5D70DD8B79DC}" destId="{0653D2AB-B287-43E1-B37C-E7C9862BB17A}" srcOrd="0" destOrd="0" presId="urn:microsoft.com/office/officeart/2005/8/layout/process2"/>
    <dgm:cxn modelId="{B57F1560-6DA6-4EF4-88DA-BEF37147776F}" type="presOf" srcId="{6314A8FA-EC7E-49DA-B9E2-5D70DD8B79DC}" destId="{66E7CB37-CB24-4E95-BDF8-5C68AD11E42D}" srcOrd="1" destOrd="0" presId="urn:microsoft.com/office/officeart/2005/8/layout/process2"/>
    <dgm:cxn modelId="{FEC867E3-6799-464E-B333-0E7EE5201B08}" type="presParOf" srcId="{B30A53CE-FBF6-4CB1-9E8E-BDA6B7A44223}" destId="{90DE1E03-684B-4763-9DAA-12351FF35A71}" srcOrd="0" destOrd="0" presId="urn:microsoft.com/office/officeart/2005/8/layout/process2"/>
    <dgm:cxn modelId="{EB0ECD8D-73FD-49B2-9632-DAB8035E9F31}" type="presParOf" srcId="{B30A53CE-FBF6-4CB1-9E8E-BDA6B7A44223}" destId="{A79373BD-EB8F-4516-810B-321293ECF9CB}" srcOrd="1" destOrd="0" presId="urn:microsoft.com/office/officeart/2005/8/layout/process2"/>
    <dgm:cxn modelId="{DBAC2FA3-ABA9-4762-BE5A-D738C997698F}" type="presParOf" srcId="{A79373BD-EB8F-4516-810B-321293ECF9CB}" destId="{56047D8B-1C2E-41C5-A97B-3F309CFEDD27}" srcOrd="0" destOrd="0" presId="urn:microsoft.com/office/officeart/2005/8/layout/process2"/>
    <dgm:cxn modelId="{FDE1C5E6-F98F-4A16-B48C-77007C87C85C}" type="presParOf" srcId="{B30A53CE-FBF6-4CB1-9E8E-BDA6B7A44223}" destId="{1CBB4328-A043-4974-BA3C-8610C9B4D2F4}" srcOrd="2" destOrd="0" presId="urn:microsoft.com/office/officeart/2005/8/layout/process2"/>
    <dgm:cxn modelId="{99090714-E3FF-4F07-9543-70F3C323827F}" type="presParOf" srcId="{B30A53CE-FBF6-4CB1-9E8E-BDA6B7A44223}" destId="{BBC4C682-CD80-4F15-B60E-5A7385BC278B}" srcOrd="3" destOrd="0" presId="urn:microsoft.com/office/officeart/2005/8/layout/process2"/>
    <dgm:cxn modelId="{D88BDCE6-A15A-418E-8B57-0A7D902290C2}" type="presParOf" srcId="{BBC4C682-CD80-4F15-B60E-5A7385BC278B}" destId="{07F9DE50-B843-457D-985F-57DFCB1AA757}" srcOrd="0" destOrd="0" presId="urn:microsoft.com/office/officeart/2005/8/layout/process2"/>
    <dgm:cxn modelId="{F4A2AE6A-D53F-45EC-8E90-C572858132E9}" type="presParOf" srcId="{B30A53CE-FBF6-4CB1-9E8E-BDA6B7A44223}" destId="{99FB141A-2A5D-4795-85E8-2DF952855094}" srcOrd="4" destOrd="0" presId="urn:microsoft.com/office/officeart/2005/8/layout/process2"/>
    <dgm:cxn modelId="{26D03A14-49C6-4651-A4CA-6954BA6864AD}" type="presParOf" srcId="{B30A53CE-FBF6-4CB1-9E8E-BDA6B7A44223}" destId="{45B8D04E-644E-418A-A77B-6E02FA52F442}" srcOrd="5" destOrd="0" presId="urn:microsoft.com/office/officeart/2005/8/layout/process2"/>
    <dgm:cxn modelId="{E826B934-E398-4BBA-A1A2-296A2176F80D}" type="presParOf" srcId="{45B8D04E-644E-418A-A77B-6E02FA52F442}" destId="{7A7F529C-33FA-4212-8933-6D2978B5445D}" srcOrd="0" destOrd="0" presId="urn:microsoft.com/office/officeart/2005/8/layout/process2"/>
    <dgm:cxn modelId="{3C1206AA-46D7-4C04-B4C2-8A53C1C58428}" type="presParOf" srcId="{B30A53CE-FBF6-4CB1-9E8E-BDA6B7A44223}" destId="{913BEE61-85FB-4C5B-BEC5-118577F1F236}" srcOrd="6" destOrd="0" presId="urn:microsoft.com/office/officeart/2005/8/layout/process2"/>
    <dgm:cxn modelId="{CED90FAA-7540-4761-85B3-9C9F69751003}" type="presParOf" srcId="{B30A53CE-FBF6-4CB1-9E8E-BDA6B7A44223}" destId="{0653D2AB-B287-43E1-B37C-E7C9862BB17A}" srcOrd="7" destOrd="0" presId="urn:microsoft.com/office/officeart/2005/8/layout/process2"/>
    <dgm:cxn modelId="{EA0100A6-7113-40B4-B1B4-756D37EEC8B0}" type="presParOf" srcId="{0653D2AB-B287-43E1-B37C-E7C9862BB17A}" destId="{66E7CB37-CB24-4E95-BDF8-5C68AD11E42D}" srcOrd="0" destOrd="0" presId="urn:microsoft.com/office/officeart/2005/8/layout/process2"/>
    <dgm:cxn modelId="{6C40964E-E007-4B04-B936-764F6562BADF}" type="presParOf" srcId="{B30A53CE-FBF6-4CB1-9E8E-BDA6B7A44223}" destId="{391316EE-A66B-4692-B9F1-E5EF41A7366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E1E03-684B-4763-9DAA-12351FF35A71}">
      <dsp:nvSpPr>
        <dsp:cNvPr id="0" name=""/>
        <dsp:cNvSpPr/>
      </dsp:nvSpPr>
      <dsp:spPr>
        <a:xfrm>
          <a:off x="678606" y="600"/>
          <a:ext cx="2066120" cy="703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Antenna</a:t>
          </a:r>
          <a:endParaRPr lang="en-AU" sz="1800" kern="1200" dirty="0"/>
        </a:p>
      </dsp:txBody>
      <dsp:txXfrm>
        <a:off x="678606" y="600"/>
        <a:ext cx="2066120" cy="703090"/>
      </dsp:txXfrm>
    </dsp:sp>
    <dsp:sp modelId="{A79373BD-EB8F-4516-810B-321293ECF9CB}">
      <dsp:nvSpPr>
        <dsp:cNvPr id="0" name=""/>
        <dsp:cNvSpPr/>
      </dsp:nvSpPr>
      <dsp:spPr>
        <a:xfrm rot="5400000">
          <a:off x="1579836" y="721268"/>
          <a:ext cx="263659" cy="316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5400000">
        <a:off x="1579836" y="721268"/>
        <a:ext cx="263659" cy="316390"/>
      </dsp:txXfrm>
    </dsp:sp>
    <dsp:sp modelId="{1CBB4328-A043-4974-BA3C-8610C9B4D2F4}">
      <dsp:nvSpPr>
        <dsp:cNvPr id="0" name=""/>
        <dsp:cNvSpPr/>
      </dsp:nvSpPr>
      <dsp:spPr>
        <a:xfrm>
          <a:off x="650283" y="1055237"/>
          <a:ext cx="2122765" cy="703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Receiver</a:t>
          </a:r>
          <a:endParaRPr lang="en-AU" sz="1800" kern="1200" dirty="0"/>
        </a:p>
      </dsp:txBody>
      <dsp:txXfrm>
        <a:off x="650283" y="1055237"/>
        <a:ext cx="2122765" cy="703090"/>
      </dsp:txXfrm>
    </dsp:sp>
    <dsp:sp modelId="{BBC4C682-CD80-4F15-B60E-5A7385BC278B}">
      <dsp:nvSpPr>
        <dsp:cNvPr id="0" name=""/>
        <dsp:cNvSpPr/>
      </dsp:nvSpPr>
      <dsp:spPr>
        <a:xfrm rot="5400000">
          <a:off x="1579836" y="1775905"/>
          <a:ext cx="263659" cy="316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5400000">
        <a:off x="1579836" y="1775905"/>
        <a:ext cx="263659" cy="316390"/>
      </dsp:txXfrm>
    </dsp:sp>
    <dsp:sp modelId="{99FB141A-2A5D-4795-85E8-2DF952855094}">
      <dsp:nvSpPr>
        <dsp:cNvPr id="0" name=""/>
        <dsp:cNvSpPr/>
      </dsp:nvSpPr>
      <dsp:spPr>
        <a:xfrm>
          <a:off x="650283" y="2109873"/>
          <a:ext cx="2122765" cy="703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Conversion</a:t>
          </a:r>
          <a:endParaRPr lang="en-AU" sz="1800" kern="1200" dirty="0"/>
        </a:p>
      </dsp:txBody>
      <dsp:txXfrm>
        <a:off x="650283" y="2109873"/>
        <a:ext cx="2122765" cy="703090"/>
      </dsp:txXfrm>
    </dsp:sp>
    <dsp:sp modelId="{45B8D04E-644E-418A-A77B-6E02FA52F442}">
      <dsp:nvSpPr>
        <dsp:cNvPr id="0" name=""/>
        <dsp:cNvSpPr/>
      </dsp:nvSpPr>
      <dsp:spPr>
        <a:xfrm rot="5400000">
          <a:off x="1579836" y="2830541"/>
          <a:ext cx="263659" cy="316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5400000">
        <a:off x="1579836" y="2830541"/>
        <a:ext cx="263659" cy="316390"/>
      </dsp:txXfrm>
    </dsp:sp>
    <dsp:sp modelId="{913BEE61-85FB-4C5B-BEC5-118577F1F236}">
      <dsp:nvSpPr>
        <dsp:cNvPr id="0" name=""/>
        <dsp:cNvSpPr/>
      </dsp:nvSpPr>
      <dsp:spPr>
        <a:xfrm>
          <a:off x="650283" y="3164509"/>
          <a:ext cx="2122765" cy="703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Digitiser</a:t>
          </a:r>
          <a:endParaRPr lang="en-AU" sz="1800" kern="1200" dirty="0"/>
        </a:p>
      </dsp:txBody>
      <dsp:txXfrm>
        <a:off x="650283" y="3164509"/>
        <a:ext cx="2122765" cy="703090"/>
      </dsp:txXfrm>
    </dsp:sp>
    <dsp:sp modelId="{0653D2AB-B287-43E1-B37C-E7C9862BB17A}">
      <dsp:nvSpPr>
        <dsp:cNvPr id="0" name=""/>
        <dsp:cNvSpPr/>
      </dsp:nvSpPr>
      <dsp:spPr>
        <a:xfrm rot="5400000">
          <a:off x="1579836" y="3885177"/>
          <a:ext cx="263659" cy="316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5400000">
        <a:off x="1579836" y="3885177"/>
        <a:ext cx="263659" cy="316390"/>
      </dsp:txXfrm>
    </dsp:sp>
    <dsp:sp modelId="{391316EE-A66B-4692-B9F1-E5EF41A7366A}">
      <dsp:nvSpPr>
        <dsp:cNvPr id="0" name=""/>
        <dsp:cNvSpPr/>
      </dsp:nvSpPr>
      <dsp:spPr>
        <a:xfrm>
          <a:off x="650283" y="4219145"/>
          <a:ext cx="2122765" cy="703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Signal Processing / </a:t>
          </a:r>
          <a:r>
            <a:rPr lang="en-AU" sz="1800" kern="1200" dirty="0" err="1" smtClean="0"/>
            <a:t>Correlator</a:t>
          </a:r>
          <a:endParaRPr lang="en-AU" sz="1800" kern="1200" dirty="0"/>
        </a:p>
      </dsp:txBody>
      <dsp:txXfrm>
        <a:off x="650283" y="4219145"/>
        <a:ext cx="2122765" cy="703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2CC2C7-CF57-4355-A160-4CD1AC2BDC3C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C2C7-CF57-4355-A160-4CD1AC2BDC3C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tca1.jpg"/>
          <p:cNvPicPr>
            <a:picLocks noChangeAspect="1"/>
          </p:cNvPicPr>
          <p:nvPr userDrawn="1"/>
        </p:nvPicPr>
        <p:blipFill>
          <a:blip r:embed="rId2" cstate="print"/>
          <a:srcRect t="3470"/>
          <a:stretch>
            <a:fillRect/>
          </a:stretch>
        </p:blipFill>
        <p:spPr>
          <a:xfrm>
            <a:off x="1411529" y="0"/>
            <a:ext cx="7732471" cy="4891963"/>
          </a:xfrm>
          <a:prstGeom prst="rect">
            <a:avLst/>
          </a:prstGeom>
        </p:spPr>
      </p:pic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-6350" y="-12700"/>
            <a:ext cx="9150350" cy="6883400"/>
            <a:chOff x="-4" y="-8"/>
            <a:chExt cx="5764" cy="4336"/>
          </a:xfrm>
        </p:grpSpPr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3106" name="AutoShape 34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118" name="Line 46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pic>
          <p:nvPicPr>
            <p:cNvPr id="3124" name="Picture 52" descr="20070618_csiro702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" y="3674"/>
              <a:ext cx="420" cy="504"/>
            </a:xfrm>
            <a:prstGeom prst="rect">
              <a:avLst/>
            </a:prstGeom>
            <a:noFill/>
          </p:spPr>
        </p:pic>
        <p:pic>
          <p:nvPicPr>
            <p:cNvPr id="3128" name="Picture 56" descr="title_slide_nolineslr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</p:spPr>
        </p:pic>
        <p:sp>
          <p:nvSpPr>
            <p:cNvPr id="3131" name="Line 59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3110" name="Line 38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076700"/>
            <a:ext cx="7343775" cy="1008063"/>
          </a:xfr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1025"/>
            <a:ext cx="3952875" cy="1008063"/>
          </a:xfrm>
        </p:spPr>
        <p:txBody>
          <a:bodyPr anchor="b"/>
          <a:lstStyle>
            <a:lvl1pPr marL="0" indent="0">
              <a:buFontTx/>
              <a:buNone/>
              <a:defRPr sz="1600" b="1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CSIRO.</a:t>
            </a:r>
            <a:r>
              <a:rPr lang="en-AU" b="0" dirty="0">
                <a:solidFill>
                  <a:schemeClr val="tx1"/>
                </a:solidFill>
              </a:rPr>
              <a:t> </a:t>
            </a:r>
            <a:r>
              <a:rPr lang="en-AU" b="0" dirty="0" smtClean="0">
                <a:solidFill>
                  <a:schemeClr val="tx1"/>
                </a:solidFill>
              </a:rPr>
              <a:t>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Insert presentation title, do not remove CSIRO from start of 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0" y="-19050"/>
            <a:ext cx="9144000" cy="6889750"/>
            <a:chOff x="0" y="-12"/>
            <a:chExt cx="5760" cy="4340"/>
          </a:xfrm>
        </p:grpSpPr>
        <p:pic>
          <p:nvPicPr>
            <p:cNvPr id="1053" name="Picture 29" descr="text_slide_nolines_070618"/>
            <p:cNvPicPr>
              <a:picLocks noChangeAspect="1" noChangeArrowheads="1"/>
            </p:cNvPicPr>
            <p:nvPr/>
          </p:nvPicPr>
          <p:blipFill>
            <a:blip r:embed="rId14" cstate="print"/>
            <a:srcRect t="11275" r="476"/>
            <a:stretch>
              <a:fillRect/>
            </a:stretch>
          </p:blipFill>
          <p:spPr bwMode="auto">
            <a:xfrm>
              <a:off x="0" y="0"/>
              <a:ext cx="5760" cy="724"/>
            </a:xfrm>
            <a:prstGeom prst="rect">
              <a:avLst/>
            </a:prstGeom>
            <a:noFill/>
          </p:spPr>
        </p:pic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84" y="-12"/>
              <a:ext cx="259" cy="4340"/>
              <a:chOff x="409" y="-1"/>
              <a:chExt cx="259" cy="4331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1060" name="Picture 36" descr="20070618_csiro702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41" y="3989"/>
              <a:ext cx="204" cy="245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AU"/>
              <a:t>CSIRO.  Insert presentation title, do not remove CSIRO from start of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38163" indent="-1778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93763" indent="-1762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oddjob-mm\users\sjackson\Presentations\AstroSchooltalk\feedhornradiation2.avi" TargetMode="Externa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 dirty="0" smtClean="0"/>
              <a:t>Receiver Systems</a:t>
            </a:r>
            <a:endParaRPr lang="en-AU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Suzy Jackson – based on previous talks by Alex Dunning &amp; Graeme Carrad</a:t>
            </a:r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eedhornradiation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06247" y="1391025"/>
            <a:ext cx="4337300" cy="48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Feed Horns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9873" name="Equation" r:id="rId5" imgW="0" imgH="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0802" y="1477965"/>
            <a:ext cx="31500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/>
              <a:t>  </a:t>
            </a:r>
            <a:r>
              <a:rPr lang="en-AU" sz="2000" dirty="0" smtClean="0"/>
              <a:t>Designed to match the focal ratio of the antenna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000" dirty="0" smtClean="0"/>
              <a:t>  Matches the waveguide impedance to free-air impedance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000" dirty="0" smtClean="0"/>
              <a:t>  Design compromises: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 Size &amp; weight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err="1" smtClean="0"/>
              <a:t>Spillover</a:t>
            </a:r>
            <a:r>
              <a:rPr lang="en-AU" dirty="0" smtClean="0"/>
              <a:t>/efficiency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 Bandwidth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 Loss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Coupling noise into the System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 rot="5400000">
            <a:off x="1969411" y="1385908"/>
            <a:ext cx="721341" cy="987451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900546" y="168143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796054" y="1670102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Feed</a:t>
            </a:r>
            <a:endParaRPr lang="en-AU" dirty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90340" y="2110299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19050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3121052" y="1628538"/>
            <a:ext cx="937071" cy="533400"/>
          </a:xfrm>
          <a:prstGeom prst="rect">
            <a:avLst/>
          </a:prstGeom>
          <a:solidFill>
            <a:srgbClr val="B889DB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1663373" y="2575686"/>
            <a:ext cx="1487907" cy="4773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1692892" y="2610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Noise source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3119793" y="1694033"/>
            <a:ext cx="1044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Coupler</a:t>
            </a:r>
            <a:endParaRPr lang="en-AU" dirty="0"/>
          </a:p>
        </p:txBody>
      </p:sp>
      <p:cxnSp>
        <p:nvCxnSpPr>
          <p:cNvPr id="35" name="Elbow Connector 34"/>
          <p:cNvCxnSpPr>
            <a:stCxn id="28" idx="3"/>
            <a:endCxn id="27" idx="2"/>
          </p:cNvCxnSpPr>
          <p:nvPr/>
        </p:nvCxnSpPr>
        <p:spPr>
          <a:xfrm flipV="1">
            <a:off x="3151280" y="2161938"/>
            <a:ext cx="438308" cy="6524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0"/>
            <a:endCxn id="31" idx="1"/>
          </p:cNvCxnSpPr>
          <p:nvPr/>
        </p:nvCxnSpPr>
        <p:spPr>
          <a:xfrm flipV="1">
            <a:off x="2823807" y="1878699"/>
            <a:ext cx="295986" cy="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3"/>
          </p:cNvCxnSpPr>
          <p:nvPr/>
        </p:nvCxnSpPr>
        <p:spPr>
          <a:xfrm flipV="1">
            <a:off x="4058123" y="1887367"/>
            <a:ext cx="382889" cy="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4438491" y="1712926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34" name="Picture 57" descr="couplercr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35303" y="3332649"/>
            <a:ext cx="3028242" cy="3079423"/>
          </a:xfrm>
          <a:prstGeom prst="rect">
            <a:avLst/>
          </a:prstGeom>
          <a:noFill/>
        </p:spPr>
      </p:pic>
      <p:pic>
        <p:nvPicPr>
          <p:cNvPr id="36" name="Picture 35" descr="DSCN0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8680" y="1231794"/>
            <a:ext cx="3007696" cy="22557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86731" y="3551802"/>
            <a:ext cx="161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7mm waveguide coupler</a:t>
            </a:r>
            <a:endParaRPr lang="en-AU" sz="1400" dirty="0"/>
          </a:p>
        </p:txBody>
      </p:sp>
      <p:sp>
        <p:nvSpPr>
          <p:cNvPr id="39" name="Line Callout 1 38"/>
          <p:cNvSpPr/>
          <p:nvPr/>
        </p:nvSpPr>
        <p:spPr>
          <a:xfrm flipH="1">
            <a:off x="5380599" y="3634928"/>
            <a:ext cx="1586978" cy="816160"/>
          </a:xfrm>
          <a:prstGeom prst="borderCallout1">
            <a:avLst>
              <a:gd name="adj1" fmla="val -4059"/>
              <a:gd name="adj2" fmla="val 33495"/>
              <a:gd name="adj3" fmla="val -162990"/>
              <a:gd name="adj4" fmla="val -201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Noise coupled in through small holes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0" name="Line Callout 1 39"/>
          <p:cNvSpPr/>
          <p:nvPr/>
        </p:nvSpPr>
        <p:spPr>
          <a:xfrm flipH="1">
            <a:off x="4210520" y="4875539"/>
            <a:ext cx="1586978" cy="816160"/>
          </a:xfrm>
          <a:prstGeom prst="borderCallout1">
            <a:avLst>
              <a:gd name="adj1" fmla="val 31126"/>
              <a:gd name="adj2" fmla="val 103018"/>
              <a:gd name="adj3" fmla="val 80529"/>
              <a:gd name="adj4" fmla="val 1875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Noise coupled in through vane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053" y="5842840"/>
            <a:ext cx="161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21cm waveguide coupler</a:t>
            </a:r>
            <a:endParaRPr lang="en-AU" sz="1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 l="21030" t="23325" r="24628" b="27543"/>
          <a:stretch>
            <a:fillRect/>
          </a:stretch>
        </p:blipFill>
        <p:spPr bwMode="auto">
          <a:xfrm>
            <a:off x="6264774" y="4541772"/>
            <a:ext cx="2206651" cy="149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477630" y="6107336"/>
            <a:ext cx="177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12mm noise source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Separating Polarisations – </a:t>
            </a:r>
            <a:br>
              <a:rPr lang="en-AU" dirty="0" smtClean="0"/>
            </a:br>
            <a:r>
              <a:rPr lang="en-AU" dirty="0" smtClean="0"/>
              <a:t>Ortho-mode Transducers (OMTs)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41012" y="1430167"/>
            <a:ext cx="1249428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208490" y="1667007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Polariser</a:t>
            </a:r>
            <a:endParaRPr lang="en-US" dirty="0"/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 rot="5400000">
            <a:off x="1969411" y="1385908"/>
            <a:ext cx="721341" cy="987451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900546" y="168143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796054" y="1670102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Feed</a:t>
            </a:r>
            <a:endParaRPr lang="en-AU" dirty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90340" y="2110299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19050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3121052" y="1628538"/>
            <a:ext cx="937071" cy="533400"/>
          </a:xfrm>
          <a:prstGeom prst="rect">
            <a:avLst/>
          </a:prstGeom>
          <a:solidFill>
            <a:srgbClr val="B889DB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1663373" y="2575686"/>
            <a:ext cx="1487907" cy="4773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1692892" y="2610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Noise source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3119793" y="1694033"/>
            <a:ext cx="1044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Coupler</a:t>
            </a:r>
            <a:endParaRPr lang="en-AU" dirty="0"/>
          </a:p>
        </p:txBody>
      </p:sp>
      <p:cxnSp>
        <p:nvCxnSpPr>
          <p:cNvPr id="35" name="Elbow Connector 34"/>
          <p:cNvCxnSpPr>
            <a:stCxn id="28" idx="3"/>
            <a:endCxn id="27" idx="2"/>
          </p:cNvCxnSpPr>
          <p:nvPr/>
        </p:nvCxnSpPr>
        <p:spPr>
          <a:xfrm flipV="1">
            <a:off x="3151280" y="2161938"/>
            <a:ext cx="438308" cy="6524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0"/>
            <a:endCxn id="31" idx="1"/>
          </p:cNvCxnSpPr>
          <p:nvPr/>
        </p:nvCxnSpPr>
        <p:spPr>
          <a:xfrm flipV="1">
            <a:off x="2823807" y="1878699"/>
            <a:ext cx="295986" cy="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3"/>
            <a:endCxn id="6" idx="1"/>
          </p:cNvCxnSpPr>
          <p:nvPr/>
        </p:nvCxnSpPr>
        <p:spPr>
          <a:xfrm flipV="1">
            <a:off x="4058123" y="1887367"/>
            <a:ext cx="382889" cy="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3"/>
          </p:cNvCxnSpPr>
          <p:nvPr/>
        </p:nvCxnSpPr>
        <p:spPr>
          <a:xfrm>
            <a:off x="5690440" y="1887367"/>
            <a:ext cx="833792" cy="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6" idx="2"/>
          </p:cNvCxnSpPr>
          <p:nvPr/>
        </p:nvCxnSpPr>
        <p:spPr>
          <a:xfrm rot="16200000" flipH="1">
            <a:off x="5399984" y="2010308"/>
            <a:ext cx="789991" cy="14585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6516673" y="1712926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5" name="AutoShape 40"/>
          <p:cNvSpPr>
            <a:spLocks noChangeArrowheads="1"/>
          </p:cNvSpPr>
          <p:nvPr/>
        </p:nvSpPr>
        <p:spPr bwMode="auto">
          <a:xfrm>
            <a:off x="6533047" y="2953537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5191676" y="2821919"/>
            <a:ext cx="665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 err="1" smtClean="0"/>
              <a:t>Pol</a:t>
            </a:r>
            <a:r>
              <a:rPr lang="en-AU" sz="1400" dirty="0" smtClean="0"/>
              <a:t> B</a:t>
            </a:r>
            <a:endParaRPr lang="en-AU" sz="1400" dirty="0"/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5797498" y="1538484"/>
            <a:ext cx="665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 err="1" smtClean="0"/>
              <a:t>Pol</a:t>
            </a:r>
            <a:r>
              <a:rPr lang="en-AU" sz="1400" dirty="0" smtClean="0"/>
              <a:t> A</a:t>
            </a:r>
            <a:endParaRPr lang="en-AU" sz="1400" dirty="0"/>
          </a:p>
        </p:txBody>
      </p:sp>
      <p:pic>
        <p:nvPicPr>
          <p:cNvPr id="36" name="Picture 35" descr="SilverO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9904" y="1292252"/>
            <a:ext cx="1715101" cy="1896812"/>
          </a:xfrm>
          <a:prstGeom prst="rect">
            <a:avLst/>
          </a:prstGeom>
        </p:spPr>
      </p:pic>
      <p:pic>
        <p:nvPicPr>
          <p:cNvPr id="37" name="Picture 12" descr="22GHzpol"/>
          <p:cNvPicPr>
            <a:picLocks noChangeAspect="1" noChangeArrowheads="1"/>
          </p:cNvPicPr>
          <p:nvPr/>
        </p:nvPicPr>
        <p:blipFill>
          <a:blip r:embed="rId3" cstate="print"/>
          <a:srcRect l="13636" t="11139" b="14696"/>
          <a:stretch>
            <a:fillRect/>
          </a:stretch>
        </p:blipFill>
        <p:spPr bwMode="auto">
          <a:xfrm>
            <a:off x="173812" y="3725613"/>
            <a:ext cx="2581350" cy="1662546"/>
          </a:xfrm>
          <a:prstGeom prst="rect">
            <a:avLst/>
          </a:prstGeom>
          <a:noFill/>
        </p:spPr>
      </p:pic>
      <p:pic>
        <p:nvPicPr>
          <p:cNvPr id="39" name="Picture 38" descr="CXOM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945" y="3415775"/>
            <a:ext cx="3582029" cy="26865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64114" y="3279750"/>
            <a:ext cx="25316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Separates incoming signal into two linear or circular polarisations</a:t>
            </a:r>
          </a:p>
          <a:p>
            <a:endParaRPr lang="en-AU" sz="1600" dirty="0"/>
          </a:p>
          <a:p>
            <a:r>
              <a:rPr lang="en-AU" sz="1600" dirty="0" smtClean="0"/>
              <a:t>Linear OMTs exhibit higher polarisation purity over broad frequency bands (usually)</a:t>
            </a:r>
            <a:endParaRPr lang="en-A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48885" y="5427205"/>
            <a:ext cx="253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12mm Ortho-mode transducer</a:t>
            </a:r>
            <a:endParaRPr lang="en-A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13873" y="6131268"/>
            <a:ext cx="2531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4cm Ortho-mode transducer</a:t>
            </a:r>
            <a:endParaRPr lang="en-A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375657" y="720438"/>
            <a:ext cx="16096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3mm Ortho-mode transducer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Noise Amplifiers (LNA)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6452794" y="1432966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41012" y="1430167"/>
            <a:ext cx="1249428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5400000">
            <a:off x="6452795" y="2677357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208490" y="1667007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Polariser</a:t>
            </a:r>
            <a:endParaRPr lang="en-US" dirty="0"/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 rot="5400000">
            <a:off x="1969411" y="1385908"/>
            <a:ext cx="721341" cy="987451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900546" y="168143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796054" y="1670102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Feed</a:t>
            </a:r>
            <a:endParaRPr lang="en-AU" dirty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90340" y="2110299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19050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3121052" y="1628538"/>
            <a:ext cx="937071" cy="533400"/>
          </a:xfrm>
          <a:prstGeom prst="rect">
            <a:avLst/>
          </a:prstGeom>
          <a:solidFill>
            <a:srgbClr val="B889DB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1663373" y="2575686"/>
            <a:ext cx="1487907" cy="4773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1692892" y="26100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Noise source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3119793" y="1694033"/>
            <a:ext cx="1044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Coupler</a:t>
            </a:r>
            <a:endParaRPr lang="en-AU" dirty="0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310603" y="1675824"/>
            <a:ext cx="1065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LNA</a:t>
            </a:r>
            <a:endParaRPr lang="en-US" dirty="0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6319420" y="2923994"/>
            <a:ext cx="1065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LNA</a:t>
            </a:r>
            <a:endParaRPr lang="en-US" dirty="0"/>
          </a:p>
        </p:txBody>
      </p:sp>
      <p:cxnSp>
        <p:nvCxnSpPr>
          <p:cNvPr id="35" name="Elbow Connector 34"/>
          <p:cNvCxnSpPr>
            <a:stCxn id="28" idx="3"/>
            <a:endCxn id="27" idx="2"/>
          </p:cNvCxnSpPr>
          <p:nvPr/>
        </p:nvCxnSpPr>
        <p:spPr>
          <a:xfrm flipV="1">
            <a:off x="3151280" y="2161938"/>
            <a:ext cx="438308" cy="6524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0"/>
            <a:endCxn id="31" idx="1"/>
          </p:cNvCxnSpPr>
          <p:nvPr/>
        </p:nvCxnSpPr>
        <p:spPr>
          <a:xfrm flipV="1">
            <a:off x="2823807" y="1878699"/>
            <a:ext cx="295986" cy="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3"/>
            <a:endCxn id="6" idx="1"/>
          </p:cNvCxnSpPr>
          <p:nvPr/>
        </p:nvCxnSpPr>
        <p:spPr>
          <a:xfrm flipV="1">
            <a:off x="4058123" y="1887367"/>
            <a:ext cx="382889" cy="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3"/>
            <a:endCxn id="5" idx="3"/>
          </p:cNvCxnSpPr>
          <p:nvPr/>
        </p:nvCxnSpPr>
        <p:spPr>
          <a:xfrm>
            <a:off x="5690440" y="1887367"/>
            <a:ext cx="833792" cy="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6" idx="2"/>
            <a:endCxn id="10" idx="3"/>
          </p:cNvCxnSpPr>
          <p:nvPr/>
        </p:nvCxnSpPr>
        <p:spPr>
          <a:xfrm rot="16200000" flipH="1">
            <a:off x="5399984" y="2010308"/>
            <a:ext cx="789991" cy="14585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0"/>
          </p:cNvCxnSpPr>
          <p:nvPr/>
        </p:nvCxnSpPr>
        <p:spPr>
          <a:xfrm>
            <a:off x="7438632" y="1890167"/>
            <a:ext cx="617157" cy="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0" idx="0"/>
          </p:cNvCxnSpPr>
          <p:nvPr/>
        </p:nvCxnSpPr>
        <p:spPr>
          <a:xfrm>
            <a:off x="7438633" y="3134558"/>
            <a:ext cx="602042" cy="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7967622" y="1705369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7345428" y="2277814"/>
            <a:ext cx="1707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To conversion System</a:t>
            </a:r>
            <a:endParaRPr lang="en-AU" sz="1600" dirty="0"/>
          </a:p>
        </p:txBody>
      </p:sp>
      <p:sp>
        <p:nvSpPr>
          <p:cNvPr id="65" name="AutoShape 40"/>
          <p:cNvSpPr>
            <a:spLocks noChangeArrowheads="1"/>
          </p:cNvSpPr>
          <p:nvPr/>
        </p:nvSpPr>
        <p:spPr bwMode="auto">
          <a:xfrm>
            <a:off x="7999110" y="2961094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5191676" y="2821919"/>
            <a:ext cx="665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 err="1" smtClean="0"/>
              <a:t>Pol</a:t>
            </a:r>
            <a:r>
              <a:rPr lang="en-AU" sz="1400" dirty="0" smtClean="0"/>
              <a:t> B</a:t>
            </a:r>
            <a:endParaRPr lang="en-AU" sz="1400" dirty="0"/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5797498" y="1538484"/>
            <a:ext cx="665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 err="1" smtClean="0"/>
              <a:t>Pol</a:t>
            </a:r>
            <a:r>
              <a:rPr lang="en-AU" sz="1400" dirty="0" smtClean="0"/>
              <a:t> A</a:t>
            </a:r>
            <a:endParaRPr lang="en-AU" sz="1400" dirty="0"/>
          </a:p>
        </p:txBody>
      </p:sp>
      <p:pic>
        <p:nvPicPr>
          <p:cNvPr id="74" name="Picture 73" descr="DSC_8609.jpg"/>
          <p:cNvPicPr>
            <a:picLocks noChangeAspect="1"/>
          </p:cNvPicPr>
          <p:nvPr/>
        </p:nvPicPr>
        <p:blipFill>
          <a:blip r:embed="rId2" cstate="print"/>
          <a:srcRect l="9585" t="17274" r="6734" b="11562"/>
          <a:stretch>
            <a:fillRect/>
          </a:stretch>
        </p:blipFill>
        <p:spPr>
          <a:xfrm>
            <a:off x="219153" y="3219293"/>
            <a:ext cx="3318073" cy="1874142"/>
          </a:xfrm>
          <a:prstGeom prst="rect">
            <a:avLst/>
          </a:prstGeom>
        </p:spPr>
      </p:pic>
      <p:pic>
        <p:nvPicPr>
          <p:cNvPr id="77" name="Picture 76" descr="P101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825" y="5316367"/>
            <a:ext cx="1753229" cy="1314922"/>
          </a:xfrm>
          <a:prstGeom prst="rect">
            <a:avLst/>
          </a:prstGeom>
        </p:spPr>
      </p:pic>
      <p:pic>
        <p:nvPicPr>
          <p:cNvPr id="76" name="Picture 75" descr="P101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7294" y="3937210"/>
            <a:ext cx="2393056" cy="1794792"/>
          </a:xfrm>
          <a:prstGeom prst="rect">
            <a:avLst/>
          </a:prstGeom>
        </p:spPr>
      </p:pic>
      <p:pic>
        <p:nvPicPr>
          <p:cNvPr id="78" name="Picture 77" descr="P826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54" y="5017865"/>
            <a:ext cx="2060548" cy="1545411"/>
          </a:xfrm>
          <a:prstGeom prst="rect">
            <a:avLst/>
          </a:prstGeom>
        </p:spPr>
      </p:pic>
      <p:pic>
        <p:nvPicPr>
          <p:cNvPr id="79" name="Picture 78" descr="TILT00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9587" y="3351541"/>
            <a:ext cx="2660072" cy="1995054"/>
          </a:xfrm>
          <a:prstGeom prst="rect">
            <a:avLst/>
          </a:prstGeom>
        </p:spPr>
      </p:pic>
      <p:sp>
        <p:nvSpPr>
          <p:cNvPr id="80" name="Line Callout 1 79"/>
          <p:cNvSpPr/>
          <p:nvPr/>
        </p:nvSpPr>
        <p:spPr>
          <a:xfrm flipH="1">
            <a:off x="2637398" y="5493956"/>
            <a:ext cx="1420724" cy="597005"/>
          </a:xfrm>
          <a:prstGeom prst="borderCallout1">
            <a:avLst>
              <a:gd name="adj1" fmla="val 49588"/>
              <a:gd name="adj2" fmla="val 47"/>
              <a:gd name="adj3" fmla="val -174575"/>
              <a:gd name="adj4" fmla="val -3116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</a:rPr>
              <a:t>High Electron Mobility Transistor (HEMT)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47187" y="4458645"/>
            <a:ext cx="460978" cy="3476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6234546" y="3355321"/>
            <a:ext cx="1481176" cy="1110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6257218" y="4798711"/>
            <a:ext cx="1458505" cy="528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7" name="AutoShape 99"/>
          <p:cNvSpPr>
            <a:spLocks/>
          </p:cNvSpPr>
          <p:nvPr/>
        </p:nvSpPr>
        <p:spPr bwMode="auto">
          <a:xfrm rot="16200000">
            <a:off x="4449829" y="1663805"/>
            <a:ext cx="228600" cy="2819400"/>
          </a:xfrm>
          <a:prstGeom prst="rightBrace">
            <a:avLst>
              <a:gd name="adj1" fmla="val 102778"/>
              <a:gd name="adj2" fmla="val 4973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252538" y="1631923"/>
          <a:ext cx="6578600" cy="742950"/>
        </p:xfrm>
        <a:graphic>
          <a:graphicData uri="http://schemas.openxmlformats.org/presentationml/2006/ole">
            <p:oleObj spid="_x0000_s4097" name="Equation" r:id="rId3" imgW="3822480" imgH="431640" progId="Equation.3">
              <p:embed/>
            </p:oleObj>
          </a:graphicData>
        </a:graphic>
      </p:graphicFrame>
      <p:sp>
        <p:nvSpPr>
          <p:cNvPr id="35" name="AutoShape 39"/>
          <p:cNvSpPr>
            <a:spLocks noChangeArrowheads="1"/>
          </p:cNvSpPr>
          <p:nvPr/>
        </p:nvSpPr>
        <p:spPr bwMode="auto">
          <a:xfrm rot="5400000">
            <a:off x="2007196" y="4650544"/>
            <a:ext cx="721341" cy="987451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938331" y="4946074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1833839" y="4934738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Feed</a:t>
            </a:r>
            <a:endParaRPr lang="en-AU" dirty="0"/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828125" y="537493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841627" y="5147246"/>
            <a:ext cx="617157" cy="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40"/>
          <p:cNvSpPr>
            <a:spLocks noChangeArrowheads="1"/>
          </p:cNvSpPr>
          <p:nvPr/>
        </p:nvSpPr>
        <p:spPr bwMode="auto">
          <a:xfrm>
            <a:off x="7370617" y="496244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 rot="5400000">
            <a:off x="3204533" y="468374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3062342" y="5727651"/>
            <a:ext cx="1065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LNA</a:t>
            </a:r>
            <a:endParaRPr lang="en-US" dirty="0"/>
          </a:p>
        </p:txBody>
      </p:sp>
      <p:cxnSp>
        <p:nvCxnSpPr>
          <p:cNvPr id="52" name="Straight Connector 51"/>
          <p:cNvCxnSpPr>
            <a:endCxn id="50" idx="3"/>
          </p:cNvCxnSpPr>
          <p:nvPr/>
        </p:nvCxnSpPr>
        <p:spPr>
          <a:xfrm>
            <a:off x="2872929" y="5138149"/>
            <a:ext cx="403042" cy="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3"/>
          <p:cNvSpPr>
            <a:spLocks noChangeArrowheads="1"/>
          </p:cNvSpPr>
          <p:nvPr/>
        </p:nvSpPr>
        <p:spPr bwMode="auto">
          <a:xfrm rot="5400000">
            <a:off x="4543388" y="4685009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4484324" y="5721355"/>
            <a:ext cx="10650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Second Stage Amplifier</a:t>
            </a:r>
            <a:endParaRPr lang="en-US" sz="1400" dirty="0"/>
          </a:p>
        </p:txBody>
      </p:sp>
      <p:cxnSp>
        <p:nvCxnSpPr>
          <p:cNvPr id="58" name="Straight Connector 57"/>
          <p:cNvCxnSpPr>
            <a:endCxn id="56" idx="3"/>
          </p:cNvCxnSpPr>
          <p:nvPr/>
        </p:nvCxnSpPr>
        <p:spPr>
          <a:xfrm>
            <a:off x="4211784" y="5139410"/>
            <a:ext cx="403042" cy="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3"/>
          <p:cNvSpPr>
            <a:spLocks noChangeArrowheads="1"/>
          </p:cNvSpPr>
          <p:nvPr/>
        </p:nvSpPr>
        <p:spPr bwMode="auto">
          <a:xfrm rot="5400000">
            <a:off x="5859570" y="4686269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5800506" y="5722615"/>
            <a:ext cx="10650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Third Stage Amplifier</a:t>
            </a:r>
            <a:endParaRPr lang="en-US" sz="1400" dirty="0"/>
          </a:p>
        </p:txBody>
      </p:sp>
      <p:cxnSp>
        <p:nvCxnSpPr>
          <p:cNvPr id="61" name="Straight Connector 60"/>
          <p:cNvCxnSpPr>
            <a:endCxn id="59" idx="3"/>
          </p:cNvCxnSpPr>
          <p:nvPr/>
        </p:nvCxnSpPr>
        <p:spPr>
          <a:xfrm>
            <a:off x="5527966" y="5140670"/>
            <a:ext cx="403042" cy="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105936" y="3854084"/>
            <a:ext cx="506321" cy="47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Freeform 62"/>
          <p:cNvSpPr/>
          <p:nvPr/>
        </p:nvSpPr>
        <p:spPr>
          <a:xfrm>
            <a:off x="3141840" y="3997667"/>
            <a:ext cx="456895" cy="173812"/>
          </a:xfrm>
          <a:custGeom>
            <a:avLst/>
            <a:gdLst>
              <a:gd name="connsiteX0" fmla="*/ 1881 w 456895"/>
              <a:gd name="connsiteY0" fmla="*/ 136027 h 173812"/>
              <a:gd name="connsiteX1" fmla="*/ 9438 w 456895"/>
              <a:gd name="connsiteY1" fmla="*/ 37786 h 173812"/>
              <a:gd name="connsiteX2" fmla="*/ 24552 w 456895"/>
              <a:gd name="connsiteY2" fmla="*/ 60457 h 173812"/>
              <a:gd name="connsiteX3" fmla="*/ 39666 w 456895"/>
              <a:gd name="connsiteY3" fmla="*/ 98242 h 173812"/>
              <a:gd name="connsiteX4" fmla="*/ 54780 w 456895"/>
              <a:gd name="connsiteY4" fmla="*/ 128470 h 173812"/>
              <a:gd name="connsiteX5" fmla="*/ 69894 w 456895"/>
              <a:gd name="connsiteY5" fmla="*/ 105799 h 173812"/>
              <a:gd name="connsiteX6" fmla="*/ 92565 w 456895"/>
              <a:gd name="connsiteY6" fmla="*/ 60457 h 173812"/>
              <a:gd name="connsiteX7" fmla="*/ 100122 w 456895"/>
              <a:gd name="connsiteY7" fmla="*/ 22671 h 173812"/>
              <a:gd name="connsiteX8" fmla="*/ 107679 w 456895"/>
              <a:gd name="connsiteY8" fmla="*/ 45343 h 173812"/>
              <a:gd name="connsiteX9" fmla="*/ 122793 w 456895"/>
              <a:gd name="connsiteY9" fmla="*/ 75571 h 173812"/>
              <a:gd name="connsiteX10" fmla="*/ 145464 w 456895"/>
              <a:gd name="connsiteY10" fmla="*/ 136027 h 173812"/>
              <a:gd name="connsiteX11" fmla="*/ 153021 w 456895"/>
              <a:gd name="connsiteY11" fmla="*/ 75571 h 173812"/>
              <a:gd name="connsiteX12" fmla="*/ 175692 w 456895"/>
              <a:gd name="connsiteY12" fmla="*/ 105799 h 173812"/>
              <a:gd name="connsiteX13" fmla="*/ 183249 w 456895"/>
              <a:gd name="connsiteY13" fmla="*/ 143584 h 173812"/>
              <a:gd name="connsiteX14" fmla="*/ 198363 w 456895"/>
              <a:gd name="connsiteY14" fmla="*/ 173812 h 173812"/>
              <a:gd name="connsiteX15" fmla="*/ 213477 w 456895"/>
              <a:gd name="connsiteY15" fmla="*/ 166255 h 173812"/>
              <a:gd name="connsiteX16" fmla="*/ 243705 w 456895"/>
              <a:gd name="connsiteY16" fmla="*/ 158698 h 173812"/>
              <a:gd name="connsiteX17" fmla="*/ 251262 w 456895"/>
              <a:gd name="connsiteY17" fmla="*/ 120913 h 173812"/>
              <a:gd name="connsiteX18" fmla="*/ 266377 w 456895"/>
              <a:gd name="connsiteY18" fmla="*/ 105799 h 173812"/>
              <a:gd name="connsiteX19" fmla="*/ 296605 w 456895"/>
              <a:gd name="connsiteY19" fmla="*/ 60457 h 173812"/>
              <a:gd name="connsiteX20" fmla="*/ 304162 w 456895"/>
              <a:gd name="connsiteY20" fmla="*/ 15114 h 173812"/>
              <a:gd name="connsiteX21" fmla="*/ 319276 w 456895"/>
              <a:gd name="connsiteY21" fmla="*/ 30229 h 173812"/>
              <a:gd name="connsiteX22" fmla="*/ 341947 w 456895"/>
              <a:gd name="connsiteY22" fmla="*/ 105799 h 173812"/>
              <a:gd name="connsiteX23" fmla="*/ 349504 w 456895"/>
              <a:gd name="connsiteY23" fmla="*/ 60457 h 173812"/>
              <a:gd name="connsiteX24" fmla="*/ 387289 w 456895"/>
              <a:gd name="connsiteY24" fmla="*/ 7557 h 173812"/>
              <a:gd name="connsiteX25" fmla="*/ 409960 w 456895"/>
              <a:gd name="connsiteY25" fmla="*/ 0 h 173812"/>
              <a:gd name="connsiteX26" fmla="*/ 425074 w 456895"/>
              <a:gd name="connsiteY26" fmla="*/ 60457 h 173812"/>
              <a:gd name="connsiteX27" fmla="*/ 417517 w 456895"/>
              <a:gd name="connsiteY27" fmla="*/ 83128 h 173812"/>
              <a:gd name="connsiteX28" fmla="*/ 425074 w 456895"/>
              <a:gd name="connsiteY28" fmla="*/ 105799 h 173812"/>
              <a:gd name="connsiteX29" fmla="*/ 447745 w 456895"/>
              <a:gd name="connsiteY29" fmla="*/ 120913 h 173812"/>
              <a:gd name="connsiteX30" fmla="*/ 455302 w 456895"/>
              <a:gd name="connsiteY30" fmla="*/ 113356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6895" h="173812">
                <a:moveTo>
                  <a:pt x="1881" y="136027"/>
                </a:moveTo>
                <a:cubicBezTo>
                  <a:pt x="4400" y="103280"/>
                  <a:pt x="0" y="69245"/>
                  <a:pt x="9438" y="37786"/>
                </a:cubicBezTo>
                <a:cubicBezTo>
                  <a:pt x="12048" y="29087"/>
                  <a:pt x="20490" y="52333"/>
                  <a:pt x="24552" y="60457"/>
                </a:cubicBezTo>
                <a:cubicBezTo>
                  <a:pt x="30619" y="72590"/>
                  <a:pt x="34157" y="85846"/>
                  <a:pt x="39666" y="98242"/>
                </a:cubicBezTo>
                <a:cubicBezTo>
                  <a:pt x="44241" y="108536"/>
                  <a:pt x="49742" y="118394"/>
                  <a:pt x="54780" y="128470"/>
                </a:cubicBezTo>
                <a:cubicBezTo>
                  <a:pt x="59818" y="120913"/>
                  <a:pt x="65832" y="113923"/>
                  <a:pt x="69894" y="105799"/>
                </a:cubicBezTo>
                <a:cubicBezTo>
                  <a:pt x="101181" y="43224"/>
                  <a:pt x="49250" y="125429"/>
                  <a:pt x="92565" y="60457"/>
                </a:cubicBezTo>
                <a:cubicBezTo>
                  <a:pt x="95084" y="47862"/>
                  <a:pt x="91039" y="31754"/>
                  <a:pt x="100122" y="22671"/>
                </a:cubicBezTo>
                <a:cubicBezTo>
                  <a:pt x="105755" y="17038"/>
                  <a:pt x="104541" y="38021"/>
                  <a:pt x="107679" y="45343"/>
                </a:cubicBezTo>
                <a:cubicBezTo>
                  <a:pt x="112117" y="55697"/>
                  <a:pt x="118218" y="65277"/>
                  <a:pt x="122793" y="75571"/>
                </a:cubicBezTo>
                <a:cubicBezTo>
                  <a:pt x="134841" y="102680"/>
                  <a:pt x="137155" y="111099"/>
                  <a:pt x="145464" y="136027"/>
                </a:cubicBezTo>
                <a:cubicBezTo>
                  <a:pt x="147983" y="115875"/>
                  <a:pt x="138660" y="89932"/>
                  <a:pt x="153021" y="75571"/>
                </a:cubicBezTo>
                <a:cubicBezTo>
                  <a:pt x="161927" y="66665"/>
                  <a:pt x="170577" y="94290"/>
                  <a:pt x="175692" y="105799"/>
                </a:cubicBezTo>
                <a:cubicBezTo>
                  <a:pt x="180909" y="117536"/>
                  <a:pt x="179187" y="131399"/>
                  <a:pt x="183249" y="143584"/>
                </a:cubicBezTo>
                <a:cubicBezTo>
                  <a:pt x="186811" y="154271"/>
                  <a:pt x="193325" y="163736"/>
                  <a:pt x="198363" y="173812"/>
                </a:cubicBezTo>
                <a:cubicBezTo>
                  <a:pt x="216205" y="102445"/>
                  <a:pt x="196229" y="159356"/>
                  <a:pt x="213477" y="166255"/>
                </a:cubicBezTo>
                <a:cubicBezTo>
                  <a:pt x="223120" y="170112"/>
                  <a:pt x="233629" y="161217"/>
                  <a:pt x="243705" y="158698"/>
                </a:cubicBezTo>
                <a:cubicBezTo>
                  <a:pt x="246224" y="146103"/>
                  <a:pt x="246202" y="132719"/>
                  <a:pt x="251262" y="120913"/>
                </a:cubicBezTo>
                <a:cubicBezTo>
                  <a:pt x="254069" y="114364"/>
                  <a:pt x="263570" y="112348"/>
                  <a:pt x="266377" y="105799"/>
                </a:cubicBezTo>
                <a:cubicBezTo>
                  <a:pt x="287656" y="56150"/>
                  <a:pt x="254207" y="74590"/>
                  <a:pt x="296605" y="60457"/>
                </a:cubicBezTo>
                <a:cubicBezTo>
                  <a:pt x="299124" y="45343"/>
                  <a:pt x="294968" y="27372"/>
                  <a:pt x="304162" y="15114"/>
                </a:cubicBezTo>
                <a:cubicBezTo>
                  <a:pt x="308437" y="9414"/>
                  <a:pt x="316090" y="23856"/>
                  <a:pt x="319276" y="30229"/>
                </a:cubicBezTo>
                <a:cubicBezTo>
                  <a:pt x="328475" y="48628"/>
                  <a:pt x="336523" y="84103"/>
                  <a:pt x="341947" y="105799"/>
                </a:cubicBezTo>
                <a:lnTo>
                  <a:pt x="349504" y="60457"/>
                </a:lnTo>
                <a:cubicBezTo>
                  <a:pt x="361324" y="36818"/>
                  <a:pt x="364312" y="22875"/>
                  <a:pt x="387289" y="7557"/>
                </a:cubicBezTo>
                <a:cubicBezTo>
                  <a:pt x="393917" y="3138"/>
                  <a:pt x="402403" y="2519"/>
                  <a:pt x="409960" y="0"/>
                </a:cubicBezTo>
                <a:cubicBezTo>
                  <a:pt x="415924" y="17891"/>
                  <a:pt x="425074" y="42217"/>
                  <a:pt x="425074" y="60457"/>
                </a:cubicBezTo>
                <a:cubicBezTo>
                  <a:pt x="425074" y="68423"/>
                  <a:pt x="420036" y="75571"/>
                  <a:pt x="417517" y="83128"/>
                </a:cubicBezTo>
                <a:cubicBezTo>
                  <a:pt x="420036" y="90685"/>
                  <a:pt x="420098" y="99579"/>
                  <a:pt x="425074" y="105799"/>
                </a:cubicBezTo>
                <a:cubicBezTo>
                  <a:pt x="430748" y="112891"/>
                  <a:pt x="447745" y="120913"/>
                  <a:pt x="447745" y="120913"/>
                </a:cubicBezTo>
                <a:cubicBezTo>
                  <a:pt x="456895" y="93463"/>
                  <a:pt x="455302" y="90276"/>
                  <a:pt x="455302" y="11335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3340204" y="4549330"/>
            <a:ext cx="423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3124058" y="3446689"/>
            <a:ext cx="450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4527917" y="3908243"/>
            <a:ext cx="506321" cy="47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Freeform 67"/>
          <p:cNvSpPr/>
          <p:nvPr/>
        </p:nvSpPr>
        <p:spPr>
          <a:xfrm>
            <a:off x="4563821" y="4051826"/>
            <a:ext cx="456895" cy="173812"/>
          </a:xfrm>
          <a:custGeom>
            <a:avLst/>
            <a:gdLst>
              <a:gd name="connsiteX0" fmla="*/ 1881 w 456895"/>
              <a:gd name="connsiteY0" fmla="*/ 136027 h 173812"/>
              <a:gd name="connsiteX1" fmla="*/ 9438 w 456895"/>
              <a:gd name="connsiteY1" fmla="*/ 37786 h 173812"/>
              <a:gd name="connsiteX2" fmla="*/ 24552 w 456895"/>
              <a:gd name="connsiteY2" fmla="*/ 60457 h 173812"/>
              <a:gd name="connsiteX3" fmla="*/ 39666 w 456895"/>
              <a:gd name="connsiteY3" fmla="*/ 98242 h 173812"/>
              <a:gd name="connsiteX4" fmla="*/ 54780 w 456895"/>
              <a:gd name="connsiteY4" fmla="*/ 128470 h 173812"/>
              <a:gd name="connsiteX5" fmla="*/ 69894 w 456895"/>
              <a:gd name="connsiteY5" fmla="*/ 105799 h 173812"/>
              <a:gd name="connsiteX6" fmla="*/ 92565 w 456895"/>
              <a:gd name="connsiteY6" fmla="*/ 60457 h 173812"/>
              <a:gd name="connsiteX7" fmla="*/ 100122 w 456895"/>
              <a:gd name="connsiteY7" fmla="*/ 22671 h 173812"/>
              <a:gd name="connsiteX8" fmla="*/ 107679 w 456895"/>
              <a:gd name="connsiteY8" fmla="*/ 45343 h 173812"/>
              <a:gd name="connsiteX9" fmla="*/ 122793 w 456895"/>
              <a:gd name="connsiteY9" fmla="*/ 75571 h 173812"/>
              <a:gd name="connsiteX10" fmla="*/ 145464 w 456895"/>
              <a:gd name="connsiteY10" fmla="*/ 136027 h 173812"/>
              <a:gd name="connsiteX11" fmla="*/ 153021 w 456895"/>
              <a:gd name="connsiteY11" fmla="*/ 75571 h 173812"/>
              <a:gd name="connsiteX12" fmla="*/ 175692 w 456895"/>
              <a:gd name="connsiteY12" fmla="*/ 105799 h 173812"/>
              <a:gd name="connsiteX13" fmla="*/ 183249 w 456895"/>
              <a:gd name="connsiteY13" fmla="*/ 143584 h 173812"/>
              <a:gd name="connsiteX14" fmla="*/ 198363 w 456895"/>
              <a:gd name="connsiteY14" fmla="*/ 173812 h 173812"/>
              <a:gd name="connsiteX15" fmla="*/ 213477 w 456895"/>
              <a:gd name="connsiteY15" fmla="*/ 166255 h 173812"/>
              <a:gd name="connsiteX16" fmla="*/ 243705 w 456895"/>
              <a:gd name="connsiteY16" fmla="*/ 158698 h 173812"/>
              <a:gd name="connsiteX17" fmla="*/ 251262 w 456895"/>
              <a:gd name="connsiteY17" fmla="*/ 120913 h 173812"/>
              <a:gd name="connsiteX18" fmla="*/ 266377 w 456895"/>
              <a:gd name="connsiteY18" fmla="*/ 105799 h 173812"/>
              <a:gd name="connsiteX19" fmla="*/ 296605 w 456895"/>
              <a:gd name="connsiteY19" fmla="*/ 60457 h 173812"/>
              <a:gd name="connsiteX20" fmla="*/ 304162 w 456895"/>
              <a:gd name="connsiteY20" fmla="*/ 15114 h 173812"/>
              <a:gd name="connsiteX21" fmla="*/ 319276 w 456895"/>
              <a:gd name="connsiteY21" fmla="*/ 30229 h 173812"/>
              <a:gd name="connsiteX22" fmla="*/ 341947 w 456895"/>
              <a:gd name="connsiteY22" fmla="*/ 105799 h 173812"/>
              <a:gd name="connsiteX23" fmla="*/ 349504 w 456895"/>
              <a:gd name="connsiteY23" fmla="*/ 60457 h 173812"/>
              <a:gd name="connsiteX24" fmla="*/ 387289 w 456895"/>
              <a:gd name="connsiteY24" fmla="*/ 7557 h 173812"/>
              <a:gd name="connsiteX25" fmla="*/ 409960 w 456895"/>
              <a:gd name="connsiteY25" fmla="*/ 0 h 173812"/>
              <a:gd name="connsiteX26" fmla="*/ 425074 w 456895"/>
              <a:gd name="connsiteY26" fmla="*/ 60457 h 173812"/>
              <a:gd name="connsiteX27" fmla="*/ 417517 w 456895"/>
              <a:gd name="connsiteY27" fmla="*/ 83128 h 173812"/>
              <a:gd name="connsiteX28" fmla="*/ 425074 w 456895"/>
              <a:gd name="connsiteY28" fmla="*/ 105799 h 173812"/>
              <a:gd name="connsiteX29" fmla="*/ 447745 w 456895"/>
              <a:gd name="connsiteY29" fmla="*/ 120913 h 173812"/>
              <a:gd name="connsiteX30" fmla="*/ 455302 w 456895"/>
              <a:gd name="connsiteY30" fmla="*/ 113356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6895" h="173812">
                <a:moveTo>
                  <a:pt x="1881" y="136027"/>
                </a:moveTo>
                <a:cubicBezTo>
                  <a:pt x="4400" y="103280"/>
                  <a:pt x="0" y="69245"/>
                  <a:pt x="9438" y="37786"/>
                </a:cubicBezTo>
                <a:cubicBezTo>
                  <a:pt x="12048" y="29087"/>
                  <a:pt x="20490" y="52333"/>
                  <a:pt x="24552" y="60457"/>
                </a:cubicBezTo>
                <a:cubicBezTo>
                  <a:pt x="30619" y="72590"/>
                  <a:pt x="34157" y="85846"/>
                  <a:pt x="39666" y="98242"/>
                </a:cubicBezTo>
                <a:cubicBezTo>
                  <a:pt x="44241" y="108536"/>
                  <a:pt x="49742" y="118394"/>
                  <a:pt x="54780" y="128470"/>
                </a:cubicBezTo>
                <a:cubicBezTo>
                  <a:pt x="59818" y="120913"/>
                  <a:pt x="65832" y="113923"/>
                  <a:pt x="69894" y="105799"/>
                </a:cubicBezTo>
                <a:cubicBezTo>
                  <a:pt x="101181" y="43224"/>
                  <a:pt x="49250" y="125429"/>
                  <a:pt x="92565" y="60457"/>
                </a:cubicBezTo>
                <a:cubicBezTo>
                  <a:pt x="95084" y="47862"/>
                  <a:pt x="91039" y="31754"/>
                  <a:pt x="100122" y="22671"/>
                </a:cubicBezTo>
                <a:cubicBezTo>
                  <a:pt x="105755" y="17038"/>
                  <a:pt x="104541" y="38021"/>
                  <a:pt x="107679" y="45343"/>
                </a:cubicBezTo>
                <a:cubicBezTo>
                  <a:pt x="112117" y="55697"/>
                  <a:pt x="118218" y="65277"/>
                  <a:pt x="122793" y="75571"/>
                </a:cubicBezTo>
                <a:cubicBezTo>
                  <a:pt x="134841" y="102680"/>
                  <a:pt x="137155" y="111099"/>
                  <a:pt x="145464" y="136027"/>
                </a:cubicBezTo>
                <a:cubicBezTo>
                  <a:pt x="147983" y="115875"/>
                  <a:pt x="138660" y="89932"/>
                  <a:pt x="153021" y="75571"/>
                </a:cubicBezTo>
                <a:cubicBezTo>
                  <a:pt x="161927" y="66665"/>
                  <a:pt x="170577" y="94290"/>
                  <a:pt x="175692" y="105799"/>
                </a:cubicBezTo>
                <a:cubicBezTo>
                  <a:pt x="180909" y="117536"/>
                  <a:pt x="179187" y="131399"/>
                  <a:pt x="183249" y="143584"/>
                </a:cubicBezTo>
                <a:cubicBezTo>
                  <a:pt x="186811" y="154271"/>
                  <a:pt x="193325" y="163736"/>
                  <a:pt x="198363" y="173812"/>
                </a:cubicBezTo>
                <a:cubicBezTo>
                  <a:pt x="216205" y="102445"/>
                  <a:pt x="196229" y="159356"/>
                  <a:pt x="213477" y="166255"/>
                </a:cubicBezTo>
                <a:cubicBezTo>
                  <a:pt x="223120" y="170112"/>
                  <a:pt x="233629" y="161217"/>
                  <a:pt x="243705" y="158698"/>
                </a:cubicBezTo>
                <a:cubicBezTo>
                  <a:pt x="246224" y="146103"/>
                  <a:pt x="246202" y="132719"/>
                  <a:pt x="251262" y="120913"/>
                </a:cubicBezTo>
                <a:cubicBezTo>
                  <a:pt x="254069" y="114364"/>
                  <a:pt x="263570" y="112348"/>
                  <a:pt x="266377" y="105799"/>
                </a:cubicBezTo>
                <a:cubicBezTo>
                  <a:pt x="287656" y="56150"/>
                  <a:pt x="254207" y="74590"/>
                  <a:pt x="296605" y="60457"/>
                </a:cubicBezTo>
                <a:cubicBezTo>
                  <a:pt x="299124" y="45343"/>
                  <a:pt x="294968" y="27372"/>
                  <a:pt x="304162" y="15114"/>
                </a:cubicBezTo>
                <a:cubicBezTo>
                  <a:pt x="308437" y="9414"/>
                  <a:pt x="316090" y="23856"/>
                  <a:pt x="319276" y="30229"/>
                </a:cubicBezTo>
                <a:cubicBezTo>
                  <a:pt x="328475" y="48628"/>
                  <a:pt x="336523" y="84103"/>
                  <a:pt x="341947" y="105799"/>
                </a:cubicBezTo>
                <a:lnTo>
                  <a:pt x="349504" y="60457"/>
                </a:lnTo>
                <a:cubicBezTo>
                  <a:pt x="361324" y="36818"/>
                  <a:pt x="364312" y="22875"/>
                  <a:pt x="387289" y="7557"/>
                </a:cubicBezTo>
                <a:cubicBezTo>
                  <a:pt x="393917" y="3138"/>
                  <a:pt x="402403" y="2519"/>
                  <a:pt x="409960" y="0"/>
                </a:cubicBezTo>
                <a:cubicBezTo>
                  <a:pt x="415924" y="17891"/>
                  <a:pt x="425074" y="42217"/>
                  <a:pt x="425074" y="60457"/>
                </a:cubicBezTo>
                <a:cubicBezTo>
                  <a:pt x="425074" y="68423"/>
                  <a:pt x="420036" y="75571"/>
                  <a:pt x="417517" y="83128"/>
                </a:cubicBezTo>
                <a:cubicBezTo>
                  <a:pt x="420036" y="90685"/>
                  <a:pt x="420098" y="99579"/>
                  <a:pt x="425074" y="105799"/>
                </a:cubicBezTo>
                <a:cubicBezTo>
                  <a:pt x="430748" y="112891"/>
                  <a:pt x="447745" y="120913"/>
                  <a:pt x="447745" y="120913"/>
                </a:cubicBezTo>
                <a:cubicBezTo>
                  <a:pt x="456895" y="93463"/>
                  <a:pt x="455302" y="90276"/>
                  <a:pt x="455302" y="11335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4762185" y="4603489"/>
            <a:ext cx="423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880624" y="3938472"/>
            <a:ext cx="506321" cy="47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Freeform 70"/>
          <p:cNvSpPr/>
          <p:nvPr/>
        </p:nvSpPr>
        <p:spPr>
          <a:xfrm>
            <a:off x="5916528" y="4082055"/>
            <a:ext cx="456895" cy="173812"/>
          </a:xfrm>
          <a:custGeom>
            <a:avLst/>
            <a:gdLst>
              <a:gd name="connsiteX0" fmla="*/ 1881 w 456895"/>
              <a:gd name="connsiteY0" fmla="*/ 136027 h 173812"/>
              <a:gd name="connsiteX1" fmla="*/ 9438 w 456895"/>
              <a:gd name="connsiteY1" fmla="*/ 37786 h 173812"/>
              <a:gd name="connsiteX2" fmla="*/ 24552 w 456895"/>
              <a:gd name="connsiteY2" fmla="*/ 60457 h 173812"/>
              <a:gd name="connsiteX3" fmla="*/ 39666 w 456895"/>
              <a:gd name="connsiteY3" fmla="*/ 98242 h 173812"/>
              <a:gd name="connsiteX4" fmla="*/ 54780 w 456895"/>
              <a:gd name="connsiteY4" fmla="*/ 128470 h 173812"/>
              <a:gd name="connsiteX5" fmla="*/ 69894 w 456895"/>
              <a:gd name="connsiteY5" fmla="*/ 105799 h 173812"/>
              <a:gd name="connsiteX6" fmla="*/ 92565 w 456895"/>
              <a:gd name="connsiteY6" fmla="*/ 60457 h 173812"/>
              <a:gd name="connsiteX7" fmla="*/ 100122 w 456895"/>
              <a:gd name="connsiteY7" fmla="*/ 22671 h 173812"/>
              <a:gd name="connsiteX8" fmla="*/ 107679 w 456895"/>
              <a:gd name="connsiteY8" fmla="*/ 45343 h 173812"/>
              <a:gd name="connsiteX9" fmla="*/ 122793 w 456895"/>
              <a:gd name="connsiteY9" fmla="*/ 75571 h 173812"/>
              <a:gd name="connsiteX10" fmla="*/ 145464 w 456895"/>
              <a:gd name="connsiteY10" fmla="*/ 136027 h 173812"/>
              <a:gd name="connsiteX11" fmla="*/ 153021 w 456895"/>
              <a:gd name="connsiteY11" fmla="*/ 75571 h 173812"/>
              <a:gd name="connsiteX12" fmla="*/ 175692 w 456895"/>
              <a:gd name="connsiteY12" fmla="*/ 105799 h 173812"/>
              <a:gd name="connsiteX13" fmla="*/ 183249 w 456895"/>
              <a:gd name="connsiteY13" fmla="*/ 143584 h 173812"/>
              <a:gd name="connsiteX14" fmla="*/ 198363 w 456895"/>
              <a:gd name="connsiteY14" fmla="*/ 173812 h 173812"/>
              <a:gd name="connsiteX15" fmla="*/ 213477 w 456895"/>
              <a:gd name="connsiteY15" fmla="*/ 166255 h 173812"/>
              <a:gd name="connsiteX16" fmla="*/ 243705 w 456895"/>
              <a:gd name="connsiteY16" fmla="*/ 158698 h 173812"/>
              <a:gd name="connsiteX17" fmla="*/ 251262 w 456895"/>
              <a:gd name="connsiteY17" fmla="*/ 120913 h 173812"/>
              <a:gd name="connsiteX18" fmla="*/ 266377 w 456895"/>
              <a:gd name="connsiteY18" fmla="*/ 105799 h 173812"/>
              <a:gd name="connsiteX19" fmla="*/ 296605 w 456895"/>
              <a:gd name="connsiteY19" fmla="*/ 60457 h 173812"/>
              <a:gd name="connsiteX20" fmla="*/ 304162 w 456895"/>
              <a:gd name="connsiteY20" fmla="*/ 15114 h 173812"/>
              <a:gd name="connsiteX21" fmla="*/ 319276 w 456895"/>
              <a:gd name="connsiteY21" fmla="*/ 30229 h 173812"/>
              <a:gd name="connsiteX22" fmla="*/ 341947 w 456895"/>
              <a:gd name="connsiteY22" fmla="*/ 105799 h 173812"/>
              <a:gd name="connsiteX23" fmla="*/ 349504 w 456895"/>
              <a:gd name="connsiteY23" fmla="*/ 60457 h 173812"/>
              <a:gd name="connsiteX24" fmla="*/ 387289 w 456895"/>
              <a:gd name="connsiteY24" fmla="*/ 7557 h 173812"/>
              <a:gd name="connsiteX25" fmla="*/ 409960 w 456895"/>
              <a:gd name="connsiteY25" fmla="*/ 0 h 173812"/>
              <a:gd name="connsiteX26" fmla="*/ 425074 w 456895"/>
              <a:gd name="connsiteY26" fmla="*/ 60457 h 173812"/>
              <a:gd name="connsiteX27" fmla="*/ 417517 w 456895"/>
              <a:gd name="connsiteY27" fmla="*/ 83128 h 173812"/>
              <a:gd name="connsiteX28" fmla="*/ 425074 w 456895"/>
              <a:gd name="connsiteY28" fmla="*/ 105799 h 173812"/>
              <a:gd name="connsiteX29" fmla="*/ 447745 w 456895"/>
              <a:gd name="connsiteY29" fmla="*/ 120913 h 173812"/>
              <a:gd name="connsiteX30" fmla="*/ 455302 w 456895"/>
              <a:gd name="connsiteY30" fmla="*/ 113356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6895" h="173812">
                <a:moveTo>
                  <a:pt x="1881" y="136027"/>
                </a:moveTo>
                <a:cubicBezTo>
                  <a:pt x="4400" y="103280"/>
                  <a:pt x="0" y="69245"/>
                  <a:pt x="9438" y="37786"/>
                </a:cubicBezTo>
                <a:cubicBezTo>
                  <a:pt x="12048" y="29087"/>
                  <a:pt x="20490" y="52333"/>
                  <a:pt x="24552" y="60457"/>
                </a:cubicBezTo>
                <a:cubicBezTo>
                  <a:pt x="30619" y="72590"/>
                  <a:pt x="34157" y="85846"/>
                  <a:pt x="39666" y="98242"/>
                </a:cubicBezTo>
                <a:cubicBezTo>
                  <a:pt x="44241" y="108536"/>
                  <a:pt x="49742" y="118394"/>
                  <a:pt x="54780" y="128470"/>
                </a:cubicBezTo>
                <a:cubicBezTo>
                  <a:pt x="59818" y="120913"/>
                  <a:pt x="65832" y="113923"/>
                  <a:pt x="69894" y="105799"/>
                </a:cubicBezTo>
                <a:cubicBezTo>
                  <a:pt x="101181" y="43224"/>
                  <a:pt x="49250" y="125429"/>
                  <a:pt x="92565" y="60457"/>
                </a:cubicBezTo>
                <a:cubicBezTo>
                  <a:pt x="95084" y="47862"/>
                  <a:pt x="91039" y="31754"/>
                  <a:pt x="100122" y="22671"/>
                </a:cubicBezTo>
                <a:cubicBezTo>
                  <a:pt x="105755" y="17038"/>
                  <a:pt x="104541" y="38021"/>
                  <a:pt x="107679" y="45343"/>
                </a:cubicBezTo>
                <a:cubicBezTo>
                  <a:pt x="112117" y="55697"/>
                  <a:pt x="118218" y="65277"/>
                  <a:pt x="122793" y="75571"/>
                </a:cubicBezTo>
                <a:cubicBezTo>
                  <a:pt x="134841" y="102680"/>
                  <a:pt x="137155" y="111099"/>
                  <a:pt x="145464" y="136027"/>
                </a:cubicBezTo>
                <a:cubicBezTo>
                  <a:pt x="147983" y="115875"/>
                  <a:pt x="138660" y="89932"/>
                  <a:pt x="153021" y="75571"/>
                </a:cubicBezTo>
                <a:cubicBezTo>
                  <a:pt x="161927" y="66665"/>
                  <a:pt x="170577" y="94290"/>
                  <a:pt x="175692" y="105799"/>
                </a:cubicBezTo>
                <a:cubicBezTo>
                  <a:pt x="180909" y="117536"/>
                  <a:pt x="179187" y="131399"/>
                  <a:pt x="183249" y="143584"/>
                </a:cubicBezTo>
                <a:cubicBezTo>
                  <a:pt x="186811" y="154271"/>
                  <a:pt x="193325" y="163736"/>
                  <a:pt x="198363" y="173812"/>
                </a:cubicBezTo>
                <a:cubicBezTo>
                  <a:pt x="216205" y="102445"/>
                  <a:pt x="196229" y="159356"/>
                  <a:pt x="213477" y="166255"/>
                </a:cubicBezTo>
                <a:cubicBezTo>
                  <a:pt x="223120" y="170112"/>
                  <a:pt x="233629" y="161217"/>
                  <a:pt x="243705" y="158698"/>
                </a:cubicBezTo>
                <a:cubicBezTo>
                  <a:pt x="246224" y="146103"/>
                  <a:pt x="246202" y="132719"/>
                  <a:pt x="251262" y="120913"/>
                </a:cubicBezTo>
                <a:cubicBezTo>
                  <a:pt x="254069" y="114364"/>
                  <a:pt x="263570" y="112348"/>
                  <a:pt x="266377" y="105799"/>
                </a:cubicBezTo>
                <a:cubicBezTo>
                  <a:pt x="287656" y="56150"/>
                  <a:pt x="254207" y="74590"/>
                  <a:pt x="296605" y="60457"/>
                </a:cubicBezTo>
                <a:cubicBezTo>
                  <a:pt x="299124" y="45343"/>
                  <a:pt x="294968" y="27372"/>
                  <a:pt x="304162" y="15114"/>
                </a:cubicBezTo>
                <a:cubicBezTo>
                  <a:pt x="308437" y="9414"/>
                  <a:pt x="316090" y="23856"/>
                  <a:pt x="319276" y="30229"/>
                </a:cubicBezTo>
                <a:cubicBezTo>
                  <a:pt x="328475" y="48628"/>
                  <a:pt x="336523" y="84103"/>
                  <a:pt x="341947" y="105799"/>
                </a:cubicBezTo>
                <a:lnTo>
                  <a:pt x="349504" y="60457"/>
                </a:lnTo>
                <a:cubicBezTo>
                  <a:pt x="361324" y="36818"/>
                  <a:pt x="364312" y="22875"/>
                  <a:pt x="387289" y="7557"/>
                </a:cubicBezTo>
                <a:cubicBezTo>
                  <a:pt x="393917" y="3138"/>
                  <a:pt x="402403" y="2519"/>
                  <a:pt x="409960" y="0"/>
                </a:cubicBezTo>
                <a:cubicBezTo>
                  <a:pt x="415924" y="17891"/>
                  <a:pt x="425074" y="42217"/>
                  <a:pt x="425074" y="60457"/>
                </a:cubicBezTo>
                <a:cubicBezTo>
                  <a:pt x="425074" y="68423"/>
                  <a:pt x="420036" y="75571"/>
                  <a:pt x="417517" y="83128"/>
                </a:cubicBezTo>
                <a:cubicBezTo>
                  <a:pt x="420036" y="90685"/>
                  <a:pt x="420098" y="99579"/>
                  <a:pt x="425074" y="105799"/>
                </a:cubicBezTo>
                <a:cubicBezTo>
                  <a:pt x="430748" y="112891"/>
                  <a:pt x="447745" y="120913"/>
                  <a:pt x="447745" y="120913"/>
                </a:cubicBezTo>
                <a:cubicBezTo>
                  <a:pt x="456895" y="93463"/>
                  <a:pt x="455302" y="90276"/>
                  <a:pt x="455302" y="11335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6114892" y="4633718"/>
            <a:ext cx="423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4530924" y="3470619"/>
            <a:ext cx="471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auto">
          <a:xfrm>
            <a:off x="5898745" y="3493291"/>
            <a:ext cx="479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is the first Low Noise Amplifier so important?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Conversion System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IMG_043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01040" y="3260063"/>
            <a:ext cx="3188582" cy="2391437"/>
          </a:xfrm>
        </p:spPr>
      </p:pic>
      <p:sp>
        <p:nvSpPr>
          <p:cNvPr id="8" name="TextBox 7"/>
          <p:cNvSpPr txBox="1"/>
          <p:nvPr/>
        </p:nvSpPr>
        <p:spPr>
          <a:xfrm>
            <a:off x="3378830" y="3349862"/>
            <a:ext cx="2803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Contains: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 more amplification</a:t>
            </a:r>
          </a:p>
          <a:p>
            <a:pPr>
              <a:buFont typeface="Arial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band defining filters</a:t>
            </a:r>
          </a:p>
          <a:p>
            <a:pPr>
              <a:buFont typeface="Arial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frequency conversion</a:t>
            </a:r>
          </a:p>
          <a:p>
            <a:pPr>
              <a:buFont typeface="Arial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level adjustment</a:t>
            </a:r>
          </a:p>
          <a:p>
            <a:pPr>
              <a:buFont typeface="Arial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signal detection</a:t>
            </a:r>
          </a:p>
          <a:p>
            <a:pPr>
              <a:buFont typeface="Arial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band shaping</a:t>
            </a:r>
          </a:p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61924" y="1437724"/>
            <a:ext cx="1249428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367188" y="1530981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Frequency Conversion </a:t>
            </a:r>
            <a:endParaRPr lang="en-US" dirty="0"/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900546" y="168143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790340" y="2110299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 flipH="1">
            <a:off x="3482530" y="2122894"/>
            <a:ext cx="533400" cy="0"/>
          </a:xfrm>
          <a:prstGeom prst="line">
            <a:avLst/>
          </a:prstGeom>
          <a:noFill/>
          <a:ln w="19050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3219293" y="1628538"/>
            <a:ext cx="937071" cy="533400"/>
          </a:xfrm>
          <a:prstGeom prst="rect">
            <a:avLst/>
          </a:prstGeom>
          <a:solidFill>
            <a:srgbClr val="B889DB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354062" y="1686476"/>
            <a:ext cx="741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Filter</a:t>
            </a:r>
            <a:endParaRPr lang="en-AU" dirty="0"/>
          </a:p>
        </p:txBody>
      </p:sp>
      <p:cxnSp>
        <p:nvCxnSpPr>
          <p:cNvPr id="26" name="Straight Connector 25"/>
          <p:cNvCxnSpPr>
            <a:stCxn id="37" idx="0"/>
            <a:endCxn id="19" idx="1"/>
          </p:cNvCxnSpPr>
          <p:nvPr/>
        </p:nvCxnSpPr>
        <p:spPr>
          <a:xfrm flipV="1">
            <a:off x="2814993" y="1895238"/>
            <a:ext cx="404300" cy="5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3"/>
            <a:endCxn id="10" idx="1"/>
          </p:cNvCxnSpPr>
          <p:nvPr/>
        </p:nvCxnSpPr>
        <p:spPr>
          <a:xfrm flipV="1">
            <a:off x="4156364" y="1894924"/>
            <a:ext cx="405560" cy="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  <a:endCxn id="52" idx="1"/>
          </p:cNvCxnSpPr>
          <p:nvPr/>
        </p:nvCxnSpPr>
        <p:spPr>
          <a:xfrm flipV="1">
            <a:off x="5811352" y="1888627"/>
            <a:ext cx="489948" cy="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2" idx="3"/>
            <a:endCxn id="32" idx="1"/>
          </p:cNvCxnSpPr>
          <p:nvPr/>
        </p:nvCxnSpPr>
        <p:spPr>
          <a:xfrm>
            <a:off x="7655266" y="1888627"/>
            <a:ext cx="312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7967622" y="1705369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7677937" y="2172015"/>
            <a:ext cx="12317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To Digitiser </a:t>
            </a:r>
            <a:endParaRPr lang="en-AU" sz="1600" dirty="0"/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 rot="5400000">
            <a:off x="1770237" y="1411281"/>
            <a:ext cx="1110876" cy="978636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680667" y="1701016"/>
            <a:ext cx="1183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Amplifier</a:t>
            </a:r>
            <a:endParaRPr lang="en-US" sz="1600" dirty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6301300" y="1431427"/>
            <a:ext cx="1353966" cy="914400"/>
          </a:xfrm>
          <a:prstGeom prst="rect">
            <a:avLst/>
          </a:prstGeom>
          <a:solidFill>
            <a:srgbClr val="5998C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9" name="Text Box 38"/>
          <p:cNvSpPr txBox="1">
            <a:spLocks noChangeArrowheads="1"/>
          </p:cNvSpPr>
          <p:nvPr/>
        </p:nvSpPr>
        <p:spPr bwMode="auto">
          <a:xfrm>
            <a:off x="6174576" y="152468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Level Adjustment</a:t>
            </a:r>
            <a:endParaRPr lang="en-US" dirty="0"/>
          </a:p>
        </p:txBody>
      </p:sp>
      <p:pic>
        <p:nvPicPr>
          <p:cNvPr id="24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3549650"/>
            <a:ext cx="2775591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Filters</a:t>
            </a:r>
            <a:endParaRPr lang="en-AU" dirty="0"/>
          </a:p>
        </p:txBody>
      </p:sp>
      <p:pic>
        <p:nvPicPr>
          <p:cNvPr id="5" name="Content Placeholder 4" descr="Filter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5433" y="2048839"/>
            <a:ext cx="5849150" cy="6378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339" y="15265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 Pass Filter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741986" y="15504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 Pass Filter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26489" y="1565564"/>
            <a:ext cx="191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Band Pass Filter</a:t>
            </a:r>
            <a:endParaRPr lang="en-AU" dirty="0"/>
          </a:p>
        </p:txBody>
      </p:sp>
      <p:pic>
        <p:nvPicPr>
          <p:cNvPr id="9" name="Picture 8" descr="IMG_2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6694" y="4066220"/>
            <a:ext cx="3115629" cy="1790475"/>
          </a:xfrm>
          <a:prstGeom prst="rect">
            <a:avLst/>
          </a:prstGeom>
        </p:spPr>
      </p:pic>
      <p:pic>
        <p:nvPicPr>
          <p:cNvPr id="12" name="Picture 11" descr="IMG_24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654" y="4660793"/>
            <a:ext cx="1816207" cy="1362156"/>
          </a:xfrm>
          <a:prstGeom prst="rect">
            <a:avLst/>
          </a:prstGeom>
        </p:spPr>
      </p:pic>
      <p:pic>
        <p:nvPicPr>
          <p:cNvPr id="11" name="Picture 10" descr="FLT_15.BMP"/>
          <p:cNvPicPr>
            <a:picLocks noChangeAspect="1"/>
          </p:cNvPicPr>
          <p:nvPr/>
        </p:nvPicPr>
        <p:blipFill>
          <a:blip r:embed="rId5" cstate="print"/>
          <a:srcRect l="36983" r="24835" b="49793"/>
          <a:stretch>
            <a:fillRect/>
          </a:stretch>
        </p:blipFill>
        <p:spPr>
          <a:xfrm>
            <a:off x="1964828" y="2903787"/>
            <a:ext cx="2327564" cy="2295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42678" y="5357931"/>
            <a:ext cx="150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21cm band filter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Mixing it down – Frequency Conversion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mixer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0649" r="30303" b="35620"/>
          <a:stretch>
            <a:fillRect/>
          </a:stretch>
        </p:blipFill>
        <p:spPr>
          <a:xfrm>
            <a:off x="2463590" y="1970193"/>
            <a:ext cx="1299808" cy="901476"/>
          </a:xfrm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701591" y="2051732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591385" y="2480593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1</a:t>
            </a:r>
            <a:endParaRPr lang="en-AU" sz="1600" dirty="0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 rot="16200000">
            <a:off x="2806176" y="3095861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B889D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2015838" y="3169541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2</a:t>
            </a:r>
            <a:endParaRPr lang="en-AU" sz="1600" dirty="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3886831" y="206054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596515" y="2528454"/>
            <a:ext cx="2025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1 × Signal 2</a:t>
            </a:r>
            <a:endParaRPr lang="en-A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21765" y="1496291"/>
            <a:ext cx="192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Mixer (Multiplier)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6517" y="5044316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1339" y="5864251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23262" y="5301255"/>
            <a:ext cx="1133555" cy="7557"/>
          </a:xfrm>
          <a:prstGeom prst="straightConnector1">
            <a:avLst/>
          </a:prstGeom>
          <a:ln w="19050">
            <a:solidFill>
              <a:srgbClr val="B889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297336" y="5531743"/>
            <a:ext cx="672575" cy="755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7078" y="5879365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3488" y="4163921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229416" y="5015347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34238" y="5835282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7568360" y="5498996"/>
            <a:ext cx="681396" cy="6300"/>
          </a:xfrm>
          <a:prstGeom prst="straightConnector1">
            <a:avLst/>
          </a:prstGeom>
          <a:ln w="1905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60427" y="5502774"/>
            <a:ext cx="672575" cy="7557"/>
          </a:xfrm>
          <a:prstGeom prst="straightConnector1">
            <a:avLst/>
          </a:prstGeom>
          <a:ln w="1905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19977" y="5850396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56387" y="4134952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612258" y="3347763"/>
            <a:ext cx="5229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t)</a:t>
            </a:r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t)=½[</a:t>
            </a:r>
            <a:r>
              <a:rPr lang="en-AU" sz="1600" dirty="0" err="1" smtClean="0"/>
              <a:t>cos</a:t>
            </a:r>
            <a:r>
              <a:rPr lang="en-AU" sz="1600" dirty="0" smtClean="0"/>
              <a:t>((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+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)t)+ </a:t>
            </a:r>
            <a:r>
              <a:rPr lang="en-AU" sz="1600" dirty="0" err="1" smtClean="0"/>
              <a:t>cos</a:t>
            </a:r>
            <a:r>
              <a:rPr lang="en-AU" sz="1600" dirty="0" smtClean="0"/>
              <a:t>((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-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)t)]</a:t>
            </a:r>
          </a:p>
          <a:p>
            <a:endParaRPr lang="en-AU" dirty="0"/>
          </a:p>
        </p:txBody>
      </p:sp>
      <p:pic>
        <p:nvPicPr>
          <p:cNvPr id="41" name="Picture 40" descr="mixer.jpg"/>
          <p:cNvPicPr>
            <a:picLocks noChangeAspect="1"/>
          </p:cNvPicPr>
          <p:nvPr/>
        </p:nvPicPr>
        <p:blipFill>
          <a:blip r:embed="rId3" cstate="print"/>
          <a:srcRect l="29339" t="35152" r="30413" b="27493"/>
          <a:stretch>
            <a:fillRect/>
          </a:stretch>
        </p:blipFill>
        <p:spPr>
          <a:xfrm>
            <a:off x="6242102" y="1413164"/>
            <a:ext cx="2312449" cy="16096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5400000">
            <a:off x="2355057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07457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314575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628900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66963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917282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069682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76800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191125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9188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  <p:bldP spid="37" grpId="0"/>
      <p:bldP spid="40" grpId="0"/>
      <p:bldP spid="55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Mixing it down – Frequency Conversion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mixer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0649" r="-1707" b="35620"/>
          <a:stretch>
            <a:fillRect/>
          </a:stretch>
        </p:blipFill>
        <p:spPr>
          <a:xfrm>
            <a:off x="2463590" y="1970193"/>
            <a:ext cx="2365349" cy="901476"/>
          </a:xfrm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701591" y="2051732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591385" y="2480593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1</a:t>
            </a:r>
            <a:endParaRPr lang="en-AU" sz="1600" dirty="0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 rot="16200000">
            <a:off x="2806176" y="3095861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B889D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2015838" y="3169541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2</a:t>
            </a:r>
            <a:endParaRPr lang="en-AU" sz="1600" dirty="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4846574" y="2068105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221765" y="1496291"/>
            <a:ext cx="192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Mixer (Multiplier)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6517" y="5044316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1339" y="5864251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23262" y="5301255"/>
            <a:ext cx="1133555" cy="7557"/>
          </a:xfrm>
          <a:prstGeom prst="straightConnector1">
            <a:avLst/>
          </a:prstGeom>
          <a:ln w="19050">
            <a:solidFill>
              <a:srgbClr val="B889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297336" y="5531743"/>
            <a:ext cx="672575" cy="755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7078" y="5879365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3488" y="4163921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229416" y="5015347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34238" y="5835282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7568360" y="5498996"/>
            <a:ext cx="681396" cy="6300"/>
          </a:xfrm>
          <a:prstGeom prst="straightConnector1">
            <a:avLst/>
          </a:prstGeom>
          <a:ln w="1905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60427" y="5502774"/>
            <a:ext cx="672575" cy="7557"/>
          </a:xfrm>
          <a:prstGeom prst="straightConnector1">
            <a:avLst/>
          </a:prstGeom>
          <a:ln w="1905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19977" y="5850396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56387" y="4134952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612258" y="3347763"/>
            <a:ext cx="5229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t)</a:t>
            </a:r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t)=½[</a:t>
            </a:r>
            <a:r>
              <a:rPr lang="en-AU" sz="1600" dirty="0" err="1" smtClean="0"/>
              <a:t>cos</a:t>
            </a:r>
            <a:r>
              <a:rPr lang="en-AU" sz="1600" dirty="0" smtClean="0"/>
              <a:t>((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+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)t)+ </a:t>
            </a:r>
            <a:r>
              <a:rPr lang="en-AU" sz="1600" dirty="0" err="1" smtClean="0"/>
              <a:t>cos</a:t>
            </a:r>
            <a:r>
              <a:rPr lang="en-AU" sz="1600" dirty="0" smtClean="0"/>
              <a:t>((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-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)t)]</a:t>
            </a:r>
          </a:p>
          <a:p>
            <a:endParaRPr lang="en-AU" dirty="0"/>
          </a:p>
        </p:txBody>
      </p:sp>
      <p:pic>
        <p:nvPicPr>
          <p:cNvPr id="41" name="Picture 40" descr="mixer.jpg"/>
          <p:cNvPicPr>
            <a:picLocks noChangeAspect="1"/>
          </p:cNvPicPr>
          <p:nvPr/>
        </p:nvPicPr>
        <p:blipFill>
          <a:blip r:embed="rId3" cstate="print"/>
          <a:srcRect l="29339" t="35152" r="30413" b="27493"/>
          <a:stretch>
            <a:fillRect/>
          </a:stretch>
        </p:blipFill>
        <p:spPr>
          <a:xfrm>
            <a:off x="6242102" y="1413164"/>
            <a:ext cx="2312449" cy="16096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5400000">
            <a:off x="2355057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07457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314575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628900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66963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917282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069682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76800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191125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9188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204317" y="3189064"/>
            <a:ext cx="1065541" cy="717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6189203" y="3181507"/>
            <a:ext cx="1020198" cy="7481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55266" y="5357931"/>
            <a:ext cx="551663" cy="377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7662826" y="5357931"/>
            <a:ext cx="506319" cy="3778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ine Callout 1 62"/>
          <p:cNvSpPr/>
          <p:nvPr/>
        </p:nvSpPr>
        <p:spPr>
          <a:xfrm>
            <a:off x="4519100" y="2690299"/>
            <a:ext cx="1330037" cy="468537"/>
          </a:xfrm>
          <a:prstGeom prst="borderCallout1">
            <a:avLst>
              <a:gd name="adj1" fmla="val 47782"/>
              <a:gd name="adj2" fmla="val -378"/>
              <a:gd name="adj3" fmla="val -39113"/>
              <a:gd name="adj4" fmla="val -366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Low pass filter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Mixing it down – Frequency Conversion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mixer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0649" r="-1707" b="-10254"/>
          <a:stretch>
            <a:fillRect/>
          </a:stretch>
        </p:blipFill>
        <p:spPr>
          <a:xfrm>
            <a:off x="2463590" y="1970193"/>
            <a:ext cx="2365349" cy="1543824"/>
          </a:xfrm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701591" y="2051732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591385" y="2480593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1</a:t>
            </a:r>
            <a:endParaRPr lang="en-AU" sz="1600" dirty="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4846574" y="2068105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221765" y="1496291"/>
            <a:ext cx="192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Mixer (Multiplier)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6517" y="5044316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1339" y="5864251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23262" y="5301255"/>
            <a:ext cx="1133555" cy="75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297336" y="5531743"/>
            <a:ext cx="672575" cy="755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7078" y="5879365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3488" y="4163921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229416" y="5015347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34238" y="5835282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60427" y="5502774"/>
            <a:ext cx="672575" cy="7557"/>
          </a:xfrm>
          <a:prstGeom prst="straightConnector1">
            <a:avLst/>
          </a:prstGeom>
          <a:ln w="1905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19977" y="5850396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56387" y="4134952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pic>
        <p:nvPicPr>
          <p:cNvPr id="41" name="Picture 40" descr="mixer.jpg"/>
          <p:cNvPicPr>
            <a:picLocks noChangeAspect="1"/>
          </p:cNvPicPr>
          <p:nvPr/>
        </p:nvPicPr>
        <p:blipFill>
          <a:blip r:embed="rId3" cstate="print"/>
          <a:srcRect l="29339" t="35152" r="30413" b="27493"/>
          <a:stretch>
            <a:fillRect/>
          </a:stretch>
        </p:blipFill>
        <p:spPr>
          <a:xfrm>
            <a:off x="6242102" y="1413164"/>
            <a:ext cx="2312449" cy="16096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5400000">
            <a:off x="2355057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07457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314575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628900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66963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917282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069682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76800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191125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9188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362876" y="2796099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Local Oscillator</a:t>
            </a:r>
            <a:endParaRPr lang="en-A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357792" y="4337732"/>
            <a:ext cx="44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f</a:t>
            </a:r>
            <a:r>
              <a:rPr lang="en-AU" baseline="-25000" dirty="0" err="1" smtClean="0"/>
              <a:t>lo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3612258" y="3347763"/>
            <a:ext cx="5229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t)</a:t>
            </a:r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err="1" smtClean="0"/>
              <a:t>LO</a:t>
            </a:r>
            <a:r>
              <a:rPr lang="en-AU" sz="1600" dirty="0" err="1" smtClean="0"/>
              <a:t>t</a:t>
            </a:r>
            <a:r>
              <a:rPr lang="en-AU" sz="1600" dirty="0" smtClean="0"/>
              <a:t>) → ½cos[(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-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LO</a:t>
            </a:r>
            <a:r>
              <a:rPr lang="en-AU" sz="1600" dirty="0" smtClean="0"/>
              <a:t>)t]</a:t>
            </a:r>
          </a:p>
          <a:p>
            <a:endParaRPr lang="en-AU" dirty="0"/>
          </a:p>
        </p:txBody>
      </p:sp>
      <p:sp>
        <p:nvSpPr>
          <p:cNvPr id="53" name="Line Callout 1 52"/>
          <p:cNvSpPr/>
          <p:nvPr/>
        </p:nvSpPr>
        <p:spPr>
          <a:xfrm>
            <a:off x="3181507" y="4632454"/>
            <a:ext cx="1330037" cy="468537"/>
          </a:xfrm>
          <a:prstGeom prst="borderCallout1">
            <a:avLst>
              <a:gd name="adj1" fmla="val 47782"/>
              <a:gd name="adj2" fmla="val -378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Upper Side Band (USB)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339" y="1024135"/>
            <a:ext cx="1988245" cy="15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/>
              <a:t>The Basic Structure of a typical Radio Telescope</a:t>
            </a: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CSIRO.</a:t>
            </a:r>
            <a:r>
              <a:rPr lang="en-AU" b="0" dirty="0" smtClean="0">
                <a:solidFill>
                  <a:schemeClr val="tx1"/>
                </a:solidFill>
              </a:rPr>
              <a:t> 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2864110" y="1287647"/>
          <a:ext cx="3423333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DSCF11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1874" y="4095905"/>
            <a:ext cx="1964494" cy="1473621"/>
          </a:xfrm>
          <a:prstGeom prst="rect">
            <a:avLst/>
          </a:prstGeom>
          <a:noFill/>
        </p:spPr>
      </p:pic>
      <p:pic>
        <p:nvPicPr>
          <p:cNvPr id="12" name="Picture 3" descr="NewRackatNarrabr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2198" y="5116105"/>
            <a:ext cx="1941524" cy="1456142"/>
          </a:xfrm>
          <a:prstGeom prst="rect">
            <a:avLst/>
          </a:prstGeom>
          <a:noFill/>
        </p:spPr>
      </p:pic>
      <p:pic>
        <p:nvPicPr>
          <p:cNvPr id="10" name="Picture 9" descr="Rx-06 F14-03 Conversion Module 02Oct07_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8211" y="3000137"/>
            <a:ext cx="2216730" cy="1662547"/>
          </a:xfrm>
          <a:prstGeom prst="rect">
            <a:avLst/>
          </a:prstGeom>
        </p:spPr>
      </p:pic>
      <p:pic>
        <p:nvPicPr>
          <p:cNvPr id="9" name="Picture 8" descr="13beam_assembl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3407" y="1705860"/>
            <a:ext cx="1227376" cy="195929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0622756">
            <a:off x="524883" y="2076691"/>
            <a:ext cx="7578654" cy="2372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Mixing it down – Frequency Conversion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mixer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0649" r="-1707" b="-10254"/>
          <a:stretch>
            <a:fillRect/>
          </a:stretch>
        </p:blipFill>
        <p:spPr>
          <a:xfrm>
            <a:off x="2463590" y="1970193"/>
            <a:ext cx="2365349" cy="1543824"/>
          </a:xfrm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701591" y="2051732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591385" y="2480593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1</a:t>
            </a:r>
            <a:endParaRPr lang="en-AU" sz="1600" dirty="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4846574" y="2068105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221765" y="1496291"/>
            <a:ext cx="192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Mixer (Multiplier)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6517" y="5044316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1339" y="5864251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23262" y="5301255"/>
            <a:ext cx="1133555" cy="75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002612" y="5524186"/>
            <a:ext cx="672575" cy="755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7078" y="5879365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3488" y="4163921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229416" y="5015347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34238" y="5835282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60427" y="5502774"/>
            <a:ext cx="672575" cy="7557"/>
          </a:xfrm>
          <a:prstGeom prst="straightConnector1">
            <a:avLst/>
          </a:prstGeom>
          <a:ln w="1905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19977" y="5850396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56387" y="4134952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pic>
        <p:nvPicPr>
          <p:cNvPr id="41" name="Picture 40" descr="mixer.jpg"/>
          <p:cNvPicPr>
            <a:picLocks noChangeAspect="1"/>
          </p:cNvPicPr>
          <p:nvPr/>
        </p:nvPicPr>
        <p:blipFill>
          <a:blip r:embed="rId3" cstate="print"/>
          <a:srcRect l="29339" t="35152" r="30413" b="27493"/>
          <a:stretch>
            <a:fillRect/>
          </a:stretch>
        </p:blipFill>
        <p:spPr>
          <a:xfrm>
            <a:off x="6242102" y="1413164"/>
            <a:ext cx="2312449" cy="16096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5400000">
            <a:off x="2203916" y="606701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356316" y="6071775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63434" y="6064631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477759" y="6069394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15822" y="6169406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917282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069682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76800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191125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9188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362876" y="2796099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Local Oscillator</a:t>
            </a:r>
            <a:endParaRPr lang="en-A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357792" y="4337732"/>
            <a:ext cx="44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f</a:t>
            </a:r>
            <a:r>
              <a:rPr lang="en-AU" baseline="-25000" dirty="0" err="1" smtClean="0"/>
              <a:t>lo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3612258" y="3347763"/>
            <a:ext cx="5229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t)</a:t>
            </a:r>
            <a:r>
              <a:rPr lang="en-AU" sz="1600" dirty="0" err="1" smtClean="0"/>
              <a:t>cos</a:t>
            </a:r>
            <a:r>
              <a:rPr lang="en-AU" sz="1600" dirty="0" smtClean="0"/>
              <a:t>(</a:t>
            </a:r>
            <a:r>
              <a:rPr lang="el-GR" sz="1600" dirty="0" smtClean="0"/>
              <a:t>ω</a:t>
            </a:r>
            <a:r>
              <a:rPr lang="en-AU" sz="1600" baseline="-25000" dirty="0" err="1" smtClean="0"/>
              <a:t>LO</a:t>
            </a:r>
            <a:r>
              <a:rPr lang="en-AU" sz="1600" dirty="0" err="1" smtClean="0"/>
              <a:t>t</a:t>
            </a:r>
            <a:r>
              <a:rPr lang="en-AU" sz="1600" dirty="0" smtClean="0"/>
              <a:t>) → ½cos[(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LO</a:t>
            </a:r>
            <a:r>
              <a:rPr lang="en-AU" sz="1600" dirty="0" smtClean="0"/>
              <a:t>-</a:t>
            </a:r>
            <a:r>
              <a:rPr lang="el-GR" sz="1600" dirty="0" smtClean="0"/>
              <a:t>ω</a:t>
            </a:r>
            <a:r>
              <a:rPr lang="en-AU" sz="1600" baseline="-25000" dirty="0" smtClean="0"/>
              <a:t>1</a:t>
            </a:r>
            <a:r>
              <a:rPr lang="en-AU" sz="1600" dirty="0" smtClean="0"/>
              <a:t>)t]</a:t>
            </a:r>
          </a:p>
          <a:p>
            <a:endParaRPr lang="en-AU" dirty="0"/>
          </a:p>
        </p:txBody>
      </p:sp>
      <p:sp>
        <p:nvSpPr>
          <p:cNvPr id="34" name="Line Callout 1 33"/>
          <p:cNvSpPr/>
          <p:nvPr/>
        </p:nvSpPr>
        <p:spPr>
          <a:xfrm flipH="1">
            <a:off x="264495" y="4640011"/>
            <a:ext cx="1586976" cy="468537"/>
          </a:xfrm>
          <a:prstGeom prst="borderCallout1">
            <a:avLst>
              <a:gd name="adj1" fmla="val 46169"/>
              <a:gd name="adj2" fmla="val -238"/>
              <a:gd name="adj3" fmla="val 112500"/>
              <a:gd name="adj4" fmla="val -27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Lower Side Band (LSB)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Mixing it down – Frequency Conversion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mixer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-1707" b="-10254"/>
          <a:stretch>
            <a:fillRect/>
          </a:stretch>
        </p:blipFill>
        <p:spPr>
          <a:xfrm>
            <a:off x="1443392" y="1970193"/>
            <a:ext cx="3385547" cy="1543824"/>
          </a:xfrm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741849" y="2066847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31643" y="2495708"/>
            <a:ext cx="925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 1</a:t>
            </a:r>
            <a:endParaRPr lang="en-AU" sz="1600" dirty="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4846574" y="2068105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221765" y="1496291"/>
            <a:ext cx="192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Mixer (Multiplier)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6517" y="5044316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1339" y="5864251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23262" y="5301255"/>
            <a:ext cx="1133555" cy="75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7078" y="5879365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3488" y="4163921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229416" y="5015347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34238" y="5835282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19977" y="5850396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56387" y="4134952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pic>
        <p:nvPicPr>
          <p:cNvPr id="41" name="Picture 40" descr="mixer.jpg"/>
          <p:cNvPicPr>
            <a:picLocks noChangeAspect="1"/>
          </p:cNvPicPr>
          <p:nvPr/>
        </p:nvPicPr>
        <p:blipFill>
          <a:blip r:embed="rId3" cstate="print"/>
          <a:srcRect l="29339" t="35152" r="30413" b="27493"/>
          <a:stretch>
            <a:fillRect/>
          </a:stretch>
        </p:blipFill>
        <p:spPr>
          <a:xfrm>
            <a:off x="6242102" y="1413164"/>
            <a:ext cx="2312449" cy="16096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5400000">
            <a:off x="2355057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07457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314575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628900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66963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917282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069682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76800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191125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9188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362876" y="2796099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Local Oscillator</a:t>
            </a:r>
            <a:endParaRPr lang="en-A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357792" y="4337732"/>
            <a:ext cx="44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f</a:t>
            </a:r>
            <a:r>
              <a:rPr lang="en-AU" baseline="-25000" dirty="0" err="1" smtClean="0"/>
              <a:t>lo</a:t>
            </a:r>
            <a:endParaRPr lang="en-AU" dirty="0"/>
          </a:p>
        </p:txBody>
      </p:sp>
      <p:sp>
        <p:nvSpPr>
          <p:cNvPr id="34" name="Trapezoid 33"/>
          <p:cNvSpPr/>
          <p:nvPr/>
        </p:nvSpPr>
        <p:spPr>
          <a:xfrm>
            <a:off x="2637402" y="5131220"/>
            <a:ext cx="445864" cy="733031"/>
          </a:xfrm>
          <a:prstGeom prst="trapezoid">
            <a:avLst>
              <a:gd name="adj" fmla="val 14744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rapezoid 37"/>
          <p:cNvSpPr/>
          <p:nvPr/>
        </p:nvSpPr>
        <p:spPr>
          <a:xfrm>
            <a:off x="5200493" y="5102251"/>
            <a:ext cx="445864" cy="733031"/>
          </a:xfrm>
          <a:prstGeom prst="trapezoid">
            <a:avLst>
              <a:gd name="adj" fmla="val 14744"/>
            </a:avLst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Line Callout 1 38"/>
          <p:cNvSpPr/>
          <p:nvPr/>
        </p:nvSpPr>
        <p:spPr>
          <a:xfrm flipH="1">
            <a:off x="551663" y="2985025"/>
            <a:ext cx="1216680" cy="468535"/>
          </a:xfrm>
          <a:prstGeom prst="borderCallout1">
            <a:avLst>
              <a:gd name="adj1" fmla="val 47782"/>
              <a:gd name="adj2" fmla="val -378"/>
              <a:gd name="adj3" fmla="val -102017"/>
              <a:gd name="adj4" fmla="val -32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Band pass filter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Single Sideband Mixers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255726" y="3427111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145520" y="3855972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RF Signal</a:t>
            </a:r>
            <a:endParaRPr lang="en-AU" sz="1600" dirty="0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7242151" y="3435927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2" name="Picture 11" descr="ssbmix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042" y="2775793"/>
            <a:ext cx="5156712" cy="1682851"/>
          </a:xfrm>
          <a:prstGeom prst="rect">
            <a:avLst/>
          </a:prstGeom>
        </p:spPr>
      </p:pic>
      <p:grpSp>
        <p:nvGrpSpPr>
          <p:cNvPr id="3" name="Group 55"/>
          <p:cNvGrpSpPr/>
          <p:nvPr/>
        </p:nvGrpSpPr>
        <p:grpSpPr>
          <a:xfrm>
            <a:off x="1390494" y="2093296"/>
            <a:ext cx="1398048" cy="1511408"/>
            <a:chOff x="1390494" y="2093296"/>
            <a:chExt cx="1398048" cy="1511408"/>
          </a:xfrm>
        </p:grpSpPr>
        <p:sp>
          <p:nvSpPr>
            <p:cNvPr id="14" name="TextBox 13"/>
            <p:cNvSpPr txBox="1"/>
            <p:nvPr/>
          </p:nvSpPr>
          <p:spPr>
            <a:xfrm>
              <a:off x="1390494" y="2093296"/>
              <a:ext cx="139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2√2cos(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rot="16200000" flipH="1">
              <a:off x="1524150" y="3027996"/>
              <a:ext cx="1142077" cy="11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/>
          <p:nvPr/>
        </p:nvGrpSpPr>
        <p:grpSpPr>
          <a:xfrm>
            <a:off x="2947240" y="1437094"/>
            <a:ext cx="1201567" cy="1525263"/>
            <a:chOff x="2947240" y="1437094"/>
            <a:chExt cx="1201567" cy="1525263"/>
          </a:xfrm>
        </p:grpSpPr>
        <p:sp>
          <p:nvSpPr>
            <p:cNvPr id="17" name="TextBox 16"/>
            <p:cNvSpPr txBox="1"/>
            <p:nvPr/>
          </p:nvSpPr>
          <p:spPr>
            <a:xfrm>
              <a:off x="2947240" y="1437094"/>
              <a:ext cx="120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2cos(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rot="5400000">
              <a:off x="2964393" y="2378725"/>
              <a:ext cx="1155931" cy="11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2448477" y="4269719"/>
            <a:ext cx="1443391" cy="1604908"/>
            <a:chOff x="2320008" y="4111021"/>
            <a:chExt cx="1443391" cy="1604908"/>
          </a:xfrm>
        </p:grpSpPr>
        <p:sp>
          <p:nvSpPr>
            <p:cNvPr id="26" name="TextBox 25"/>
            <p:cNvSpPr txBox="1"/>
            <p:nvPr/>
          </p:nvSpPr>
          <p:spPr>
            <a:xfrm>
              <a:off x="2320008" y="5346597"/>
              <a:ext cx="1186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2sin(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864113" y="4458645"/>
              <a:ext cx="1246910" cy="5516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9"/>
          <p:cNvGrpSpPr/>
          <p:nvPr/>
        </p:nvGrpSpPr>
        <p:grpSpPr>
          <a:xfrm>
            <a:off x="3915798" y="4247049"/>
            <a:ext cx="2613471" cy="1762253"/>
            <a:chOff x="3915798" y="4247049"/>
            <a:chExt cx="2613471" cy="1762253"/>
          </a:xfrm>
        </p:grpSpPr>
        <p:sp>
          <p:nvSpPr>
            <p:cNvPr id="36" name="TextBox 35"/>
            <p:cNvSpPr txBox="1"/>
            <p:nvPr/>
          </p:nvSpPr>
          <p:spPr>
            <a:xfrm>
              <a:off x="3915798" y="5362971"/>
              <a:ext cx="261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sin[(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  (USB)</a:t>
              </a:r>
            </a:p>
            <a:p>
              <a:r>
                <a:rPr lang="en-AU" dirty="0" smtClean="0"/>
                <a:t>-sin[(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LO</a:t>
              </a:r>
              <a:r>
                <a:rPr lang="en-AU" dirty="0" smtClean="0"/>
                <a:t>-</a:t>
              </a:r>
              <a:r>
                <a:rPr lang="el-GR" dirty="0" smtClean="0"/>
                <a:t> ω</a:t>
              </a:r>
              <a:r>
                <a:rPr lang="en-AU" baseline="-25000" dirty="0" smtClean="0"/>
                <a:t>1</a:t>
              </a:r>
              <a:r>
                <a:rPr lang="en-AU" dirty="0" smtClean="0"/>
                <a:t>)t]  (LSB)</a:t>
              </a: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>
            <a:xfrm rot="5400000" flipH="1" flipV="1">
              <a:off x="4668036" y="4801547"/>
              <a:ext cx="1115923" cy="69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8"/>
          <p:cNvGrpSpPr/>
          <p:nvPr/>
        </p:nvGrpSpPr>
        <p:grpSpPr>
          <a:xfrm>
            <a:off x="4384331" y="1408126"/>
            <a:ext cx="2515232" cy="1554232"/>
            <a:chOff x="4384331" y="1408126"/>
            <a:chExt cx="2515232" cy="1554232"/>
          </a:xfrm>
        </p:grpSpPr>
        <p:sp>
          <p:nvSpPr>
            <p:cNvPr id="38" name="TextBox 37"/>
            <p:cNvSpPr txBox="1"/>
            <p:nvPr/>
          </p:nvSpPr>
          <p:spPr>
            <a:xfrm>
              <a:off x="4384331" y="1408126"/>
              <a:ext cx="251523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solidFill>
                    <a:schemeClr val="tx1"/>
                  </a:solidFill>
                </a:rPr>
                <a:t>cos</a:t>
              </a:r>
              <a:r>
                <a:rPr lang="en-AU" dirty="0" smtClean="0">
                  <a:solidFill>
                    <a:schemeClr val="tx1"/>
                  </a:solidFill>
                </a:rPr>
                <a:t>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  (USB)</a:t>
              </a:r>
            </a:p>
            <a:p>
              <a:r>
                <a:rPr lang="en-AU" dirty="0" err="1" smtClean="0"/>
                <a:t>cos</a:t>
              </a:r>
              <a:r>
                <a:rPr lang="en-AU" dirty="0" smtClean="0"/>
                <a:t>[(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LO</a:t>
              </a:r>
              <a:r>
                <a:rPr lang="en-AU" dirty="0" smtClean="0"/>
                <a:t>-</a:t>
              </a:r>
              <a:r>
                <a:rPr lang="el-GR" dirty="0" smtClean="0"/>
                <a:t> ω</a:t>
              </a:r>
              <a:r>
                <a:rPr lang="en-AU" baseline="-25000" dirty="0" smtClean="0"/>
                <a:t>1</a:t>
              </a:r>
              <a:r>
                <a:rPr lang="en-AU" dirty="0" smtClean="0"/>
                <a:t>)t]  (LSB)</a:t>
              </a:r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 rot="5400000">
              <a:off x="5185794" y="2506204"/>
              <a:ext cx="907900" cy="44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61"/>
          <p:cNvGrpSpPr/>
          <p:nvPr/>
        </p:nvGrpSpPr>
        <p:grpSpPr>
          <a:xfrm>
            <a:off x="6060734" y="4254605"/>
            <a:ext cx="2835142" cy="1461232"/>
            <a:chOff x="6060734" y="4254605"/>
            <a:chExt cx="2835142" cy="1461232"/>
          </a:xfrm>
        </p:grpSpPr>
        <p:sp>
          <p:nvSpPr>
            <p:cNvPr id="49" name="TextBox 48"/>
            <p:cNvSpPr txBox="1"/>
            <p:nvPr/>
          </p:nvSpPr>
          <p:spPr>
            <a:xfrm>
              <a:off x="6282405" y="5069506"/>
              <a:ext cx="261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n-AU" dirty="0" err="1" smtClean="0">
                  <a:solidFill>
                    <a:schemeClr val="tx1"/>
                  </a:solidFill>
                </a:rPr>
                <a:t>cos</a:t>
              </a:r>
              <a:r>
                <a:rPr lang="en-AU" dirty="0" smtClean="0">
                  <a:solidFill>
                    <a:schemeClr val="tx1"/>
                  </a:solidFill>
                </a:rPr>
                <a:t>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  (USB)</a:t>
              </a:r>
            </a:p>
            <a:p>
              <a:r>
                <a:rPr lang="en-AU" dirty="0" err="1" smtClean="0"/>
                <a:t>cos</a:t>
              </a:r>
              <a:r>
                <a:rPr lang="en-AU" dirty="0" smtClean="0"/>
                <a:t>[(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LO</a:t>
              </a:r>
              <a:r>
                <a:rPr lang="en-AU" dirty="0" smtClean="0"/>
                <a:t>-</a:t>
              </a:r>
              <a:r>
                <a:rPr lang="el-GR" dirty="0" smtClean="0"/>
                <a:t> ω</a:t>
              </a:r>
              <a:r>
                <a:rPr lang="en-AU" baseline="-25000" dirty="0" smtClean="0"/>
                <a:t>1</a:t>
              </a:r>
              <a:r>
                <a:rPr lang="en-AU" dirty="0" smtClean="0"/>
                <a:t>)t]   (LSB)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 flipV="1">
              <a:off x="5898258" y="4417081"/>
              <a:ext cx="838830" cy="513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0"/>
          <p:cNvGrpSpPr/>
          <p:nvPr/>
        </p:nvGrpSpPr>
        <p:grpSpPr>
          <a:xfrm>
            <a:off x="5715626" y="2036619"/>
            <a:ext cx="2929610" cy="1568081"/>
            <a:chOff x="5451131" y="2044176"/>
            <a:chExt cx="2929610" cy="1568081"/>
          </a:xfrm>
        </p:grpSpPr>
        <p:sp>
          <p:nvSpPr>
            <p:cNvPr id="51" name="TextBox 50"/>
            <p:cNvSpPr txBox="1"/>
            <p:nvPr/>
          </p:nvSpPr>
          <p:spPr>
            <a:xfrm>
              <a:off x="5451131" y="2044176"/>
              <a:ext cx="292961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            0		(USB)</a:t>
              </a:r>
            </a:p>
            <a:p>
              <a:r>
                <a:rPr lang="en-AU" dirty="0" smtClean="0"/>
                <a:t> </a:t>
              </a:r>
              <a:r>
                <a:rPr lang="en-AU" dirty="0" smtClean="0">
                  <a:solidFill>
                    <a:schemeClr val="tx1"/>
                  </a:solidFill>
                </a:rPr>
                <a:t>√2cos[(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</a:t>
              </a:r>
              <a:r>
                <a:rPr lang="en-AU" dirty="0" smtClean="0"/>
                <a:t> (LSB)</a:t>
              </a: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 rot="5400000">
              <a:off x="6318406" y="3014727"/>
              <a:ext cx="921751" cy="273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sbmix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155" y="2773142"/>
            <a:ext cx="5146333" cy="168185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Single Sideband Mixers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255726" y="3427111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145520" y="3855972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RF Signal</a:t>
            </a:r>
            <a:endParaRPr lang="en-AU" sz="1600" dirty="0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7242151" y="3435927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" name="Group 55"/>
          <p:cNvGrpSpPr/>
          <p:nvPr/>
        </p:nvGrpSpPr>
        <p:grpSpPr>
          <a:xfrm>
            <a:off x="1390494" y="2093296"/>
            <a:ext cx="1398048" cy="1511408"/>
            <a:chOff x="1390494" y="2093296"/>
            <a:chExt cx="1398048" cy="1511408"/>
          </a:xfrm>
        </p:grpSpPr>
        <p:sp>
          <p:nvSpPr>
            <p:cNvPr id="14" name="TextBox 13"/>
            <p:cNvSpPr txBox="1"/>
            <p:nvPr/>
          </p:nvSpPr>
          <p:spPr>
            <a:xfrm>
              <a:off x="1390494" y="2093296"/>
              <a:ext cx="139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2√2cos(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rot="16200000" flipH="1">
              <a:off x="1524150" y="3027996"/>
              <a:ext cx="1142077" cy="11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0"/>
          <p:cNvGrpSpPr/>
          <p:nvPr/>
        </p:nvGrpSpPr>
        <p:grpSpPr>
          <a:xfrm>
            <a:off x="5451131" y="2044176"/>
            <a:ext cx="2929610" cy="1568079"/>
            <a:chOff x="5451131" y="2044176"/>
            <a:chExt cx="2929610" cy="1568079"/>
          </a:xfrm>
        </p:grpSpPr>
        <p:sp>
          <p:nvSpPr>
            <p:cNvPr id="51" name="TextBox 50"/>
            <p:cNvSpPr txBox="1"/>
            <p:nvPr/>
          </p:nvSpPr>
          <p:spPr>
            <a:xfrm>
              <a:off x="5451131" y="2044176"/>
              <a:ext cx="292961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 √2cos[(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)t]</a:t>
              </a:r>
              <a:r>
                <a:rPr lang="en-AU" dirty="0" smtClean="0"/>
                <a:t> </a:t>
              </a:r>
              <a:r>
                <a:rPr lang="en-AU" dirty="0" smtClean="0">
                  <a:solidFill>
                    <a:schemeClr val="tx1"/>
                  </a:solidFill>
                </a:rPr>
                <a:t>(USB)</a:t>
              </a:r>
            </a:p>
            <a:p>
              <a:r>
                <a:rPr lang="en-AU" dirty="0" smtClean="0"/>
                <a:t> 	0	(LSB)</a:t>
              </a: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 rot="16200000" flipH="1">
              <a:off x="6465768" y="3140674"/>
              <a:ext cx="921749" cy="214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U:\hkanoniu\7mm\Mixer\InP 40RHM_08E\Pics\DSCN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04" y="4647397"/>
            <a:ext cx="2317840" cy="1738288"/>
          </a:xfrm>
          <a:prstGeom prst="rect">
            <a:avLst/>
          </a:prstGeom>
          <a:noFill/>
        </p:spPr>
      </p:pic>
      <p:pic>
        <p:nvPicPr>
          <p:cNvPr id="36866" name="Picture 2" descr="U:\hkanoniu\7mm\Mixer\InP 40RHM_08E\Pics\DSCN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49941" y="4705042"/>
            <a:ext cx="2239593" cy="1679605"/>
          </a:xfrm>
          <a:prstGeom prst="rect">
            <a:avLst/>
          </a:prstGeom>
          <a:noFill/>
        </p:spPr>
      </p:pic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4854129" y="5385640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4728809" y="499078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 flipH="1">
            <a:off x="8033119" y="5439799"/>
            <a:ext cx="638568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B889D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 flipH="1">
            <a:off x="7976565" y="4810677"/>
            <a:ext cx="1167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Local Oscillator</a:t>
            </a:r>
            <a:endParaRPr lang="en-AU" sz="1600" dirty="0"/>
          </a:p>
        </p:txBody>
      </p:sp>
      <p:sp>
        <p:nvSpPr>
          <p:cNvPr id="44" name="Up Arrow 43"/>
          <p:cNvSpPr/>
          <p:nvPr/>
        </p:nvSpPr>
        <p:spPr>
          <a:xfrm>
            <a:off x="6408357" y="4216820"/>
            <a:ext cx="249382" cy="408079"/>
          </a:xfrm>
          <a:prstGeom prst="upArrow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800693" y="6396335"/>
            <a:ext cx="862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dirty="0" smtClean="0"/>
              <a:t>Lower sideband</a:t>
            </a:r>
            <a:endParaRPr lang="en-AU" sz="1200" dirty="0"/>
          </a:p>
        </p:txBody>
      </p:sp>
      <p:sp>
        <p:nvSpPr>
          <p:cNvPr id="46" name="Up Arrow 45"/>
          <p:cNvSpPr/>
          <p:nvPr/>
        </p:nvSpPr>
        <p:spPr>
          <a:xfrm flipV="1">
            <a:off x="6417173" y="6417173"/>
            <a:ext cx="249382" cy="346364"/>
          </a:xfrm>
          <a:prstGeom prst="upArrow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6824623" y="4199817"/>
            <a:ext cx="862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dirty="0" smtClean="0"/>
              <a:t>Upper sideband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qmix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263" y="2737488"/>
            <a:ext cx="3354019" cy="1678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I/Q Mixers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CSIRO.</a:t>
            </a:r>
            <a:r>
              <a:rPr lang="en-AU" b="0" dirty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2118611" y="3427111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2008405" y="3855972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RF Signal</a:t>
            </a:r>
            <a:endParaRPr lang="en-AU" sz="1600" dirty="0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6726996" y="274046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" name="Group 55"/>
          <p:cNvGrpSpPr/>
          <p:nvPr/>
        </p:nvGrpSpPr>
        <p:grpSpPr>
          <a:xfrm>
            <a:off x="2253379" y="2093296"/>
            <a:ext cx="1398048" cy="1511408"/>
            <a:chOff x="1390494" y="2093296"/>
            <a:chExt cx="1398048" cy="1511408"/>
          </a:xfrm>
        </p:grpSpPr>
        <p:sp>
          <p:nvSpPr>
            <p:cNvPr id="14" name="TextBox 13"/>
            <p:cNvSpPr txBox="1"/>
            <p:nvPr/>
          </p:nvSpPr>
          <p:spPr>
            <a:xfrm>
              <a:off x="1390494" y="2093296"/>
              <a:ext cx="139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2√2cos(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rot="16200000" flipH="1">
              <a:off x="1524150" y="3027996"/>
              <a:ext cx="1142077" cy="11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/>
          <p:nvPr/>
        </p:nvGrpSpPr>
        <p:grpSpPr>
          <a:xfrm>
            <a:off x="2743200" y="1372700"/>
            <a:ext cx="1933642" cy="1525263"/>
            <a:chOff x="2202287" y="1385579"/>
            <a:chExt cx="1933642" cy="1525263"/>
          </a:xfrm>
        </p:grpSpPr>
        <p:sp>
          <p:nvSpPr>
            <p:cNvPr id="17" name="TextBox 16"/>
            <p:cNvSpPr txBox="1"/>
            <p:nvPr/>
          </p:nvSpPr>
          <p:spPr>
            <a:xfrm>
              <a:off x="2202287" y="1385579"/>
              <a:ext cx="1933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2cos(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3169108" y="1754911"/>
              <a:ext cx="354706" cy="11559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2603023" y="4205325"/>
            <a:ext cx="1443391" cy="1604908"/>
            <a:chOff x="2320008" y="4111021"/>
            <a:chExt cx="1443391" cy="1604908"/>
          </a:xfrm>
        </p:grpSpPr>
        <p:sp>
          <p:nvSpPr>
            <p:cNvPr id="26" name="TextBox 25"/>
            <p:cNvSpPr txBox="1"/>
            <p:nvPr/>
          </p:nvSpPr>
          <p:spPr>
            <a:xfrm>
              <a:off x="2320008" y="5346597"/>
              <a:ext cx="1186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2cos(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t)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864113" y="4458645"/>
              <a:ext cx="1246910" cy="5516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9"/>
          <p:cNvGrpSpPr/>
          <p:nvPr/>
        </p:nvGrpSpPr>
        <p:grpSpPr>
          <a:xfrm>
            <a:off x="3915798" y="4247049"/>
            <a:ext cx="2613471" cy="1762253"/>
            <a:chOff x="3915798" y="4247049"/>
            <a:chExt cx="2613471" cy="1762253"/>
          </a:xfrm>
        </p:grpSpPr>
        <p:sp>
          <p:nvSpPr>
            <p:cNvPr id="36" name="TextBox 35"/>
            <p:cNvSpPr txBox="1"/>
            <p:nvPr/>
          </p:nvSpPr>
          <p:spPr>
            <a:xfrm>
              <a:off x="3915798" y="5362971"/>
              <a:ext cx="261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sin[(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+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</a:t>
              </a:r>
            </a:p>
            <a:p>
              <a:pPr algn="ctr"/>
              <a:r>
                <a:rPr lang="en-AU" dirty="0" smtClean="0"/>
                <a:t>-sin[(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1</a:t>
              </a:r>
              <a:r>
                <a:rPr lang="en-AU" dirty="0" smtClean="0"/>
                <a:t>-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LO</a:t>
              </a:r>
              <a:r>
                <a:rPr lang="en-AU" dirty="0" smtClean="0"/>
                <a:t>)t]</a:t>
              </a: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>
            <a:xfrm rot="5400000" flipH="1" flipV="1">
              <a:off x="4668036" y="4801547"/>
              <a:ext cx="1115923" cy="69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8"/>
          <p:cNvGrpSpPr/>
          <p:nvPr/>
        </p:nvGrpSpPr>
        <p:grpSpPr>
          <a:xfrm>
            <a:off x="4082603" y="1313644"/>
            <a:ext cx="2520746" cy="1584101"/>
            <a:chOff x="4327301" y="1390918"/>
            <a:chExt cx="2520746" cy="1288104"/>
          </a:xfrm>
        </p:grpSpPr>
        <p:sp>
          <p:nvSpPr>
            <p:cNvPr id="38" name="TextBox 37"/>
            <p:cNvSpPr txBox="1"/>
            <p:nvPr/>
          </p:nvSpPr>
          <p:spPr>
            <a:xfrm>
              <a:off x="4327301" y="1390918"/>
              <a:ext cx="2520746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 smtClean="0">
                  <a:solidFill>
                    <a:schemeClr val="tx1"/>
                  </a:solidFill>
                </a:rPr>
                <a:t>cos</a:t>
              </a:r>
              <a:r>
                <a:rPr lang="en-AU" dirty="0" smtClean="0">
                  <a:solidFill>
                    <a:schemeClr val="tx1"/>
                  </a:solidFill>
                </a:rPr>
                <a:t>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</a:t>
              </a:r>
            </a:p>
            <a:p>
              <a:pPr algn="ctr"/>
              <a:r>
                <a:rPr lang="en-AU" dirty="0" smtClean="0"/>
                <a:t>+</a:t>
              </a:r>
              <a:r>
                <a:rPr lang="en-AU" dirty="0" err="1" smtClean="0"/>
                <a:t>cos</a:t>
              </a:r>
              <a:r>
                <a:rPr lang="en-AU" dirty="0" smtClean="0"/>
                <a:t>[(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1</a:t>
              </a:r>
              <a:r>
                <a:rPr lang="en-AU" dirty="0" smtClean="0"/>
                <a:t>+</a:t>
              </a:r>
              <a:r>
                <a:rPr lang="el-GR" dirty="0" smtClean="0"/>
                <a:t>ω</a:t>
              </a:r>
              <a:r>
                <a:rPr lang="en-AU" baseline="-25000" dirty="0" smtClean="0"/>
                <a:t>LO</a:t>
              </a:r>
              <a:r>
                <a:rPr lang="en-AU" dirty="0" smtClean="0"/>
                <a:t>)t] </a:t>
              </a:r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 flipH="1">
              <a:off x="5586026" y="2037249"/>
              <a:ext cx="1648" cy="641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61"/>
          <p:cNvGrpSpPr/>
          <p:nvPr/>
        </p:nvGrpSpPr>
        <p:grpSpPr>
          <a:xfrm>
            <a:off x="6272011" y="4250028"/>
            <a:ext cx="2623865" cy="1188810"/>
            <a:chOff x="6272011" y="4250028"/>
            <a:chExt cx="2623865" cy="1188810"/>
          </a:xfrm>
        </p:grpSpPr>
        <p:sp>
          <p:nvSpPr>
            <p:cNvPr id="49" name="TextBox 48"/>
            <p:cNvSpPr txBox="1"/>
            <p:nvPr/>
          </p:nvSpPr>
          <p:spPr>
            <a:xfrm>
              <a:off x="6282405" y="5069506"/>
              <a:ext cx="261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-sin[(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</a:t>
              </a:r>
              <a:endParaRPr lang="en-AU" dirty="0" smtClean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6272011" y="4250028"/>
              <a:ext cx="302601" cy="8434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0"/>
          <p:cNvGrpSpPr/>
          <p:nvPr/>
        </p:nvGrpSpPr>
        <p:grpSpPr>
          <a:xfrm>
            <a:off x="6065949" y="1946467"/>
            <a:ext cx="2128526" cy="977037"/>
            <a:chOff x="5801454" y="1893532"/>
            <a:chExt cx="2128526" cy="1632643"/>
          </a:xfrm>
        </p:grpSpPr>
        <p:sp>
          <p:nvSpPr>
            <p:cNvPr id="51" name="TextBox 50"/>
            <p:cNvSpPr txBox="1"/>
            <p:nvPr/>
          </p:nvSpPr>
          <p:spPr>
            <a:xfrm>
              <a:off x="5801454" y="1893532"/>
              <a:ext cx="2128526" cy="6171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 </a:t>
              </a:r>
              <a:r>
                <a:rPr lang="en-AU" dirty="0" err="1" smtClean="0">
                  <a:solidFill>
                    <a:schemeClr val="tx1"/>
                  </a:solidFill>
                </a:rPr>
                <a:t>cos</a:t>
              </a:r>
              <a:r>
                <a:rPr lang="en-AU" dirty="0" smtClean="0">
                  <a:solidFill>
                    <a:schemeClr val="tx1"/>
                  </a:solidFill>
                </a:rPr>
                <a:t>[(</a:t>
              </a:r>
              <a:r>
                <a:rPr lang="el-GR" dirty="0" smtClean="0">
                  <a:solidFill>
                    <a:schemeClr val="tx1"/>
                  </a:solidFill>
                </a:rPr>
                <a:t>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AU" dirty="0" smtClean="0">
                  <a:solidFill>
                    <a:schemeClr val="tx1"/>
                  </a:solidFill>
                </a:rPr>
                <a:t>-</a:t>
              </a:r>
              <a:r>
                <a:rPr lang="el-GR" dirty="0" smtClean="0">
                  <a:solidFill>
                    <a:schemeClr val="tx1"/>
                  </a:solidFill>
                </a:rPr>
                <a:t> ω</a:t>
              </a:r>
              <a:r>
                <a:rPr lang="en-AU" baseline="-25000" dirty="0" smtClean="0">
                  <a:solidFill>
                    <a:schemeClr val="tx1"/>
                  </a:solidFill>
                </a:rPr>
                <a:t>LO</a:t>
              </a:r>
              <a:r>
                <a:rPr lang="en-AU" dirty="0" smtClean="0">
                  <a:solidFill>
                    <a:schemeClr val="tx1"/>
                  </a:solidFill>
                </a:rPr>
                <a:t>)t]</a:t>
              </a:r>
              <a:endParaRPr lang="en-AU" dirty="0" smtClean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6024443" y="2575253"/>
              <a:ext cx="673850" cy="9509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utoShape 40"/>
          <p:cNvSpPr>
            <a:spLocks noChangeArrowheads="1"/>
          </p:cNvSpPr>
          <p:nvPr/>
        </p:nvSpPr>
        <p:spPr bwMode="auto">
          <a:xfrm>
            <a:off x="6724850" y="4026209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6758562" y="3158367"/>
            <a:ext cx="1149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I/Q Baseband Signal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iqmix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677" y="1436722"/>
            <a:ext cx="3354019" cy="1678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 Graphically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741849" y="2066847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31643" y="2495708"/>
            <a:ext cx="925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RF Signal</a:t>
            </a:r>
            <a:endParaRPr lang="en-AU" sz="1600" dirty="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4923848" y="1449919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6517" y="5044316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1339" y="5864251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7078" y="5879365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3488" y="4163921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034238" y="5835282"/>
            <a:ext cx="3068152" cy="75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19977" y="5850396"/>
            <a:ext cx="105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Frequency</a:t>
            </a:r>
            <a:endParaRPr lang="en-AU" sz="1400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355057" y="60745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07457" y="60793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314575" y="60721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628900" y="60769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66963" y="61769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357792" y="4337732"/>
            <a:ext cx="44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f</a:t>
            </a:r>
            <a:r>
              <a:rPr lang="en-AU" baseline="-25000" dirty="0" err="1" smtClean="0"/>
              <a:t>lo</a:t>
            </a:r>
            <a:endParaRPr lang="en-AU" dirty="0"/>
          </a:p>
        </p:txBody>
      </p:sp>
      <p:sp>
        <p:nvSpPr>
          <p:cNvPr id="34" name="Trapezoid 33"/>
          <p:cNvSpPr/>
          <p:nvPr/>
        </p:nvSpPr>
        <p:spPr>
          <a:xfrm>
            <a:off x="2270689" y="5126457"/>
            <a:ext cx="445864" cy="733031"/>
          </a:xfrm>
          <a:prstGeom prst="trapezoid">
            <a:avLst>
              <a:gd name="adj" fmla="val 14744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rapezoid 37"/>
          <p:cNvSpPr/>
          <p:nvPr/>
        </p:nvSpPr>
        <p:spPr>
          <a:xfrm>
            <a:off x="6343493" y="5102251"/>
            <a:ext cx="445864" cy="733031"/>
          </a:xfrm>
          <a:prstGeom prst="trapezoid">
            <a:avLst>
              <a:gd name="adj" fmla="val 14744"/>
            </a:avLst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4908822" y="2735660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4879524" y="1888254"/>
            <a:ext cx="1160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I/Q Baseband Signal</a:t>
            </a:r>
            <a:endParaRPr lang="en-AU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5740716" y="4989947"/>
            <a:ext cx="1647429" cy="2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67687" y="4109552"/>
            <a:ext cx="400110" cy="619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Power</a:t>
            </a:r>
            <a:endParaRPr lang="en-AU" sz="1400" dirty="0"/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6428582" y="6049169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6580982" y="6053932"/>
            <a:ext cx="2476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388100" y="6046788"/>
            <a:ext cx="171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6702425" y="6051551"/>
            <a:ext cx="166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40488" y="6151563"/>
            <a:ext cx="3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AU" sz="1400" dirty="0" smtClean="0"/>
              <a:t>f</a:t>
            </a:r>
            <a:endParaRPr lang="en-AU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923262" y="5301255"/>
            <a:ext cx="1133555" cy="75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Silanna_chip_prob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803" y="1244600"/>
            <a:ext cx="2024107" cy="231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Attenuators – The Volume Knob</a:t>
            </a:r>
            <a:endParaRPr lang="en-AU" dirty="0"/>
          </a:p>
        </p:txBody>
      </p:sp>
      <p:pic>
        <p:nvPicPr>
          <p:cNvPr id="5" name="Content Placeholder 4" descr="DSCN117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34089" y="3377990"/>
            <a:ext cx="3597145" cy="26978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9646"/>
            <a:ext cx="362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Allow the signal level to be varied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May be several in the system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Usually set automatically</a:t>
            </a:r>
            <a:endParaRPr lang="en-AU" dirty="0"/>
          </a:p>
        </p:txBody>
      </p:sp>
      <p:pic>
        <p:nvPicPr>
          <p:cNvPr id="7" name="Picture 6" descr="brian m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333" y="1670102"/>
            <a:ext cx="2196754" cy="2101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681" y="4089609"/>
            <a:ext cx="362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Just like some other systems if you turn the signal down too far all you get is noise and if you turn it up to far you get distortion!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4" name="Picture 4" descr="ScreenShot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32721" y="3461117"/>
            <a:ext cx="4524335" cy="2389083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929514" y="1428278"/>
            <a:ext cx="7186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Of course real systems are a little more complicated.</a:t>
            </a:r>
          </a:p>
          <a:p>
            <a:endParaRPr lang="en-AU" sz="2400" dirty="0"/>
          </a:p>
          <a:p>
            <a:r>
              <a:rPr lang="en-AU" sz="2400" dirty="0" smtClean="0"/>
              <a:t>They often contain multiple conversions and many amplification and filter stages....</a:t>
            </a:r>
          </a:p>
          <a:p>
            <a:endParaRPr lang="en-AU" sz="2400" dirty="0"/>
          </a:p>
          <a:p>
            <a:r>
              <a:rPr lang="en-AU" sz="2400" dirty="0" smtClean="0"/>
              <a:t>But that’s the gist of it.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rest of the stuff?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8" descr="MNRF Upgrade Receiver 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93494" y="1385888"/>
            <a:ext cx="316341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>
          <a:xfrm flipH="1">
            <a:off x="1118438" y="4148807"/>
            <a:ext cx="1503849" cy="423193"/>
          </a:xfrm>
          <a:prstGeom prst="borderCallout1">
            <a:avLst>
              <a:gd name="adj1" fmla="val 50871"/>
              <a:gd name="adj2" fmla="val -10286"/>
              <a:gd name="adj3" fmla="val 148852"/>
              <a:gd name="adj4" fmla="val -143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What’s this?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837266" y="2026543"/>
            <a:ext cx="1438934" cy="423193"/>
          </a:xfrm>
          <a:prstGeom prst="borderCallout1">
            <a:avLst>
              <a:gd name="adj1" fmla="val 50871"/>
              <a:gd name="adj2" fmla="val -10286"/>
              <a:gd name="adj3" fmla="val 148852"/>
              <a:gd name="adj4" fmla="val -143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What’s this?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Electronics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9" name="Picture 9" descr="3_12elect"/>
          <p:cNvPicPr>
            <a:picLocks noChangeAspect="1" noChangeArrowheads="1"/>
          </p:cNvPicPr>
          <p:nvPr/>
        </p:nvPicPr>
        <p:blipFill>
          <a:blip r:embed="rId2" cstate="print"/>
          <a:srcRect l="26054" r="19851" b="11182"/>
          <a:stretch>
            <a:fillRect/>
          </a:stretch>
        </p:blipFill>
        <p:spPr bwMode="auto">
          <a:xfrm>
            <a:off x="4670241" y="1420090"/>
            <a:ext cx="4080794" cy="4466831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944615" y="2149147"/>
            <a:ext cx="3423345" cy="336748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AU" sz="2400" dirty="0" smtClean="0"/>
              <a:t>Supplies and monitors all amplifier voltages and currents</a:t>
            </a:r>
          </a:p>
          <a:p>
            <a:pPr>
              <a:spcAft>
                <a:spcPts val="2400"/>
              </a:spcAft>
            </a:pPr>
            <a:r>
              <a:rPr lang="en-AU" sz="2400" dirty="0" smtClean="0"/>
              <a:t>Monitors system temperatures and pressures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Ours look like this...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715" y="5583471"/>
            <a:ext cx="221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ATCA</a:t>
            </a:r>
          </a:p>
          <a:p>
            <a:r>
              <a:rPr lang="en-AU" dirty="0" smtClean="0"/>
              <a:t>3/7/12mm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025846" y="5586663"/>
            <a:ext cx="120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Parkes </a:t>
            </a:r>
          </a:p>
          <a:p>
            <a:r>
              <a:rPr lang="en-AU" dirty="0" smtClean="0"/>
              <a:t>10/50cm</a:t>
            </a:r>
            <a:endParaRPr lang="en-AU" dirty="0"/>
          </a:p>
        </p:txBody>
      </p:sp>
      <p:pic>
        <p:nvPicPr>
          <p:cNvPr id="52226" name="Picture 2" descr="http://www.ska.gov.au/media/PublishingImages/Press_Resources/PA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77" y="1180709"/>
            <a:ext cx="4391478" cy="2927652"/>
          </a:xfrm>
          <a:prstGeom prst="rect">
            <a:avLst/>
          </a:prstGeom>
          <a:noFill/>
        </p:spPr>
      </p:pic>
      <p:pic>
        <p:nvPicPr>
          <p:cNvPr id="5" name="Content Placeholder 8" descr="MNRF Upgrade Receiver 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1473" y="2234616"/>
            <a:ext cx="2623394" cy="408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arkes 10_50cm Rece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0496" y="2669215"/>
            <a:ext cx="2751303" cy="3668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722" y="4167841"/>
            <a:ext cx="123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MRO PAF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Cryogenics</a:t>
            </a:r>
            <a:endParaRPr lang="en-AU" dirty="0"/>
          </a:p>
        </p:txBody>
      </p:sp>
      <p:pic>
        <p:nvPicPr>
          <p:cNvPr id="5" name="Content Placeholder 4" descr="IMG_299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78564" y="2322959"/>
            <a:ext cx="2857025" cy="32887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parkeskba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35" y="1934601"/>
            <a:ext cx="2938426" cy="3245378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 flipH="1">
            <a:off x="2962352" y="2071887"/>
            <a:ext cx="1125998" cy="437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173"/>
              <a:gd name="adj6" fmla="val -7535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15K section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2835142" y="3010217"/>
            <a:ext cx="1125998" cy="437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173"/>
              <a:gd name="adj6" fmla="val -7535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80K section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7277415" y="5422168"/>
            <a:ext cx="1345150" cy="3362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1291"/>
              <a:gd name="adj6" fmla="val -46484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Helium Lines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11" name="Picture 22" descr="comp2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4532" y="1314923"/>
            <a:ext cx="2425201" cy="2187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1389" y="3536688"/>
            <a:ext cx="181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Helium Compressor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3260" y="5669029"/>
            <a:ext cx="181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Helium Refrigerator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9295" y="5269766"/>
            <a:ext cx="235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Refrigerator in the Parkes 12mm receiver</a:t>
            </a:r>
            <a:endParaRPr lang="en-AU" sz="1400" dirty="0"/>
          </a:p>
        </p:txBody>
      </p:sp>
      <p:sp>
        <p:nvSpPr>
          <p:cNvPr id="15" name="Line Callout 2 14"/>
          <p:cNvSpPr/>
          <p:nvPr/>
        </p:nvSpPr>
        <p:spPr>
          <a:xfrm flipH="1">
            <a:off x="2986283" y="3728135"/>
            <a:ext cx="1125998" cy="437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173"/>
              <a:gd name="adj6" fmla="val -7535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Cold finger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parkeskband2.jpg"/>
          <p:cNvPicPr>
            <a:picLocks noChangeAspect="1"/>
          </p:cNvPicPr>
          <p:nvPr/>
        </p:nvPicPr>
        <p:blipFill>
          <a:blip r:embed="rId2" cstate="print"/>
          <a:srcRect l="8485" r="84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7247187" y="4571999"/>
            <a:ext cx="1624761" cy="6876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750"/>
              <a:gd name="adj6" fmla="val -2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Copper Radiation Shield 80K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 flipH="1">
            <a:off x="1110883" y="3718056"/>
            <a:ext cx="1723001" cy="6574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268"/>
              <a:gd name="adj6" fmla="val -5726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Helium Refrigerator cold finger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129729" y="2207910"/>
            <a:ext cx="1723001" cy="6574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268"/>
              <a:gd name="adj6" fmla="val -5726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Vacuum Dewar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128747" y="1081915"/>
            <a:ext cx="1760787" cy="6574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2716"/>
              <a:gd name="adj6" fmla="val -7743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Thermal Isolation waveguide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6665296" y="2162569"/>
            <a:ext cx="1979940" cy="6574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187"/>
              <a:gd name="adj6" fmla="val -5573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15K section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647641" y="3447262"/>
            <a:ext cx="1521502" cy="6574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728"/>
              <a:gd name="adj6" fmla="val -8806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Low Noise Amplifiers</a:t>
            </a:r>
            <a:endParaRPr lang="en-AU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5509074" y="3430888"/>
            <a:ext cx="876613" cy="1360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Callout 2 15"/>
          <p:cNvSpPr/>
          <p:nvPr/>
        </p:nvSpPr>
        <p:spPr>
          <a:xfrm flipH="1">
            <a:off x="3031625" y="916920"/>
            <a:ext cx="663759" cy="3148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916"/>
              <a:gd name="adj6" fmla="val -12297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Gap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32887" y="2189149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….but why do we need to cool our receivers at all?</a:t>
            </a:r>
            <a:endParaRPr lang="en-A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weak is the signal?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426" y="2765871"/>
            <a:ext cx="742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Your hand → </a:t>
            </a:r>
          </a:p>
          <a:p>
            <a:pPr>
              <a:buNone/>
            </a:pPr>
            <a:r>
              <a:rPr lang="en-AU" dirty="0" smtClean="0"/>
              <a:t>   	1.38× 10</a:t>
            </a:r>
            <a:r>
              <a:rPr lang="en-AU" baseline="30000" dirty="0" smtClean="0"/>
              <a:t>-23 </a:t>
            </a:r>
            <a:r>
              <a:rPr lang="en-AU" dirty="0" smtClean="0"/>
              <a:t>W Hz</a:t>
            </a:r>
            <a:r>
              <a:rPr lang="en-AU" baseline="30000" dirty="0" smtClean="0"/>
              <a:t>-1</a:t>
            </a:r>
            <a:r>
              <a:rPr lang="en-AU" dirty="0" smtClean="0"/>
              <a:t>K</a:t>
            </a:r>
            <a:r>
              <a:rPr lang="en-AU" baseline="30000" dirty="0" smtClean="0"/>
              <a:t>-1 </a:t>
            </a:r>
            <a:r>
              <a:rPr lang="en-AU" dirty="0" smtClean="0"/>
              <a:t>× 300K × 1 × 10</a:t>
            </a:r>
            <a:r>
              <a:rPr lang="en-AU" baseline="30000" dirty="0" smtClean="0"/>
              <a:t>9</a:t>
            </a:r>
            <a:r>
              <a:rPr lang="en-AU" dirty="0" smtClean="0"/>
              <a:t> Hz </a:t>
            </a:r>
          </a:p>
          <a:p>
            <a:pPr>
              <a:buNone/>
            </a:pPr>
            <a:r>
              <a:rPr lang="en-AU" dirty="0" smtClean="0"/>
              <a:t>	= 4 × 10</a:t>
            </a:r>
            <a:r>
              <a:rPr lang="en-AU" baseline="30000" dirty="0" smtClean="0"/>
              <a:t>-12 </a:t>
            </a:r>
            <a:r>
              <a:rPr lang="en-AU" dirty="0" smtClean="0"/>
              <a:t>W</a:t>
            </a:r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027756" y="1385445"/>
            <a:ext cx="6960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10Jy radio source →  </a:t>
            </a:r>
          </a:p>
          <a:p>
            <a:pPr>
              <a:buNone/>
            </a:pPr>
            <a:r>
              <a:rPr lang="en-AU" dirty="0" smtClean="0"/>
              <a:t>   	10 × 10</a:t>
            </a:r>
            <a:r>
              <a:rPr lang="en-AU" baseline="30000" dirty="0" smtClean="0"/>
              <a:t>-26 </a:t>
            </a:r>
            <a:r>
              <a:rPr lang="en-AU" dirty="0" smtClean="0"/>
              <a:t>W m</a:t>
            </a:r>
            <a:r>
              <a:rPr lang="en-AU" baseline="30000" dirty="0" smtClean="0"/>
              <a:t>-2</a:t>
            </a:r>
            <a:r>
              <a:rPr lang="en-AU" dirty="0" smtClean="0"/>
              <a:t>Hz</a:t>
            </a:r>
            <a:r>
              <a:rPr lang="en-AU" baseline="30000" dirty="0" smtClean="0"/>
              <a:t>-1</a:t>
            </a:r>
            <a:r>
              <a:rPr lang="en-AU" dirty="0" smtClean="0"/>
              <a:t> × 1900m</a:t>
            </a:r>
            <a:r>
              <a:rPr lang="en-AU" baseline="30000" dirty="0" smtClean="0"/>
              <a:t>2 </a:t>
            </a:r>
            <a:r>
              <a:rPr lang="en-AU" dirty="0" smtClean="0"/>
              <a:t>× 1 × 10</a:t>
            </a:r>
            <a:r>
              <a:rPr lang="en-AU" baseline="30000" dirty="0" smtClean="0"/>
              <a:t>9</a:t>
            </a:r>
            <a:r>
              <a:rPr lang="en-AU" dirty="0" smtClean="0"/>
              <a:t> Hz </a:t>
            </a:r>
          </a:p>
          <a:p>
            <a:pPr>
              <a:buNone/>
            </a:pPr>
            <a:r>
              <a:rPr lang="en-AU" dirty="0" smtClean="0"/>
              <a:t>	= 2× 10</a:t>
            </a:r>
            <a:r>
              <a:rPr lang="en-AU" baseline="30000" dirty="0" smtClean="0"/>
              <a:t>-13 </a:t>
            </a:r>
            <a:r>
              <a:rPr lang="en-AU" dirty="0" smtClean="0"/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913" y="4286092"/>
            <a:ext cx="742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Mobile Phone → </a:t>
            </a:r>
          </a:p>
          <a:p>
            <a:pPr>
              <a:buNone/>
            </a:pPr>
            <a:r>
              <a:rPr lang="en-AU" dirty="0" smtClean="0"/>
              <a:t>	≈ 1W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52945" y="5473804"/>
            <a:ext cx="742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Mobile Phone on the moon→ </a:t>
            </a:r>
          </a:p>
          <a:p>
            <a:pPr>
              <a:buNone/>
            </a:pPr>
            <a:r>
              <a:rPr lang="en-AU" dirty="0" smtClean="0"/>
              <a:t>	≈ 1W ÷ 4</a:t>
            </a:r>
            <a:r>
              <a:rPr lang="el-GR" dirty="0" smtClean="0"/>
              <a:t>π</a:t>
            </a:r>
            <a:r>
              <a:rPr lang="en-AU" dirty="0" smtClean="0"/>
              <a:t> (3.8×10</a:t>
            </a:r>
            <a:r>
              <a:rPr lang="en-AU" baseline="30000" dirty="0" smtClean="0"/>
              <a:t>8</a:t>
            </a:r>
            <a:r>
              <a:rPr lang="en-AU" dirty="0" smtClean="0"/>
              <a:t>m)</a:t>
            </a:r>
            <a:r>
              <a:rPr lang="en-AU" baseline="30000" dirty="0" smtClean="0"/>
              <a:t>2</a:t>
            </a:r>
            <a:r>
              <a:rPr lang="en-AU" dirty="0" smtClean="0"/>
              <a:t> ÷ 5×10</a:t>
            </a:r>
            <a:r>
              <a:rPr lang="en-AU" baseline="30000" dirty="0" smtClean="0"/>
              <a:t>6</a:t>
            </a:r>
            <a:r>
              <a:rPr lang="en-AU" dirty="0" smtClean="0"/>
              <a:t>Hz</a:t>
            </a:r>
          </a:p>
          <a:p>
            <a:pPr>
              <a:buNone/>
            </a:pPr>
            <a:r>
              <a:rPr lang="en-AU" dirty="0"/>
              <a:t>	</a:t>
            </a:r>
            <a:r>
              <a:rPr lang="en-AU" dirty="0" smtClean="0"/>
              <a:t>≈ 10Jy</a:t>
            </a:r>
          </a:p>
        </p:txBody>
      </p:sp>
      <p:sp>
        <p:nvSpPr>
          <p:cNvPr id="10" name="Line Callout 2 9"/>
          <p:cNvSpPr/>
          <p:nvPr/>
        </p:nvSpPr>
        <p:spPr>
          <a:xfrm flipH="1">
            <a:off x="5116104" y="855206"/>
            <a:ext cx="2131083" cy="550401"/>
          </a:xfrm>
          <a:prstGeom prst="borderCallout2">
            <a:avLst>
              <a:gd name="adj1" fmla="val 69551"/>
              <a:gd name="adj2" fmla="val 102305"/>
              <a:gd name="adj3" fmla="val 68178"/>
              <a:gd name="adj4" fmla="val 108510"/>
              <a:gd name="adj5" fmla="val 144196"/>
              <a:gd name="adj6" fmla="val 12357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</a:rPr>
              <a:t>Effective area of Parkes telescope dish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 flipH="1">
            <a:off x="6553199" y="2050476"/>
            <a:ext cx="2131083" cy="550401"/>
          </a:xfrm>
          <a:prstGeom prst="borderCallout2">
            <a:avLst>
              <a:gd name="adj1" fmla="val 69551"/>
              <a:gd name="adj2" fmla="val 102305"/>
              <a:gd name="adj3" fmla="val 68178"/>
              <a:gd name="adj4" fmla="val 108510"/>
              <a:gd name="adj5" fmla="val -4088"/>
              <a:gd name="adj6" fmla="val 131734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</a:rPr>
              <a:t>Bandwidth of Digital Filter Bank 3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 flipH="1">
            <a:off x="3682788" y="2486260"/>
            <a:ext cx="1168822" cy="377851"/>
          </a:xfrm>
          <a:prstGeom prst="borderCallout2">
            <a:avLst>
              <a:gd name="adj1" fmla="val 69551"/>
              <a:gd name="adj2" fmla="val 102305"/>
              <a:gd name="adj3" fmla="val 68178"/>
              <a:gd name="adj4" fmla="val 120457"/>
              <a:gd name="adj5" fmla="val 158461"/>
              <a:gd name="adj6" fmla="val 16981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</a:rPr>
              <a:t>Boltzmann's constant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 flipH="1">
            <a:off x="4923399" y="5170263"/>
            <a:ext cx="918181" cy="377851"/>
          </a:xfrm>
          <a:prstGeom prst="borderCallout2">
            <a:avLst>
              <a:gd name="adj1" fmla="val 69551"/>
              <a:gd name="adj2" fmla="val 102305"/>
              <a:gd name="adj3" fmla="val 68178"/>
              <a:gd name="adj4" fmla="val 120457"/>
              <a:gd name="adj5" fmla="val 162461"/>
              <a:gd name="adj6" fmla="val 192041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</a:rPr>
              <a:t>Lunar Distance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 flipH="1">
            <a:off x="6564532" y="5488919"/>
            <a:ext cx="1181417" cy="375334"/>
          </a:xfrm>
          <a:prstGeom prst="borderCallout2">
            <a:avLst>
              <a:gd name="adj1" fmla="val 69551"/>
              <a:gd name="adj2" fmla="val 102305"/>
              <a:gd name="adj3" fmla="val 68178"/>
              <a:gd name="adj4" fmla="val 120457"/>
              <a:gd name="adj5" fmla="val 122193"/>
              <a:gd name="adj6" fmla="val 18244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</a:rPr>
              <a:t>3G transmit bandwidth</a:t>
            </a:r>
            <a:endParaRPr lang="en-A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7232085" cy="4922837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Like your hand all the components in the receiver system contribute a thermal noise signal which masks the astronomical signal we are trying to observe.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By cooling the receiver we reduce these thermal sources of noise and improve the sensitivity of the receiver by 7-10 times.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Reduce noise by cooling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1524000"/>
            <a:ext cx="46482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22098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09800" y="3048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0" y="4876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124200" y="3045481"/>
            <a:ext cx="321803" cy="25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44743" y="2403134"/>
            <a:ext cx="1489993" cy="1338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1981200"/>
            <a:ext cx="99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3276600"/>
            <a:ext cx="99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4934738" y="3048000"/>
            <a:ext cx="551662" cy="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54864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864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486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486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WordArt 16" descr="Narrow vertical"/>
          <p:cNvSpPr>
            <a:spLocks noChangeArrowheads="1" noChangeShapeType="1" noTextEdit="1"/>
          </p:cNvSpPr>
          <p:nvPr/>
        </p:nvSpPr>
        <p:spPr bwMode="auto">
          <a:xfrm>
            <a:off x="3505200" y="2667000"/>
            <a:ext cx="1371600" cy="693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A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amplify</a:t>
            </a:r>
          </a:p>
        </p:txBody>
      </p:sp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6011863" y="2060575"/>
            <a:ext cx="838200" cy="685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visible </a:t>
            </a:r>
          </a:p>
          <a:p>
            <a:pPr algn="ctr"/>
            <a:r>
              <a:rPr lang="en-A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output</a:t>
            </a:r>
          </a:p>
        </p:txBody>
      </p:sp>
      <p:sp>
        <p:nvSpPr>
          <p:cNvPr id="19" name="WordArt 18"/>
          <p:cNvSpPr>
            <a:spLocks noChangeArrowheads="1" noChangeShapeType="1" noTextEdit="1"/>
          </p:cNvSpPr>
          <p:nvPr/>
        </p:nvSpPr>
        <p:spPr bwMode="auto">
          <a:xfrm>
            <a:off x="6019800" y="3352800"/>
            <a:ext cx="838200" cy="685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audio </a:t>
            </a:r>
          </a:p>
          <a:p>
            <a:pPr algn="ctr"/>
            <a:r>
              <a:rPr lang="en-A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output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524000" y="5334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524000" y="624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819400" y="5334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0" y="5638800"/>
            <a:ext cx="1295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85800" y="3276600"/>
            <a:ext cx="1295400" cy="106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Electronic device generates a signal</a:t>
            </a:r>
            <a:endParaRPr lang="en-US" b="1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447800" y="4343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2987675" y="5638800"/>
            <a:ext cx="97472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38599" y="5410200"/>
            <a:ext cx="29667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/>
              <a:t>Cold stuff (liquid nitrogen</a:t>
            </a:r>
            <a:r>
              <a:rPr lang="en-US" sz="1600" b="1" dirty="0" smtClean="0"/>
              <a:t>) – good for making ice cream.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6350" y="-17463"/>
            <a:ext cx="9144000" cy="6875463"/>
            <a:chOff x="4" y="-11"/>
            <a:chExt cx="5760" cy="4331"/>
          </a:xfrm>
        </p:grpSpPr>
        <p:pic>
          <p:nvPicPr>
            <p:cNvPr id="25622" name="Picture 22" descr="title_slide_070615_baronly"/>
            <p:cNvPicPr>
              <a:picLocks noChangeAspect="1" noChangeArrowheads="1"/>
            </p:cNvPicPr>
            <p:nvPr/>
          </p:nvPicPr>
          <p:blipFill>
            <a:blip r:embed="rId2" cstate="print"/>
            <a:srcRect t="12152" r="9892"/>
            <a:stretch>
              <a:fillRect/>
            </a:stretch>
          </p:blipFill>
          <p:spPr bwMode="auto">
            <a:xfrm>
              <a:off x="4" y="2387"/>
              <a:ext cx="5760" cy="1012"/>
            </a:xfrm>
            <a:prstGeom prst="rect">
              <a:avLst/>
            </a:prstGeom>
            <a:noFill/>
          </p:spPr>
        </p:pic>
        <p:grpSp>
          <p:nvGrpSpPr>
            <p:cNvPr id="25638" name="Group 38"/>
            <p:cNvGrpSpPr>
              <a:grpSpLocks/>
            </p:cNvGrpSpPr>
            <p:nvPr/>
          </p:nvGrpSpPr>
          <p:grpSpPr bwMode="auto">
            <a:xfrm>
              <a:off x="413" y="-11"/>
              <a:ext cx="259" cy="4331"/>
              <a:chOff x="413" y="-11"/>
              <a:chExt cx="259" cy="4331"/>
            </a:xfrm>
          </p:grpSpPr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 rot="286749" flipH="1">
                <a:off x="655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 rot="286749" flipH="1">
                <a:off x="57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rot="286749" flipH="1">
                <a:off x="61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 rot="286749" flipH="1">
                <a:off x="53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rot="286749" flipH="1">
                <a:off x="451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 rot="286749" flipH="1">
                <a:off x="491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 rot="286749" flipH="1">
                <a:off x="41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847" y="3682"/>
              <a:ext cx="399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AU" sz="1500" b="1">
                  <a:solidFill>
                    <a:schemeClr val="accent1"/>
                  </a:solidFill>
                </a:rPr>
                <a:t>Contact Us</a:t>
              </a:r>
            </a:p>
            <a:p>
              <a:pPr algn="r">
                <a:lnSpc>
                  <a:spcPct val="110000"/>
                </a:lnSpc>
              </a:pPr>
              <a:r>
                <a:rPr lang="en-AU" sz="1500"/>
                <a:t>Phone: 1300 363 400 or +61 3 9545 2176</a:t>
              </a:r>
            </a:p>
            <a:p>
              <a:pPr algn="r">
                <a:lnSpc>
                  <a:spcPct val="110000"/>
                </a:lnSpc>
              </a:pPr>
              <a:r>
                <a:rPr lang="en-AU" sz="1500"/>
                <a:t>Email: enquiries@csiro.au  Web: www.csiro.au</a:t>
              </a:r>
            </a:p>
          </p:txBody>
        </p:sp>
        <p:pic>
          <p:nvPicPr>
            <p:cNvPr id="25636" name="Picture 36" descr="20070618_csiro7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" y="3663"/>
              <a:ext cx="420" cy="504"/>
            </a:xfrm>
            <a:prstGeom prst="rect">
              <a:avLst/>
            </a:prstGeom>
            <a:noFill/>
          </p:spPr>
        </p:pic>
      </p:grp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627188" y="4267200"/>
            <a:ext cx="7200900" cy="900113"/>
          </a:xfrm>
        </p:spPr>
        <p:txBody>
          <a:bodyPr/>
          <a:lstStyle/>
          <a:p>
            <a:r>
              <a:rPr lang="en-AU" sz="4400"/>
              <a:t>Thank you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41463" y="836613"/>
            <a:ext cx="38618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chemeClr val="accent1"/>
                </a:solidFill>
              </a:rPr>
              <a:t>CSIRO Astronomy and Space Science</a:t>
            </a:r>
            <a:endParaRPr lang="en-AU" sz="1600" b="1" dirty="0">
              <a:solidFill>
                <a:schemeClr val="accent1"/>
              </a:solidFill>
            </a:endParaRPr>
          </a:p>
          <a:p>
            <a:r>
              <a:rPr lang="en-AU" sz="1600" dirty="0" smtClean="0"/>
              <a:t>Suzy Jackson</a:t>
            </a:r>
          </a:p>
          <a:p>
            <a:r>
              <a:rPr lang="en-AU" sz="1600" dirty="0" smtClean="0"/>
              <a:t>RF Engineer</a:t>
            </a:r>
            <a:endParaRPr lang="en-AU" sz="1600" dirty="0"/>
          </a:p>
          <a:p>
            <a:endParaRPr lang="en-AU" sz="1600" dirty="0"/>
          </a:p>
          <a:p>
            <a:r>
              <a:rPr lang="en-AU" sz="1600" dirty="0"/>
              <a:t>Phone: </a:t>
            </a:r>
            <a:r>
              <a:rPr lang="en-AU" sz="1600" dirty="0" smtClean="0"/>
              <a:t>02 9372 4359</a:t>
            </a:r>
            <a:endParaRPr lang="en-AU" sz="1600" dirty="0"/>
          </a:p>
          <a:p>
            <a:r>
              <a:rPr lang="en-AU" sz="1600" dirty="0"/>
              <a:t>Email: </a:t>
            </a:r>
            <a:r>
              <a:rPr lang="en-AU" sz="1600" dirty="0" smtClean="0"/>
              <a:t>Suzy.Jackson@csiro.au</a:t>
            </a:r>
            <a:endParaRPr lang="en-AU" sz="1600" dirty="0"/>
          </a:p>
          <a:p>
            <a:r>
              <a:rPr lang="en-AU" sz="1600" dirty="0"/>
              <a:t>Web: </a:t>
            </a:r>
            <a:r>
              <a:rPr lang="en-AU" sz="1600" dirty="0" smtClean="0"/>
              <a:t>www.csiro.au/org/CASS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Receiver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0" y="1466063"/>
            <a:ext cx="207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 the outside...</a:t>
            </a:r>
            <a:endParaRPr lang="en-AU" dirty="0"/>
          </a:p>
        </p:txBody>
      </p:sp>
      <p:pic>
        <p:nvPicPr>
          <p:cNvPr id="6" name="Picture 5" descr="P10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975" y="1544761"/>
            <a:ext cx="3381912" cy="4519752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483649" y="3294863"/>
            <a:ext cx="1647432" cy="619676"/>
          </a:xfrm>
          <a:prstGeom prst="borderCallout1">
            <a:avLst>
              <a:gd name="adj1" fmla="val 48018"/>
              <a:gd name="adj2" fmla="val 101759"/>
              <a:gd name="adj3" fmla="val -3354"/>
              <a:gd name="adj4" fmla="val 22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Vacuum Dewar</a:t>
            </a:r>
            <a:endParaRPr lang="en-AU" dirty="0"/>
          </a:p>
        </p:txBody>
      </p:sp>
      <p:sp>
        <p:nvSpPr>
          <p:cNvPr id="8" name="Line Callout 1 7"/>
          <p:cNvSpPr/>
          <p:nvPr/>
        </p:nvSpPr>
        <p:spPr>
          <a:xfrm>
            <a:off x="6711897" y="5140037"/>
            <a:ext cx="1647432" cy="619676"/>
          </a:xfrm>
          <a:prstGeom prst="borderCallout1">
            <a:avLst>
              <a:gd name="adj1" fmla="val 48018"/>
              <a:gd name="adj2" fmla="val -1452"/>
              <a:gd name="adj3" fmla="val -4574"/>
              <a:gd name="adj4" fmla="val -113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Feed Horns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Receiver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0" y="1466063"/>
            <a:ext cx="207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 the inside...</a:t>
            </a:r>
            <a:endParaRPr lang="en-AU" dirty="0"/>
          </a:p>
        </p:txBody>
      </p:sp>
      <p:pic>
        <p:nvPicPr>
          <p:cNvPr id="6" name="Picture 5" descr="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9379" y="1702044"/>
            <a:ext cx="3168065" cy="4495956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1284694" y="4806268"/>
            <a:ext cx="1647432" cy="619676"/>
          </a:xfrm>
          <a:prstGeom prst="borderCallout1">
            <a:avLst>
              <a:gd name="adj1" fmla="val 48018"/>
              <a:gd name="adj2" fmla="val 101759"/>
              <a:gd name="adj3" fmla="val -915"/>
              <a:gd name="adj4" fmla="val 178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Amplifiers</a:t>
            </a:r>
            <a:endParaRPr lang="en-AU" dirty="0"/>
          </a:p>
        </p:txBody>
      </p:sp>
      <p:sp>
        <p:nvSpPr>
          <p:cNvPr id="8" name="Line Callout 1 7"/>
          <p:cNvSpPr/>
          <p:nvPr/>
        </p:nvSpPr>
        <p:spPr>
          <a:xfrm>
            <a:off x="6650181" y="4753369"/>
            <a:ext cx="1647432" cy="619676"/>
          </a:xfrm>
          <a:prstGeom prst="borderCallout1">
            <a:avLst>
              <a:gd name="adj1" fmla="val 28506"/>
              <a:gd name="adj2" fmla="val -1452"/>
              <a:gd name="adj3" fmla="val -48476"/>
              <a:gd name="adj4" fmla="val -96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Ortho-Mode Transducers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CSIRO.</a:t>
            </a:r>
            <a:r>
              <a:rPr lang="en-AU" b="0" dirty="0" smtClean="0">
                <a:solidFill>
                  <a:schemeClr val="tx1"/>
                </a:solidFill>
              </a:rPr>
              <a:t> Wide Band Receiver Upgrade of the CASS Compact Array</a:t>
            </a:r>
            <a:endParaRPr lang="en-AU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3089275" y="2857500"/>
          <a:ext cx="2844800" cy="1257300"/>
        </p:xfrm>
        <a:graphic>
          <a:graphicData uri="http://schemas.openxmlformats.org/presentationml/2006/ole">
            <p:oleObj spid="_x0000_s46082" name="Equation" r:id="rId3" imgW="1091880" imgH="482400" progId="Equation.3">
              <p:embed/>
            </p:oleObj>
          </a:graphicData>
        </a:graphic>
      </p:graphicFrame>
      <p:sp>
        <p:nvSpPr>
          <p:cNvPr id="6" name="Line Callout 1 5"/>
          <p:cNvSpPr/>
          <p:nvPr/>
        </p:nvSpPr>
        <p:spPr>
          <a:xfrm>
            <a:off x="5970050" y="2085740"/>
            <a:ext cx="2365348" cy="385408"/>
          </a:xfrm>
          <a:prstGeom prst="borderCallout1">
            <a:avLst>
              <a:gd name="adj1" fmla="val 65046"/>
              <a:gd name="adj2" fmla="val -225"/>
              <a:gd name="adj3" fmla="val 243873"/>
              <a:gd name="adj4" fmla="val -39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system temperature</a:t>
            </a:r>
            <a:endParaRPr lang="en-AU" dirty="0"/>
          </a:p>
        </p:txBody>
      </p:sp>
      <p:sp>
        <p:nvSpPr>
          <p:cNvPr id="7" name="Line Callout 1 6"/>
          <p:cNvSpPr/>
          <p:nvPr/>
        </p:nvSpPr>
        <p:spPr>
          <a:xfrm>
            <a:off x="6234545" y="3990110"/>
            <a:ext cx="2388020" cy="468536"/>
          </a:xfrm>
          <a:prstGeom prst="borderCallout1">
            <a:avLst>
              <a:gd name="adj1" fmla="val 28891"/>
              <a:gd name="adj2" fmla="val -228"/>
              <a:gd name="adj3" fmla="val -25038"/>
              <a:gd name="adj4" fmla="val -17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Integration Time</a:t>
            </a:r>
            <a:endParaRPr lang="en-AU" dirty="0"/>
          </a:p>
        </p:txBody>
      </p:sp>
      <p:sp>
        <p:nvSpPr>
          <p:cNvPr id="8" name="Line Callout 1 7"/>
          <p:cNvSpPr/>
          <p:nvPr/>
        </p:nvSpPr>
        <p:spPr>
          <a:xfrm>
            <a:off x="241826" y="2841441"/>
            <a:ext cx="2463590" cy="733032"/>
          </a:xfrm>
          <a:prstGeom prst="borderCallout1">
            <a:avLst>
              <a:gd name="adj1" fmla="val 32152"/>
              <a:gd name="adj2" fmla="val 100096"/>
              <a:gd name="adj3" fmla="val 57861"/>
              <a:gd name="adj4" fmla="val 118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minimum detectable flux</a:t>
            </a:r>
            <a:endParaRPr lang="en-AU" dirty="0"/>
          </a:p>
        </p:txBody>
      </p:sp>
      <p:sp>
        <p:nvSpPr>
          <p:cNvPr id="9" name="Line Callout 1 8"/>
          <p:cNvSpPr/>
          <p:nvPr/>
        </p:nvSpPr>
        <p:spPr>
          <a:xfrm>
            <a:off x="1165041" y="4459903"/>
            <a:ext cx="2379204" cy="580631"/>
          </a:xfrm>
          <a:prstGeom prst="borderCallout1">
            <a:avLst>
              <a:gd name="adj1" fmla="val 14375"/>
              <a:gd name="adj2" fmla="val 100405"/>
              <a:gd name="adj3" fmla="val -73425"/>
              <a:gd name="adj4" fmla="val 126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Effective Collecting Area</a:t>
            </a:r>
            <a:endParaRPr lang="en-AU" dirty="0"/>
          </a:p>
        </p:txBody>
      </p:sp>
      <p:sp>
        <p:nvSpPr>
          <p:cNvPr id="10" name="Line Callout 1 9"/>
          <p:cNvSpPr/>
          <p:nvPr/>
        </p:nvSpPr>
        <p:spPr>
          <a:xfrm>
            <a:off x="5691699" y="4973782"/>
            <a:ext cx="2388020" cy="468536"/>
          </a:xfrm>
          <a:prstGeom prst="borderCallout1">
            <a:avLst>
              <a:gd name="adj1" fmla="val 28891"/>
              <a:gd name="adj2" fmla="val -228"/>
              <a:gd name="adj3" fmla="val -212135"/>
              <a:gd name="adj4" fmla="val -28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Observing Bandwidth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Australia Telescope Receivers</a:t>
            </a:r>
            <a:endParaRPr lang="en-AU" dirty="0"/>
          </a:p>
        </p:txBody>
      </p:sp>
      <p:pic>
        <p:nvPicPr>
          <p:cNvPr id="5" name="Content Placeholder 4" descr="CAband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4388" y="1657952"/>
            <a:ext cx="7343775" cy="36230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115970" y="3116982"/>
            <a:ext cx="106554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10cm-25cm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728669" y="3113687"/>
            <a:ext cx="135048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12mm-18.7mm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647622" y="3116982"/>
            <a:ext cx="101012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6mm-10mm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140085" y="3116982"/>
            <a:ext cx="123557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O</a:t>
            </a:r>
            <a:r>
              <a:rPr lang="en-AU" sz="1200" baseline="-25000" dirty="0" smtClean="0"/>
              <a:t>2</a:t>
            </a:r>
            <a:r>
              <a:rPr lang="en-AU" sz="1200" dirty="0" smtClean="0"/>
              <a:t> absorption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567085" y="3116982"/>
            <a:ext cx="127457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2.8mm-3.5mm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89829" y="3116982"/>
            <a:ext cx="110206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4.6cm-6.7cm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27640" y="3124676"/>
            <a:ext cx="1102064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3.2cm-3.7cm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89616" y="3101868"/>
            <a:ext cx="106554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2.5cm-7cm</a:t>
            </a:r>
            <a:endParaRPr lang="en-AU" sz="1200" dirty="0"/>
          </a:p>
        </p:txBody>
      </p:sp>
      <p:sp>
        <p:nvSpPr>
          <p:cNvPr id="14" name="Line Callout 1 13"/>
          <p:cNvSpPr/>
          <p:nvPr/>
        </p:nvSpPr>
        <p:spPr>
          <a:xfrm>
            <a:off x="2932125" y="1398050"/>
            <a:ext cx="1503849" cy="324952"/>
          </a:xfrm>
          <a:prstGeom prst="borderCallout1">
            <a:avLst>
              <a:gd name="adj1" fmla="val 107586"/>
              <a:gd name="adj2" fmla="val 49681"/>
              <a:gd name="adj3" fmla="val 296221"/>
              <a:gd name="adj4" fmla="val 4938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Current upgrade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0853" y="2131081"/>
            <a:ext cx="104286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L/S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621074" y="1943414"/>
            <a:ext cx="104286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C/X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103512" y="2126042"/>
            <a:ext cx="57937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K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852917" y="2127302"/>
            <a:ext cx="57937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897046" y="2113448"/>
            <a:ext cx="57937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W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Parkes Receiver Bands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ParkesB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743" y="1533343"/>
            <a:ext cx="7363848" cy="452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quashed geo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1244" y="1692773"/>
            <a:ext cx="2871670" cy="4307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Receiving the signal – Feed horns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Receiver Systems for Radio Astronomy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 rot="5400000">
            <a:off x="1969411" y="1385908"/>
            <a:ext cx="721341" cy="987451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900546" y="1681438"/>
            <a:ext cx="603303" cy="36651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796054" y="1670102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Feed</a:t>
            </a:r>
            <a:endParaRPr lang="en-AU" dirty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90340" y="2110299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/>
              <a:t>Signal</a:t>
            </a:r>
            <a:endParaRPr lang="en-AU" sz="1600" dirty="0"/>
          </a:p>
        </p:txBody>
      </p:sp>
      <p:pic>
        <p:nvPicPr>
          <p:cNvPr id="34" name="Picture 1055" descr="cxlsfe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717" y="1652882"/>
            <a:ext cx="3288420" cy="4354322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8542" y="445108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Callout 1 43"/>
          <p:cNvSpPr/>
          <p:nvPr/>
        </p:nvSpPr>
        <p:spPr>
          <a:xfrm flipH="1">
            <a:off x="3166391" y="3672714"/>
            <a:ext cx="1518964" cy="536548"/>
          </a:xfrm>
          <a:prstGeom prst="borderCallout1">
            <a:avLst>
              <a:gd name="adj1" fmla="val 98758"/>
              <a:gd name="adj2" fmla="val 78768"/>
              <a:gd name="adj3" fmla="val 217866"/>
              <a:gd name="adj4" fmla="val 783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Waveguide output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09454" y="2214208"/>
            <a:ext cx="238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Captures the focused microwaves into a waveguide output </a:t>
            </a:r>
          </a:p>
        </p:txBody>
      </p:sp>
      <p:pic>
        <p:nvPicPr>
          <p:cNvPr id="16" name="Picture 15" descr="NASAreceiver_parkesfocuscabin_August2003_P8070047.jpg"/>
          <p:cNvPicPr>
            <a:picLocks noChangeAspect="1"/>
          </p:cNvPicPr>
          <p:nvPr/>
        </p:nvPicPr>
        <p:blipFill>
          <a:blip r:embed="rId5" cstate="print"/>
          <a:srcRect l="24297" t="8036" r="24298" b="4101"/>
          <a:stretch>
            <a:fillRect/>
          </a:stretch>
        </p:blipFill>
        <p:spPr>
          <a:xfrm>
            <a:off x="143584" y="2901897"/>
            <a:ext cx="2574789" cy="289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csiro_powerpoint_080516-1">
  <a:themeElements>
    <a:clrScheme name="onecsiro_powerpoint_070705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707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ecsiro_powerpoint_0707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onecsiro_powerpoint_080516-1</Template>
  <TotalTime>12792</TotalTime>
  <Words>1280</Words>
  <Application>Microsoft Office PowerPoint</Application>
  <PresentationFormat>On-screen Show (4:3)</PresentationFormat>
  <Paragraphs>335</Paragraphs>
  <Slides>36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onecsiro_powerpoint_080516-1</vt:lpstr>
      <vt:lpstr>Equation</vt:lpstr>
      <vt:lpstr>Receiver Systems</vt:lpstr>
      <vt:lpstr>The Basic Structure of a typical Radio Telescope</vt:lpstr>
      <vt:lpstr>Ours look like this...</vt:lpstr>
      <vt:lpstr>The Receiver</vt:lpstr>
      <vt:lpstr>The Receiver</vt:lpstr>
      <vt:lpstr> </vt:lpstr>
      <vt:lpstr>The Australia Telescope Receivers</vt:lpstr>
      <vt:lpstr>Parkes Receiver Bands</vt:lpstr>
      <vt:lpstr>Receiving the signal – Feed horns</vt:lpstr>
      <vt:lpstr>Feed Horns</vt:lpstr>
      <vt:lpstr>Coupling noise into the System</vt:lpstr>
      <vt:lpstr>Separating Polarisations –  Ortho-mode Transducers (OMTs)</vt:lpstr>
      <vt:lpstr>Low Noise Amplifiers (LNA)</vt:lpstr>
      <vt:lpstr>Why is the first Low Noise Amplifier so important?</vt:lpstr>
      <vt:lpstr>The Conversion System</vt:lpstr>
      <vt:lpstr>Filters</vt:lpstr>
      <vt:lpstr>Mixing it down – Frequency Conversion</vt:lpstr>
      <vt:lpstr>Mixing it down – Frequency Conversion</vt:lpstr>
      <vt:lpstr>Mixing it down – Frequency Conversion</vt:lpstr>
      <vt:lpstr>Mixing it down – Frequency Conversion</vt:lpstr>
      <vt:lpstr>Mixing it down – Frequency Conversion</vt:lpstr>
      <vt:lpstr>Single Sideband Mixers</vt:lpstr>
      <vt:lpstr>Single Sideband Mixers</vt:lpstr>
      <vt:lpstr>I/Q Mixers</vt:lpstr>
      <vt:lpstr>Or Graphically</vt:lpstr>
      <vt:lpstr>Attenuators – The Volume Knob</vt:lpstr>
      <vt:lpstr> </vt:lpstr>
      <vt:lpstr>What is the rest of the stuff?</vt:lpstr>
      <vt:lpstr>Electronics</vt:lpstr>
      <vt:lpstr>Cryogenics</vt:lpstr>
      <vt:lpstr>Slide 31</vt:lpstr>
      <vt:lpstr> </vt:lpstr>
      <vt:lpstr>How weak is the signal?</vt:lpstr>
      <vt:lpstr> </vt:lpstr>
      <vt:lpstr>Reduce noise by cooling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Receiver Systems </dc:title>
  <dc:creator>Dunning, Alex (CASS, Marsfield)</dc:creator>
  <cp:lastModifiedBy>Jackson, Suzy (CASS, Marsfield)</cp:lastModifiedBy>
  <cp:revision>404</cp:revision>
  <dcterms:created xsi:type="dcterms:W3CDTF">2010-09-22T05:56:17Z</dcterms:created>
  <dcterms:modified xsi:type="dcterms:W3CDTF">2012-09-24T21:49:59Z</dcterms:modified>
</cp:coreProperties>
</file>