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41" r:id="rId1"/>
    <p:sldMasterId id="2147483744" r:id="rId2"/>
  </p:sldMasterIdLst>
  <p:notesMasterIdLst>
    <p:notesMasterId r:id="rId33"/>
  </p:notesMasterIdLst>
  <p:sldIdLst>
    <p:sldId id="258" r:id="rId3"/>
    <p:sldId id="276" r:id="rId4"/>
    <p:sldId id="277" r:id="rId5"/>
    <p:sldId id="278" r:id="rId6"/>
    <p:sldId id="279" r:id="rId7"/>
    <p:sldId id="280" r:id="rId8"/>
    <p:sldId id="285" r:id="rId9"/>
    <p:sldId id="257" r:id="rId10"/>
    <p:sldId id="263" r:id="rId11"/>
    <p:sldId id="261" r:id="rId12"/>
    <p:sldId id="264" r:id="rId13"/>
    <p:sldId id="265" r:id="rId14"/>
    <p:sldId id="266" r:id="rId15"/>
    <p:sldId id="267" r:id="rId16"/>
    <p:sldId id="268" r:id="rId17"/>
    <p:sldId id="281" r:id="rId18"/>
    <p:sldId id="282" r:id="rId19"/>
    <p:sldId id="283" r:id="rId20"/>
    <p:sldId id="286" r:id="rId21"/>
    <p:sldId id="269" r:id="rId22"/>
    <p:sldId id="270" r:id="rId23"/>
    <p:sldId id="271" r:id="rId24"/>
    <p:sldId id="272" r:id="rId25"/>
    <p:sldId id="284" r:id="rId26"/>
    <p:sldId id="259" r:id="rId27"/>
    <p:sldId id="260" r:id="rId28"/>
    <p:sldId id="262" r:id="rId29"/>
    <p:sldId id="273" r:id="rId30"/>
    <p:sldId id="275" r:id="rId31"/>
    <p:sldId id="274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121"/>
    <a:srgbClr val="DDDCD8"/>
    <a:srgbClr val="0426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34" d="100"/>
          <a:sy n="134" d="100"/>
        </p:scale>
        <p:origin x="-416" y="-80"/>
      </p:cViewPr>
      <p:guideLst>
        <p:guide orient="horz" pos="251"/>
        <p:guide orient="horz" pos="984"/>
        <p:guide orient="horz" pos="4134"/>
        <p:guide orient="horz" pos="3715"/>
        <p:guide orient="horz" pos="1674"/>
        <p:guide pos="252"/>
        <p:guide pos="2880"/>
        <p:guide pos="55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97C2E8D-1EDC-BB47-BC9D-CC91D4F4232B}" type="datetimeFigureOut">
              <a:rPr lang="en-US"/>
              <a:pPr>
                <a:defRPr/>
              </a:pPr>
              <a:t>26/09/12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D3D42DB-49E9-994A-A8EF-959EAE9FD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48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4D2948-FDE3-DD4A-95B1-D5705AAF3725}" type="slidenum">
              <a:rPr lang="en-US">
                <a:solidFill>
                  <a:prstClr val="black"/>
                </a:solidFill>
              </a:rPr>
              <a:pPr>
                <a:defRPr/>
              </a:pPr>
              <a:t>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3D42DB-49E9-994A-A8EF-959EAE9FD8E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26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250824" y="1357297"/>
            <a:ext cx="8662989" cy="509589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174625" marR="0" indent="-17462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CE1126"/>
              </a:buClr>
              <a:buSzTx/>
              <a:buFont typeface="Arial" pitchFamily="34" charset="0"/>
              <a:buChar char="›"/>
              <a:tabLst/>
              <a:defRPr/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AU" noProof="0" dirty="0" smtClean="0"/>
              <a:t>Sixth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442380" y="287496"/>
            <a:ext cx="6471433" cy="63341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1099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7056457" cy="633417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  <a:prstGeom prst="rect">
            <a:avLst/>
          </a:prstGeom>
        </p:spPr>
        <p:txBody>
          <a:bodyPr tIns="0" rIns="0" bIns="0" anchor="ctr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33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7056457" cy="633417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  <a:prstGeom prst="rect">
            <a:avLst/>
          </a:prstGeom>
        </p:spPr>
        <p:txBody>
          <a:bodyPr tIns="0" rIns="0" bIns="0" anchor="ctr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0706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7056457" cy="633417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  <a:prstGeom prst="rect">
            <a:avLst/>
          </a:prstGeom>
        </p:spPr>
        <p:txBody>
          <a:bodyPr tIns="0" rIns="0" bIns="0" anchor="ctr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516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50824" y="1357297"/>
            <a:ext cx="8662989" cy="509589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174625" marR="0" indent="-17462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CE1126"/>
              </a:buClr>
              <a:buSzTx/>
              <a:buFont typeface="Arial" pitchFamily="34" charset="0"/>
              <a:buChar char="›"/>
              <a:tabLst/>
              <a:defRPr/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AU" noProof="0" dirty="0" smtClean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197224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250824" y="1357297"/>
            <a:ext cx="8662989" cy="509589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174625" marR="0" indent="-17462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CE1126"/>
              </a:buClr>
              <a:buSzTx/>
              <a:buFont typeface="Arial" pitchFamily="34" charset="0"/>
              <a:buChar char="›"/>
              <a:tabLst/>
              <a:defRPr/>
            </a:lvl1pPr>
          </a:lstStyle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AU" noProof="0" dirty="0" smtClean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442380" y="287496"/>
            <a:ext cx="6471433" cy="63341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Slide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838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50824" y="1357297"/>
            <a:ext cx="8662989" cy="509589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174625" marR="0" indent="-17462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CE1126"/>
              </a:buClr>
              <a:buSzTx/>
              <a:buFont typeface="Arial" pitchFamily="34" charset="0"/>
              <a:buChar char="›"/>
              <a:tabLst/>
              <a:defRPr/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AU" noProof="0" dirty="0" smtClean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06672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357297"/>
            <a:ext cx="8662989" cy="50958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8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7056457" cy="633417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  <a:prstGeom prst="rect">
            <a:avLst/>
          </a:prstGeom>
        </p:spPr>
        <p:txBody>
          <a:bodyPr tIns="0" rIns="0" bIns="0" anchor="ctr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52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7056457" cy="633417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  <a:prstGeom prst="rect">
            <a:avLst/>
          </a:prstGeom>
        </p:spPr>
        <p:txBody>
          <a:bodyPr tIns="0" rIns="0" bIns="0" anchor="ctr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451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7056457" cy="633417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  <a:prstGeom prst="rect">
            <a:avLst/>
          </a:prstGeom>
        </p:spPr>
        <p:txBody>
          <a:bodyPr tIns="0" rIns="0" bIns="0" anchor="ctr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816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7056457" cy="633417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  <a:prstGeom prst="rect">
            <a:avLst/>
          </a:prstGeom>
        </p:spPr>
        <p:txBody>
          <a:bodyPr tIns="0" rIns="0" bIns="0" anchor="ctr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099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20212_caastro_powerpoint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" t="4688" r="1891" b="78905"/>
          <a:stretch>
            <a:fillRect/>
          </a:stretch>
        </p:blipFill>
        <p:spPr bwMode="auto">
          <a:xfrm>
            <a:off x="193675" y="128588"/>
            <a:ext cx="8793163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20212_caastro_powerpoint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" t="4134" r="73535" b="82224"/>
          <a:stretch>
            <a:fillRect/>
          </a:stretch>
        </p:blipFill>
        <p:spPr bwMode="auto">
          <a:xfrm>
            <a:off x="306388" y="133350"/>
            <a:ext cx="213836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443163" y="287338"/>
            <a:ext cx="64706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</p:sldLayoutIdLst>
  <p:hf hdr="0" ftr="0" dt="0"/>
  <p:txStyles>
    <p:titleStyle>
      <a:lvl1pPr algn="ctr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lnSpc>
          <a:spcPts val="25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lnSpc>
          <a:spcPts val="25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lnSpc>
          <a:spcPts val="25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lnSpc>
          <a:spcPts val="25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74625" indent="-174625" algn="l" rtl="0" eaLnBrk="0" fontAlgn="base" hangingPunct="0">
        <a:spcBef>
          <a:spcPts val="500"/>
        </a:spcBef>
        <a:spcAft>
          <a:spcPts val="500"/>
        </a:spcAft>
        <a:buClr>
          <a:schemeClr val="accent1"/>
        </a:buClr>
        <a:buFont typeface="Arial" charset="0"/>
        <a:buChar char="›"/>
        <a:defRPr lang="en-US" sz="2000" kern="1200" dirty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61950" indent="-184150" algn="l" rtl="0" eaLnBrk="0" fontAlgn="base" hangingPunct="0">
        <a:spcBef>
          <a:spcPts val="500"/>
        </a:spcBef>
        <a:spcAft>
          <a:spcPts val="500"/>
        </a:spcAft>
        <a:buClr>
          <a:schemeClr val="accent1"/>
        </a:buClr>
        <a:buFont typeface="Arial" charset="0"/>
        <a:buChar char="-"/>
        <a:defRPr lang="en-US" sz="2000" kern="1200" dirty="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539750" indent="-177800" algn="l" rtl="0" eaLnBrk="0" fontAlgn="base" hangingPunct="0">
        <a:spcBef>
          <a:spcPts val="500"/>
        </a:spcBef>
        <a:spcAft>
          <a:spcPts val="500"/>
        </a:spcAft>
        <a:buClr>
          <a:schemeClr val="accent1"/>
        </a:buClr>
        <a:buFont typeface="Arial" charset="0"/>
        <a:buChar char="-"/>
        <a:defRPr lang="en-US" sz="2000" kern="1200" dirty="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717550" indent="-177800" algn="l" rtl="0" eaLnBrk="0" fontAlgn="base" hangingPunct="0">
        <a:spcBef>
          <a:spcPts val="500"/>
        </a:spcBef>
        <a:spcAft>
          <a:spcPts val="500"/>
        </a:spcAft>
        <a:buClr>
          <a:schemeClr val="accent1"/>
        </a:buClr>
        <a:buFont typeface="Arial" charset="0"/>
        <a:buChar char="-"/>
        <a:defRPr lang="en-US" sz="2000" kern="1200" dirty="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895350" indent="-177800" algn="l" rtl="0" eaLnBrk="0" fontAlgn="base" hangingPunct="0">
        <a:spcBef>
          <a:spcPts val="500"/>
        </a:spcBef>
        <a:spcAft>
          <a:spcPts val="500"/>
        </a:spcAft>
        <a:buClr>
          <a:schemeClr val="accent1"/>
        </a:buClr>
        <a:buFont typeface="Arial" charset="0"/>
        <a:buChar char="•"/>
        <a:defRPr lang="en-AU" sz="2000" kern="1200" dirty="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074738" indent="-174625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20212_caastro_powerpoint6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" t="4688" r="1891" b="78905"/>
          <a:stretch>
            <a:fillRect/>
          </a:stretch>
        </p:blipFill>
        <p:spPr bwMode="auto">
          <a:xfrm>
            <a:off x="193675" y="128588"/>
            <a:ext cx="8793163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7" descr="20212_caastro_powerpoint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" t="4134" r="73535" b="82224"/>
          <a:stretch>
            <a:fillRect/>
          </a:stretch>
        </p:blipFill>
        <p:spPr bwMode="auto">
          <a:xfrm>
            <a:off x="306388" y="133350"/>
            <a:ext cx="213836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2443163" y="287338"/>
            <a:ext cx="64706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</p:sldLayoutIdLst>
  <p:hf hdr="0" ftr="0" dt="0"/>
  <p:txStyles>
    <p:titleStyle>
      <a:lvl1pPr algn="ctr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lnSpc>
          <a:spcPts val="25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lnSpc>
          <a:spcPts val="25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lnSpc>
          <a:spcPts val="25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lnSpc>
          <a:spcPts val="25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74625" indent="-174625" algn="l" rtl="0" eaLnBrk="0" fontAlgn="base" hangingPunct="0">
        <a:spcBef>
          <a:spcPts val="500"/>
        </a:spcBef>
        <a:spcAft>
          <a:spcPts val="500"/>
        </a:spcAft>
        <a:buClr>
          <a:schemeClr val="accent1"/>
        </a:buClr>
        <a:buFont typeface="Arial" charset="0"/>
        <a:buChar char="›"/>
        <a:defRPr lang="en-US" sz="2000" kern="1200" dirty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61950" indent="-184150" algn="l" rtl="0" eaLnBrk="0" fontAlgn="base" hangingPunct="0">
        <a:spcBef>
          <a:spcPts val="500"/>
        </a:spcBef>
        <a:spcAft>
          <a:spcPts val="500"/>
        </a:spcAft>
        <a:buClr>
          <a:schemeClr val="accent1"/>
        </a:buClr>
        <a:buFont typeface="Arial" charset="0"/>
        <a:buChar char="-"/>
        <a:defRPr lang="en-US" sz="2000" kern="1200" dirty="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539750" indent="-177800" algn="l" rtl="0" eaLnBrk="0" fontAlgn="base" hangingPunct="0">
        <a:spcBef>
          <a:spcPts val="500"/>
        </a:spcBef>
        <a:spcAft>
          <a:spcPts val="500"/>
        </a:spcAft>
        <a:buClr>
          <a:schemeClr val="accent1"/>
        </a:buClr>
        <a:buFont typeface="Arial" charset="0"/>
        <a:buChar char="-"/>
        <a:defRPr lang="en-US" sz="2000" kern="1200" dirty="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717550" indent="-177800" algn="l" rtl="0" eaLnBrk="0" fontAlgn="base" hangingPunct="0">
        <a:spcBef>
          <a:spcPts val="500"/>
        </a:spcBef>
        <a:spcAft>
          <a:spcPts val="500"/>
        </a:spcAft>
        <a:buClr>
          <a:schemeClr val="accent1"/>
        </a:buClr>
        <a:buFont typeface="Arial" charset="0"/>
        <a:buChar char="-"/>
        <a:defRPr lang="en-US" sz="2000" kern="1200" dirty="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895350" indent="-177800" algn="l" rtl="0" eaLnBrk="0" fontAlgn="base" hangingPunct="0">
        <a:spcBef>
          <a:spcPts val="500"/>
        </a:spcBef>
        <a:spcAft>
          <a:spcPts val="500"/>
        </a:spcAft>
        <a:buClr>
          <a:schemeClr val="accent1"/>
        </a:buClr>
        <a:buFont typeface="Arial" charset="0"/>
        <a:buChar char="•"/>
        <a:defRPr lang="en-AU" sz="2000" kern="1200" dirty="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074738" indent="-174625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emf"/><Relationship Id="rId12" Type="http://schemas.openxmlformats.org/officeDocument/2006/relationships/image" Target="../media/image12.emf"/><Relationship Id="rId13" Type="http://schemas.openxmlformats.org/officeDocument/2006/relationships/image" Target="../media/image13.emf"/><Relationship Id="rId14" Type="http://schemas.openxmlformats.org/officeDocument/2006/relationships/image" Target="../media/image14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9" Type="http://schemas.openxmlformats.org/officeDocument/2006/relationships/image" Target="../media/image9.emf"/><Relationship Id="rId10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9" descr="ASKAP_sun up_antenn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049838"/>
            <a:ext cx="1785937" cy="153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14"/>
          <p:cNvSpPr>
            <a:spLocks noChangeArrowheads="1"/>
          </p:cNvSpPr>
          <p:nvPr/>
        </p:nvSpPr>
        <p:spPr bwMode="auto">
          <a:xfrm>
            <a:off x="6886575" y="6578600"/>
            <a:ext cx="2979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rIns="91439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</a:rPr>
              <a:t>CSIRO; Swinburne</a:t>
            </a:r>
          </a:p>
        </p:txBody>
      </p:sp>
      <p:sp>
        <p:nvSpPr>
          <p:cNvPr id="4099" name="TextBox 46"/>
          <p:cNvSpPr txBox="1">
            <a:spLocks noChangeArrowheads="1"/>
          </p:cNvSpPr>
          <p:nvPr/>
        </p:nvSpPr>
        <p:spPr bwMode="auto">
          <a:xfrm>
            <a:off x="-1171575" y="23304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4100" name="Picture 1" descr="new_caastro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3975"/>
            <a:ext cx="3579813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IMG_867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049838"/>
            <a:ext cx="2295525" cy="153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3" descr="fig_diamond_planet_pulsar_swi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6" t="15672" r="9544"/>
          <a:stretch>
            <a:fillRect/>
          </a:stretch>
        </p:blipFill>
        <p:spPr bwMode="auto">
          <a:xfrm rot="5400000">
            <a:off x="4432300" y="4767263"/>
            <a:ext cx="1530350" cy="209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3" name="Group 10"/>
          <p:cNvGrpSpPr>
            <a:grpSpLocks/>
          </p:cNvGrpSpPr>
          <p:nvPr/>
        </p:nvGrpSpPr>
        <p:grpSpPr bwMode="auto">
          <a:xfrm>
            <a:off x="7086600" y="215900"/>
            <a:ext cx="1611313" cy="788988"/>
            <a:chOff x="261938" y="5715016"/>
            <a:chExt cx="1612106" cy="789289"/>
          </a:xfrm>
        </p:grpSpPr>
        <p:sp>
          <p:nvSpPr>
            <p:cNvPr id="12" name="Rectangle 11"/>
            <p:cNvSpPr/>
            <p:nvPr/>
          </p:nvSpPr>
          <p:spPr>
            <a:xfrm flipH="1">
              <a:off x="261938" y="5715016"/>
              <a:ext cx="1612106" cy="789289"/>
            </a:xfrm>
            <a:prstGeom prst="rect">
              <a:avLst/>
            </a:prstGeom>
            <a:solidFill>
              <a:srgbClr val="CE112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800" kern="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4113" name="Picture 12" descr="USY_MB1_rgb_Reversed_Standard_Logo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773" y="5890063"/>
              <a:ext cx="1268436" cy="439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4" name="Picture 4" descr="IMG_147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2" t="1894" r="30432" b="36301"/>
          <a:stretch>
            <a:fillRect/>
          </a:stretch>
        </p:blipFill>
        <p:spPr bwMode="auto">
          <a:xfrm>
            <a:off x="125413" y="5053013"/>
            <a:ext cx="1468437" cy="153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459163" y="1497013"/>
            <a:ext cx="5584825" cy="3186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3300" dirty="0" smtClean="0">
                <a:solidFill>
                  <a:schemeClr val="accent2">
                    <a:lumMod val="75000"/>
                  </a:schemeClr>
                </a:solidFill>
              </a:rPr>
              <a:t>Error Recognition</a:t>
            </a:r>
            <a:r>
              <a:rPr lang="en-US" sz="1400" dirty="0" smtClean="0">
                <a:solidFill>
                  <a:srgbClr val="051D4C"/>
                </a:solidFill>
              </a:rPr>
              <a:t/>
            </a:r>
            <a:br>
              <a:rPr lang="en-US" sz="1400" dirty="0" smtClean="0">
                <a:solidFill>
                  <a:srgbClr val="051D4C"/>
                </a:solidFill>
              </a:rPr>
            </a:br>
            <a:r>
              <a:rPr lang="en-US" sz="2500" dirty="0" smtClean="0">
                <a:solidFill>
                  <a:srgbClr val="E6001C"/>
                </a:solidFill>
              </a:rPr>
              <a:t>Emil Lenc</a:t>
            </a:r>
            <a:br>
              <a:rPr lang="en-US" sz="2500" dirty="0" smtClean="0">
                <a:solidFill>
                  <a:srgbClr val="E6001C"/>
                </a:solidFill>
              </a:rPr>
            </a:br>
            <a:r>
              <a:rPr lang="en-US" sz="400" b="0" dirty="0" smtClean="0">
                <a:solidFill>
                  <a:srgbClr val="E6001C"/>
                </a:solidFill>
              </a:rPr>
              <a:t/>
            </a:r>
            <a:br>
              <a:rPr lang="en-US" sz="400" b="0" dirty="0" smtClean="0">
                <a:solidFill>
                  <a:srgbClr val="E6001C"/>
                </a:solidFill>
              </a:rPr>
            </a:br>
            <a:r>
              <a:rPr lang="en-US" sz="2100" b="0" i="1" dirty="0" smtClean="0">
                <a:solidFill>
                  <a:srgbClr val="E6001C"/>
                </a:solidFill>
              </a:rPr>
              <a:t>University of Sydney / CAASTRO</a:t>
            </a:r>
            <a:r>
              <a:rPr lang="en-US" sz="2000" b="0" i="1" dirty="0" smtClean="0">
                <a:solidFill>
                  <a:srgbClr val="E6001C"/>
                </a:solidFill>
              </a:rPr>
              <a:t/>
            </a:r>
            <a:br>
              <a:rPr lang="en-US" sz="2000" b="0" i="1" dirty="0" smtClean="0">
                <a:solidFill>
                  <a:srgbClr val="E6001C"/>
                </a:solidFill>
              </a:rPr>
            </a:br>
            <a:r>
              <a:rPr lang="en-US" sz="100" b="0" i="1" dirty="0" smtClean="0">
                <a:solidFill>
                  <a:srgbClr val="E6001C"/>
                </a:solidFill>
              </a:rPr>
              <a:t/>
            </a:r>
            <a:br>
              <a:rPr lang="en-US" sz="100" b="0" i="1" dirty="0" smtClean="0">
                <a:solidFill>
                  <a:srgbClr val="E6001C"/>
                </a:solidFill>
              </a:rPr>
            </a:br>
            <a:r>
              <a:rPr lang="en-US" sz="2100" b="0" dirty="0" err="1" smtClean="0">
                <a:solidFill>
                  <a:srgbClr val="E6001C"/>
                </a:solidFill>
              </a:rPr>
              <a:t>www.caastro.org</a:t>
            </a:r>
            <a:r>
              <a:rPr lang="en-US" sz="2000" b="0" i="1" dirty="0" smtClean="0">
                <a:solidFill>
                  <a:srgbClr val="FF0000"/>
                </a:solidFill>
              </a:rPr>
              <a:t/>
            </a:r>
            <a:br>
              <a:rPr lang="en-US" sz="2000" b="0" i="1" dirty="0" smtClean="0">
                <a:solidFill>
                  <a:srgbClr val="FF0000"/>
                </a:solidFill>
              </a:rPr>
            </a:br>
            <a:r>
              <a:rPr lang="en-US" sz="300" b="0" dirty="0" smtClean="0">
                <a:solidFill>
                  <a:srgbClr val="FF0000"/>
                </a:solidFill>
              </a:rPr>
              <a:t/>
            </a:r>
            <a:br>
              <a:rPr lang="en-US" sz="300" b="0" dirty="0" smtClean="0">
                <a:solidFill>
                  <a:srgbClr val="FF0000"/>
                </a:solidFill>
              </a:rPr>
            </a:br>
            <a:endParaRPr lang="en-US" sz="300" b="0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en-US" sz="1200" b="0" dirty="0" smtClean="0">
                <a:solidFill>
                  <a:srgbClr val="FF0000"/>
                </a:solidFill>
              </a:rPr>
              <a:t>CASS Radio Astronomy School 2012</a:t>
            </a:r>
            <a:endParaRPr lang="en-US" sz="1200" b="0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en-US" sz="1200" b="0" dirty="0" smtClean="0">
                <a:solidFill>
                  <a:srgbClr val="FF0000"/>
                </a:solidFill>
              </a:rPr>
              <a:t>Based </a:t>
            </a:r>
            <a:r>
              <a:rPr lang="en-US" sz="1200" b="0" dirty="0" smtClean="0">
                <a:solidFill>
                  <a:srgbClr val="FF0000"/>
                </a:solidFill>
              </a:rPr>
              <a:t>on lectures given previously by Ron </a:t>
            </a:r>
            <a:r>
              <a:rPr lang="en-US" sz="1200" b="0" dirty="0" err="1" smtClean="0">
                <a:solidFill>
                  <a:srgbClr val="FF0000"/>
                </a:solidFill>
              </a:rPr>
              <a:t>Ekers</a:t>
            </a:r>
            <a:r>
              <a:rPr lang="en-US" sz="1200" b="0" dirty="0" smtClean="0">
                <a:solidFill>
                  <a:srgbClr val="FF0000"/>
                </a:solidFill>
              </a:rPr>
              <a:t> and Steven </a:t>
            </a:r>
            <a:r>
              <a:rPr lang="en-US" sz="1200" b="0" dirty="0" err="1" smtClean="0">
                <a:solidFill>
                  <a:srgbClr val="FF0000"/>
                </a:solidFill>
              </a:rPr>
              <a:t>Tingay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106" name="Picture 7" descr="CURTIN_logo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1152525"/>
            <a:ext cx="31257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8" descr="ANU_LOGO_cmyk_39mm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663" y="0"/>
            <a:ext cx="20828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9" descr="ICRAR_large_lock_colour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613" y="1841500"/>
            <a:ext cx="2071687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4" descr="corp_3h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3238500"/>
            <a:ext cx="185737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UMELB-Pos_H_CMYK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025" y="4422775"/>
            <a:ext cx="298132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6" descr="UWA_Block PMS_with tag 190210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813" y="5600700"/>
            <a:ext cx="3289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 descr="wf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5" t="7600" r="17297"/>
          <a:stretch>
            <a:fillRect/>
          </a:stretch>
        </p:blipFill>
        <p:spPr bwMode="auto">
          <a:xfrm>
            <a:off x="2501900" y="2352675"/>
            <a:ext cx="3563938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2459038" y="287338"/>
            <a:ext cx="6281737" cy="63341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Bigger Picture</a:t>
            </a:r>
          </a:p>
        </p:txBody>
      </p:sp>
      <p:pic>
        <p:nvPicPr>
          <p:cNvPr id="4" name="Picture 3" descr="wf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3" t="7739" r="17188"/>
          <a:stretch>
            <a:fillRect/>
          </a:stretch>
        </p:blipFill>
        <p:spPr bwMode="auto">
          <a:xfrm>
            <a:off x="2492375" y="2362200"/>
            <a:ext cx="3592513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wf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5" t="7600" r="17188"/>
          <a:stretch>
            <a:fillRect/>
          </a:stretch>
        </p:blipFill>
        <p:spPr bwMode="auto">
          <a:xfrm>
            <a:off x="1155700" y="1144588"/>
            <a:ext cx="4975225" cy="571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/>
          <p:cNvSpPr>
            <a:spLocks noGrp="1"/>
          </p:cNvSpPr>
          <p:nvPr>
            <p:ph type="title"/>
          </p:nvPr>
        </p:nvSpPr>
        <p:spPr>
          <a:xfrm>
            <a:off x="2459038" y="287338"/>
            <a:ext cx="6281737" cy="63341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Bigger Picture</a:t>
            </a:r>
          </a:p>
        </p:txBody>
      </p:sp>
      <p:pic>
        <p:nvPicPr>
          <p:cNvPr id="921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4" t="1613" b="5432"/>
          <a:stretch>
            <a:fillRect/>
          </a:stretch>
        </p:blipFill>
        <p:spPr bwMode="auto">
          <a:xfrm>
            <a:off x="938213" y="1163638"/>
            <a:ext cx="75819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3"/>
          <p:cNvSpPr>
            <a:spLocks noGrp="1"/>
          </p:cNvSpPr>
          <p:nvPr>
            <p:ph type="title"/>
          </p:nvPr>
        </p:nvSpPr>
        <p:spPr>
          <a:xfrm>
            <a:off x="2459038" y="287338"/>
            <a:ext cx="6281737" cy="63341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Bigger Picture</a:t>
            </a:r>
          </a:p>
        </p:txBody>
      </p:sp>
      <p:pic>
        <p:nvPicPr>
          <p:cNvPr id="1024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" b="5373"/>
          <a:stretch>
            <a:fillRect/>
          </a:stretch>
        </p:blipFill>
        <p:spPr bwMode="auto">
          <a:xfrm>
            <a:off x="947738" y="1222375"/>
            <a:ext cx="8001000" cy="543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506788" y="2170113"/>
            <a:ext cx="104775" cy="1592262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2217738" y="2824163"/>
            <a:ext cx="1220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8000"/>
                </a:solidFill>
              </a:rPr>
              <a:t>&gt;6 deg!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3"/>
          <p:cNvSpPr>
            <a:spLocks noGrp="1"/>
          </p:cNvSpPr>
          <p:nvPr>
            <p:ph type="title"/>
          </p:nvPr>
        </p:nvSpPr>
        <p:spPr>
          <a:xfrm>
            <a:off x="2459038" y="287338"/>
            <a:ext cx="6281737" cy="63341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Bigger Picture</a:t>
            </a:r>
          </a:p>
        </p:txBody>
      </p:sp>
      <p:pic>
        <p:nvPicPr>
          <p:cNvPr id="1126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-334" r="143" b="6000"/>
          <a:stretch>
            <a:fillRect/>
          </a:stretch>
        </p:blipFill>
        <p:spPr bwMode="auto">
          <a:xfrm>
            <a:off x="2217738" y="1212850"/>
            <a:ext cx="5376862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6" t="1549" b="6992"/>
          <a:stretch>
            <a:fillRect/>
          </a:stretch>
        </p:blipFill>
        <p:spPr bwMode="auto">
          <a:xfrm>
            <a:off x="2227263" y="1308100"/>
            <a:ext cx="5392737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3"/>
          <p:cNvSpPr>
            <a:spLocks noGrp="1"/>
          </p:cNvSpPr>
          <p:nvPr>
            <p:ph type="title"/>
          </p:nvPr>
        </p:nvSpPr>
        <p:spPr>
          <a:xfrm>
            <a:off x="2459038" y="287338"/>
            <a:ext cx="6281737" cy="63341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Multiplicative Errors</a:t>
            </a:r>
            <a:endParaRPr lang="en-US" dirty="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" y="1336675"/>
            <a:ext cx="8947150" cy="4889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291" name="Picture 2" descr="peel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 t="7185" b="21783"/>
          <a:stretch>
            <a:fillRect/>
          </a:stretch>
        </p:blipFill>
        <p:spPr bwMode="auto">
          <a:xfrm>
            <a:off x="274638" y="1847850"/>
            <a:ext cx="4271962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 descr="peel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5" t="7463" b="21117"/>
          <a:stretch>
            <a:fillRect/>
          </a:stretch>
        </p:blipFill>
        <p:spPr bwMode="auto">
          <a:xfrm>
            <a:off x="4678363" y="1838325"/>
            <a:ext cx="4276725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30263" y="1431925"/>
            <a:ext cx="3197225" cy="3333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Dirty Map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80013" y="1441450"/>
            <a:ext cx="3198812" cy="3333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PSF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3"/>
          <p:cNvSpPr>
            <a:spLocks noGrp="1"/>
          </p:cNvSpPr>
          <p:nvPr>
            <p:ph type="title"/>
          </p:nvPr>
        </p:nvSpPr>
        <p:spPr>
          <a:xfrm>
            <a:off x="2459038" y="287338"/>
            <a:ext cx="6281737" cy="63341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Primary Beam Error</a:t>
            </a:r>
            <a:endParaRPr lang="en-US" dirty="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" y="1336675"/>
            <a:ext cx="8947150" cy="4889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0263" y="1431925"/>
            <a:ext cx="3197225" cy="3333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Deconvolved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180013" y="1441450"/>
            <a:ext cx="3198812" cy="3333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Peeled</a:t>
            </a:r>
          </a:p>
        </p:txBody>
      </p:sp>
      <p:pic>
        <p:nvPicPr>
          <p:cNvPr id="13317" name="Picture 1" descr="peel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7" t="8015" r="2425" b="24960"/>
          <a:stretch>
            <a:fillRect/>
          </a:stretch>
        </p:blipFill>
        <p:spPr bwMode="auto">
          <a:xfrm>
            <a:off x="4670425" y="1847850"/>
            <a:ext cx="4238625" cy="41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 descr="peel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8844" r="1817" b="24547"/>
          <a:stretch>
            <a:fillRect/>
          </a:stretch>
        </p:blipFill>
        <p:spPr bwMode="auto">
          <a:xfrm>
            <a:off x="303213" y="1835150"/>
            <a:ext cx="4227512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1818" y="6292917"/>
            <a:ext cx="7764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Peeling applicable to transient and variable sources too.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</a:t>
            </a:r>
            <a:r>
              <a:rPr lang="en-US" dirty="0" err="1" smtClean="0"/>
              <a:t>Deconvolution</a:t>
            </a:r>
            <a:r>
              <a:rPr lang="en-US" dirty="0" smtClean="0"/>
              <a:t> Errors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265894"/>
            <a:ext cx="7499350" cy="374808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75294"/>
            <a:ext cx="8610600" cy="49131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6304494"/>
            <a:ext cx="237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Pixel </a:t>
            </a:r>
            <a:r>
              <a:rPr lang="en-US" dirty="0" err="1" smtClean="0"/>
              <a:t>centred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6304494"/>
            <a:ext cx="2940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Pixel not </a:t>
            </a:r>
            <a:r>
              <a:rPr lang="en-US" dirty="0" err="1" smtClean="0"/>
              <a:t>centred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220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</a:t>
            </a:r>
            <a:r>
              <a:rPr lang="en-US" dirty="0" err="1" smtClean="0"/>
              <a:t>Deconvolution</a:t>
            </a:r>
            <a:r>
              <a:rPr lang="en-US" dirty="0" smtClean="0"/>
              <a:t> Errors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499350" cy="3748088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8055364" cy="332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724400"/>
            <a:ext cx="81534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40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</a:t>
            </a:r>
            <a:r>
              <a:rPr lang="en-US" dirty="0" err="1" smtClean="0"/>
              <a:t>Deconvolution</a:t>
            </a:r>
            <a:r>
              <a:rPr lang="en-US" dirty="0" smtClean="0"/>
              <a:t> Errors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834514"/>
            <a:ext cx="7499350" cy="374808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28" y="1291062"/>
            <a:ext cx="8681942" cy="4848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20" y="6197175"/>
            <a:ext cx="8636000" cy="59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05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Deconvolution</a:t>
            </a:r>
            <a:r>
              <a:rPr lang="en-US" sz="2400" dirty="0" smtClean="0"/>
              <a:t> Errors</a:t>
            </a:r>
            <a:br>
              <a:rPr lang="en-US" sz="2400" dirty="0" smtClean="0"/>
            </a:br>
            <a:r>
              <a:rPr lang="en-US" sz="2400" dirty="0" smtClean="0"/>
              <a:t>(Large-scale Structure)</a:t>
            </a:r>
            <a:endParaRPr lang="en-US" sz="24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13" y="1253277"/>
            <a:ext cx="3423350" cy="273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Rectangle 20"/>
          <p:cNvSpPr>
            <a:spLocks/>
          </p:cNvSpPr>
          <p:nvPr/>
        </p:nvSpPr>
        <p:spPr bwMode="auto">
          <a:xfrm>
            <a:off x="1806497" y="4078953"/>
            <a:ext cx="13303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 dirty="0">
                <a:solidFill>
                  <a:schemeClr val="tx1"/>
                </a:solidFill>
                <a:cs typeface="Arial" charset="0"/>
              </a:rPr>
              <a:t>True sky</a:t>
            </a:r>
          </a:p>
        </p:txBody>
      </p:sp>
      <p:pic>
        <p:nvPicPr>
          <p:cNvPr id="7" name="Picture 21" descr="hogbom-resto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846" y="1240443"/>
            <a:ext cx="3438141" cy="274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0"/>
          <p:cNvSpPr>
            <a:spLocks/>
          </p:cNvSpPr>
          <p:nvPr/>
        </p:nvSpPr>
        <p:spPr bwMode="auto">
          <a:xfrm>
            <a:off x="5020323" y="4079717"/>
            <a:ext cx="24192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/>
            <a:r>
              <a:rPr lang="en-US" dirty="0" smtClean="0">
                <a:cs typeface="Arial" charset="0"/>
              </a:rPr>
              <a:t>Standard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 CLEAN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1" name="Rectangle 20"/>
          <p:cNvSpPr>
            <a:spLocks/>
          </p:cNvSpPr>
          <p:nvPr/>
        </p:nvSpPr>
        <p:spPr bwMode="auto">
          <a:xfrm>
            <a:off x="559208" y="4952390"/>
            <a:ext cx="80563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57799" bIns="0">
            <a:spAutoFit/>
          </a:bodyPr>
          <a:lstStyle/>
          <a:p>
            <a:pPr marL="57150"/>
            <a:r>
              <a:rPr lang="en-US" dirty="0" smtClean="0">
                <a:cs typeface="Arial" charset="0"/>
              </a:rPr>
              <a:t>Standard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 CLEAN does not handle large-scale structure well – results in negative bowls. More modern algorithms such as Multi-scale CLEAN are necessary to </a:t>
            </a:r>
            <a:r>
              <a:rPr lang="en-US" dirty="0" err="1" smtClean="0">
                <a:solidFill>
                  <a:schemeClr val="tx1"/>
                </a:solidFill>
                <a:cs typeface="Arial" charset="0"/>
              </a:rPr>
              <a:t>minimise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Arial" charset="0"/>
              </a:rPr>
              <a:t>deconvolution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 errors (see </a:t>
            </a:r>
            <a:r>
              <a:rPr lang="en-US" dirty="0" err="1" smtClean="0">
                <a:solidFill>
                  <a:schemeClr val="tx1"/>
                </a:solidFill>
                <a:cs typeface="Arial" charset="0"/>
              </a:rPr>
              <a:t>Urvashi’s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 talk).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988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Recognition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70" y="1784647"/>
            <a:ext cx="3721518" cy="4463752"/>
          </a:xfrm>
          <a:prstGeom prst="rect">
            <a:avLst/>
          </a:prstGeom>
        </p:spPr>
      </p:pic>
      <p:pic>
        <p:nvPicPr>
          <p:cNvPr id="5" name="Picture 4" descr="Problems"/>
          <p:cNvPicPr>
            <a:picLocks noChangeAspect="1" noChangeArrowheads="1"/>
          </p:cNvPicPr>
          <p:nvPr/>
        </p:nvPicPr>
        <p:blipFill>
          <a:blip r:embed="rId3">
            <a:lum bright="16000" contrast="46000"/>
          </a:blip>
          <a:srcRect l="2856" r="2286"/>
          <a:stretch>
            <a:fillRect/>
          </a:stretch>
        </p:blipFill>
        <p:spPr bwMode="auto">
          <a:xfrm>
            <a:off x="5285483" y="1793466"/>
            <a:ext cx="3168984" cy="445493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200" y="6248400"/>
            <a:ext cx="2929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are hard to fix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6248400"/>
            <a:ext cx="2877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are easy to fix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07438" y="1251002"/>
            <a:ext cx="4906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errors are easy to </a:t>
            </a:r>
            <a:r>
              <a:rPr lang="en-US" dirty="0" err="1" smtClean="0"/>
              <a:t>recognise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87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title"/>
          </p:nvPr>
        </p:nvSpPr>
        <p:spPr>
          <a:xfrm>
            <a:off x="2459038" y="287338"/>
            <a:ext cx="6281737" cy="633412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Wideband Deconvolution Errors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" y="1336675"/>
            <a:ext cx="8947150" cy="4889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2693" y="1431925"/>
            <a:ext cx="4729575" cy="3333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Dirty </a:t>
            </a:r>
            <a:r>
              <a:rPr lang="en-US" dirty="0" smtClean="0"/>
              <a:t>Image (2.1 GHz CABB </a:t>
            </a:r>
            <a:r>
              <a:rPr lang="en-US" dirty="0" err="1" smtClean="0"/>
              <a:t>Obs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180013" y="1441450"/>
            <a:ext cx="3198812" cy="3333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PSF</a:t>
            </a:r>
          </a:p>
        </p:txBody>
      </p:sp>
      <p:pic>
        <p:nvPicPr>
          <p:cNvPr id="14341" name="Picture 3" descr="Screen Shot 2012-09-25 at 11.30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946275"/>
            <a:ext cx="4141787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Screen Shot 2012-09-25 at 11.30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1933575"/>
            <a:ext cx="416877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title"/>
          </p:nvPr>
        </p:nvSpPr>
        <p:spPr>
          <a:xfrm>
            <a:off x="2459038" y="287338"/>
            <a:ext cx="6281737" cy="633412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Wideband Deconvolution Errors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" y="1336675"/>
            <a:ext cx="8947150" cy="53641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82888" y="1422400"/>
            <a:ext cx="3197225" cy="3333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Deconvolved</a:t>
            </a:r>
            <a:r>
              <a:rPr lang="en-US" dirty="0"/>
              <a:t> Image</a:t>
            </a:r>
          </a:p>
        </p:txBody>
      </p:sp>
      <p:pic>
        <p:nvPicPr>
          <p:cNvPr id="15364" name="Picture 1" descr="Screen Shot 2012-09-25 at 11.25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1885950"/>
            <a:ext cx="4179887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801938" y="6132513"/>
            <a:ext cx="3198812" cy="3349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Standard CLEAN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/>
          <p:cNvSpPr>
            <a:spLocks noGrp="1"/>
          </p:cNvSpPr>
          <p:nvPr>
            <p:ph type="title"/>
          </p:nvPr>
        </p:nvSpPr>
        <p:spPr>
          <a:xfrm>
            <a:off x="2459038" y="287338"/>
            <a:ext cx="6281737" cy="633412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Wideband Deconvolution Errors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" y="1260475"/>
            <a:ext cx="8937625" cy="5449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6387" name="Group 7"/>
          <p:cNvGrpSpPr>
            <a:grpSpLocks/>
          </p:cNvGrpSpPr>
          <p:nvPr/>
        </p:nvGrpSpPr>
        <p:grpSpPr bwMode="auto">
          <a:xfrm>
            <a:off x="938213" y="1790700"/>
            <a:ext cx="6786562" cy="4849813"/>
            <a:chOff x="938328" y="1265391"/>
            <a:chExt cx="6786322" cy="5374631"/>
          </a:xfrm>
        </p:grpSpPr>
        <p:pic>
          <p:nvPicPr>
            <p:cNvPr id="16389" name="Picture 1" descr="sed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328" y="1265391"/>
              <a:ext cx="6786322" cy="537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1439960" y="4502484"/>
              <a:ext cx="6048161" cy="175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8" name="TextBox 8"/>
          <p:cNvSpPr txBox="1">
            <a:spLocks noChangeArrowheads="1"/>
          </p:cNvSpPr>
          <p:nvPr/>
        </p:nvSpPr>
        <p:spPr bwMode="auto">
          <a:xfrm>
            <a:off x="3459163" y="1327150"/>
            <a:ext cx="1878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</a:rPr>
              <a:t>Source SED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62387" y="2321936"/>
            <a:ext cx="440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standard CLEAN fits with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/>
          <p:cNvCxnSpPr>
            <a:stCxn id="2" idx="2"/>
          </p:cNvCxnSpPr>
          <p:nvPr/>
        </p:nvCxnSpPr>
        <p:spPr>
          <a:xfrm>
            <a:off x="5067228" y="2783601"/>
            <a:ext cx="297378" cy="16896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/>
          <p:cNvSpPr>
            <a:spLocks noGrp="1"/>
          </p:cNvSpPr>
          <p:nvPr>
            <p:ph type="title"/>
          </p:nvPr>
        </p:nvSpPr>
        <p:spPr>
          <a:xfrm>
            <a:off x="2459038" y="287338"/>
            <a:ext cx="6281737" cy="633412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Wideband Deconvolution Errors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" y="1251003"/>
            <a:ext cx="8947150" cy="54498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62275" y="1346680"/>
            <a:ext cx="3198813" cy="3333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Deconvolved</a:t>
            </a:r>
            <a:r>
              <a:rPr lang="en-US" dirty="0"/>
              <a:t> Image</a:t>
            </a:r>
          </a:p>
        </p:txBody>
      </p:sp>
      <p:pic>
        <p:nvPicPr>
          <p:cNvPr id="17412" name="Picture 2" descr="Screen Shot 2012-09-25 at 11.26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1767512"/>
            <a:ext cx="4141788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578100" y="5989645"/>
            <a:ext cx="4037013" cy="6160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Multi-frequency </a:t>
            </a:r>
            <a:r>
              <a:rPr lang="en-US" dirty="0" smtClean="0"/>
              <a:t>CLEAN (see </a:t>
            </a:r>
            <a:r>
              <a:rPr lang="en-US" dirty="0" err="1" smtClean="0"/>
              <a:t>Urvashi’s</a:t>
            </a:r>
            <a:r>
              <a:rPr lang="en-US" dirty="0" smtClean="0"/>
              <a:t> talk)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short baselines</a:t>
            </a:r>
            <a:endParaRPr lang="en-US" dirty="0"/>
          </a:p>
        </p:txBody>
      </p:sp>
      <p:pic>
        <p:nvPicPr>
          <p:cNvPr id="4" name="Picture 3" descr="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88" y="1179488"/>
            <a:ext cx="510540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no_sh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936" y="1965300"/>
            <a:ext cx="5105400" cy="383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1013" y="5089500"/>
            <a:ext cx="243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accent1"/>
                </a:solidFill>
              </a:rPr>
              <a:t>No short baselines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999106" y="5353025"/>
            <a:ext cx="685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6991266" y="5557321"/>
            <a:ext cx="1804414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AU" baseline="-25000" dirty="0" smtClean="0"/>
              <a:t>Paul </a:t>
            </a:r>
            <a:r>
              <a:rPr lang="en-AU" baseline="-25000" dirty="0" err="1" smtClean="0"/>
              <a:t>Rayner</a:t>
            </a:r>
            <a:r>
              <a:rPr lang="en-AU" baseline="-25000" dirty="0" smtClean="0"/>
              <a:t> 2001</a:t>
            </a:r>
            <a:endParaRPr lang="en-AU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255910" y="5922753"/>
            <a:ext cx="5847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only be fixed with additional data. See Shari’s talk on observing strategies.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47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781" y="1251001"/>
            <a:ext cx="8501859" cy="54020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9" name="Title 3"/>
          <p:cNvSpPr>
            <a:spLocks noGrp="1"/>
          </p:cNvSpPr>
          <p:nvPr>
            <p:ph type="title"/>
          </p:nvPr>
        </p:nvSpPr>
        <p:spPr>
          <a:xfrm>
            <a:off x="2459038" y="287338"/>
            <a:ext cx="6281737" cy="63341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Smearing </a:t>
            </a:r>
            <a:r>
              <a:rPr lang="en-US" dirty="0">
                <a:latin typeface="Arial" charset="0"/>
              </a:rPr>
              <a:t>Errors</a:t>
            </a:r>
          </a:p>
        </p:txBody>
      </p:sp>
      <p:pic>
        <p:nvPicPr>
          <p:cNvPr id="3" name="Picture 2" descr="Screen Shot 2012-09-25 at 10.19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0" y="1336246"/>
            <a:ext cx="4090304" cy="3971033"/>
          </a:xfrm>
          <a:prstGeom prst="rect">
            <a:avLst/>
          </a:prstGeom>
        </p:spPr>
      </p:pic>
      <p:pic>
        <p:nvPicPr>
          <p:cNvPr id="4" name="Picture 3" descr="t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043" y="1343322"/>
            <a:ext cx="4225816" cy="39937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9208" y="5316757"/>
            <a:ext cx="369645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Bandwidth average smearing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Average 512x1MHz band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7192" y="5298570"/>
            <a:ext cx="3478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Time-average smearing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Averaging 1000s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810077" y="2416708"/>
            <a:ext cx="2379004" cy="2369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739172" y="3497118"/>
            <a:ext cx="1260588" cy="12794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3"/>
          <p:cNvSpPr>
            <a:spLocks noGrp="1"/>
          </p:cNvSpPr>
          <p:nvPr>
            <p:ph type="title"/>
          </p:nvPr>
        </p:nvSpPr>
        <p:spPr>
          <a:xfrm>
            <a:off x="2459038" y="417001"/>
            <a:ext cx="6281737" cy="361590"/>
          </a:xfrm>
        </p:spPr>
        <p:txBody>
          <a:bodyPr/>
          <a:lstStyle/>
          <a:p>
            <a:pPr eaLnBrk="1" hangingPunct="1"/>
            <a:r>
              <a:rPr lang="en-US" sz="4400" baseline="-25000" dirty="0" smtClean="0">
                <a:latin typeface="Arial" charset="0"/>
              </a:rPr>
              <a:t>Finding the errors in your way</a:t>
            </a:r>
            <a:endParaRPr lang="en-US" sz="4400" baseline="-25000" dirty="0">
              <a:latin typeface="Arial" charset="0"/>
            </a:endParaRPr>
          </a:p>
        </p:txBody>
      </p:sp>
      <p:sp>
        <p:nvSpPr>
          <p:cNvPr id="18434" name="Content Placeholder 4"/>
          <p:cNvSpPr>
            <a:spLocks noGrp="1"/>
          </p:cNvSpPr>
          <p:nvPr>
            <p:ph idx="1"/>
          </p:nvPr>
        </p:nvSpPr>
        <p:spPr bwMode="auto">
          <a:xfrm>
            <a:off x="250825" y="1127797"/>
            <a:ext cx="8662988" cy="56389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buFont typeface="Arial" charset="0"/>
              <a:buChar char="›"/>
            </a:pPr>
            <a:r>
              <a:rPr dirty="0">
                <a:latin typeface="Arial" charset="0"/>
              </a:rPr>
              <a:t>Avoid sausage factory processing (at least initially)</a:t>
            </a:r>
          </a:p>
          <a:p>
            <a:pPr lvl="1" eaLnBrk="1" hangingPunct="1"/>
            <a:r>
              <a:rPr dirty="0">
                <a:latin typeface="Arial" charset="0"/>
              </a:rPr>
              <a:t>Try to understand each processing step.</a:t>
            </a:r>
          </a:p>
          <a:p>
            <a:pPr lvl="1" eaLnBrk="1" hangingPunct="1"/>
            <a:r>
              <a:rPr dirty="0">
                <a:latin typeface="Arial" charset="0"/>
              </a:rPr>
              <a:t>Look closely at the data after each </a:t>
            </a:r>
            <a:r>
              <a:rPr dirty="0" smtClean="0">
                <a:latin typeface="Arial" charset="0"/>
              </a:rPr>
              <a:t>step</a:t>
            </a:r>
            <a:r>
              <a:rPr lang="en-US" dirty="0" smtClean="0">
                <a:latin typeface="Arial" charset="0"/>
              </a:rPr>
              <a:t>, check and image calibrators</a:t>
            </a:r>
            <a:r>
              <a:rPr dirty="0" smtClean="0">
                <a:latin typeface="Arial" charset="0"/>
              </a:rPr>
              <a:t>.</a:t>
            </a:r>
            <a:endParaRPr dirty="0">
              <a:latin typeface="Arial" charset="0"/>
            </a:endParaRPr>
          </a:p>
          <a:p>
            <a:pPr lvl="1" eaLnBrk="1" hangingPunct="1"/>
            <a:r>
              <a:rPr dirty="0">
                <a:latin typeface="Arial" charset="0"/>
              </a:rPr>
              <a:t>Does the data look plausible.</a:t>
            </a:r>
          </a:p>
          <a:p>
            <a:pPr fontAlgn="base">
              <a:buFont typeface="Arial" charset="0"/>
              <a:buChar char="›"/>
            </a:pPr>
            <a:r>
              <a:rPr dirty="0">
                <a:latin typeface="Arial" charset="0"/>
              </a:rPr>
              <a:t>Take a different perspective</a:t>
            </a:r>
          </a:p>
          <a:p>
            <a:pPr lvl="1" eaLnBrk="1" hangingPunct="1"/>
            <a:r>
              <a:rPr dirty="0">
                <a:latin typeface="Arial" charset="0"/>
              </a:rPr>
              <a:t>Look at your data in different domains (time, uv, image, frequency).</a:t>
            </a:r>
          </a:p>
          <a:p>
            <a:pPr lvl="1" eaLnBrk="1" hangingPunct="1"/>
            <a:r>
              <a:rPr dirty="0">
                <a:latin typeface="Arial" charset="0"/>
              </a:rPr>
              <a:t>Plot different combinations of variables in different spaces</a:t>
            </a:r>
            <a:r>
              <a:rPr dirty="0" smtClean="0">
                <a:latin typeface="Arial" charset="0"/>
              </a:rPr>
              <a:t>.</a:t>
            </a:r>
            <a:endParaRPr lang="en-US" dirty="0" smtClean="0">
              <a:latin typeface="Arial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</a:rPr>
              <a:t>Look at residuals, FT your dirty image, FT your beam.</a:t>
            </a:r>
            <a:endParaRPr dirty="0">
              <a:latin typeface="Arial" charset="0"/>
            </a:endParaRPr>
          </a:p>
          <a:p>
            <a:pPr fontAlgn="base">
              <a:buFont typeface="Arial" charset="0"/>
              <a:buChar char="›"/>
            </a:pPr>
            <a:r>
              <a:rPr dirty="0">
                <a:latin typeface="Arial" charset="0"/>
              </a:rPr>
              <a:t>Process your data in different ways</a:t>
            </a:r>
          </a:p>
          <a:p>
            <a:pPr lvl="1" eaLnBrk="1" hangingPunct="1"/>
            <a:r>
              <a:rPr dirty="0">
                <a:latin typeface="Arial" charset="0"/>
              </a:rPr>
              <a:t>Try different software, algorithms.</a:t>
            </a:r>
          </a:p>
          <a:p>
            <a:pPr lvl="1" eaLnBrk="1" hangingPunct="1"/>
            <a:r>
              <a:rPr dirty="0">
                <a:latin typeface="Arial" charset="0"/>
              </a:rPr>
              <a:t>Partition and process your data in different ways</a:t>
            </a:r>
          </a:p>
          <a:p>
            <a:pPr lvl="1" eaLnBrk="1" hangingPunct="1"/>
            <a:r>
              <a:rPr dirty="0">
                <a:latin typeface="Arial" charset="0"/>
              </a:rPr>
              <a:t>Try split in time chunks, split up frequency band</a:t>
            </a:r>
          </a:p>
          <a:p>
            <a:pPr lvl="1" eaLnBrk="1" hangingPunct="1"/>
            <a:r>
              <a:rPr dirty="0">
                <a:latin typeface="Arial" charset="0"/>
              </a:rPr>
              <a:t>Different weighting, different uv tapers.</a:t>
            </a:r>
          </a:p>
          <a:p>
            <a:pPr lvl="1" eaLnBrk="1" hangingPunct="1"/>
            <a:endParaRPr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title"/>
          </p:nvPr>
        </p:nvSpPr>
        <p:spPr>
          <a:xfrm>
            <a:off x="2459038" y="287338"/>
            <a:ext cx="6281737" cy="63341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Error reduction …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5613" y="1317625"/>
            <a:ext cx="1998662" cy="1117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Process</a:t>
            </a:r>
          </a:p>
        </p:txBody>
      </p:sp>
      <p:sp>
        <p:nvSpPr>
          <p:cNvPr id="4" name="Diamond 3"/>
          <p:cNvSpPr/>
          <p:nvPr/>
        </p:nvSpPr>
        <p:spPr>
          <a:xfrm>
            <a:off x="3136900" y="2246313"/>
            <a:ext cx="4038600" cy="259715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Have errors been beaten to submission?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09550" y="4673600"/>
            <a:ext cx="2501900" cy="14303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Determine greatest contributing error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88125" y="5099050"/>
            <a:ext cx="2000250" cy="11191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Do Science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0500" y="3014663"/>
            <a:ext cx="2530475" cy="1117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Attempt to reduce effect of error</a:t>
            </a:r>
          </a:p>
        </p:txBody>
      </p:sp>
      <p:cxnSp>
        <p:nvCxnSpPr>
          <p:cNvPr id="12" name="Elbow Connector 11"/>
          <p:cNvCxnSpPr>
            <a:stCxn id="3" idx="3"/>
            <a:endCxn id="4" idx="0"/>
          </p:cNvCxnSpPr>
          <p:nvPr/>
        </p:nvCxnSpPr>
        <p:spPr>
          <a:xfrm>
            <a:off x="2454275" y="1876425"/>
            <a:ext cx="2701925" cy="36988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4" idx="3"/>
            <a:endCxn id="8" idx="0"/>
          </p:cNvCxnSpPr>
          <p:nvPr/>
        </p:nvCxnSpPr>
        <p:spPr>
          <a:xfrm>
            <a:off x="7175500" y="3544888"/>
            <a:ext cx="412750" cy="155416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4" idx="2"/>
            <a:endCxn id="7" idx="3"/>
          </p:cNvCxnSpPr>
          <p:nvPr/>
        </p:nvCxnSpPr>
        <p:spPr>
          <a:xfrm rot="5400000">
            <a:off x="3661569" y="3893344"/>
            <a:ext cx="544512" cy="244475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0"/>
            <a:endCxn id="9" idx="2"/>
          </p:cNvCxnSpPr>
          <p:nvPr/>
        </p:nvCxnSpPr>
        <p:spPr>
          <a:xfrm flipH="1" flipV="1">
            <a:off x="1455738" y="4132263"/>
            <a:ext cx="4762" cy="541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0"/>
            <a:endCxn id="3" idx="2"/>
          </p:cNvCxnSpPr>
          <p:nvPr/>
        </p:nvCxnSpPr>
        <p:spPr>
          <a:xfrm flipH="1" flipV="1">
            <a:off x="1454150" y="2435225"/>
            <a:ext cx="1588" cy="579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8" name="TextBox 6143"/>
          <p:cNvSpPr txBox="1">
            <a:spLocks noChangeArrowheads="1"/>
          </p:cNvSpPr>
          <p:nvPr/>
        </p:nvSpPr>
        <p:spPr bwMode="auto">
          <a:xfrm>
            <a:off x="4530725" y="4881563"/>
            <a:ext cx="577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No</a:t>
            </a:r>
          </a:p>
        </p:txBody>
      </p:sp>
      <p:sp>
        <p:nvSpPr>
          <p:cNvPr id="19469" name="TextBox 35"/>
          <p:cNvSpPr txBox="1">
            <a:spLocks noChangeArrowheads="1"/>
          </p:cNvSpPr>
          <p:nvPr/>
        </p:nvSpPr>
        <p:spPr bwMode="auto">
          <a:xfrm>
            <a:off x="7108825" y="3090863"/>
            <a:ext cx="6873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Yes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/>
          <p:cNvSpPr>
            <a:spLocks noGrp="1"/>
          </p:cNvSpPr>
          <p:nvPr>
            <p:ph type="title"/>
          </p:nvPr>
        </p:nvSpPr>
        <p:spPr>
          <a:xfrm>
            <a:off x="2459038" y="287338"/>
            <a:ext cx="6281737" cy="633412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What’s happening?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" y="1270000"/>
            <a:ext cx="8947150" cy="54308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0483" name="Picture 3" descr="precab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" t="4796" r="7416" b="2310"/>
          <a:stretch>
            <a:fillRect/>
          </a:stretch>
        </p:blipFill>
        <p:spPr bwMode="auto">
          <a:xfrm>
            <a:off x="644525" y="1687513"/>
            <a:ext cx="7629525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842963" y="1279525"/>
            <a:ext cx="7866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</a:rPr>
              <a:t>5.5 GHz observation, 3 configurations, 2 GHz bandwidth</a:t>
            </a:r>
          </a:p>
        </p:txBody>
      </p:sp>
      <p:sp>
        <p:nvSpPr>
          <p:cNvPr id="7" name="Oval 6"/>
          <p:cNvSpPr/>
          <p:nvPr/>
        </p:nvSpPr>
        <p:spPr>
          <a:xfrm>
            <a:off x="1327150" y="881063"/>
            <a:ext cx="6577013" cy="6416675"/>
          </a:xfrm>
          <a:prstGeom prst="ellipse">
            <a:avLst/>
          </a:prstGeom>
          <a:solidFill>
            <a:srgbClr val="FF0000">
              <a:alpha val="27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38375" y="1677988"/>
            <a:ext cx="4708525" cy="4805362"/>
          </a:xfrm>
          <a:prstGeom prst="ellipse">
            <a:avLst/>
          </a:prstGeom>
          <a:solidFill>
            <a:srgbClr val="0000FF">
              <a:alpha val="27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7" name="TextBox 13"/>
          <p:cNvSpPr txBox="1">
            <a:spLocks noChangeArrowheads="1"/>
          </p:cNvSpPr>
          <p:nvPr/>
        </p:nvSpPr>
        <p:spPr bwMode="auto">
          <a:xfrm>
            <a:off x="4464050" y="5259388"/>
            <a:ext cx="32302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2000</a:t>
            </a:r>
            <a:r>
              <a:rPr lang="en-US" dirty="0">
                <a:solidFill>
                  <a:srgbClr val="FFFFFF"/>
                </a:solidFill>
              </a:rPr>
              <a:t>:1 dynamic range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What’s happening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 bwMode="auto">
          <a:xfrm>
            <a:off x="250825" y="1357313"/>
            <a:ext cx="8662988" cy="5095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buFont typeface="Arial" charset="0"/>
              <a:buChar char="›"/>
            </a:pPr>
            <a:r>
              <a:rPr dirty="0">
                <a:latin typeface="Arial" charset="0"/>
              </a:rPr>
              <a:t>Amplitude calibration errors.</a:t>
            </a:r>
          </a:p>
          <a:p>
            <a:pPr fontAlgn="base">
              <a:buFont typeface="Arial" charset="0"/>
              <a:buChar char="›"/>
            </a:pPr>
            <a:r>
              <a:rPr dirty="0">
                <a:latin typeface="Arial" charset="0"/>
              </a:rPr>
              <a:t>Hot spot near edge of 4.5 GHz beam (outside 6.5 GHz beam)</a:t>
            </a:r>
          </a:p>
          <a:p>
            <a:pPr lvl="1"/>
            <a:r>
              <a:rPr dirty="0">
                <a:latin typeface="Arial" charset="0"/>
              </a:rPr>
              <a:t>Causes steepening of source spectra.</a:t>
            </a:r>
          </a:p>
          <a:p>
            <a:pPr lvl="1"/>
            <a:r>
              <a:rPr dirty="0">
                <a:latin typeface="Arial" charset="0"/>
              </a:rPr>
              <a:t>Causes position dependent effects.</a:t>
            </a:r>
          </a:p>
          <a:p>
            <a:pPr lvl="1"/>
            <a:r>
              <a:rPr dirty="0">
                <a:latin typeface="Arial" charset="0"/>
              </a:rPr>
              <a:t>Will need to consider peeling techniques.</a:t>
            </a:r>
          </a:p>
          <a:p>
            <a:pPr fontAlgn="base">
              <a:buFont typeface="Arial" charset="0"/>
              <a:buChar char="›"/>
            </a:pPr>
            <a:r>
              <a:rPr dirty="0">
                <a:latin typeface="Arial" charset="0"/>
              </a:rPr>
              <a:t>Spectral variation throughout the image (flat and steep)</a:t>
            </a:r>
          </a:p>
          <a:p>
            <a:pPr lvl="1"/>
            <a:r>
              <a:rPr dirty="0">
                <a:latin typeface="Arial" charset="0"/>
              </a:rPr>
              <a:t>Must use multi-frequency deconvolution.</a:t>
            </a:r>
          </a:p>
          <a:p>
            <a:pPr fontAlgn="base">
              <a:buFont typeface="Arial" charset="0"/>
              <a:buChar char="›"/>
            </a:pPr>
            <a:r>
              <a:rPr dirty="0">
                <a:latin typeface="Arial" charset="0"/>
              </a:rPr>
              <a:t>Structures on many different scales.</a:t>
            </a:r>
          </a:p>
          <a:p>
            <a:pPr lvl="1"/>
            <a:r>
              <a:rPr dirty="0">
                <a:latin typeface="Arial" charset="0"/>
              </a:rPr>
              <a:t>Must use appropriate deconvolution algorithms.</a:t>
            </a:r>
          </a:p>
          <a:p>
            <a:pPr fontAlgn="base">
              <a:buFont typeface="Arial" charset="0"/>
              <a:buChar char="›"/>
            </a:pPr>
            <a:r>
              <a:rPr dirty="0">
                <a:latin typeface="Arial" charset="0"/>
              </a:rPr>
              <a:t>North-west hot spot is bright and slightly extended.</a:t>
            </a:r>
          </a:p>
          <a:p>
            <a:pPr lvl="1"/>
            <a:r>
              <a:rPr dirty="0">
                <a:latin typeface="Arial" charset="0"/>
              </a:rPr>
              <a:t>Difficult to deconvolve accurately.</a:t>
            </a:r>
          </a:p>
          <a:p>
            <a:pPr lvl="1"/>
            <a:r>
              <a:rPr dirty="0">
                <a:latin typeface="Arial" charset="0"/>
              </a:rPr>
              <a:t>Small cell size or uv-subtract component.</a:t>
            </a:r>
          </a:p>
          <a:p>
            <a:pPr fontAlgn="base">
              <a:buFont typeface="Arial" charset="0"/>
              <a:buChar char="›"/>
            </a:pPr>
            <a:endParaRPr dirty="0">
              <a:latin typeface="Arial" charset="0"/>
            </a:endParaRPr>
          </a:p>
        </p:txBody>
      </p:sp>
      <p:pic>
        <p:nvPicPr>
          <p:cNvPr id="5" name="Picture 3" descr="precab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" t="4796" r="7416" b="2310"/>
          <a:stretch>
            <a:fillRect/>
          </a:stretch>
        </p:blipFill>
        <p:spPr bwMode="auto">
          <a:xfrm>
            <a:off x="6123843" y="4814440"/>
            <a:ext cx="3020157" cy="196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errors occur?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errors and defects occur in the (</a:t>
            </a:r>
            <a:r>
              <a:rPr lang="en-US" dirty="0" err="1" smtClean="0"/>
              <a:t>u,v</a:t>
            </a:r>
            <a:r>
              <a:rPr lang="en-US" dirty="0" smtClean="0"/>
              <a:t>) plane</a:t>
            </a:r>
          </a:p>
          <a:p>
            <a:pPr lvl="1"/>
            <a:r>
              <a:rPr lang="en-US" dirty="0" smtClean="0"/>
              <a:t>Measurement errors (imperfect calibration).</a:t>
            </a:r>
          </a:p>
          <a:p>
            <a:pPr lvl="1"/>
            <a:r>
              <a:rPr lang="en-US" dirty="0" smtClean="0"/>
              <a:t>Approximations made in the (</a:t>
            </a:r>
            <a:r>
              <a:rPr lang="en-US" dirty="0" err="1" smtClean="0"/>
              <a:t>u,v</a:t>
            </a:r>
            <a:r>
              <a:rPr lang="en-US" dirty="0" smtClean="0"/>
              <a:t>) plane.</a:t>
            </a:r>
          </a:p>
          <a:p>
            <a:pPr lvl="1"/>
            <a:r>
              <a:rPr lang="en-US" dirty="0" smtClean="0"/>
              <a:t>Approximations made in the transform to the image plane.</a:t>
            </a:r>
          </a:p>
          <a:p>
            <a:r>
              <a:rPr lang="en-US" dirty="0" smtClean="0"/>
              <a:t>Some are due to manipulations in the image plane.</a:t>
            </a:r>
          </a:p>
          <a:p>
            <a:pPr lvl="1"/>
            <a:r>
              <a:rPr lang="en-US" dirty="0" err="1" smtClean="0"/>
              <a:t>Deconvolution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 we usually care about are effects in the image plane (not always).</a:t>
            </a:r>
          </a:p>
          <a:p>
            <a:r>
              <a:rPr lang="en-US" dirty="0" smtClean="0"/>
              <a:t>The relative contribution of certain errors will vary depending on the nature of the observation.</a:t>
            </a:r>
          </a:p>
        </p:txBody>
      </p:sp>
    </p:spTree>
    <p:extLst>
      <p:ext uri="{BB962C8B-B14F-4D97-AF65-F5344CB8AC3E}">
        <p14:creationId xmlns:p14="http://schemas.microsoft.com/office/powerpoint/2010/main" val="274520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>
          <a:xfrm>
            <a:off x="2459038" y="287338"/>
            <a:ext cx="6281737" cy="633412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What’s happening?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775" y="1270000"/>
            <a:ext cx="8947150" cy="54308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842963" y="1279525"/>
            <a:ext cx="3486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38,000</a:t>
            </a:r>
            <a:r>
              <a:rPr lang="en-US" dirty="0">
                <a:solidFill>
                  <a:srgbClr val="FFFFFF"/>
                </a:solidFill>
              </a:rPr>
              <a:t>:1 dynamic range</a:t>
            </a:r>
          </a:p>
        </p:txBody>
      </p:sp>
      <p:grpSp>
        <p:nvGrpSpPr>
          <p:cNvPr id="21508" name="Group 8"/>
          <p:cNvGrpSpPr>
            <a:grpSpLocks/>
          </p:cNvGrpSpPr>
          <p:nvPr/>
        </p:nvGrpSpPr>
        <p:grpSpPr bwMode="auto">
          <a:xfrm>
            <a:off x="749300" y="1762125"/>
            <a:ext cx="7250113" cy="4833938"/>
            <a:chOff x="938332" y="1952322"/>
            <a:chExt cx="6767366" cy="4492232"/>
          </a:xfrm>
        </p:grpSpPr>
        <p:pic>
          <p:nvPicPr>
            <p:cNvPr id="21509" name="Picture 2" descr="peelcabb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22" r="5054" b="5283"/>
            <a:stretch>
              <a:fillRect/>
            </a:stretch>
          </p:blipFill>
          <p:spPr bwMode="auto">
            <a:xfrm>
              <a:off x="938332" y="1952322"/>
              <a:ext cx="6767366" cy="4492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970514" y="2256230"/>
              <a:ext cx="1450679" cy="2552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or (</a:t>
            </a:r>
            <a:r>
              <a:rPr lang="en-US" dirty="0" err="1" smtClean="0"/>
              <a:t>u,v</a:t>
            </a:r>
            <a:r>
              <a:rPr lang="en-US" dirty="0" smtClean="0"/>
              <a:t>) plane?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to work between the (</a:t>
            </a:r>
            <a:r>
              <a:rPr lang="en-US" dirty="0" err="1" smtClean="0"/>
              <a:t>u,v</a:t>
            </a:r>
            <a:r>
              <a:rPr lang="en-US" dirty="0" smtClean="0"/>
              <a:t>) plane and the image plane.</a:t>
            </a:r>
          </a:p>
          <a:p>
            <a:pPr lvl="1"/>
            <a:r>
              <a:rPr lang="en-US" dirty="0" smtClean="0"/>
              <a:t>Different types of errors may be more obvious in one plane than the other.</a:t>
            </a:r>
          </a:p>
          <a:p>
            <a:pPr lvl="1"/>
            <a:r>
              <a:rPr lang="en-US" dirty="0" smtClean="0"/>
              <a:t>A good understanding of the relationship between both planes helps</a:t>
            </a:r>
            <a:r>
              <a:rPr lang="en-US" dirty="0"/>
              <a:t> </a:t>
            </a:r>
            <a:r>
              <a:rPr lang="en-US" dirty="0" smtClean="0"/>
              <a:t>(see John </a:t>
            </a:r>
            <a:r>
              <a:rPr lang="en-US" dirty="0" err="1" smtClean="0"/>
              <a:t>Reynold’s</a:t>
            </a:r>
            <a:r>
              <a:rPr lang="en-US" dirty="0" smtClean="0"/>
              <a:t> talk on Fourier Transforms).</a:t>
            </a:r>
          </a:p>
          <a:p>
            <a:r>
              <a:rPr lang="en-US" dirty="0" smtClean="0"/>
              <a:t>Errors obey Fourier transform relations.</a:t>
            </a:r>
          </a:p>
          <a:p>
            <a:pPr lvl="1"/>
            <a:r>
              <a:rPr lang="en-US" dirty="0" smtClean="0"/>
              <a:t>Narrow features transform to wide features and vice versa.</a:t>
            </a:r>
          </a:p>
          <a:p>
            <a:pPr lvl="1"/>
            <a:r>
              <a:rPr lang="en-US" dirty="0" smtClean="0"/>
              <a:t>Symmetries important – real/imaginary, odd/even, point/line/ring.</a:t>
            </a:r>
          </a:p>
          <a:p>
            <a:pPr lvl="1"/>
            <a:r>
              <a:rPr lang="en-US" dirty="0" smtClean="0"/>
              <a:t>The transform of a serious error may not be serious!</a:t>
            </a:r>
          </a:p>
          <a:p>
            <a:pPr lvl="1"/>
            <a:r>
              <a:rPr lang="en-US" dirty="0" smtClean="0"/>
              <a:t>Some effects are diluted by the number of other samples.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95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form of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357297"/>
            <a:ext cx="8781808" cy="5095891"/>
          </a:xfrm>
        </p:spPr>
        <p:txBody>
          <a:bodyPr/>
          <a:lstStyle/>
          <a:p>
            <a:r>
              <a:rPr lang="en-US" dirty="0" smtClean="0"/>
              <a:t>Additive errors (out-of-field sources, RFI, cross-talk, baseline-based errors, noise)</a:t>
            </a:r>
            <a:endParaRPr lang="en-US" dirty="0"/>
          </a:p>
          <a:p>
            <a:pPr lvl="1"/>
            <a:r>
              <a:rPr lang="en-US" dirty="0" smtClean="0"/>
              <a:t>V </a:t>
            </a:r>
            <a:r>
              <a:rPr lang="en-US" dirty="0"/>
              <a:t>+ </a:t>
            </a:r>
            <a:r>
              <a:rPr lang="en-US" dirty="0" err="1"/>
              <a:t>ε</a:t>
            </a:r>
            <a:r>
              <a:rPr lang="en-US" dirty="0"/>
              <a:t> </a:t>
            </a:r>
            <a:r>
              <a:rPr lang="en-US" dirty="0">
                <a:latin typeface="Wingdings"/>
                <a:ea typeface="Wingdings"/>
                <a:cs typeface="Wingdings"/>
              </a:rPr>
              <a:t></a:t>
            </a:r>
            <a:r>
              <a:rPr lang="en-US" sz="1800" dirty="0">
                <a:ea typeface="Wingdings"/>
                <a:cs typeface="Wingdings"/>
              </a:rPr>
              <a:t> I + F[ε]</a:t>
            </a:r>
          </a:p>
          <a:p>
            <a:r>
              <a:rPr lang="en-US" dirty="0" smtClean="0"/>
              <a:t>Multiplicative errors (</a:t>
            </a:r>
            <a:r>
              <a:rPr lang="en-US" dirty="0" err="1" smtClean="0"/>
              <a:t>uv</a:t>
            </a:r>
            <a:r>
              <a:rPr lang="en-US" dirty="0" smtClean="0"/>
              <a:t>-coverage effects, gain errors, atmospheric effects)</a:t>
            </a:r>
            <a:endParaRPr lang="en-US" dirty="0"/>
          </a:p>
          <a:p>
            <a:pPr lvl="1"/>
            <a:r>
              <a:rPr lang="en-US" dirty="0" err="1" smtClean="0"/>
              <a:t>Vε</a:t>
            </a:r>
            <a:r>
              <a:rPr lang="en-US" dirty="0" smtClean="0"/>
              <a:t> </a:t>
            </a:r>
            <a:r>
              <a:rPr lang="en-US" dirty="0">
                <a:latin typeface="Wingdings"/>
                <a:ea typeface="Wingdings"/>
                <a:cs typeface="Wingdings"/>
              </a:rPr>
              <a:t></a:t>
            </a:r>
            <a:r>
              <a:rPr lang="en-US" dirty="0"/>
              <a:t> I </a:t>
            </a:r>
            <a:r>
              <a:rPr lang="en-US" dirty="0">
                <a:latin typeface="Zapf Dingbats"/>
                <a:ea typeface="Zapf Dingbats"/>
                <a:cs typeface="Zapf Dingbats"/>
              </a:rPr>
              <a:t>★</a:t>
            </a:r>
            <a:r>
              <a:rPr lang="en-US" dirty="0"/>
              <a:t> F[</a:t>
            </a:r>
            <a:r>
              <a:rPr lang="en-US" dirty="0" err="1"/>
              <a:t>ε</a:t>
            </a:r>
            <a:r>
              <a:rPr lang="en-US" dirty="0"/>
              <a:t>]</a:t>
            </a:r>
          </a:p>
          <a:p>
            <a:r>
              <a:rPr lang="en-US" dirty="0" smtClean="0"/>
              <a:t>Convolutional errors (primary beam effect, convolutional gridding)</a:t>
            </a:r>
            <a:endParaRPr lang="en-US" dirty="0"/>
          </a:p>
          <a:p>
            <a:pPr lvl="1"/>
            <a:r>
              <a:rPr lang="en-US" dirty="0" err="1" smtClean="0"/>
              <a:t>V</a:t>
            </a:r>
            <a:r>
              <a:rPr lang="en-US" dirty="0" err="1">
                <a:latin typeface="Zapf Dingbats"/>
                <a:ea typeface="Zapf Dingbats"/>
                <a:cs typeface="Zapf Dingbats"/>
              </a:rPr>
              <a:t>★ε</a:t>
            </a:r>
            <a:r>
              <a:rPr lang="en-US" dirty="0">
                <a:latin typeface="Zapf Dingbats"/>
                <a:ea typeface="Zapf Dingbats"/>
                <a:cs typeface="Zapf Dingbats"/>
              </a:rPr>
              <a:t> </a:t>
            </a:r>
            <a:r>
              <a:rPr lang="en-US" dirty="0">
                <a:latin typeface="Wingdings"/>
                <a:ea typeface="Wingdings"/>
                <a:cs typeface="Wingdings"/>
              </a:rPr>
              <a:t></a:t>
            </a:r>
            <a:r>
              <a:rPr lang="en-US" dirty="0"/>
              <a:t> IF[</a:t>
            </a:r>
            <a:r>
              <a:rPr lang="en-US" dirty="0" err="1"/>
              <a:t>ε</a:t>
            </a:r>
            <a:r>
              <a:rPr lang="en-US" dirty="0"/>
              <a:t>]</a:t>
            </a:r>
          </a:p>
          <a:p>
            <a:r>
              <a:rPr lang="en-US" dirty="0" smtClean="0"/>
              <a:t>Other errors</a:t>
            </a:r>
            <a:endParaRPr lang="en-US" dirty="0"/>
          </a:p>
          <a:p>
            <a:pPr lvl="1"/>
            <a:r>
              <a:rPr lang="en-US" dirty="0" smtClean="0"/>
              <a:t>Bandwidth and time average smearing.</a:t>
            </a:r>
          </a:p>
          <a:p>
            <a:pPr lvl="1"/>
            <a:r>
              <a:rPr lang="en-US" dirty="0" smtClean="0"/>
              <a:t>Non-coplanar effects</a:t>
            </a:r>
          </a:p>
          <a:p>
            <a:pPr lvl="1"/>
            <a:r>
              <a:rPr lang="en-US" dirty="0" err="1" smtClean="0"/>
              <a:t>Deconvolutional</a:t>
            </a:r>
            <a:r>
              <a:rPr lang="en-US" dirty="0" smtClean="0"/>
              <a:t> errors</a:t>
            </a:r>
          </a:p>
          <a:p>
            <a:pPr lvl="1"/>
            <a:r>
              <a:rPr lang="en-US" dirty="0" smtClean="0"/>
              <a:t>Software!!!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404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357297"/>
            <a:ext cx="8662989" cy="5305234"/>
          </a:xfrm>
        </p:spPr>
        <p:txBody>
          <a:bodyPr/>
          <a:lstStyle/>
          <a:p>
            <a:r>
              <a:rPr lang="en-US" dirty="0"/>
              <a:t>If </a:t>
            </a:r>
            <a:r>
              <a:rPr lang="en-US" dirty="0" err="1"/>
              <a:t>ε</a:t>
            </a:r>
            <a:r>
              <a:rPr lang="en-US" dirty="0"/>
              <a:t> is pure real, then the form of the error in the (</a:t>
            </a:r>
            <a:r>
              <a:rPr lang="en-US" dirty="0" err="1"/>
              <a:t>u,v</a:t>
            </a:r>
            <a:r>
              <a:rPr lang="en-US" dirty="0"/>
              <a:t>) plane is a real and even function i.e. F[</a:t>
            </a:r>
            <a:r>
              <a:rPr lang="en-US" dirty="0" err="1"/>
              <a:t>ε</a:t>
            </a:r>
            <a:r>
              <a:rPr lang="en-US" dirty="0"/>
              <a:t>] will be </a:t>
            </a:r>
            <a:r>
              <a:rPr lang="en-US" dirty="0" smtClean="0"/>
              <a:t>symmetric: </a:t>
            </a:r>
            <a:r>
              <a:rPr lang="en-US" dirty="0" err="1" smtClean="0"/>
              <a:t>ε</a:t>
            </a:r>
            <a:r>
              <a:rPr lang="en-US" dirty="0" smtClean="0"/>
              <a:t>(</a:t>
            </a:r>
            <a:r>
              <a:rPr lang="en-US" dirty="0" err="1" smtClean="0"/>
              <a:t>u,v</a:t>
            </a:r>
            <a:r>
              <a:rPr lang="en-US" dirty="0" smtClean="0"/>
              <a:t>) = </a:t>
            </a:r>
            <a:r>
              <a:rPr lang="en-US" dirty="0" err="1" smtClean="0"/>
              <a:t>ε</a:t>
            </a:r>
            <a:r>
              <a:rPr lang="en-US" dirty="0" smtClean="0"/>
              <a:t>(-u,-v)</a:t>
            </a:r>
          </a:p>
          <a:p>
            <a:pPr lvl="1"/>
            <a:r>
              <a:rPr lang="en-US" b="1" dirty="0" smtClean="0"/>
              <a:t>Such errors are often due to amplitude calibration errors.</a:t>
            </a:r>
          </a:p>
          <a:p>
            <a:r>
              <a:rPr lang="en-US" dirty="0"/>
              <a:t>If </a:t>
            </a:r>
            <a:r>
              <a:rPr lang="en-US" dirty="0" err="1"/>
              <a:t>ε</a:t>
            </a:r>
            <a:r>
              <a:rPr lang="en-US" dirty="0"/>
              <a:t> </a:t>
            </a:r>
            <a:r>
              <a:rPr lang="en-US" dirty="0" smtClean="0"/>
              <a:t>has an </a:t>
            </a:r>
            <a:r>
              <a:rPr lang="en-US" dirty="0"/>
              <a:t>imaginary component, then the form of the error in the (</a:t>
            </a:r>
            <a:r>
              <a:rPr lang="en-US" dirty="0" err="1"/>
              <a:t>u,v</a:t>
            </a:r>
            <a:r>
              <a:rPr lang="en-US" dirty="0"/>
              <a:t>) plane is complex and odd i.e. F[</a:t>
            </a:r>
            <a:r>
              <a:rPr lang="en-US" dirty="0" err="1"/>
              <a:t>ε</a:t>
            </a:r>
            <a:r>
              <a:rPr lang="en-US" dirty="0"/>
              <a:t>] will be </a:t>
            </a:r>
            <a:r>
              <a:rPr lang="en-US" dirty="0" smtClean="0"/>
              <a:t>asymmetric: </a:t>
            </a:r>
            <a:r>
              <a:rPr lang="en-US" dirty="0" err="1" smtClean="0"/>
              <a:t>ε</a:t>
            </a:r>
            <a:r>
              <a:rPr lang="en-US" dirty="0" smtClean="0"/>
              <a:t>(</a:t>
            </a:r>
            <a:r>
              <a:rPr lang="en-US" dirty="0" err="1" smtClean="0"/>
              <a:t>u,v</a:t>
            </a:r>
            <a:r>
              <a:rPr lang="en-US" dirty="0" smtClean="0"/>
              <a:t>) ≠ </a:t>
            </a:r>
            <a:r>
              <a:rPr lang="en-US" dirty="0" err="1" smtClean="0"/>
              <a:t>ε</a:t>
            </a:r>
            <a:r>
              <a:rPr lang="en-US" dirty="0" smtClean="0"/>
              <a:t>(-u,-v)</a:t>
            </a:r>
          </a:p>
          <a:p>
            <a:pPr lvl="1"/>
            <a:r>
              <a:rPr lang="en-US" b="1" dirty="0" smtClean="0"/>
              <a:t>Such errors are often due to phase calibration errors.</a:t>
            </a:r>
          </a:p>
          <a:p>
            <a:r>
              <a:rPr lang="en-US" dirty="0" smtClean="0"/>
              <a:t>Short duration errors</a:t>
            </a:r>
            <a:endParaRPr lang="en-US" dirty="0"/>
          </a:p>
          <a:p>
            <a:pPr lvl="1"/>
            <a:r>
              <a:rPr lang="en-US" dirty="0" err="1" smtClean="0"/>
              <a:t>Localised</a:t>
            </a:r>
            <a:r>
              <a:rPr lang="en-US" dirty="0" smtClean="0"/>
              <a:t> in </a:t>
            </a:r>
            <a:r>
              <a:rPr lang="en-US" dirty="0" err="1" smtClean="0"/>
              <a:t>uv</a:t>
            </a:r>
            <a:r>
              <a:rPr lang="en-US" dirty="0" smtClean="0"/>
              <a:t> plane but distributed in image plane.</a:t>
            </a:r>
          </a:p>
          <a:p>
            <a:pPr lvl="1"/>
            <a:r>
              <a:rPr lang="en-US" dirty="0" smtClean="0"/>
              <a:t>Narrow features in (</a:t>
            </a:r>
            <a:r>
              <a:rPr lang="en-US" dirty="0" err="1" smtClean="0"/>
              <a:t>u,v</a:t>
            </a:r>
            <a:r>
              <a:rPr lang="en-US" dirty="0" smtClean="0"/>
              <a:t>) are extended in orthogonal direction in image.</a:t>
            </a:r>
          </a:p>
          <a:p>
            <a:r>
              <a:rPr lang="en-US" dirty="0" smtClean="0"/>
              <a:t>Long timescale </a:t>
            </a:r>
            <a:r>
              <a:rPr lang="en-US" dirty="0"/>
              <a:t>errors</a:t>
            </a:r>
          </a:p>
          <a:p>
            <a:pPr lvl="1"/>
            <a:r>
              <a:rPr lang="en-US" dirty="0" smtClean="0"/>
              <a:t>Ridge </a:t>
            </a:r>
            <a:r>
              <a:rPr lang="en-US" dirty="0"/>
              <a:t>in </a:t>
            </a:r>
            <a:r>
              <a:rPr lang="en-US" dirty="0" err="1"/>
              <a:t>uv</a:t>
            </a:r>
            <a:r>
              <a:rPr lang="en-US" dirty="0"/>
              <a:t> plane </a:t>
            </a:r>
            <a:r>
              <a:rPr lang="en-US" dirty="0" smtClean="0"/>
              <a:t>causes corrugations in image plane</a:t>
            </a:r>
          </a:p>
          <a:p>
            <a:pPr lvl="1"/>
            <a:r>
              <a:rPr lang="en-US" dirty="0" smtClean="0"/>
              <a:t>Ring in </a:t>
            </a:r>
            <a:r>
              <a:rPr lang="en-US" dirty="0" err="1" smtClean="0"/>
              <a:t>uv</a:t>
            </a:r>
            <a:r>
              <a:rPr lang="en-US" dirty="0" smtClean="0"/>
              <a:t> plane causes concentric “Bessel” rings in image plane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689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 Errors</a:t>
            </a:r>
            <a:endParaRPr lang="en-US" dirty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3124199" y="6296550"/>
            <a:ext cx="4458283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AU" baseline="-25000" dirty="0" smtClean="0"/>
              <a:t>Adapted from Myers 2002</a:t>
            </a:r>
            <a:endParaRPr lang="en-AU" baseline="-25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3400" y="1613524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000" dirty="0">
                <a:solidFill>
                  <a:schemeClr val="accent1"/>
                </a:solidFill>
              </a:rPr>
              <a:t>10 </a:t>
            </a:r>
            <a:r>
              <a:rPr lang="en-US" sz="2000" dirty="0" err="1">
                <a:solidFill>
                  <a:schemeClr val="accent1"/>
                </a:solidFill>
              </a:rPr>
              <a:t>deg</a:t>
            </a:r>
            <a:r>
              <a:rPr lang="en-US" sz="2000" dirty="0">
                <a:solidFill>
                  <a:schemeClr val="accent1"/>
                </a:solidFill>
              </a:rPr>
              <a:t> phase error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38200" y="5596414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solidFill>
                  <a:srgbClr val="FF0000"/>
                </a:solidFill>
              </a:rPr>
              <a:t>anti-symmetric ridges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953000" y="1641955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000">
                <a:solidFill>
                  <a:schemeClr val="accent1"/>
                </a:solidFill>
              </a:rPr>
              <a:t>20% amp error 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181600" y="5596414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solidFill>
                  <a:srgbClr val="FF0000"/>
                </a:solidFill>
              </a:rPr>
              <a:t>symmetric ridges</a:t>
            </a:r>
          </a:p>
        </p:txBody>
      </p:sp>
      <p:pic>
        <p:nvPicPr>
          <p:cNvPr id="10" name="Picture 12" descr="VLA_snap_amp_er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2183289"/>
            <a:ext cx="3348037" cy="33956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VLA_snap_pha_er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107089"/>
            <a:ext cx="3438525" cy="34496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6350329" y="3783488"/>
            <a:ext cx="812471" cy="1940791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2133600" y="3707289"/>
            <a:ext cx="685800" cy="198120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35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3"/>
          <p:cNvSpPr>
            <a:spLocks noGrp="1"/>
          </p:cNvSpPr>
          <p:nvPr>
            <p:ph type="title"/>
          </p:nvPr>
        </p:nvSpPr>
        <p:spPr>
          <a:xfrm>
            <a:off x="2459038" y="287338"/>
            <a:ext cx="6281737" cy="495300"/>
          </a:xfrm>
        </p:spPr>
        <p:txBody>
          <a:bodyPr/>
          <a:lstStyle/>
          <a:p>
            <a:pPr eaLnBrk="1" hangingPunct="1"/>
            <a:r>
              <a:rPr lang="en-US" sz="4400" baseline="-25000" dirty="0" smtClean="0">
                <a:latin typeface="Arial" charset="0"/>
              </a:rPr>
              <a:t>Additive Errors: RFI</a:t>
            </a:r>
            <a:endParaRPr lang="en-US" sz="4400" baseline="-25000" dirty="0">
              <a:latin typeface="Arial" charset="0"/>
            </a:endParaRPr>
          </a:p>
        </p:txBody>
      </p:sp>
      <p:grpSp>
        <p:nvGrpSpPr>
          <p:cNvPr id="6146" name="Group 6"/>
          <p:cNvGrpSpPr>
            <a:grpSpLocks/>
          </p:cNvGrpSpPr>
          <p:nvPr/>
        </p:nvGrpSpPr>
        <p:grpSpPr bwMode="auto">
          <a:xfrm>
            <a:off x="425450" y="1201738"/>
            <a:ext cx="8274050" cy="4759325"/>
            <a:chOff x="273538" y="1164510"/>
            <a:chExt cx="8274539" cy="4758793"/>
          </a:xfrm>
        </p:grpSpPr>
        <p:sp>
          <p:nvSpPr>
            <p:cNvPr id="11" name="Rectangle 10"/>
            <p:cNvSpPr/>
            <p:nvPr/>
          </p:nvSpPr>
          <p:spPr>
            <a:xfrm>
              <a:off x="276713" y="1164510"/>
              <a:ext cx="8269777" cy="475879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6150" name="Group 5"/>
            <p:cNvGrpSpPr>
              <a:grpSpLocks/>
            </p:cNvGrpSpPr>
            <p:nvPr/>
          </p:nvGrpSpPr>
          <p:grpSpPr bwMode="auto">
            <a:xfrm>
              <a:off x="273538" y="1293245"/>
              <a:ext cx="8274539" cy="4598617"/>
              <a:chOff x="273538" y="1293245"/>
              <a:chExt cx="8274539" cy="4598617"/>
            </a:xfrm>
          </p:grpSpPr>
          <p:grpSp>
            <p:nvGrpSpPr>
              <p:cNvPr id="6151" name="Group 4"/>
              <p:cNvGrpSpPr>
                <a:grpSpLocks/>
              </p:cNvGrpSpPr>
              <p:nvPr/>
            </p:nvGrpSpPr>
            <p:grpSpPr bwMode="auto">
              <a:xfrm>
                <a:off x="273538" y="1293245"/>
                <a:ext cx="8274539" cy="4598617"/>
                <a:chOff x="273538" y="1293245"/>
                <a:chExt cx="8274539" cy="4598617"/>
              </a:xfrm>
            </p:grpSpPr>
            <p:pic>
              <p:nvPicPr>
                <p:cNvPr id="6154" name="Picture 1" descr="rfi1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336" r="15704"/>
                <a:stretch>
                  <a:fillRect/>
                </a:stretch>
              </p:blipFill>
              <p:spPr bwMode="auto">
                <a:xfrm>
                  <a:off x="273538" y="1293245"/>
                  <a:ext cx="3849077" cy="45986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55" name="Picture 2" descr="rfi1beam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489" r="15114"/>
                <a:stretch>
                  <a:fillRect/>
                </a:stretch>
              </p:blipFill>
              <p:spPr bwMode="auto">
                <a:xfrm>
                  <a:off x="4230077" y="1299510"/>
                  <a:ext cx="4318000" cy="45515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4" name="Rectangle 3"/>
              <p:cNvSpPr/>
              <p:nvPr/>
            </p:nvSpPr>
            <p:spPr>
              <a:xfrm>
                <a:off x="706952" y="1297845"/>
                <a:ext cx="3197414" cy="33492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Dirty Map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755316" y="1316893"/>
                <a:ext cx="2778289" cy="33492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16" name="Rectangle 15"/>
          <p:cNvSpPr/>
          <p:nvPr/>
        </p:nvSpPr>
        <p:spPr>
          <a:xfrm>
            <a:off x="4914900" y="1346200"/>
            <a:ext cx="3549650" cy="3349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PSF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6563" y="6010275"/>
            <a:ext cx="8255000" cy="3333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Observation of 1 </a:t>
            </a:r>
            <a:r>
              <a:rPr lang="en-US" dirty="0" err="1">
                <a:solidFill>
                  <a:srgbClr val="000000"/>
                </a:solidFill>
              </a:rPr>
              <a:t>Jy</a:t>
            </a:r>
            <a:r>
              <a:rPr lang="en-US" dirty="0">
                <a:solidFill>
                  <a:srgbClr val="000000"/>
                </a:solidFill>
              </a:rPr>
              <a:t> source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/>
          <p:cNvSpPr>
            <a:spLocks noGrp="1"/>
          </p:cNvSpPr>
          <p:nvPr>
            <p:ph type="title"/>
          </p:nvPr>
        </p:nvSpPr>
        <p:spPr>
          <a:xfrm>
            <a:off x="2459038" y="287338"/>
            <a:ext cx="6281737" cy="495300"/>
          </a:xfrm>
        </p:spPr>
        <p:txBody>
          <a:bodyPr/>
          <a:lstStyle/>
          <a:p>
            <a:pPr eaLnBrk="1" hangingPunct="1"/>
            <a:r>
              <a:rPr lang="en-US" sz="4400" baseline="-25000">
                <a:latin typeface="Arial" charset="0"/>
              </a:rPr>
              <a:t>Finding RFI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8625" y="1201738"/>
            <a:ext cx="8270875" cy="4759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6563" y="6010275"/>
            <a:ext cx="8255000" cy="3333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Observation of 1 </a:t>
            </a:r>
            <a:r>
              <a:rPr lang="en-US" dirty="0" err="1">
                <a:solidFill>
                  <a:srgbClr val="000000"/>
                </a:solidFill>
              </a:rPr>
              <a:t>Jy</a:t>
            </a:r>
            <a:r>
              <a:rPr lang="en-US" dirty="0">
                <a:solidFill>
                  <a:srgbClr val="000000"/>
                </a:solidFill>
              </a:rPr>
              <a:t> source</a:t>
            </a:r>
          </a:p>
        </p:txBody>
      </p:sp>
      <p:pic>
        <p:nvPicPr>
          <p:cNvPr id="7172" name="Picture 7" descr="rfi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0" t="7968" r="16966"/>
          <a:stretch>
            <a:fillRect/>
          </a:stretch>
        </p:blipFill>
        <p:spPr bwMode="auto">
          <a:xfrm>
            <a:off x="455613" y="1771650"/>
            <a:ext cx="3725862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 descr="rfi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5"/>
          <a:stretch>
            <a:fillRect/>
          </a:stretch>
        </p:blipFill>
        <p:spPr bwMode="auto">
          <a:xfrm>
            <a:off x="4217988" y="1800225"/>
            <a:ext cx="3959225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6-Point Star 11"/>
          <p:cNvSpPr/>
          <p:nvPr/>
        </p:nvSpPr>
        <p:spPr>
          <a:xfrm>
            <a:off x="6167438" y="2081213"/>
            <a:ext cx="95250" cy="103187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5" name="TextBox 12"/>
          <p:cNvSpPr txBox="1">
            <a:spLocks noChangeArrowheads="1"/>
          </p:cNvSpPr>
          <p:nvPr/>
        </p:nvSpPr>
        <p:spPr bwMode="auto">
          <a:xfrm>
            <a:off x="1561434" y="6396335"/>
            <a:ext cx="59357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See Mark’s </a:t>
            </a:r>
            <a:r>
              <a:rPr lang="en-US" dirty="0" smtClean="0"/>
              <a:t>talk for more on removing RFI.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UNIS Master">
  <a:themeElements>
    <a:clrScheme name="Custom 1">
      <a:dk1>
        <a:sysClr val="windowText" lastClr="000000"/>
      </a:dk1>
      <a:lt1>
        <a:sysClr val="window" lastClr="FFFFFF"/>
      </a:lt1>
      <a:dk2>
        <a:srgbClr val="12416C"/>
      </a:dk2>
      <a:lt2>
        <a:srgbClr val="FBCD6B"/>
      </a:lt2>
      <a:accent1>
        <a:srgbClr val="CE1126"/>
      </a:accent1>
      <a:accent2>
        <a:srgbClr val="12416C"/>
      </a:accent2>
      <a:accent3>
        <a:srgbClr val="F9B72C"/>
      </a:accent3>
      <a:accent4>
        <a:srgbClr val="BBBDC0"/>
      </a:accent4>
      <a:accent5>
        <a:srgbClr val="E68892"/>
      </a:accent5>
      <a:accent6>
        <a:srgbClr val="88A0B5"/>
      </a:accent6>
      <a:hlink>
        <a:srgbClr val="0000FF"/>
      </a:hlink>
      <a:folHlink>
        <a:srgbClr val="0000FF"/>
      </a:folHlink>
    </a:clrScheme>
    <a:fontScheme name="UNIS_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UNIS Master">
  <a:themeElements>
    <a:clrScheme name="Custom 1">
      <a:dk1>
        <a:sysClr val="windowText" lastClr="000000"/>
      </a:dk1>
      <a:lt1>
        <a:sysClr val="window" lastClr="FFFFFF"/>
      </a:lt1>
      <a:dk2>
        <a:srgbClr val="12416C"/>
      </a:dk2>
      <a:lt2>
        <a:srgbClr val="FBCD6B"/>
      </a:lt2>
      <a:accent1>
        <a:srgbClr val="CE1126"/>
      </a:accent1>
      <a:accent2>
        <a:srgbClr val="12416C"/>
      </a:accent2>
      <a:accent3>
        <a:srgbClr val="F9B72C"/>
      </a:accent3>
      <a:accent4>
        <a:srgbClr val="BBBDC0"/>
      </a:accent4>
      <a:accent5>
        <a:srgbClr val="E68892"/>
      </a:accent5>
      <a:accent6>
        <a:srgbClr val="88A0B5"/>
      </a:accent6>
      <a:hlink>
        <a:srgbClr val="0000FF"/>
      </a:hlink>
      <a:folHlink>
        <a:srgbClr val="0000FF"/>
      </a:folHlink>
    </a:clrScheme>
    <a:fontScheme name="UNIS_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</TotalTime>
  <Words>989</Words>
  <Application>Microsoft Macintosh PowerPoint</Application>
  <PresentationFormat>On-screen Show (4:3)</PresentationFormat>
  <Paragraphs>146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1_UNIS Master</vt:lpstr>
      <vt:lpstr>2_UNIS Master</vt:lpstr>
      <vt:lpstr>PowerPoint Presentation</vt:lpstr>
      <vt:lpstr>Error Recognition</vt:lpstr>
      <vt:lpstr>Where do errors occur?</vt:lpstr>
      <vt:lpstr>Image or (u,v) plane?</vt:lpstr>
      <vt:lpstr>General form of errors</vt:lpstr>
      <vt:lpstr>Error Diagnosis</vt:lpstr>
      <vt:lpstr>Gain Errors</vt:lpstr>
      <vt:lpstr>Additive Errors: RFI</vt:lpstr>
      <vt:lpstr>Finding RFI</vt:lpstr>
      <vt:lpstr>The Bigger Picture</vt:lpstr>
      <vt:lpstr>The Bigger Picture</vt:lpstr>
      <vt:lpstr>The Bigger Picture</vt:lpstr>
      <vt:lpstr>The Bigger Picture</vt:lpstr>
      <vt:lpstr>Multiplicative Errors</vt:lpstr>
      <vt:lpstr>Primary Beam Error</vt:lpstr>
      <vt:lpstr>Point Deconvolution Errors</vt:lpstr>
      <vt:lpstr>Point Deconvolution Errors</vt:lpstr>
      <vt:lpstr>Point Deconvolution Errors</vt:lpstr>
      <vt:lpstr>Deconvolution Errors (Large-scale Structure)</vt:lpstr>
      <vt:lpstr>Wideband Deconvolution Errors</vt:lpstr>
      <vt:lpstr>Wideband Deconvolution Errors</vt:lpstr>
      <vt:lpstr>Wideband Deconvolution Errors</vt:lpstr>
      <vt:lpstr>Wideband Deconvolution Errors</vt:lpstr>
      <vt:lpstr>Missing short baselines</vt:lpstr>
      <vt:lpstr>Smearing Errors</vt:lpstr>
      <vt:lpstr>Finding the errors in your way</vt:lpstr>
      <vt:lpstr>Error reduction …</vt:lpstr>
      <vt:lpstr>What’s happening?</vt:lpstr>
      <vt:lpstr>What’s happening</vt:lpstr>
      <vt:lpstr>What’s happening?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Prue Dwyer</dc:creator>
  <cp:lastModifiedBy>Emil Lenc</cp:lastModifiedBy>
  <cp:revision>96</cp:revision>
  <dcterms:created xsi:type="dcterms:W3CDTF">2011-05-23T00:56:05Z</dcterms:created>
  <dcterms:modified xsi:type="dcterms:W3CDTF">2012-09-25T22:14:49Z</dcterms:modified>
</cp:coreProperties>
</file>