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1" r:id="rId1"/>
    <p:sldMasterId id="2147483744" r:id="rId2"/>
  </p:sldMasterIdLst>
  <p:notesMasterIdLst>
    <p:notesMasterId r:id="rId33"/>
  </p:notesMasterIdLst>
  <p:sldIdLst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4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DDDCD8"/>
    <a:srgbClr val="042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4" d="100"/>
          <a:sy n="134" d="100"/>
        </p:scale>
        <p:origin x="-464" y="-72"/>
      </p:cViewPr>
      <p:guideLst>
        <p:guide orient="horz" pos="251"/>
        <p:guide orient="horz" pos="984"/>
        <p:guide orient="horz" pos="4134"/>
        <p:guide orient="horz" pos="3715"/>
        <p:guide orient="horz" pos="1674"/>
        <p:guide pos="252"/>
        <p:guide pos="2880"/>
        <p:guide pos="55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7C2E8D-1EDC-BB47-BC9D-CC91D4F4232B}" type="datetimeFigureOut">
              <a:rPr lang="en-US"/>
              <a:pPr>
                <a:defRPr/>
              </a:pPr>
              <a:t>29/09/2014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3D42DB-49E9-994A-A8EF-959EAE9FD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D2948-FDE3-DD4A-95B1-D5705AAF3725}" type="slidenum">
              <a:rPr lang="en-US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42380" y="287496"/>
            <a:ext cx="6471433" cy="6334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0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3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70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1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97224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 dirty="0" smtClean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42380" y="287496"/>
            <a:ext cx="6471433" cy="6334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838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667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2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51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16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9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20212_caastro_powerpoint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4688" r="1891" b="78905"/>
          <a:stretch>
            <a:fillRect/>
          </a:stretch>
        </p:blipFill>
        <p:spPr bwMode="auto">
          <a:xfrm>
            <a:off x="193675" y="128588"/>
            <a:ext cx="87931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20212_caastro_powerpoint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4134" r="73535" b="82224"/>
          <a:stretch>
            <a:fillRect/>
          </a:stretch>
        </p:blipFill>
        <p:spPr bwMode="auto">
          <a:xfrm>
            <a:off x="306388" y="133350"/>
            <a:ext cx="21383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443163" y="287338"/>
            <a:ext cx="64706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hf hdr="0" ftr="0" dt="0"/>
  <p:txStyles>
    <p:titleStyle>
      <a:lvl1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4625" indent="-174625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›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1950" indent="-18415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175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53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•"/>
        <a:defRPr lang="en-AU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7473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0212_caastro_powerpoint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4688" r="1891" b="78905"/>
          <a:stretch>
            <a:fillRect/>
          </a:stretch>
        </p:blipFill>
        <p:spPr bwMode="auto">
          <a:xfrm>
            <a:off x="193675" y="128588"/>
            <a:ext cx="87931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20212_caastro_powerpoint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4134" r="73535" b="82224"/>
          <a:stretch>
            <a:fillRect/>
          </a:stretch>
        </p:blipFill>
        <p:spPr bwMode="auto">
          <a:xfrm>
            <a:off x="306388" y="133350"/>
            <a:ext cx="21383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443163" y="287338"/>
            <a:ext cx="64706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hf hdr="0" ftr="0" dt="0"/>
  <p:txStyles>
    <p:titleStyle>
      <a:lvl1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4625" indent="-174625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›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1950" indent="-18415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175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53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•"/>
        <a:defRPr lang="en-AU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7473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emf"/><Relationship Id="rId10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9" descr="ASKAP_sun up_antenn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49838"/>
            <a:ext cx="1785937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6886575" y="6578600"/>
            <a:ext cx="297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CSIRO; Swinburne</a:t>
            </a:r>
          </a:p>
        </p:txBody>
      </p:sp>
      <p:sp>
        <p:nvSpPr>
          <p:cNvPr id="4099" name="TextBox 46"/>
          <p:cNvSpPr txBox="1">
            <a:spLocks noChangeArrowheads="1"/>
          </p:cNvSpPr>
          <p:nvPr/>
        </p:nvSpPr>
        <p:spPr bwMode="auto">
          <a:xfrm>
            <a:off x="-117157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4100" name="Picture 1" descr="new_caastro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24" y="1977907"/>
            <a:ext cx="2663346" cy="242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IMG_86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49838"/>
            <a:ext cx="2295525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3" descr="fig_diamond_planet_pulsar_swi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5672" r="9544"/>
          <a:stretch>
            <a:fillRect/>
          </a:stretch>
        </p:blipFill>
        <p:spPr bwMode="auto">
          <a:xfrm rot="5400000">
            <a:off x="4432300" y="4767263"/>
            <a:ext cx="15303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10"/>
          <p:cNvGrpSpPr>
            <a:grpSpLocks/>
          </p:cNvGrpSpPr>
          <p:nvPr/>
        </p:nvGrpSpPr>
        <p:grpSpPr bwMode="auto">
          <a:xfrm>
            <a:off x="7086600" y="215900"/>
            <a:ext cx="1611313" cy="788988"/>
            <a:chOff x="261938" y="5715016"/>
            <a:chExt cx="1612106" cy="789289"/>
          </a:xfrm>
        </p:grpSpPr>
        <p:sp>
          <p:nvSpPr>
            <p:cNvPr id="12" name="Rectangle 11"/>
            <p:cNvSpPr/>
            <p:nvPr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rgbClr val="CE112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113" name="Picture 12" descr="USY_MB1_rgb_Reversed_Standard_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73" y="5890063"/>
              <a:ext cx="1268436" cy="4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4" name="Picture 4" descr="IMG_147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t="1894" r="30432" b="36301"/>
          <a:stretch>
            <a:fillRect/>
          </a:stretch>
        </p:blipFill>
        <p:spPr bwMode="auto">
          <a:xfrm>
            <a:off x="125413" y="5053013"/>
            <a:ext cx="1468437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71520" y="1497013"/>
            <a:ext cx="5584825" cy="3186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Calibration &amp; Editing</a:t>
            </a:r>
            <a:r>
              <a:rPr lang="en-US" sz="1400" dirty="0" smtClean="0">
                <a:solidFill>
                  <a:srgbClr val="051D4C"/>
                </a:solidFill>
              </a:rPr>
              <a:t/>
            </a:r>
            <a:br>
              <a:rPr lang="en-US" sz="1400" dirty="0" smtClean="0">
                <a:solidFill>
                  <a:srgbClr val="051D4C"/>
                </a:solidFill>
              </a:rPr>
            </a:br>
            <a:r>
              <a:rPr lang="en-US" sz="2500" dirty="0" smtClean="0">
                <a:solidFill>
                  <a:srgbClr val="E6001C"/>
                </a:solidFill>
              </a:rPr>
              <a:t>Emil Lenc</a:t>
            </a:r>
            <a:br>
              <a:rPr lang="en-US" sz="2500" dirty="0" smtClean="0">
                <a:solidFill>
                  <a:srgbClr val="E6001C"/>
                </a:solidFill>
              </a:rPr>
            </a:br>
            <a:r>
              <a:rPr lang="en-US" sz="400" b="0" dirty="0" smtClean="0">
                <a:solidFill>
                  <a:srgbClr val="E6001C"/>
                </a:solidFill>
              </a:rPr>
              <a:t/>
            </a:r>
            <a:br>
              <a:rPr lang="en-US" sz="400" b="0" dirty="0" smtClean="0">
                <a:solidFill>
                  <a:srgbClr val="E6001C"/>
                </a:solidFill>
              </a:rPr>
            </a:br>
            <a:r>
              <a:rPr lang="en-US" sz="2100" b="0" i="1" dirty="0" smtClean="0">
                <a:solidFill>
                  <a:srgbClr val="E6001C"/>
                </a:solidFill>
              </a:rPr>
              <a:t>University of Sydney / CAASTRO</a:t>
            </a:r>
            <a:r>
              <a:rPr lang="en-US" sz="2000" b="0" i="1" dirty="0" smtClean="0">
                <a:solidFill>
                  <a:srgbClr val="E6001C"/>
                </a:solidFill>
              </a:rPr>
              <a:t/>
            </a:r>
            <a:br>
              <a:rPr lang="en-US" sz="2000" b="0" i="1" dirty="0" smtClean="0">
                <a:solidFill>
                  <a:srgbClr val="E6001C"/>
                </a:solidFill>
              </a:rPr>
            </a:br>
            <a:r>
              <a:rPr lang="en-US" sz="100" b="0" i="1" dirty="0" smtClean="0">
                <a:solidFill>
                  <a:srgbClr val="E6001C"/>
                </a:solidFill>
              </a:rPr>
              <a:t/>
            </a:r>
            <a:br>
              <a:rPr lang="en-US" sz="100" b="0" i="1" dirty="0" smtClean="0">
                <a:solidFill>
                  <a:srgbClr val="E6001C"/>
                </a:solidFill>
              </a:rPr>
            </a:br>
            <a:r>
              <a:rPr lang="en-US" sz="2100" b="0" dirty="0" err="1" smtClean="0">
                <a:solidFill>
                  <a:srgbClr val="E6001C"/>
                </a:solidFill>
              </a:rPr>
              <a:t>www.caastro.org</a:t>
            </a:r>
            <a:r>
              <a:rPr lang="en-US" sz="2000" b="0" i="1" dirty="0" smtClean="0">
                <a:solidFill>
                  <a:srgbClr val="FF0000"/>
                </a:solidFill>
              </a:rPr>
              <a:t/>
            </a:r>
            <a:br>
              <a:rPr lang="en-US" sz="2000" b="0" i="1" dirty="0" smtClean="0">
                <a:solidFill>
                  <a:srgbClr val="FF0000"/>
                </a:solidFill>
              </a:rPr>
            </a:br>
            <a:r>
              <a:rPr lang="en-US" sz="300" b="0" dirty="0" smtClean="0">
                <a:solidFill>
                  <a:srgbClr val="FF0000"/>
                </a:solidFill>
              </a:rPr>
              <a:t/>
            </a:r>
            <a:br>
              <a:rPr lang="en-US" sz="300" b="0" dirty="0" smtClean="0">
                <a:solidFill>
                  <a:srgbClr val="FF0000"/>
                </a:solidFill>
              </a:rPr>
            </a:br>
            <a:endParaRPr lang="en-US" sz="300" b="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CASS Radio Astronomy School </a:t>
            </a:r>
            <a:r>
              <a:rPr lang="en-US" sz="1200" b="0" dirty="0" smtClean="0">
                <a:solidFill>
                  <a:srgbClr val="FF0000"/>
                </a:solidFill>
              </a:rPr>
              <a:t>2014</a:t>
            </a:r>
          </a:p>
          <a:p>
            <a:pPr>
              <a:lnSpc>
                <a:spcPct val="100000"/>
              </a:lnSpc>
              <a:defRPr/>
            </a:pPr>
            <a:endParaRPr lang="en-US" sz="1200" b="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Based on lectures given previously by Mark </a:t>
            </a:r>
            <a:r>
              <a:rPr lang="en-US" sz="1200" b="0" dirty="0" err="1" smtClean="0">
                <a:solidFill>
                  <a:srgbClr val="FF0000"/>
                </a:solidFill>
              </a:rPr>
              <a:t>Wieringa</a:t>
            </a:r>
            <a:r>
              <a:rPr lang="en-US" sz="1200" b="0" dirty="0" smtClean="0">
                <a:solidFill>
                  <a:srgbClr val="FF0000"/>
                </a:solidFill>
              </a:rPr>
              <a:t> and John </a:t>
            </a:r>
            <a:r>
              <a:rPr lang="en-US" sz="1200" b="0" dirty="0" smtClean="0">
                <a:solidFill>
                  <a:srgbClr val="FF0000"/>
                </a:solidFill>
              </a:rPr>
              <a:t>Reynolds</a:t>
            </a:r>
          </a:p>
          <a:p>
            <a:pPr>
              <a:lnSpc>
                <a:spcPct val="70000"/>
              </a:lnSpc>
              <a:defRPr/>
            </a:pPr>
            <a:endParaRPr lang="en-US" sz="1200" b="0" dirty="0" smtClean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See also “Calibration and Editing”, </a:t>
            </a:r>
            <a:r>
              <a:rPr lang="en-US" sz="1200" b="0" dirty="0" err="1" smtClean="0">
                <a:solidFill>
                  <a:srgbClr val="FF0000"/>
                </a:solidFill>
              </a:rPr>
              <a:t>Fomalont</a:t>
            </a:r>
            <a:r>
              <a:rPr lang="en-US" sz="1200" b="0" dirty="0" smtClean="0">
                <a:solidFill>
                  <a:srgbClr val="FF0000"/>
                </a:solidFill>
              </a:rPr>
              <a:t> E.B., </a:t>
            </a:r>
            <a:r>
              <a:rPr lang="en-US" sz="1200" b="0" dirty="0" err="1" smtClean="0">
                <a:solidFill>
                  <a:srgbClr val="FF0000"/>
                </a:solidFill>
              </a:rPr>
              <a:t>Perley</a:t>
            </a:r>
            <a:r>
              <a:rPr lang="en-US" sz="1200" b="0" dirty="0" smtClean="0">
                <a:solidFill>
                  <a:srgbClr val="FF0000"/>
                </a:solidFill>
              </a:rPr>
              <a:t>, R.A., Synthesis Imaging in Astronomy II, 1999, vol. 180, p.79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06" name="Picture 7" descr="CURTIN_logo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1152525"/>
            <a:ext cx="31257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8" descr="ANU_LOGO_cmyk_39mm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0"/>
            <a:ext cx="2082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9" descr="ICRAR_large_lock_colour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1841500"/>
            <a:ext cx="20716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 descr="corp_3h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3238500"/>
            <a:ext cx="18573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UMELB-Pos_H_CMYK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4422775"/>
            <a:ext cx="29813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 descr="UWA_Block PMS_with tag 190210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5600700"/>
            <a:ext cx="3289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924044">
            <a:off x="2070053" y="1567356"/>
            <a:ext cx="1717629" cy="1137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8917258" flipH="1">
            <a:off x="2033656" y="1595493"/>
            <a:ext cx="1729152" cy="964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67056" y="1180360"/>
            <a:ext cx="1376944" cy="1910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Flagging / Editing</a:t>
            </a: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447800"/>
            <a:ext cx="8915400" cy="5410200"/>
            <a:chOff x="228600" y="1447800"/>
            <a:chExt cx="8915399" cy="5410200"/>
          </a:xfrm>
        </p:grpSpPr>
        <p:pic>
          <p:nvPicPr>
            <p:cNvPr id="6" name="Picture 8" descr="Screen shot 2012-09-04 at 11.41.30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434736"/>
              <a:ext cx="5791199" cy="442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Screen shot 2012-09-04 at 11.43.0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47800"/>
              <a:ext cx="581914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065986" y="1241524"/>
            <a:ext cx="3047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/>
              <a:t>PGFLAG</a:t>
            </a:r>
          </a:p>
          <a:p>
            <a:r>
              <a:rPr lang="en-US" baseline="-25000" dirty="0" smtClean="0"/>
              <a:t>- Interactively </a:t>
            </a:r>
            <a:r>
              <a:rPr lang="en-US" baseline="-25000" dirty="0"/>
              <a:t>flag, tune </a:t>
            </a:r>
            <a:r>
              <a:rPr lang="en-US" baseline="-25000" dirty="0" err="1" smtClean="0"/>
              <a:t>params</a:t>
            </a:r>
            <a:endParaRPr lang="en-US" baseline="-25000" dirty="0" smtClean="0"/>
          </a:p>
          <a:p>
            <a:r>
              <a:rPr lang="en-US" baseline="-25000" dirty="0" smtClean="0"/>
              <a:t>- Automatic </a:t>
            </a:r>
            <a:r>
              <a:rPr lang="en-US" baseline="-25000" dirty="0"/>
              <a:t>flagging from script</a:t>
            </a:r>
          </a:p>
          <a:p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5825" y="5885394"/>
            <a:ext cx="3298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 err="1"/>
              <a:t>SumThreshold</a:t>
            </a:r>
            <a:r>
              <a:rPr lang="en-US" baseline="-25000" dirty="0"/>
              <a:t> flagging</a:t>
            </a:r>
          </a:p>
          <a:p>
            <a:r>
              <a:rPr lang="en-US" baseline="-25000" dirty="0" smtClean="0"/>
              <a:t>- </a:t>
            </a:r>
            <a:r>
              <a:rPr lang="en-US" baseline="-25000" dirty="0"/>
              <a:t>Subtracts smooth background</a:t>
            </a:r>
          </a:p>
          <a:p>
            <a:r>
              <a:rPr lang="en-US" baseline="-25000" dirty="0" smtClean="0"/>
              <a:t>- </a:t>
            </a:r>
            <a:r>
              <a:rPr lang="en-US" baseline="-25000" dirty="0"/>
              <a:t>Clips on running mean in x and 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539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ATCA Calibration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Observatory – done after reconfiguration</a:t>
            </a:r>
          </a:p>
          <a:p>
            <a:pPr lvl="1"/>
            <a:r>
              <a:rPr lang="en-US" dirty="0"/>
              <a:t>Bulk delay (cable lengths)</a:t>
            </a:r>
          </a:p>
          <a:p>
            <a:pPr lvl="1"/>
            <a:r>
              <a:rPr lang="en-US" dirty="0"/>
              <a:t>Baseline (antenna location) – good to 1-5 mm</a:t>
            </a:r>
          </a:p>
          <a:p>
            <a:pPr lvl="1"/>
            <a:r>
              <a:rPr lang="en-US" dirty="0"/>
              <a:t>Antenna Pointing – good to 10”-20”</a:t>
            </a:r>
          </a:p>
          <a:p>
            <a:r>
              <a:rPr lang="en-US" dirty="0"/>
              <a:t>User</a:t>
            </a:r>
          </a:p>
          <a:p>
            <a:pPr lvl="1"/>
            <a:r>
              <a:rPr lang="en-US" dirty="0"/>
              <a:t>Schedule preparation (observing strategy)</a:t>
            </a:r>
          </a:p>
          <a:p>
            <a:pPr lvl="1"/>
            <a:r>
              <a:rPr lang="en-US" dirty="0" err="1"/>
              <a:t>dcal</a:t>
            </a:r>
            <a:r>
              <a:rPr lang="en-US" dirty="0"/>
              <a:t>/</a:t>
            </a:r>
            <a:r>
              <a:rPr lang="en-US" dirty="0" err="1"/>
              <a:t>pcal</a:t>
            </a:r>
            <a:r>
              <a:rPr lang="en-US" dirty="0"/>
              <a:t>/</a:t>
            </a:r>
            <a:r>
              <a:rPr lang="en-US" dirty="0" err="1"/>
              <a:t>acal</a:t>
            </a:r>
            <a:r>
              <a:rPr lang="en-US" dirty="0"/>
              <a:t>: “Real-time” first-pass approximation</a:t>
            </a:r>
          </a:p>
          <a:p>
            <a:pPr lvl="1"/>
            <a:r>
              <a:rPr lang="en-US" dirty="0"/>
              <a:t>Post-observation calibration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2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Calibration at reconfiguration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antenna pointing (global pointing model derived from sources in all </a:t>
            </a:r>
            <a:r>
              <a:rPr lang="en-US" dirty="0" err="1"/>
              <a:t>Az</a:t>
            </a:r>
            <a:r>
              <a:rPr lang="en-US" dirty="0"/>
              <a:t>/El directions)</a:t>
            </a:r>
          </a:p>
          <a:p>
            <a:pPr lvl="1"/>
            <a:r>
              <a:rPr lang="en-US" dirty="0"/>
              <a:t>generally correct to better than 10", </a:t>
            </a:r>
            <a:r>
              <a:rPr lang="en-US" dirty="0" smtClean="0"/>
              <a:t>occasional </a:t>
            </a:r>
            <a:r>
              <a:rPr lang="en-US" dirty="0"/>
              <a:t>20" error single antenna</a:t>
            </a:r>
          </a:p>
          <a:p>
            <a:pPr lvl="1"/>
            <a:r>
              <a:rPr lang="en-US" dirty="0"/>
              <a:t>may need reference pointing with nearby </a:t>
            </a:r>
            <a:r>
              <a:rPr lang="en-US" dirty="0" err="1"/>
              <a:t>cal</a:t>
            </a:r>
            <a:r>
              <a:rPr lang="en-US" dirty="0"/>
              <a:t> above 10 GHz</a:t>
            </a:r>
          </a:p>
          <a:p>
            <a:r>
              <a:rPr lang="en-US" dirty="0"/>
              <a:t>baseline lengths (relative antenna positions)</a:t>
            </a:r>
          </a:p>
          <a:p>
            <a:pPr lvl="1"/>
            <a:r>
              <a:rPr lang="en-US" dirty="0"/>
              <a:t>generally correct to better than 1-2 mm (depending on weather)</a:t>
            </a:r>
          </a:p>
          <a:p>
            <a:pPr lvl="1"/>
            <a:r>
              <a:rPr lang="en-US" dirty="0"/>
              <a:t>error significant at 3mm - correct phase with nearby calibrator</a:t>
            </a:r>
          </a:p>
          <a:p>
            <a:r>
              <a:rPr lang="en-US" dirty="0"/>
              <a:t>global antenna delay (bulk transmission delay in cables)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5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Calibration – Schedule Planning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Observe primary calibrator 1934-638(cm), Uranus(mm) </a:t>
            </a:r>
          </a:p>
          <a:p>
            <a:pPr lvl="1"/>
            <a:r>
              <a:rPr lang="en-US" dirty="0"/>
              <a:t>5-15 min, to calibrate the absolute </a:t>
            </a:r>
            <a:r>
              <a:rPr lang="en-US" dirty="0" smtClean="0"/>
              <a:t>flux scale</a:t>
            </a:r>
            <a:endParaRPr lang="en-US" dirty="0"/>
          </a:p>
          <a:p>
            <a:pPr lvl="1"/>
            <a:r>
              <a:rPr lang="en-US" dirty="0"/>
              <a:t>cm/1934: can also solve for polarization leakage and </a:t>
            </a:r>
            <a:r>
              <a:rPr lang="en-US" dirty="0" err="1"/>
              <a:t>bandpass</a:t>
            </a:r>
            <a:endParaRPr lang="en-US" dirty="0"/>
          </a:p>
          <a:p>
            <a:pPr lvl="1"/>
            <a:r>
              <a:rPr lang="en-US" dirty="0"/>
              <a:t>mm:</a:t>
            </a:r>
          </a:p>
          <a:p>
            <a:pPr lvl="2"/>
            <a:r>
              <a:rPr lang="en-US" dirty="0"/>
              <a:t>Observe separate </a:t>
            </a:r>
            <a:r>
              <a:rPr lang="en-US" dirty="0" err="1"/>
              <a:t>bandpass</a:t>
            </a:r>
            <a:r>
              <a:rPr lang="en-US" dirty="0"/>
              <a:t> calibrator</a:t>
            </a:r>
          </a:p>
          <a:p>
            <a:pPr lvl="2"/>
            <a:r>
              <a:rPr lang="en-US" dirty="0"/>
              <a:t>Use secondary for polarization leakage</a:t>
            </a:r>
          </a:p>
          <a:p>
            <a:r>
              <a:rPr lang="en-US" dirty="0"/>
              <a:t>Observe secondary calibrator (close to target)</a:t>
            </a:r>
          </a:p>
          <a:p>
            <a:pPr lvl="1"/>
            <a:r>
              <a:rPr lang="en-US" dirty="0"/>
              <a:t>1-2 min every 15-60 min</a:t>
            </a:r>
          </a:p>
          <a:p>
            <a:pPr lvl="1"/>
            <a:r>
              <a:rPr lang="en-US" dirty="0"/>
              <a:t>Atmospheric, instrumental phase variation,</a:t>
            </a:r>
          </a:p>
          <a:p>
            <a:pPr lvl="1"/>
            <a:r>
              <a:rPr lang="en-US" dirty="0"/>
              <a:t>System gain variations; optional: solve leakage, </a:t>
            </a:r>
            <a:r>
              <a:rPr lang="en-US" dirty="0" err="1"/>
              <a:t>bandpass</a:t>
            </a:r>
            <a:endParaRPr lang="en-US" dirty="0"/>
          </a:p>
          <a:p>
            <a:r>
              <a:rPr lang="en-US" dirty="0"/>
              <a:t>Observe pointing calibrator (above 10 GHz) 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POINTing</a:t>
            </a:r>
            <a:r>
              <a:rPr lang="en-US" dirty="0"/>
              <a:t> scan every 30-60 minutes</a:t>
            </a:r>
          </a:p>
        </p:txBody>
      </p:sp>
    </p:spTree>
    <p:extLst>
      <p:ext uri="{BB962C8B-B14F-4D97-AF65-F5344CB8AC3E}">
        <p14:creationId xmlns:p14="http://schemas.microsoft.com/office/powerpoint/2010/main" val="2241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ATCA / VLA Calibrator List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Ideal secondary calibrator is strong, small (</a:t>
            </a:r>
            <a:r>
              <a:rPr lang="en-US" dirty="0" err="1"/>
              <a:t>θ</a:t>
            </a:r>
            <a:r>
              <a:rPr lang="en-US" dirty="0"/>
              <a:t>&lt;</a:t>
            </a:r>
            <a:r>
              <a:rPr lang="en-US" dirty="0" err="1"/>
              <a:t>λ</a:t>
            </a:r>
            <a:r>
              <a:rPr lang="en-US" dirty="0"/>
              <a:t>/</a:t>
            </a:r>
            <a:r>
              <a:rPr lang="en-US" dirty="0" err="1"/>
              <a:t>B</a:t>
            </a:r>
            <a:r>
              <a:rPr lang="en-US" baseline="-25000" dirty="0" err="1"/>
              <a:t>max</a:t>
            </a:r>
            <a:r>
              <a:rPr lang="en-US" dirty="0"/>
              <a:t>) and close to the target (&lt;15°)</a:t>
            </a:r>
          </a:p>
          <a:p>
            <a:pPr lvl="1"/>
            <a:r>
              <a:rPr lang="en-US" dirty="0"/>
              <a:t>ATCA + VLA lists ~1000 sources</a:t>
            </a:r>
          </a:p>
          <a:p>
            <a:pPr lvl="1"/>
            <a:r>
              <a:rPr lang="en-US" dirty="0"/>
              <a:t>Calibrator database lets you make the optimal </a:t>
            </a:r>
            <a:r>
              <a:rPr lang="en-US" dirty="0" smtClean="0"/>
              <a:t>choice</a:t>
            </a:r>
            <a:endParaRPr lang="en-US" dirty="0"/>
          </a:p>
          <a:p>
            <a:r>
              <a:rPr lang="en-US" dirty="0"/>
              <a:t>Primary flux calibrators are also stable with time: PKS1934-638, PKS0823-</a:t>
            </a:r>
            <a:r>
              <a:rPr lang="en-US" dirty="0" smtClean="0"/>
              <a:t>500</a:t>
            </a:r>
            <a:endParaRPr lang="en-US" dirty="0"/>
          </a:p>
          <a:p>
            <a:r>
              <a:rPr lang="en-US" dirty="0"/>
              <a:t>Above 20GHz , the planets are essentially the only primary flux calibrators</a:t>
            </a:r>
          </a:p>
          <a:p>
            <a:pPr lvl="1"/>
            <a:r>
              <a:rPr lang="en-US" dirty="0"/>
              <a:t>all bright compact sources seem to vary at high </a:t>
            </a:r>
            <a:r>
              <a:rPr lang="en-US" dirty="0" smtClean="0"/>
              <a:t>frequency</a:t>
            </a:r>
            <a:endParaRPr lang="en-US" dirty="0"/>
          </a:p>
          <a:p>
            <a:pPr lvl="1"/>
            <a:r>
              <a:rPr lang="en-US" dirty="0"/>
              <a:t>Planets not ideal – resolved on longer baselines / seasonal </a:t>
            </a:r>
            <a:r>
              <a:rPr lang="en-US" dirty="0" smtClean="0"/>
              <a:t>variation but recent work has been done to constrain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0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Calibration – Starting 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Calibration done at start of observation:</a:t>
            </a:r>
          </a:p>
          <a:p>
            <a:pPr lvl="1"/>
            <a:r>
              <a:rPr lang="en-US" dirty="0"/>
              <a:t>Delay calibration</a:t>
            </a:r>
          </a:p>
          <a:p>
            <a:pPr lvl="2"/>
            <a:r>
              <a:rPr lang="en-US" dirty="0"/>
              <a:t>Correct residual path length for your particular frequency &amp; </a:t>
            </a:r>
            <a:r>
              <a:rPr lang="en-US" dirty="0" err="1"/>
              <a:t>correlator</a:t>
            </a:r>
            <a:r>
              <a:rPr lang="en-US" dirty="0"/>
              <a:t> setup</a:t>
            </a:r>
          </a:p>
          <a:p>
            <a:pPr lvl="2"/>
            <a:r>
              <a:rPr lang="en-US" dirty="0"/>
              <a:t>Fixes phase slope across band</a:t>
            </a:r>
          </a:p>
          <a:p>
            <a:pPr lvl="1"/>
            <a:r>
              <a:rPr lang="en-US" dirty="0"/>
              <a:t>Amplitude &amp; Phase</a:t>
            </a:r>
          </a:p>
          <a:p>
            <a:pPr lvl="2"/>
            <a:r>
              <a:rPr lang="en-US" dirty="0" smtClean="0"/>
              <a:t>Equalize </a:t>
            </a:r>
            <a:r>
              <a:rPr lang="en-US" dirty="0"/>
              <a:t>gains, zero phases, sets </a:t>
            </a:r>
            <a:r>
              <a:rPr lang="en-US" dirty="0" err="1"/>
              <a:t>Tsys</a:t>
            </a:r>
            <a:r>
              <a:rPr lang="en-US" dirty="0"/>
              <a:t> scale</a:t>
            </a:r>
          </a:p>
          <a:p>
            <a:pPr lvl="3"/>
            <a:r>
              <a:rPr lang="en-US" dirty="0"/>
              <a:t>helps to detect problems during observation.</a:t>
            </a:r>
          </a:p>
          <a:p>
            <a:pPr lvl="1"/>
            <a:r>
              <a:rPr lang="en-US" dirty="0"/>
              <a:t>Polarization</a:t>
            </a:r>
          </a:p>
          <a:p>
            <a:pPr lvl="2"/>
            <a:r>
              <a:rPr lang="en-US" dirty="0"/>
              <a:t>zero delay &amp; phase difference between X &amp; Y feeds</a:t>
            </a:r>
          </a:p>
          <a:p>
            <a:pPr lvl="2"/>
            <a:r>
              <a:rPr lang="en-US" dirty="0"/>
              <a:t>uses noise source on reference antenna to measure phase.</a:t>
            </a:r>
          </a:p>
          <a:p>
            <a:pPr lvl="2"/>
            <a:r>
              <a:rPr lang="en-US" dirty="0"/>
              <a:t>generally correct to a few degrees at 3-</a:t>
            </a:r>
            <a:r>
              <a:rPr lang="en-US" dirty="0" smtClean="0"/>
              <a:t>20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6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Initial Array Calibration</a:t>
            </a:r>
            <a:endParaRPr lang="en-US" sz="3200" dirty="0"/>
          </a:p>
        </p:txBody>
      </p:sp>
      <p:pic>
        <p:nvPicPr>
          <p:cNvPr id="9" name="Content Placeholder 8" descr="Screen shot 2012-08-31 at 11.45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79" r="-25279"/>
          <a:stretch>
            <a:fillRect/>
          </a:stretch>
        </p:blipFill>
        <p:spPr>
          <a:xfrm>
            <a:off x="457200" y="1935163"/>
            <a:ext cx="8229600" cy="4389437"/>
          </a:xfr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8400" y="4648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/>
              <a:t>d</a:t>
            </a:r>
            <a:r>
              <a:rPr lang="en-AU">
                <a:solidFill>
                  <a:srgbClr val="CCFFCC"/>
                </a:solidFill>
              </a:rPr>
              <a:t>dcal</a:t>
            </a:r>
            <a:endParaRPr lang="en-A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67200" y="3505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>
                <a:solidFill>
                  <a:srgbClr val="CCFFCC"/>
                </a:solidFill>
              </a:rPr>
              <a:t>pcal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53000" y="23622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dirty="0" err="1">
                <a:solidFill>
                  <a:srgbClr val="CCFFCC"/>
                </a:solidFill>
              </a:rPr>
              <a:t>acal</a:t>
            </a:r>
            <a:endParaRPr lang="en-AU" dirty="0">
              <a:solidFill>
                <a:srgbClr val="CCFF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2057400"/>
            <a:ext cx="53340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24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Calibration – During Observation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Observations of secondary calibrator [+ pointing </a:t>
            </a:r>
            <a:r>
              <a:rPr lang="en-US" dirty="0" err="1"/>
              <a:t>cal</a:t>
            </a:r>
            <a:r>
              <a:rPr lang="en-US" dirty="0"/>
              <a:t>]</a:t>
            </a:r>
          </a:p>
          <a:p>
            <a:pPr lvl="1"/>
            <a:r>
              <a:rPr lang="en-US" dirty="0" err="1"/>
              <a:t>Tsys</a:t>
            </a:r>
            <a:r>
              <a:rPr lang="en-US" dirty="0"/>
              <a:t> correction </a:t>
            </a:r>
          </a:p>
          <a:p>
            <a:pPr lvl="2"/>
            <a:r>
              <a:rPr lang="en-US" dirty="0"/>
              <a:t>estimates system temp from injected noise </a:t>
            </a:r>
          </a:p>
          <a:p>
            <a:pPr lvl="2"/>
            <a:r>
              <a:rPr lang="en-US" dirty="0"/>
              <a:t>corrects for e.g., ground pickup &amp; elevation, but not for atmospheric absorption</a:t>
            </a:r>
          </a:p>
          <a:p>
            <a:pPr lvl="2"/>
            <a:r>
              <a:rPr lang="en-US" dirty="0"/>
              <a:t>At 3mm: use Paddle scan calibration instead</a:t>
            </a:r>
          </a:p>
          <a:p>
            <a:r>
              <a:rPr lang="en-US" dirty="0"/>
              <a:t>Calibration data recorded during the observation:</a:t>
            </a:r>
          </a:p>
          <a:p>
            <a:pPr lvl="1"/>
            <a:r>
              <a:rPr lang="en-US" dirty="0" err="1"/>
              <a:t>Tsys</a:t>
            </a:r>
            <a:r>
              <a:rPr lang="en-US" dirty="0"/>
              <a:t> – system temperature</a:t>
            </a:r>
          </a:p>
          <a:p>
            <a:pPr lvl="1"/>
            <a:r>
              <a:rPr lang="en-US" dirty="0"/>
              <a:t>XY-phase difference on each antenna</a:t>
            </a:r>
          </a:p>
          <a:p>
            <a:pPr lvl="1"/>
            <a:r>
              <a:rPr lang="en-US" dirty="0"/>
              <a:t>(experimental) Water </a:t>
            </a:r>
            <a:r>
              <a:rPr lang="en-US" dirty="0" err="1"/>
              <a:t>Vapour</a:t>
            </a:r>
            <a:r>
              <a:rPr lang="en-US" dirty="0"/>
              <a:t> Radiometer path length</a:t>
            </a:r>
          </a:p>
        </p:txBody>
      </p:sp>
    </p:spTree>
    <p:extLst>
      <p:ext uri="{BB962C8B-B14F-4D97-AF65-F5344CB8AC3E}">
        <p14:creationId xmlns:p14="http://schemas.microsoft.com/office/powerpoint/2010/main" val="218725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Calibration – Post Observation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Primary flux calibrator : “bootstrapping” to secondary calibrator</a:t>
            </a:r>
          </a:p>
          <a:p>
            <a:r>
              <a:rPr lang="en-US" dirty="0"/>
              <a:t>Solve for polarization leakages (cross-terms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Use secondary calibrator to correct (“straighten”) the </a:t>
            </a:r>
            <a:r>
              <a:rPr lang="en-US" dirty="0" smtClean="0"/>
              <a:t>phases</a:t>
            </a:r>
            <a:endParaRPr lang="en-US" dirty="0"/>
          </a:p>
          <a:p>
            <a:r>
              <a:rPr lang="en-US" dirty="0"/>
              <a:t>Use primary, secondary or other strong point source as </a:t>
            </a:r>
            <a:r>
              <a:rPr lang="en-US" dirty="0" err="1"/>
              <a:t>bandpass</a:t>
            </a:r>
            <a:r>
              <a:rPr lang="en-US" dirty="0"/>
              <a:t> calibrator</a:t>
            </a:r>
          </a:p>
        </p:txBody>
      </p:sp>
    </p:spTree>
    <p:extLst>
      <p:ext uri="{BB962C8B-B14F-4D97-AF65-F5344CB8AC3E}">
        <p14:creationId xmlns:p14="http://schemas.microsoft.com/office/powerpoint/2010/main" val="56440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Calibration – </a:t>
            </a:r>
            <a:r>
              <a:rPr lang="en-US" sz="3200" dirty="0" err="1" smtClean="0"/>
              <a:t>Bandpass</a:t>
            </a:r>
            <a:endParaRPr lang="en-US" sz="3200" dirty="0"/>
          </a:p>
        </p:txBody>
      </p:sp>
      <p:pic>
        <p:nvPicPr>
          <p:cNvPr id="5" name="Content Placeholder 3" descr="Screen shot 2012-09-17 at 2.35.40 PM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23395" r="-23395"/>
          <a:stretch>
            <a:fillRect/>
          </a:stretch>
        </p:blipFill>
        <p:spPr>
          <a:xfrm>
            <a:off x="-219122" y="1372746"/>
            <a:ext cx="9857663" cy="5257800"/>
          </a:xfrm>
        </p:spPr>
      </p:pic>
    </p:spTree>
    <p:extLst>
      <p:ext uri="{BB962C8B-B14F-4D97-AF65-F5344CB8AC3E}">
        <p14:creationId xmlns:p14="http://schemas.microsoft.com/office/powerpoint/2010/main" val="340275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inconvenient truth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780" y="1649054"/>
            <a:ext cx="3834239" cy="50229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Atmosphere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Ionosphere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Troposphere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Antenna/Feed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On-axis gain/sensitivity </a:t>
            </a:r>
            <a:r>
              <a:rPr lang="en-US" dirty="0" err="1"/>
              <a:t>vs</a:t>
            </a:r>
            <a:r>
              <a:rPr lang="en-US" dirty="0"/>
              <a:t> 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Primary beam correction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Pointing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Position (location)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LNA+conversion</a:t>
            </a:r>
            <a:r>
              <a:rPr lang="en-US" dirty="0"/>
              <a:t> chain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Clock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Gain, phase, delay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Frequency response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Digitiser</a:t>
            </a:r>
            <a:r>
              <a:rPr lang="en-US" dirty="0"/>
              <a:t>/</a:t>
            </a:r>
            <a:r>
              <a:rPr lang="en-US" dirty="0" err="1"/>
              <a:t>Correlator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Auto</a:t>
            </a:r>
            <a:r>
              <a:rPr lang="en-US" dirty="0" smtClean="0"/>
              <a:t>-leveling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Sampling efficiency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Birdies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8147" y="1156234"/>
            <a:ext cx="5615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FT(Observed Visibilities) ≠ Pretty Image </a:t>
            </a: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20021" y="1829115"/>
            <a:ext cx="3834239" cy="2631130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›"/>
              <a:defRPr lang="en-US" sz="20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1950" indent="-18415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39750" indent="-1778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17550" indent="-1778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895350" indent="-1778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 lang="en-AU" sz="20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07473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Measureables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Amplitude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Phase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Delay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Rate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Polarization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Spectrum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164065" y="4026069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4-09-29 at 5.1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27" y="4261541"/>
            <a:ext cx="3476094" cy="25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Calibration – Secondary gains</a:t>
            </a:r>
            <a:endParaRPr lang="en-US" sz="3200" dirty="0"/>
          </a:p>
        </p:txBody>
      </p:sp>
      <p:pic>
        <p:nvPicPr>
          <p:cNvPr id="6" name="Content Placeholder 3" descr="Screen shot 2012-09-17 at 3.48.16 PM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21739" r="-21739"/>
          <a:stretch>
            <a:fillRect/>
          </a:stretch>
        </p:blipFill>
        <p:spPr>
          <a:xfrm>
            <a:off x="-762000" y="1905000"/>
            <a:ext cx="8229600" cy="4389437"/>
          </a:xfrm>
        </p:spPr>
      </p:pic>
      <p:pic>
        <p:nvPicPr>
          <p:cNvPr id="7" name="Picture 6" descr="Screen shot 2012-09-17 at 3.49.02 PM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5620" y="1905000"/>
            <a:ext cx="5738380" cy="44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Calibration – Wideband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Gain, Phase and Calibrator flux vary across a 2GHz band</a:t>
            </a:r>
          </a:p>
          <a:p>
            <a:r>
              <a:rPr lang="en-US" dirty="0"/>
              <a:t>Two approaches possible in </a:t>
            </a:r>
            <a:r>
              <a:rPr lang="en-US" dirty="0" err="1"/>
              <a:t>Miriad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Divide and conquer [</a:t>
            </a:r>
            <a:r>
              <a:rPr lang="en-US" dirty="0" err="1"/>
              <a:t>uvsplit</a:t>
            </a:r>
            <a:r>
              <a:rPr lang="en-US" dirty="0"/>
              <a:t> </a:t>
            </a:r>
            <a:r>
              <a:rPr lang="en-US" dirty="0" err="1"/>
              <a:t>maxwidth</a:t>
            </a:r>
            <a:r>
              <a:rPr lang="en-US" dirty="0"/>
              <a:t>=0.256]</a:t>
            </a:r>
          </a:p>
          <a:p>
            <a:pPr lvl="2"/>
            <a:r>
              <a:rPr lang="en-US" dirty="0"/>
              <a:t>Split data into 4-16 narrow bands, calibrate independently</a:t>
            </a:r>
          </a:p>
          <a:p>
            <a:pPr lvl="1"/>
            <a:r>
              <a:rPr lang="en-US" dirty="0"/>
              <a:t>Solve in frequency bins [</a:t>
            </a:r>
            <a:r>
              <a:rPr lang="en-US" dirty="0" err="1"/>
              <a:t>gpcal</a:t>
            </a:r>
            <a:r>
              <a:rPr lang="en-US" dirty="0"/>
              <a:t> </a:t>
            </a:r>
            <a:r>
              <a:rPr lang="en-US" dirty="0" err="1"/>
              <a:t>nfbin</a:t>
            </a:r>
            <a:r>
              <a:rPr lang="en-US" dirty="0"/>
              <a:t>=8]</a:t>
            </a:r>
          </a:p>
          <a:p>
            <a:pPr lvl="2"/>
            <a:r>
              <a:rPr lang="en-US" dirty="0"/>
              <a:t>Solve independently, interpolate solutions</a:t>
            </a:r>
          </a:p>
          <a:p>
            <a:pPr lvl="2"/>
            <a:r>
              <a:rPr lang="en-US" dirty="0"/>
              <a:t>Advantages: </a:t>
            </a:r>
          </a:p>
          <a:p>
            <a:pPr lvl="3"/>
            <a:r>
              <a:rPr lang="en-US" dirty="0"/>
              <a:t>Interpolation fixes phase slope</a:t>
            </a:r>
          </a:p>
          <a:p>
            <a:pPr lvl="3"/>
            <a:r>
              <a:rPr lang="en-US" dirty="0"/>
              <a:t>Quicker / less bookkeeping</a:t>
            </a:r>
          </a:p>
          <a:p>
            <a:r>
              <a:rPr lang="en-US" dirty="0"/>
              <a:t>Imaging – combined (PB issue) or separate (SN issue)</a:t>
            </a:r>
          </a:p>
          <a:p>
            <a:pPr lvl="1"/>
            <a:r>
              <a:rPr lang="en-US" dirty="0" err="1"/>
              <a:t>CASApy</a:t>
            </a:r>
            <a:r>
              <a:rPr lang="en-US" dirty="0"/>
              <a:t> has better imaging options</a:t>
            </a:r>
          </a:p>
        </p:txBody>
      </p:sp>
    </p:spTree>
    <p:extLst>
      <p:ext uri="{BB962C8B-B14F-4D97-AF65-F5344CB8AC3E}">
        <p14:creationId xmlns:p14="http://schemas.microsoft.com/office/powerpoint/2010/main" val="137348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Primary Calibration</a:t>
            </a:r>
            <a:endParaRPr lang="en-US" sz="3200" dirty="0"/>
          </a:p>
        </p:txBody>
      </p:sp>
      <p:pic>
        <p:nvPicPr>
          <p:cNvPr id="5" name="Content Placeholder 3" descr="Screen shot 2012-08-24 at 9.34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99" b="-13399"/>
          <a:stretch>
            <a:fillRect/>
          </a:stretch>
        </p:blipFill>
        <p:spPr>
          <a:xfrm>
            <a:off x="333609" y="823062"/>
            <a:ext cx="8229600" cy="4389438"/>
          </a:xfrm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982184" y="3927926"/>
            <a:ext cx="1219200" cy="766763"/>
            <a:chOff x="5105400" y="5029200"/>
            <a:chExt cx="1219200" cy="766465"/>
          </a:xfrm>
        </p:grpSpPr>
        <p:sp>
          <p:nvSpPr>
            <p:cNvPr id="7" name="TextBox 6"/>
            <p:cNvSpPr txBox="1"/>
            <p:nvPr/>
          </p:nvSpPr>
          <p:spPr>
            <a:xfrm>
              <a:off x="5105400" y="5333882"/>
              <a:ext cx="1219200" cy="4617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" charset="0"/>
                  <a:ea typeface="+mn-ea"/>
                  <a:cs typeface="+mn-cs"/>
                </a:rPr>
                <a:t>6.5GHz</a:t>
              </a:r>
            </a:p>
          </p:txBody>
        </p:sp>
        <p:sp>
          <p:nvSpPr>
            <p:cNvPr id="8" name="Up Arrow 7"/>
            <p:cNvSpPr/>
            <p:nvPr/>
          </p:nvSpPr>
          <p:spPr>
            <a:xfrm>
              <a:off x="5562600" y="5029200"/>
              <a:ext cx="228600" cy="381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10984" y="3927926"/>
            <a:ext cx="1295400" cy="766763"/>
            <a:chOff x="6934200" y="4953000"/>
            <a:chExt cx="1295400" cy="766465"/>
          </a:xfrm>
        </p:grpSpPr>
        <p:sp>
          <p:nvSpPr>
            <p:cNvPr id="10" name="TextBox 9"/>
            <p:cNvSpPr txBox="1"/>
            <p:nvPr/>
          </p:nvSpPr>
          <p:spPr>
            <a:xfrm>
              <a:off x="6934200" y="5257682"/>
              <a:ext cx="1295400" cy="4617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" charset="0"/>
                  <a:ea typeface="+mn-ea"/>
                  <a:cs typeface="+mn-cs"/>
                </a:rPr>
                <a:t>4.5GHz</a:t>
              </a:r>
            </a:p>
          </p:txBody>
        </p:sp>
        <p:sp>
          <p:nvSpPr>
            <p:cNvPr id="11" name="Up Arrow 10"/>
            <p:cNvSpPr/>
            <p:nvPr/>
          </p:nvSpPr>
          <p:spPr>
            <a:xfrm>
              <a:off x="7543800" y="4953000"/>
              <a:ext cx="228600" cy="381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0774" y="5278847"/>
            <a:ext cx="7620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Calibrated plot of all channels – Imaginary </a:t>
            </a:r>
            <a:r>
              <a:rPr lang="en-US" dirty="0" err="1"/>
              <a:t>vs</a:t>
            </a:r>
            <a:r>
              <a:rPr lang="en-US" dirty="0"/>
              <a:t> Real</a:t>
            </a:r>
          </a:p>
          <a:p>
            <a:r>
              <a:rPr lang="en-US" dirty="0" err="1"/>
              <a:t>Unpolarized</a:t>
            </a:r>
            <a:r>
              <a:rPr lang="en-US" dirty="0"/>
              <a:t>; Variation of calibrator flux with </a:t>
            </a:r>
            <a:r>
              <a:rPr lang="en-US" dirty="0" smtClean="0"/>
              <a:t>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2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Screen shot 2012-09-17 at 12.0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46482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08500"/>
            <a:ext cx="6577803" cy="824524"/>
          </a:xfrm>
        </p:spPr>
        <p:txBody>
          <a:bodyPr/>
          <a:lstStyle/>
          <a:p>
            <a:r>
              <a:rPr lang="en-US" sz="3200" dirty="0" smtClean="0"/>
              <a:t>Secondary Calibration</a:t>
            </a:r>
            <a:br>
              <a:rPr lang="en-US" sz="3200" dirty="0" smtClean="0"/>
            </a:br>
            <a:r>
              <a:rPr lang="en-US" sz="2400" dirty="0" smtClean="0"/>
              <a:t>4.5-6.5 GHz</a:t>
            </a:r>
            <a:endParaRPr lang="en-US" sz="2400" dirty="0"/>
          </a:p>
        </p:txBody>
      </p:sp>
      <p:pic>
        <p:nvPicPr>
          <p:cNvPr id="13" name="Picture 6" descr="Screen shot 2012-09-17 at 11.5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20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 shot 2012-09-17 at 1.47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438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Screen shot 2012-09-17 at 11.59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552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Screen shot 2012-09-17 at 12.00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278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0600" y="1447800"/>
            <a:ext cx="175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" charset="0"/>
                <a:ea typeface="+mn-ea"/>
                <a:cs typeface="+mn-cs"/>
              </a:rPr>
              <a:t>Uncalibrated</a:t>
            </a:r>
            <a:endParaRPr lang="en-AU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" charset="0"/>
              <a:ea typeface="+mn-ea"/>
              <a:cs typeface="+mn-cs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419600" y="1447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>
                <a:solidFill>
                  <a:srgbClr val="B5EDFD"/>
                </a:solidFill>
              </a:rPr>
              <a:t>BP, pol</a:t>
            </a:r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990600" y="5105400"/>
            <a:ext cx="2209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" charset="0"/>
                <a:ea typeface="+mn-ea"/>
                <a:cs typeface="+mn-cs"/>
              </a:rPr>
              <a:t>Calibrated in 8 freq bins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525780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" charset="0"/>
                <a:ea typeface="+mn-ea"/>
                <a:cs typeface="+mn-cs"/>
              </a:rPr>
              <a:t>Freq Averaged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152400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" charset="0"/>
                <a:ea typeface="+mn-ea"/>
                <a:cs typeface="+mn-cs"/>
              </a:rPr>
              <a:t>Calibrated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743200" y="27432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3" name="Right Arrow 22"/>
          <p:cNvSpPr/>
          <p:nvPr/>
        </p:nvSpPr>
        <p:spPr>
          <a:xfrm>
            <a:off x="5791200" y="27432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4" name="Right Arrow 23"/>
          <p:cNvSpPr/>
          <p:nvPr/>
        </p:nvSpPr>
        <p:spPr>
          <a:xfrm rot="7809336">
            <a:off x="3733800" y="41148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25" name="Right Arrow 24"/>
          <p:cNvSpPr/>
          <p:nvPr/>
        </p:nvSpPr>
        <p:spPr>
          <a:xfrm flipV="1">
            <a:off x="4114800" y="54102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96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Calibration Recipe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Select primary calibrator </a:t>
            </a:r>
          </a:p>
          <a:p>
            <a:pPr lvl="1"/>
            <a:r>
              <a:rPr lang="en-US" dirty="0"/>
              <a:t>Solve for complex gain </a:t>
            </a:r>
            <a:r>
              <a:rPr lang="en-US" dirty="0" err="1"/>
              <a:t>vs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Solve </a:t>
            </a:r>
            <a:r>
              <a:rPr lang="en-US" dirty="0" err="1"/>
              <a:t>bandpass</a:t>
            </a:r>
            <a:r>
              <a:rPr lang="en-US" dirty="0"/>
              <a:t> gain </a:t>
            </a:r>
            <a:r>
              <a:rPr lang="en-US" dirty="0" err="1"/>
              <a:t>vs</a:t>
            </a:r>
            <a:r>
              <a:rPr lang="en-US" dirty="0"/>
              <a:t> frequency</a:t>
            </a:r>
          </a:p>
          <a:p>
            <a:pPr lvl="1"/>
            <a:r>
              <a:rPr lang="en-US" dirty="0"/>
              <a:t>Solve polarization leakage (crosstalk between feeds)</a:t>
            </a:r>
          </a:p>
          <a:p>
            <a:r>
              <a:rPr lang="en-US" dirty="0"/>
              <a:t>Select secondary calibrator(s)</a:t>
            </a:r>
          </a:p>
          <a:p>
            <a:pPr lvl="1"/>
            <a:r>
              <a:rPr lang="en-US" dirty="0"/>
              <a:t>Apply </a:t>
            </a:r>
            <a:r>
              <a:rPr lang="en-US" dirty="0" err="1"/>
              <a:t>bandpass</a:t>
            </a:r>
            <a:r>
              <a:rPr lang="en-US" dirty="0"/>
              <a:t> and leakage from primary</a:t>
            </a:r>
          </a:p>
          <a:p>
            <a:pPr lvl="1"/>
            <a:r>
              <a:rPr lang="en-US" dirty="0"/>
              <a:t>Solve for complex gain </a:t>
            </a:r>
            <a:r>
              <a:rPr lang="en-US" dirty="0" err="1"/>
              <a:t>vs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Bootstrap absolute flux scale (from primary)</a:t>
            </a:r>
          </a:p>
          <a:p>
            <a:r>
              <a:rPr lang="en-US" dirty="0"/>
              <a:t>Select sources of interest</a:t>
            </a:r>
          </a:p>
          <a:p>
            <a:pPr lvl="1"/>
            <a:r>
              <a:rPr lang="en-US" dirty="0"/>
              <a:t>Apply </a:t>
            </a:r>
            <a:r>
              <a:rPr lang="en-US" dirty="0" err="1"/>
              <a:t>bandpass</a:t>
            </a:r>
            <a:r>
              <a:rPr lang="en-US" dirty="0"/>
              <a:t> and leakage from primary and complex gains from secondary</a:t>
            </a:r>
          </a:p>
          <a:p>
            <a:pPr lvl="1"/>
            <a:r>
              <a:rPr lang="en-US" dirty="0"/>
              <a:t>Use calibrated data in subsequent imaging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216907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Real “Primary” Flux Calibration</a:t>
            </a:r>
            <a:endParaRPr lang="en-US" sz="3200" dirty="0"/>
          </a:p>
        </p:txBody>
      </p:sp>
      <p:pic>
        <p:nvPicPr>
          <p:cNvPr id="3" name="Picture 2" descr="stock-photo-clipart-illustration-of-a-horse-s-ass-388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8" y="1599562"/>
            <a:ext cx="1743590" cy="118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29" y="1254246"/>
            <a:ext cx="2431667" cy="1475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184" y="1260480"/>
            <a:ext cx="2222684" cy="166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555" y="3004298"/>
            <a:ext cx="2250445" cy="1563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349" y="4880803"/>
            <a:ext cx="2550868" cy="1649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0256" y="4719688"/>
            <a:ext cx="2462561" cy="1750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3" y="4312165"/>
            <a:ext cx="2433012" cy="1810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5555" y="1708111"/>
            <a:ext cx="4496945" cy="35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Absolute Flux Calibration</a:t>
            </a:r>
            <a:endParaRPr lang="en-US" sz="3200" dirty="0"/>
          </a:p>
        </p:txBody>
      </p:sp>
      <p:pic>
        <p:nvPicPr>
          <p:cNvPr id="5" name="Picture 8" descr="synwMarcsHornpm%20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06" r="-20306"/>
          <a:stretch>
            <a:fillRect/>
          </a:stretch>
        </p:blipFill>
        <p:spPr>
          <a:xfrm>
            <a:off x="457200" y="1935163"/>
            <a:ext cx="8229600" cy="4389437"/>
          </a:xfr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52800" y="2057400"/>
            <a:ext cx="38195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dirty="0">
                <a:solidFill>
                  <a:srgbClr val="FFFF00"/>
                </a:solidFill>
              </a:rPr>
              <a:t>1Jy = 10</a:t>
            </a:r>
            <a:r>
              <a:rPr lang="en-AU" baseline="30000" dirty="0">
                <a:solidFill>
                  <a:srgbClr val="FFFF00"/>
                </a:solidFill>
              </a:rPr>
              <a:t>-26</a:t>
            </a:r>
            <a:r>
              <a:rPr lang="en-AU" dirty="0">
                <a:solidFill>
                  <a:srgbClr val="FFFF00"/>
                </a:solidFill>
              </a:rPr>
              <a:t> W/m</a:t>
            </a:r>
            <a:r>
              <a:rPr lang="en-AU" baseline="30000" dirty="0">
                <a:solidFill>
                  <a:srgbClr val="FFFF00"/>
                </a:solidFill>
              </a:rPr>
              <a:t>2</a:t>
            </a:r>
            <a:r>
              <a:rPr lang="en-AU" dirty="0">
                <a:solidFill>
                  <a:srgbClr val="FFFF00"/>
                </a:solidFill>
              </a:rPr>
              <a:t>/Hz</a:t>
            </a:r>
          </a:p>
          <a:p>
            <a:r>
              <a:rPr lang="en-AU" dirty="0">
                <a:solidFill>
                  <a:srgbClr val="FFFF00"/>
                </a:solidFill>
              </a:rPr>
              <a:t> how??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Real “Primary” Flux Calibration</a:t>
            </a:r>
            <a:endParaRPr lang="en-US" sz="3200" dirty="0"/>
          </a:p>
        </p:txBody>
      </p:sp>
      <p:pic>
        <p:nvPicPr>
          <p:cNvPr id="8" name="Picture 7" descr="Screen Shot 2014-09-16 at 12.3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6" y="2007284"/>
            <a:ext cx="8525902" cy="35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The Big Four</a:t>
            </a:r>
            <a:endParaRPr lang="en-US" sz="32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2363" y="5514295"/>
            <a:ext cx="3963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dirty="0"/>
              <a:t>Transferred to ‘secondary’ </a:t>
            </a:r>
            <a:r>
              <a:rPr lang="en-AU" dirty="0" err="1"/>
              <a:t>cals</a:t>
            </a:r>
            <a:r>
              <a:rPr lang="en-AU" dirty="0"/>
              <a:t> </a:t>
            </a:r>
          </a:p>
          <a:p>
            <a:r>
              <a:rPr lang="en-AU" dirty="0"/>
              <a:t>3C138, 1934-638, Hydra A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91400" y="1600200"/>
            <a:ext cx="1752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 smtClean="0"/>
              <a:t>Cas</a:t>
            </a:r>
            <a:r>
              <a:rPr lang="en-US" dirty="0" smtClean="0"/>
              <a:t>. </a:t>
            </a:r>
            <a:r>
              <a:rPr lang="en-US" dirty="0"/>
              <a:t>A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Cyg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A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Vir</a:t>
            </a:r>
            <a:r>
              <a:rPr lang="en-US" dirty="0" smtClean="0"/>
              <a:t>. </a:t>
            </a:r>
            <a:r>
              <a:rPr lang="en-US" dirty="0"/>
              <a:t>A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Tau. </a:t>
            </a:r>
            <a:r>
              <a:rPr lang="en-US" dirty="0"/>
              <a:t>A</a:t>
            </a:r>
          </a:p>
        </p:txBody>
      </p:sp>
      <p:pic>
        <p:nvPicPr>
          <p:cNvPr id="4" name="Picture 3" descr="Screen Shot 2014-09-16 at 12.4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6" y="1317342"/>
            <a:ext cx="7183055" cy="39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0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Summary of Reduction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For ATCA/CABB data we still mostly use </a:t>
            </a:r>
            <a:r>
              <a:rPr lang="en-US" dirty="0" smtClean="0"/>
              <a:t>MIRIAD (CASA for power users)</a:t>
            </a:r>
            <a:endParaRPr lang="en-US" dirty="0"/>
          </a:p>
          <a:p>
            <a:r>
              <a:rPr lang="en-US" dirty="0"/>
              <a:t>Load the data from the archive format (RPFITS)</a:t>
            </a:r>
          </a:p>
          <a:p>
            <a:r>
              <a:rPr lang="en-US" dirty="0"/>
              <a:t>Apply ‘logbook flags’ and check for bad data on calibrators</a:t>
            </a:r>
          </a:p>
          <a:p>
            <a:r>
              <a:rPr lang="en-US" dirty="0"/>
              <a:t>Calibrate primary </a:t>
            </a:r>
            <a:r>
              <a:rPr lang="en-US" dirty="0" smtClean="0"/>
              <a:t>calibrator </a:t>
            </a:r>
            <a:r>
              <a:rPr lang="en-US" dirty="0"/>
              <a:t>(G,B,D), transfer to secondary (B,D)</a:t>
            </a:r>
          </a:p>
          <a:p>
            <a:r>
              <a:rPr lang="en-US" dirty="0"/>
              <a:t>Calibrate secondary </a:t>
            </a:r>
            <a:r>
              <a:rPr lang="en-US" dirty="0" smtClean="0"/>
              <a:t>calibrator </a:t>
            </a:r>
            <a:r>
              <a:rPr lang="en-US" dirty="0"/>
              <a:t>(G), transfer to source  (G,B,D)</a:t>
            </a:r>
          </a:p>
          <a:p>
            <a:r>
              <a:rPr lang="en-US" dirty="0"/>
              <a:t>Flag bad data on source (PGFLAG, BLFLAG)</a:t>
            </a:r>
          </a:p>
          <a:p>
            <a:r>
              <a:rPr lang="en-US" dirty="0"/>
              <a:t>Analyze data (imaging, statistics, source fitting)</a:t>
            </a:r>
          </a:p>
        </p:txBody>
      </p:sp>
    </p:spTree>
    <p:extLst>
      <p:ext uri="{BB962C8B-B14F-4D97-AF65-F5344CB8AC3E}">
        <p14:creationId xmlns:p14="http://schemas.microsoft.com/office/powerpoint/2010/main" val="59871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Measurement Equation</a:t>
            </a:r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938338" y="2614613"/>
            <a:ext cx="9139237" cy="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1" y="1454147"/>
            <a:ext cx="73961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419068" y="2506659"/>
            <a:ext cx="3452813" cy="3960813"/>
            <a:chOff x="0" y="1776"/>
            <a:chExt cx="2175" cy="249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6"/>
              <a:ext cx="2175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07" y="1907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/>
              <a:r>
                <a:rPr lang="en-GB"/>
                <a:t>i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824" y="1886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/>
              <a:r>
                <a:rPr lang="en-GB"/>
                <a:t>j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040" y="4041"/>
              <a:ext cx="24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/>
              <a:r>
                <a:rPr lang="en-GB">
                  <a:latin typeface="Helmet" charset="0"/>
                </a:rPr>
                <a:t>V</a:t>
              </a:r>
              <a:r>
                <a:rPr lang="en-GB" baseline="-25000">
                  <a:latin typeface="Helmet" charset="0"/>
                </a:rPr>
                <a:t>ij</a:t>
              </a:r>
            </a:p>
          </p:txBody>
        </p:sp>
      </p:grp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429093" y="3954459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>
                <a:latin typeface="Constantia" charset="0"/>
              </a:rPr>
              <a:t>V</a:t>
            </a:r>
            <a:r>
              <a:rPr lang="en-AU" baseline="-25000">
                <a:latin typeface="Constantia" charset="0"/>
              </a:rPr>
              <a:t>ij</a:t>
            </a:r>
            <a:r>
              <a:rPr lang="en-AU"/>
              <a:t>=</a:t>
            </a:r>
            <a:endParaRPr lang="en-AU" baseline="-25000">
              <a:latin typeface="Constantia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067268" y="3421059"/>
            <a:ext cx="612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 dirty="0" err="1"/>
              <a:t>V</a:t>
            </a:r>
            <a:r>
              <a:rPr lang="en-AU" baseline="-25000" dirty="0" err="1"/>
              <a:t>pp</a:t>
            </a:r>
            <a:endParaRPr lang="en-AU" baseline="-25000" dirty="0"/>
          </a:p>
          <a:p>
            <a:r>
              <a:rPr lang="en-AU" dirty="0" err="1"/>
              <a:t>V</a:t>
            </a:r>
            <a:r>
              <a:rPr lang="en-AU" baseline="-25000" dirty="0" err="1"/>
              <a:t>pq</a:t>
            </a:r>
            <a:endParaRPr lang="en-AU" baseline="-25000" dirty="0"/>
          </a:p>
          <a:p>
            <a:r>
              <a:rPr lang="en-AU" dirty="0" err="1"/>
              <a:t>V</a:t>
            </a:r>
            <a:r>
              <a:rPr lang="en-AU" baseline="-25000" dirty="0" err="1"/>
              <a:t>qp</a:t>
            </a:r>
            <a:endParaRPr lang="en-AU" baseline="-25000" dirty="0"/>
          </a:p>
          <a:p>
            <a:r>
              <a:rPr lang="en-AU" dirty="0" err="1"/>
              <a:t>V</a:t>
            </a:r>
            <a:r>
              <a:rPr lang="en-AU" baseline="-25000" dirty="0" err="1"/>
              <a:t>qq</a:t>
            </a:r>
            <a:endParaRPr lang="en-AU" baseline="-25000" dirty="0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610068" y="5402259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/>
              <a:t>J</a:t>
            </a:r>
            <a:r>
              <a:rPr lang="en-AU" baseline="-25000">
                <a:latin typeface="Constantia" charset="0"/>
              </a:rPr>
              <a:t>i</a:t>
            </a:r>
            <a:r>
              <a:rPr lang="en-AU"/>
              <a:t>=</a:t>
            </a:r>
            <a:endParaRPr lang="en-AU" baseline="-25000">
              <a:latin typeface="Constantia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143468" y="5249859"/>
            <a:ext cx="45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AU"/>
              <a:t>J</a:t>
            </a:r>
            <a:r>
              <a:rPr lang="en-AU" baseline="-25000">
                <a:latin typeface="Constantia" charset="0"/>
              </a:rPr>
              <a:t>p</a:t>
            </a:r>
          </a:p>
          <a:p>
            <a:r>
              <a:rPr lang="en-AU"/>
              <a:t>J</a:t>
            </a:r>
            <a:r>
              <a:rPr lang="en-AU" baseline="-25000">
                <a:latin typeface="Constantia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7452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26" y="287338"/>
            <a:ext cx="6577803" cy="633412"/>
          </a:xfrm>
        </p:spPr>
        <p:txBody>
          <a:bodyPr/>
          <a:lstStyle/>
          <a:p>
            <a:r>
              <a:rPr lang="en-US" sz="3200" dirty="0" smtClean="0"/>
              <a:t>Acknowledgements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This talk is based on: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Wieringa</a:t>
            </a:r>
            <a:r>
              <a:rPr lang="en-US" dirty="0" smtClean="0"/>
              <a:t> version of talk (2001, 2008, 2012)</a:t>
            </a:r>
          </a:p>
          <a:p>
            <a:pPr lvl="1"/>
            <a:r>
              <a:rPr lang="en-US" dirty="0" smtClean="0"/>
              <a:t>John </a:t>
            </a:r>
            <a:r>
              <a:rPr lang="en-US" dirty="0"/>
              <a:t>Reynolds’ version of this talk (2003,2006)</a:t>
            </a:r>
          </a:p>
          <a:p>
            <a:pPr lvl="1"/>
            <a:r>
              <a:rPr lang="en-US" dirty="0" smtClean="0"/>
              <a:t>ASP Conference Series Vol. 180, p.79 – available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2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Measurement Equation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529963"/>
            <a:ext cx="7396162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33400" y="2201475"/>
            <a:ext cx="2963863" cy="3878263"/>
            <a:chOff x="355" y="1553"/>
            <a:chExt cx="1867" cy="2443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355" y="1553"/>
              <a:ext cx="576" cy="2304"/>
            </a:xfrm>
            <a:prstGeom prst="line">
              <a:avLst/>
            </a:prstGeom>
            <a:noFill/>
            <a:ln w="36000">
              <a:solidFill>
                <a:schemeClr val="accent4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en-AU">
                <a:latin typeface="Times New Roman" pitchFamily="1" charset="0"/>
                <a:ea typeface="+mn-ea"/>
                <a:cs typeface="+mn-cs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451" y="1553"/>
              <a:ext cx="882" cy="2064"/>
            </a:xfrm>
            <a:prstGeom prst="line">
              <a:avLst/>
            </a:prstGeom>
            <a:noFill/>
            <a:ln w="36000">
              <a:solidFill>
                <a:schemeClr val="accent4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en-AU">
                <a:latin typeface="Times New Roman" pitchFamily="1" charset="0"/>
                <a:ea typeface="+mn-ea"/>
                <a:cs typeface="+mn-cs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55" y="3569"/>
              <a:ext cx="18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/>
              <a:r>
                <a:rPr lang="en-GB"/>
                <a:t> </a:t>
              </a:r>
              <a:r>
                <a:rPr lang="en-GB" sz="2000">
                  <a:latin typeface="Constantia" charset="0"/>
                </a:rPr>
                <a:t>Baseline based gain errors</a:t>
              </a:r>
            </a:p>
            <a:p>
              <a:pPr algn="l"/>
              <a:r>
                <a:rPr lang="en-GB" sz="2000">
                  <a:latin typeface="Constantia" charset="0"/>
                </a:rPr>
                <a:t>Correlation corrections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1905000" y="2201475"/>
            <a:ext cx="2895600" cy="3532188"/>
            <a:chOff x="1200" y="1536"/>
            <a:chExt cx="1824" cy="2225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1344" y="1536"/>
              <a:ext cx="288" cy="528"/>
            </a:xfrm>
            <a:prstGeom prst="line">
              <a:avLst/>
            </a:prstGeom>
            <a:noFill/>
            <a:ln w="36000">
              <a:solidFill>
                <a:schemeClr val="accent4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en-AU">
                <a:latin typeface="Times New Roman" pitchFamily="1" charset="0"/>
                <a:ea typeface="+mn-ea"/>
                <a:cs typeface="+mn-cs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200" y="2016"/>
              <a:ext cx="1824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>
                <a:buSzPct val="120000"/>
              </a:pPr>
              <a:r>
                <a:rPr lang="en-GB" sz="2000">
                  <a:latin typeface="Constantia" charset="0"/>
                </a:rPr>
                <a:t>Antenna based:</a:t>
              </a:r>
            </a:p>
            <a:p>
              <a:pPr algn="l">
                <a:buSzPct val="120000"/>
              </a:pPr>
              <a:r>
                <a:rPr lang="en-GB" sz="2000">
                  <a:latin typeface="Constantia" charset="0"/>
                </a:rPr>
                <a:t>J</a:t>
              </a:r>
              <a:r>
                <a:rPr lang="en-GB" sz="2000" baseline="33000">
                  <a:latin typeface="Constantia" charset="0"/>
                </a:rPr>
                <a:t>vis </a:t>
              </a:r>
              <a:r>
                <a:rPr lang="en-GB" sz="2000">
                  <a:latin typeface="Constantia" charset="0"/>
                </a:rPr>
                <a:t>= B G D P</a:t>
              </a:r>
            </a:p>
            <a:p>
              <a:pPr algn="l">
                <a:buSzPct val="120000"/>
              </a:pPr>
              <a:r>
                <a:rPr lang="en-GB" sz="2000">
                  <a:latin typeface="Constantia" charset="0"/>
                </a:rPr>
                <a:t>B  = bandpass</a:t>
              </a:r>
            </a:p>
            <a:p>
              <a:pPr algn="l">
                <a:buSzPct val="120000"/>
              </a:pPr>
              <a:r>
                <a:rPr lang="en-GB" sz="2000">
                  <a:latin typeface="Constantia" charset="0"/>
                </a:rPr>
                <a:t>G  = complex gain</a:t>
              </a:r>
            </a:p>
            <a:p>
              <a:pPr algn="l">
                <a:buSzPct val="120000"/>
              </a:pPr>
              <a:r>
                <a:rPr lang="en-GB" sz="2000">
                  <a:latin typeface="Constantia" charset="0"/>
                </a:rPr>
                <a:t>D  = pol leakage</a:t>
              </a:r>
            </a:p>
            <a:p>
              <a:pPr algn="l">
                <a:buSzPct val="120000"/>
              </a:pPr>
              <a:r>
                <a:rPr lang="en-GB" sz="2000">
                  <a:latin typeface="Constantia" charset="0"/>
                </a:rPr>
                <a:t>P  = receptor pos angle</a:t>
              </a:r>
            </a:p>
            <a:p>
              <a:pPr algn="l">
                <a:buSzPct val="120000"/>
              </a:pPr>
              <a:r>
                <a:rPr lang="en-GB" sz="2000">
                  <a:latin typeface="Constantia" charset="0"/>
                </a:rPr>
                <a:t> (2x2 matrices)</a:t>
              </a:r>
            </a:p>
            <a:p>
              <a:pPr algn="l">
                <a:buSzPct val="120000"/>
              </a:pPr>
              <a:endParaRPr lang="en-GB" sz="2000">
                <a:latin typeface="Helmet" charset="0"/>
              </a:endParaRPr>
            </a:p>
            <a:p>
              <a:pPr algn="l">
                <a:buSzPct val="120000"/>
              </a:pPr>
              <a:endParaRPr lang="en-GB" sz="2000">
                <a:latin typeface="Helmet" charset="0"/>
              </a:endParaRP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5437188" y="2296725"/>
            <a:ext cx="2986087" cy="3971925"/>
            <a:chOff x="5436635" y="2590800"/>
            <a:chExt cx="2987215" cy="3972818"/>
          </a:xfrm>
        </p:grpSpPr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5638323" y="2590800"/>
              <a:ext cx="1829491" cy="2972468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>
                <a:defRPr/>
              </a:pPr>
              <a:endParaRPr lang="en-AU">
                <a:latin typeface="Times New Roman" pitchFamily="1" charset="0"/>
                <a:ea typeface="+mn-ea"/>
                <a:cs typeface="+mn-cs"/>
              </a:endParaRP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5436635" y="5487051"/>
              <a:ext cx="2987215" cy="107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buSzPct val="120000"/>
              </a:pPr>
              <a:r>
                <a:rPr lang="en-GB" sz="2000">
                  <a:latin typeface="Constantia" charset="0"/>
                  <a:cs typeface="Times New Roman" charset="0"/>
                </a:rPr>
                <a:t>Baseline based additive</a:t>
              </a:r>
            </a:p>
            <a:p>
              <a:pPr>
                <a:buSzPct val="120000"/>
              </a:pPr>
              <a:r>
                <a:rPr lang="en-GB" sz="2000">
                  <a:latin typeface="Constantia" charset="0"/>
                  <a:cs typeface="Times New Roman" charset="0"/>
                </a:rPr>
                <a:t>A</a:t>
              </a:r>
              <a:r>
                <a:rPr lang="en-GB" sz="2000" baseline="-33000">
                  <a:latin typeface="Constantia" charset="0"/>
                  <a:cs typeface="Times New Roman" charset="0"/>
                </a:rPr>
                <a:t>ij  </a:t>
              </a:r>
              <a:r>
                <a:rPr lang="en-GB" sz="2000">
                  <a:latin typeface="Constantia" charset="0"/>
                  <a:cs typeface="Times New Roman" charset="0"/>
                </a:rPr>
                <a:t>= noise + RFI + offsets</a:t>
              </a:r>
            </a:p>
            <a:p>
              <a:endParaRPr lang="en-AU">
                <a:cs typeface="Times New Roman" charset="0"/>
              </a:endParaRP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5545138" y="2353875"/>
            <a:ext cx="2865437" cy="1771650"/>
            <a:chOff x="5545413" y="2590800"/>
            <a:chExt cx="2864887" cy="1771710"/>
          </a:xfrm>
        </p:grpSpPr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V="1">
              <a:off x="5715242" y="2590800"/>
              <a:ext cx="914224" cy="1447849"/>
            </a:xfrm>
            <a:prstGeom prst="line">
              <a:avLst/>
            </a:prstGeom>
            <a:noFill/>
            <a:ln w="31750">
              <a:solidFill>
                <a:schemeClr val="accent4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>
                <a:defRPr/>
              </a:pPr>
              <a:endParaRPr lang="en-AU">
                <a:latin typeface="Times New Roman" pitchFamily="1" charset="0"/>
                <a:ea typeface="+mn-ea"/>
                <a:cs typeface="+mn-cs"/>
              </a:endParaRP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5545413" y="3962446"/>
              <a:ext cx="2864887" cy="40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2000" dirty="0">
                  <a:latin typeface="+mn-lt"/>
                  <a:ea typeface="+mn-ea"/>
                  <a:cs typeface="+mn-cs"/>
                </a:rPr>
                <a:t>Polarization Conversion</a:t>
              </a:r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4497388" y="2218938"/>
            <a:ext cx="3590925" cy="2817812"/>
            <a:chOff x="2833" y="1547"/>
            <a:chExt cx="2262" cy="1775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2833" y="1547"/>
              <a:ext cx="2262" cy="1775"/>
              <a:chOff x="2833" y="1547"/>
              <a:chExt cx="2262" cy="1775"/>
            </a:xfrm>
          </p:grpSpPr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 flipV="1">
                <a:off x="2833" y="1547"/>
                <a:ext cx="400" cy="1433"/>
              </a:xfrm>
              <a:prstGeom prst="line">
                <a:avLst/>
              </a:prstGeom>
              <a:noFill/>
              <a:ln w="36000">
                <a:solidFill>
                  <a:schemeClr val="accent4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latin typeface="Times New Roman" pitchFamily="1" charset="0"/>
                  <a:ea typeface="+mn-ea"/>
                  <a:cs typeface="+mn-cs"/>
                </a:endParaRPr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3286" y="2934"/>
                <a:ext cx="1809" cy="388"/>
              </a:xfrm>
              <a:prstGeom prst="rect">
                <a:avLst/>
              </a:prstGeom>
              <a:noFill/>
              <a:ln w="360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2000" dirty="0">
                    <a:latin typeface="+mn-lt"/>
                    <a:ea typeface="+mn-ea"/>
                    <a:cs typeface="+mn-cs"/>
                  </a:rPr>
                  <a:t>Antenna beam + pointing</a:t>
                </a:r>
              </a:p>
              <a:p>
                <a:pPr algn="l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2000" dirty="0">
                    <a:latin typeface="+mn-lt"/>
                    <a:ea typeface="+mn-ea"/>
                    <a:cs typeface="+mn-cs"/>
                  </a:rPr>
                  <a:t>Faraday Rotation</a:t>
                </a:r>
              </a:p>
            </p:txBody>
          </p:sp>
        </p:grp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3216" y="1553"/>
              <a:ext cx="351" cy="1423"/>
            </a:xfrm>
            <a:prstGeom prst="line">
              <a:avLst/>
            </a:prstGeom>
            <a:noFill/>
            <a:ln w="36000">
              <a:solidFill>
                <a:schemeClr val="accent4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en-AU">
                <a:latin typeface="Times New Roman" pitchFamily="1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5908675" y="2196713"/>
            <a:ext cx="2886075" cy="1325562"/>
            <a:chOff x="3722" y="1533"/>
            <a:chExt cx="1818" cy="835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V="1">
              <a:off x="3984" y="1533"/>
              <a:ext cx="369" cy="675"/>
            </a:xfrm>
            <a:prstGeom prst="line">
              <a:avLst/>
            </a:prstGeom>
            <a:noFill/>
            <a:ln w="36000">
              <a:solidFill>
                <a:schemeClr val="accent4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en-AU">
                <a:latin typeface="Times New Roman" pitchFamily="1" charset="0"/>
                <a:ea typeface="+mn-ea"/>
                <a:cs typeface="+mn-cs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722" y="2174"/>
              <a:ext cx="18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000" dirty="0">
                  <a:latin typeface="+mn-lt"/>
                  <a:ea typeface="+mn-ea"/>
                  <a:cs typeface="+mn-cs"/>
                </a:rPr>
                <a:t>Sky Intensity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95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909" y="1232047"/>
            <a:ext cx="865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tantia" charset="0"/>
              </a:rPr>
              <a:t>V</a:t>
            </a:r>
            <a:r>
              <a:rPr lang="en-GB" baseline="-33000" dirty="0" err="1">
                <a:latin typeface="Constantia" charset="0"/>
              </a:rPr>
              <a:t>ij</a:t>
            </a:r>
            <a:r>
              <a:rPr lang="en-GB" baseline="33000" dirty="0" err="1">
                <a:latin typeface="Constantia" charset="0"/>
              </a:rPr>
              <a:t>obs</a:t>
            </a:r>
            <a:r>
              <a:rPr lang="en-GB" baseline="33000" dirty="0">
                <a:latin typeface="Constantia" charset="0"/>
              </a:rPr>
              <a:t> </a:t>
            </a:r>
            <a:r>
              <a:rPr lang="en-GB" dirty="0">
                <a:latin typeface="Constantia" charset="0"/>
              </a:rPr>
              <a:t>= (</a:t>
            </a:r>
            <a:r>
              <a:rPr lang="en-GB" dirty="0" err="1">
                <a:latin typeface="Constantia" charset="0"/>
              </a:rPr>
              <a:t>J</a:t>
            </a:r>
            <a:r>
              <a:rPr lang="en-GB" baseline="-33000" dirty="0" err="1">
                <a:latin typeface="Constantia" charset="0"/>
              </a:rPr>
              <a:t>i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Symbol" charset="0"/>
              </a:rPr>
              <a:t>Ä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 err="1">
                <a:latin typeface="Constantia" charset="0"/>
              </a:rPr>
              <a:t>J</a:t>
            </a:r>
            <a:r>
              <a:rPr lang="en-GB" baseline="-33000" dirty="0" err="1">
                <a:latin typeface="Constantia" charset="0"/>
              </a:rPr>
              <a:t>j</a:t>
            </a:r>
            <a:r>
              <a:rPr lang="en-GB" dirty="0">
                <a:latin typeface="Constantia" charset="0"/>
              </a:rPr>
              <a:t>) </a:t>
            </a:r>
            <a:r>
              <a:rPr lang="en-GB" dirty="0" err="1">
                <a:latin typeface="Constantia" charset="0"/>
              </a:rPr>
              <a:t>V</a:t>
            </a:r>
            <a:r>
              <a:rPr lang="en-GB" baseline="-33000" dirty="0" err="1">
                <a:latin typeface="Constantia" charset="0"/>
              </a:rPr>
              <a:t>ij</a:t>
            </a:r>
            <a:r>
              <a:rPr lang="en-GB" baseline="33000" dirty="0" err="1">
                <a:latin typeface="Constantia" charset="0"/>
              </a:rPr>
              <a:t>mod</a:t>
            </a:r>
            <a:r>
              <a:rPr lang="en-GB" baseline="33000" dirty="0">
                <a:latin typeface="Constantia" charset="0"/>
              </a:rPr>
              <a:t> </a:t>
            </a:r>
            <a:r>
              <a:rPr lang="en-GB" dirty="0">
                <a:latin typeface="Constantia" charset="0"/>
              </a:rPr>
              <a:t>+ noise 		</a:t>
            </a:r>
            <a:r>
              <a:rPr lang="en-GB" sz="2000" dirty="0">
                <a:latin typeface="Constantia" charset="0"/>
              </a:rPr>
              <a:t>(vectors of 4 polarizations)</a:t>
            </a:r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780" y="1762774"/>
            <a:ext cx="8506944" cy="502296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Just look at antenna based gain, leakage and </a:t>
            </a:r>
            <a:r>
              <a:rPr lang="en-US" dirty="0" err="1" smtClean="0"/>
              <a:t>bandpass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Ignore or separate out other </a:t>
            </a:r>
            <a:r>
              <a:rPr lang="en-US" dirty="0" smtClean="0"/>
              <a:t>terms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Troposphere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Antenna </a:t>
            </a:r>
            <a:r>
              <a:rPr lang="en-GB" dirty="0"/>
              <a:t>based terms: </a:t>
            </a:r>
            <a:r>
              <a:rPr lang="en-GB" dirty="0" err="1"/>
              <a:t>J</a:t>
            </a:r>
            <a:r>
              <a:rPr lang="en-GB" baseline="-25000" dirty="0" err="1"/>
              <a:t>i</a:t>
            </a:r>
            <a:r>
              <a:rPr lang="en-GB" dirty="0"/>
              <a:t> = B</a:t>
            </a:r>
            <a:r>
              <a:rPr lang="en-GB" baseline="-25000" dirty="0"/>
              <a:t>i</a:t>
            </a:r>
            <a:r>
              <a:rPr lang="en-GB" dirty="0"/>
              <a:t> (</a:t>
            </a:r>
            <a:r>
              <a:rPr lang="en-AU" i="1" dirty="0"/>
              <a:t>v)</a:t>
            </a:r>
            <a:r>
              <a:rPr lang="en-GB" dirty="0"/>
              <a:t> </a:t>
            </a:r>
            <a:r>
              <a:rPr lang="en-GB" dirty="0" err="1"/>
              <a:t>G</a:t>
            </a:r>
            <a:r>
              <a:rPr lang="en-GB" baseline="-25000" dirty="0" err="1"/>
              <a:t>i</a:t>
            </a:r>
            <a:r>
              <a:rPr lang="en-GB" dirty="0"/>
              <a:t>(t) D</a:t>
            </a:r>
            <a:r>
              <a:rPr lang="en-GB" baseline="-25000" dirty="0"/>
              <a:t>i</a:t>
            </a:r>
            <a:r>
              <a:rPr lang="en-GB" dirty="0"/>
              <a:t>    </a:t>
            </a:r>
            <a:r>
              <a:rPr lang="en-GB" sz="1800" dirty="0"/>
              <a:t>(vectors of 2 pol.</a:t>
            </a:r>
            <a:r>
              <a:rPr lang="en-GB" sz="1800" dirty="0" smtClean="0"/>
              <a:t>)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Solve </a:t>
            </a:r>
            <a:r>
              <a:rPr lang="en-US" dirty="0"/>
              <a:t>iteratively, one/two component(s) at a </a:t>
            </a:r>
            <a:r>
              <a:rPr lang="en-US" dirty="0" smtClean="0"/>
              <a:t>time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Minimize </a:t>
            </a:r>
            <a:r>
              <a:rPr lang="el-GR" dirty="0">
                <a:latin typeface="Constantia" charset="0"/>
                <a:cs typeface="Times New Roman" charset="0"/>
              </a:rPr>
              <a:t>χ</a:t>
            </a:r>
            <a:r>
              <a:rPr lang="en-US" baseline="30000" dirty="0">
                <a:latin typeface="Constantia" charset="0"/>
                <a:cs typeface="Times New Roman" charset="0"/>
              </a:rPr>
              <a:t>2 = </a:t>
            </a:r>
            <a:r>
              <a:rPr lang="en-GB" dirty="0" err="1">
                <a:latin typeface="Symbol" charset="0"/>
              </a:rPr>
              <a:t>å</a:t>
            </a:r>
            <a:r>
              <a:rPr lang="en-GB" baseline="-33000" dirty="0" err="1">
                <a:latin typeface="Constantia" charset="0"/>
              </a:rPr>
              <a:t>ij,t</a:t>
            </a:r>
            <a:r>
              <a:rPr lang="en-GB" dirty="0">
                <a:latin typeface="Constantia" charset="0"/>
              </a:rPr>
              <a:t> </a:t>
            </a:r>
            <a:r>
              <a:rPr lang="en-GB" dirty="0">
                <a:latin typeface="Symbol" charset="0"/>
              </a:rPr>
              <a:t>|</a:t>
            </a:r>
            <a:r>
              <a:rPr lang="en-GB" dirty="0" err="1">
                <a:latin typeface="Constantia" charset="0"/>
              </a:rPr>
              <a:t>V</a:t>
            </a:r>
            <a:r>
              <a:rPr lang="en-GB" baseline="-33000" dirty="0" err="1">
                <a:latin typeface="Constantia" charset="0"/>
              </a:rPr>
              <a:t>ij</a:t>
            </a:r>
            <a:r>
              <a:rPr lang="en-GB" baseline="33000" dirty="0" err="1">
                <a:latin typeface="Constantia" charset="0"/>
              </a:rPr>
              <a:t>obs</a:t>
            </a:r>
            <a:r>
              <a:rPr lang="en-GB" dirty="0">
                <a:latin typeface="Constantia" charset="0"/>
              </a:rPr>
              <a:t>(t) - (</a:t>
            </a:r>
            <a:r>
              <a:rPr lang="en-GB" dirty="0" err="1">
                <a:latin typeface="Constantia" charset="0"/>
              </a:rPr>
              <a:t>J</a:t>
            </a:r>
            <a:r>
              <a:rPr lang="en-GB" baseline="-33000" dirty="0" err="1">
                <a:latin typeface="Constantia" charset="0"/>
              </a:rPr>
              <a:t>i</a:t>
            </a:r>
            <a:r>
              <a:rPr lang="en-GB" dirty="0">
                <a:latin typeface="Constantia" charset="0"/>
              </a:rPr>
              <a:t>(t) x </a:t>
            </a:r>
            <a:r>
              <a:rPr lang="en-GB" dirty="0" err="1">
                <a:latin typeface="Constantia" charset="0"/>
              </a:rPr>
              <a:t>J</a:t>
            </a:r>
            <a:r>
              <a:rPr lang="en-GB" baseline="-33000" dirty="0" err="1">
                <a:latin typeface="Constantia" charset="0"/>
              </a:rPr>
              <a:t>j</a:t>
            </a:r>
            <a:r>
              <a:rPr lang="en-GB" dirty="0">
                <a:latin typeface="Constantia" charset="0"/>
              </a:rPr>
              <a:t>(t)) V</a:t>
            </a:r>
            <a:r>
              <a:rPr lang="en-GB" baseline="-33000" dirty="0">
                <a:latin typeface="Constantia" charset="0"/>
              </a:rPr>
              <a:t>ij</a:t>
            </a:r>
            <a:r>
              <a:rPr lang="en-GB" baseline="33000" dirty="0">
                <a:latin typeface="Constantia" charset="0"/>
              </a:rPr>
              <a:t>mod</a:t>
            </a:r>
            <a:r>
              <a:rPr lang="en-GB" dirty="0">
                <a:latin typeface="Symbol" charset="0"/>
              </a:rPr>
              <a:t>½</a:t>
            </a:r>
            <a:r>
              <a:rPr lang="en-GB" baseline="33000" dirty="0">
                <a:latin typeface="Symbol" charset="0"/>
              </a:rPr>
              <a:t>2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 calibration sources (calibrators) to simplify the process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Strong point source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Can ignore noise and source </a:t>
            </a:r>
            <a:r>
              <a:rPr lang="en-US" dirty="0" smtClean="0"/>
              <a:t>structure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Known, stable flux-density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 time dependence, fixes flux scale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Little or no polarization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Can determine instrumental polarization terms easily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Similar scheme works for more complex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Need to build up a model of the field iteratively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See High DR Imaging </a:t>
            </a:r>
            <a:r>
              <a:rPr lang="en-US" dirty="0" smtClean="0"/>
              <a:t>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0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305234"/>
          </a:xfrm>
        </p:spPr>
        <p:txBody>
          <a:bodyPr/>
          <a:lstStyle/>
          <a:p>
            <a:r>
              <a:rPr lang="en-US" dirty="0"/>
              <a:t>RFI – interference</a:t>
            </a:r>
          </a:p>
          <a:p>
            <a:pPr lvl="1"/>
            <a:r>
              <a:rPr lang="en-US" dirty="0"/>
              <a:t>Transmitters, Lightning, Solar, Internal RFI</a:t>
            </a:r>
          </a:p>
          <a:p>
            <a:r>
              <a:rPr lang="en-US" dirty="0"/>
              <a:t>Antenna/Receiver/</a:t>
            </a:r>
            <a:r>
              <a:rPr lang="en-US" dirty="0" err="1"/>
              <a:t>Correlator</a:t>
            </a:r>
            <a:r>
              <a:rPr lang="en-US" dirty="0"/>
              <a:t> failures </a:t>
            </a:r>
          </a:p>
          <a:p>
            <a:pPr lvl="1"/>
            <a:r>
              <a:rPr lang="en-US" dirty="0"/>
              <a:t>no signal, excess noise, artificial spectral features </a:t>
            </a:r>
          </a:p>
          <a:p>
            <a:r>
              <a:rPr lang="en-US" dirty="0"/>
              <a:t>Bad weather</a:t>
            </a:r>
          </a:p>
          <a:p>
            <a:pPr lvl="1"/>
            <a:r>
              <a:rPr lang="en-US" dirty="0" smtClean="0"/>
              <a:t>effect gets </a:t>
            </a:r>
            <a:r>
              <a:rPr lang="en-US" dirty="0"/>
              <a:t>worse for higher </a:t>
            </a:r>
            <a:r>
              <a:rPr lang="en-US" dirty="0" smtClean="0"/>
              <a:t>freq</a:t>
            </a:r>
            <a:r>
              <a:rPr lang="en-US" dirty="0" smtClean="0"/>
              <a:t>uency (very low frequency too)</a:t>
            </a:r>
            <a:endParaRPr lang="en-US" dirty="0"/>
          </a:p>
          <a:p>
            <a:pPr lvl="1"/>
            <a:r>
              <a:rPr lang="en-US" dirty="0" err="1"/>
              <a:t>decorrelation</a:t>
            </a:r>
            <a:r>
              <a:rPr lang="en-US" dirty="0"/>
              <a:t>, noise increase, signal decrease (opacity)</a:t>
            </a:r>
          </a:p>
          <a:p>
            <a:r>
              <a:rPr lang="en-US" dirty="0"/>
              <a:t>Shadowing </a:t>
            </a:r>
          </a:p>
          <a:p>
            <a:pPr lvl="1"/>
            <a:r>
              <a:rPr lang="en-US" dirty="0"/>
              <a:t>one antenna (partially) blocked by another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Flagging /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305234"/>
          </a:xfrm>
        </p:spPr>
        <p:txBody>
          <a:bodyPr/>
          <a:lstStyle/>
          <a:p>
            <a:r>
              <a:rPr lang="en-US" dirty="0"/>
              <a:t>Rule 1.  Don’t be afraid to throw out data</a:t>
            </a:r>
          </a:p>
          <a:p>
            <a:pPr lvl="1"/>
            <a:r>
              <a:rPr lang="en-US" dirty="0"/>
              <a:t>Corrupted data can reduce the image quality significantly</a:t>
            </a:r>
          </a:p>
          <a:p>
            <a:pPr lvl="1"/>
            <a:r>
              <a:rPr lang="en-US" dirty="0"/>
              <a:t>Effect of missing data (even 25%) is often minor and easily corrected in </a:t>
            </a:r>
            <a:r>
              <a:rPr lang="en-US" dirty="0" err="1"/>
              <a:t>deconvolution</a:t>
            </a:r>
            <a:endParaRPr lang="en-US" dirty="0"/>
          </a:p>
          <a:p>
            <a:r>
              <a:rPr lang="en-US" dirty="0"/>
              <a:t>Rule 2.  Flag data you know is bad early</a:t>
            </a:r>
          </a:p>
          <a:p>
            <a:pPr lvl="1"/>
            <a:r>
              <a:rPr lang="en-US" dirty="0"/>
              <a:t>Save your sleuthing skills for the hard stuff </a:t>
            </a:r>
          </a:p>
          <a:p>
            <a:pPr lvl="2"/>
            <a:r>
              <a:rPr lang="en-US" dirty="0"/>
              <a:t>See “Error recognition” talk</a:t>
            </a:r>
          </a:p>
          <a:p>
            <a:r>
              <a:rPr lang="en-US" dirty="0"/>
              <a:t>Rule 3. Use shortcuts where possible</a:t>
            </a:r>
          </a:p>
          <a:p>
            <a:pPr lvl="1"/>
            <a:r>
              <a:rPr lang="en-US" dirty="0"/>
              <a:t>Detailed visual inspection of all data is rapidly becoming impossible</a:t>
            </a:r>
          </a:p>
          <a:p>
            <a:pPr lvl="1"/>
            <a:r>
              <a:rPr lang="en-US" dirty="0"/>
              <a:t>Collapse, average, difference &amp; automate using scripts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Flagging /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0" y="1224614"/>
            <a:ext cx="8893176" cy="5504257"/>
          </a:xfrm>
        </p:spPr>
        <p:txBody>
          <a:bodyPr/>
          <a:lstStyle/>
          <a:p>
            <a:r>
              <a:rPr lang="en-US" dirty="0"/>
              <a:t>1st pass: use on-line flags (automatic)</a:t>
            </a:r>
          </a:p>
          <a:p>
            <a:pPr lvl="1"/>
            <a:r>
              <a:rPr lang="en-US" dirty="0"/>
              <a:t>Flags when antennas are off source or </a:t>
            </a:r>
            <a:r>
              <a:rPr lang="en-US" dirty="0" err="1"/>
              <a:t>correlator</a:t>
            </a:r>
            <a:r>
              <a:rPr lang="en-US" dirty="0"/>
              <a:t> blocks offline.</a:t>
            </a:r>
          </a:p>
          <a:p>
            <a:r>
              <a:rPr lang="en-US" dirty="0"/>
              <a:t>2nd pass: Use the observing logbook! Saves lots of time later.</a:t>
            </a:r>
          </a:p>
          <a:p>
            <a:pPr lvl="1"/>
            <a:r>
              <a:rPr lang="en-US" dirty="0"/>
              <a:t>Note which data is supposed to be good &amp; discard data with setup calibration, failed antennas, observer typos etc. </a:t>
            </a:r>
          </a:p>
          <a:p>
            <a:r>
              <a:rPr lang="en-US" dirty="0"/>
              <a:t>3rd pass: Use automatic flags</a:t>
            </a:r>
          </a:p>
          <a:p>
            <a:pPr lvl="1"/>
            <a:r>
              <a:rPr lang="en-US" dirty="0" err="1"/>
              <a:t>Correlator</a:t>
            </a:r>
            <a:r>
              <a:rPr lang="en-US" dirty="0"/>
              <a:t> birdies, Common RFI sources (</a:t>
            </a:r>
            <a:r>
              <a:rPr lang="en-US" dirty="0">
                <a:latin typeface="Courier"/>
                <a:cs typeface="Courier"/>
              </a:rPr>
              <a:t>options=birdie, </a:t>
            </a:r>
            <a:r>
              <a:rPr lang="en-US" dirty="0" err="1">
                <a:latin typeface="Courier"/>
                <a:cs typeface="Courier"/>
              </a:rPr>
              <a:t>rfiflag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Shadowed data: </a:t>
            </a:r>
            <a:r>
              <a:rPr lang="en-US" dirty="0">
                <a:latin typeface="Courier"/>
                <a:cs typeface="Courier"/>
              </a:rPr>
              <a:t>select=shadow(25) </a:t>
            </a:r>
          </a:p>
          <a:p>
            <a:pPr lvl="1"/>
            <a:r>
              <a:rPr lang="en-US" dirty="0"/>
              <a:t>Data with bad phase stability: </a:t>
            </a:r>
            <a:r>
              <a:rPr lang="en-US" dirty="0">
                <a:latin typeface="Courier"/>
                <a:cs typeface="Courier"/>
              </a:rPr>
              <a:t>select=seeing(300)</a:t>
            </a:r>
          </a:p>
          <a:p>
            <a:r>
              <a:rPr lang="en-US" dirty="0"/>
              <a:t>4th pass: Check calibrators - plot amp-time, phase-time, amp-</a:t>
            </a:r>
            <a:r>
              <a:rPr lang="en-US" dirty="0" err="1" smtClean="0"/>
              <a:t>freq</a:t>
            </a:r>
            <a:endParaRPr lang="en-US" dirty="0"/>
          </a:p>
          <a:p>
            <a:pPr lvl="1"/>
            <a:r>
              <a:rPr lang="en-US" dirty="0"/>
              <a:t>investigate outliers &amp; flag, flag source as well if you can't trust data</a:t>
            </a:r>
          </a:p>
          <a:p>
            <a:r>
              <a:rPr lang="en-US" dirty="0"/>
              <a:t>5th pass: (After calibration) Inspect &amp; flag source data</a:t>
            </a:r>
          </a:p>
          <a:p>
            <a:pPr lvl="1"/>
            <a:r>
              <a:rPr lang="en-US" dirty="0"/>
              <a:t>Use Stokes V to flag data with strong 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0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Flagging / Editing</a:t>
            </a:r>
            <a:endParaRPr lang="en-US" dirty="0"/>
          </a:p>
        </p:txBody>
      </p:sp>
      <p:pic>
        <p:nvPicPr>
          <p:cNvPr id="5" name="Picture 5" descr="rfi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3" y="1238484"/>
            <a:ext cx="6965515" cy="54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8241" y="1175183"/>
            <a:ext cx="199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RFI: 1-3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UNIS Master">
  <a:themeElements>
    <a:clrScheme name="Custom 1">
      <a:dk1>
        <a:sysClr val="windowText" lastClr="000000"/>
      </a:dk1>
      <a:lt1>
        <a:sysClr val="window" lastClr="FFFFFF"/>
      </a:lt1>
      <a:dk2>
        <a:srgbClr val="12416C"/>
      </a:dk2>
      <a:lt2>
        <a:srgbClr val="FBCD6B"/>
      </a:lt2>
      <a:accent1>
        <a:srgbClr val="CE1126"/>
      </a:accent1>
      <a:accent2>
        <a:srgbClr val="12416C"/>
      </a:accent2>
      <a:accent3>
        <a:srgbClr val="F9B72C"/>
      </a:accent3>
      <a:accent4>
        <a:srgbClr val="BBBDC0"/>
      </a:accent4>
      <a:accent5>
        <a:srgbClr val="E68892"/>
      </a:accent5>
      <a:accent6>
        <a:srgbClr val="88A0B5"/>
      </a:accent6>
      <a:hlink>
        <a:srgbClr val="0000FF"/>
      </a:hlink>
      <a:folHlink>
        <a:srgbClr val="0000FF"/>
      </a:folHlink>
    </a:clrScheme>
    <a:fontScheme name="UNIS_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IS Master">
  <a:themeElements>
    <a:clrScheme name="Custom 1">
      <a:dk1>
        <a:sysClr val="windowText" lastClr="000000"/>
      </a:dk1>
      <a:lt1>
        <a:sysClr val="window" lastClr="FFFFFF"/>
      </a:lt1>
      <a:dk2>
        <a:srgbClr val="12416C"/>
      </a:dk2>
      <a:lt2>
        <a:srgbClr val="FBCD6B"/>
      </a:lt2>
      <a:accent1>
        <a:srgbClr val="CE1126"/>
      </a:accent1>
      <a:accent2>
        <a:srgbClr val="12416C"/>
      </a:accent2>
      <a:accent3>
        <a:srgbClr val="F9B72C"/>
      </a:accent3>
      <a:accent4>
        <a:srgbClr val="BBBDC0"/>
      </a:accent4>
      <a:accent5>
        <a:srgbClr val="E68892"/>
      </a:accent5>
      <a:accent6>
        <a:srgbClr val="88A0B5"/>
      </a:accent6>
      <a:hlink>
        <a:srgbClr val="0000FF"/>
      </a:hlink>
      <a:folHlink>
        <a:srgbClr val="0000FF"/>
      </a:folHlink>
    </a:clrScheme>
    <a:fontScheme name="UNIS_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1590</Words>
  <Application>Microsoft Macintosh PowerPoint</Application>
  <PresentationFormat>On-screen Show (4:3)</PresentationFormat>
  <Paragraphs>252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1_UNIS Master</vt:lpstr>
      <vt:lpstr>2_UNIS Master</vt:lpstr>
      <vt:lpstr>PowerPoint Presentation</vt:lpstr>
      <vt:lpstr>An inconvenient truth</vt:lpstr>
      <vt:lpstr>The Measurement Equation</vt:lpstr>
      <vt:lpstr>The Measurement Equation</vt:lpstr>
      <vt:lpstr>Simplified Model</vt:lpstr>
      <vt:lpstr>Visibility corruption</vt:lpstr>
      <vt:lpstr>Flagging / Editing</vt:lpstr>
      <vt:lpstr>Flagging / Editing</vt:lpstr>
      <vt:lpstr>Flagging / Editing</vt:lpstr>
      <vt:lpstr>Flagging / Editing</vt:lpstr>
      <vt:lpstr>ATCA Calibration Sequence</vt:lpstr>
      <vt:lpstr>Calibration at reconfiguration</vt:lpstr>
      <vt:lpstr>Calibration – Schedule Planning</vt:lpstr>
      <vt:lpstr>ATCA / VLA Calibrator List</vt:lpstr>
      <vt:lpstr>Calibration – Starting up</vt:lpstr>
      <vt:lpstr>Initial Array Calibration</vt:lpstr>
      <vt:lpstr>Calibration – During Observation</vt:lpstr>
      <vt:lpstr>Calibration – Post Observation</vt:lpstr>
      <vt:lpstr>Calibration – Bandpass</vt:lpstr>
      <vt:lpstr>Calibration – Secondary gains</vt:lpstr>
      <vt:lpstr>Calibration – Wideband</vt:lpstr>
      <vt:lpstr>Primary Calibration</vt:lpstr>
      <vt:lpstr>Secondary Calibration 4.5-6.5 GHz</vt:lpstr>
      <vt:lpstr>Calibration Recipe</vt:lpstr>
      <vt:lpstr>Real “Primary” Flux Calibration</vt:lpstr>
      <vt:lpstr>Absolute Flux Calibration</vt:lpstr>
      <vt:lpstr>Real “Primary” Flux Calibration</vt:lpstr>
      <vt:lpstr>The Big Four</vt:lpstr>
      <vt:lpstr>Summary of Reduction Steps</vt:lpstr>
      <vt:lpstr>Acknowledgements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Prue Dwyer</dc:creator>
  <cp:lastModifiedBy>Emil Lenc</cp:lastModifiedBy>
  <cp:revision>119</cp:revision>
  <dcterms:created xsi:type="dcterms:W3CDTF">2011-05-23T00:56:05Z</dcterms:created>
  <dcterms:modified xsi:type="dcterms:W3CDTF">2014-09-30T01:37:46Z</dcterms:modified>
</cp:coreProperties>
</file>