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80" r:id="rId2"/>
    <p:sldId id="314" r:id="rId3"/>
    <p:sldId id="315" r:id="rId4"/>
    <p:sldId id="348" r:id="rId5"/>
    <p:sldId id="347" r:id="rId6"/>
    <p:sldId id="317" r:id="rId7"/>
    <p:sldId id="327" r:id="rId8"/>
    <p:sldId id="328" r:id="rId9"/>
    <p:sldId id="329" r:id="rId10"/>
    <p:sldId id="330" r:id="rId11"/>
    <p:sldId id="331" r:id="rId12"/>
    <p:sldId id="318" r:id="rId13"/>
    <p:sldId id="321" r:id="rId14"/>
    <p:sldId id="322" r:id="rId15"/>
    <p:sldId id="320" r:id="rId16"/>
    <p:sldId id="332" r:id="rId17"/>
    <p:sldId id="333" r:id="rId18"/>
    <p:sldId id="336" r:id="rId19"/>
    <p:sldId id="337" r:id="rId20"/>
    <p:sldId id="338" r:id="rId21"/>
    <p:sldId id="339" r:id="rId22"/>
    <p:sldId id="340" r:id="rId23"/>
    <p:sldId id="341" r:id="rId24"/>
    <p:sldId id="346" r:id="rId25"/>
    <p:sldId id="342" r:id="rId26"/>
    <p:sldId id="343" r:id="rId27"/>
    <p:sldId id="344" r:id="rId28"/>
    <p:sldId id="319" r:id="rId29"/>
    <p:sldId id="323" r:id="rId30"/>
    <p:sldId id="324" r:id="rId31"/>
    <p:sldId id="345" r:id="rId32"/>
    <p:sldId id="275" r:id="rId33"/>
  </p:sldIdLst>
  <p:sldSz cx="9144000" cy="6858000" type="screen4x3"/>
  <p:notesSz cx="6858000" cy="9144000"/>
  <p:defaultTextStyle>
    <a:defPPr>
      <a:defRPr lang="en-AU"/>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stevens" initials="js" lastIdx="1" clrIdx="0">
    <p:extLst>
      <p:ext uri="{19B8F6BF-5375-455C-9EA6-DF929625EA0E}">
        <p15:presenceInfo xmlns:p15="http://schemas.microsoft.com/office/powerpoint/2012/main" userId="ee006902c5b0d2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3E"/>
    <a:srgbClr val="3FAF6F"/>
    <a:srgbClr val="2A754A"/>
    <a:srgbClr val="FFB81C"/>
    <a:srgbClr val="E87722"/>
    <a:srgbClr val="E4002B"/>
    <a:srgbClr val="DF199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4660"/>
  </p:normalViewPr>
  <p:slideViewPr>
    <p:cSldViewPr snapToGrid="0" snapToObjects="1">
      <p:cViewPr>
        <p:scale>
          <a:sx n="104" d="100"/>
          <a:sy n="104" d="100"/>
        </p:scale>
        <p:origin x="74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0AC3F3-C595-4C37-877E-799353E7EFEC}" type="datetimeFigureOut">
              <a:rPr lang="en-US"/>
              <a:pPr>
                <a:defRPr/>
              </a:pPr>
              <a:t>9/30/2014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487901C-C249-41FB-8AFC-B5D6CD3686E8}" type="slidenum">
              <a:rPr lang="en-AU" altLang="en-US"/>
              <a:pPr/>
              <a:t>‹#›</a:t>
            </a:fld>
            <a:endParaRPr lang="en-AU" altLang="en-US"/>
          </a:p>
        </p:txBody>
      </p:sp>
    </p:spTree>
    <p:extLst>
      <p:ext uri="{BB962C8B-B14F-4D97-AF65-F5344CB8AC3E}">
        <p14:creationId xmlns:p14="http://schemas.microsoft.com/office/powerpoint/2010/main" val="3890499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9A643FA-83C6-4D70-95C7-C6F96D5DAC4C}" type="datetimeFigureOut">
              <a:rPr lang="en-US"/>
              <a:pPr>
                <a:defRPr/>
              </a:pPr>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8DD5FB6-E9DE-4CC2-A9C8-D7BD0976B833}" type="slidenum">
              <a:rPr lang="en-AU" altLang="en-US"/>
              <a:pPr/>
              <a:t>‹#›</a:t>
            </a:fld>
            <a:endParaRPr lang="en-AU" altLang="en-US"/>
          </a:p>
        </p:txBody>
      </p:sp>
    </p:spTree>
    <p:extLst>
      <p:ext uri="{BB962C8B-B14F-4D97-AF65-F5344CB8AC3E}">
        <p14:creationId xmlns:p14="http://schemas.microsoft.com/office/powerpoint/2010/main" val="26825258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a:t>
            </a:r>
            <a:r>
              <a:rPr lang="en-AU" baseline="0" dirty="0" smtClean="0"/>
              <a:t> heard from Rick on Monday about how bandwidth complicates life for interferometry, and how we need clever engineering to get around these complications. But why exactly do we want wider bandwidths, if they just make life harder for our engineers, and means that our computers need to be faster.</a:t>
            </a:r>
          </a:p>
          <a:p>
            <a:r>
              <a:rPr lang="en-AU" baseline="0" dirty="0" smtClean="0"/>
              <a:t>The most immediately apparent reason for wider bandwidths, at least for continuum studies, is that the thermal noise level achievable in an image depends on the bandwidth used to make that image. This is because we assume that for a continuum source, the signal from the source remains basically constant across frequency, while the frequency behaviour of the system’s thermal noise is uncorrelated and random. Averaging over more bandwidth then drives the thermal noise level lower while leaving the source signal untouched.</a:t>
            </a:r>
          </a:p>
        </p:txBody>
      </p:sp>
      <p:sp>
        <p:nvSpPr>
          <p:cNvPr id="4" name="Slide Number Placeholder 3"/>
          <p:cNvSpPr>
            <a:spLocks noGrp="1"/>
          </p:cNvSpPr>
          <p:nvPr>
            <p:ph type="sldNum" sz="quarter" idx="10"/>
          </p:nvPr>
        </p:nvSpPr>
        <p:spPr/>
        <p:txBody>
          <a:bodyPr/>
          <a:lstStyle/>
          <a:p>
            <a:fld id="{E8DD5FB6-E9DE-4CC2-A9C8-D7BD0976B833}" type="slidenum">
              <a:rPr lang="en-AU" altLang="en-US" smtClean="0"/>
              <a:pPr/>
              <a:t>3</a:t>
            </a:fld>
            <a:endParaRPr lang="en-AU" altLang="en-US"/>
          </a:p>
        </p:txBody>
      </p:sp>
    </p:spTree>
    <p:extLst>
      <p:ext uri="{BB962C8B-B14F-4D97-AF65-F5344CB8AC3E}">
        <p14:creationId xmlns:p14="http://schemas.microsoft.com/office/powerpoint/2010/main" val="399084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 we also heard from Rick that unless we have small bandwidths we get plenty of problems with integration time</a:t>
            </a:r>
            <a:r>
              <a:rPr lang="en-AU" baseline="0" dirty="0" smtClean="0"/>
              <a:t> limits and there are some other issues that we’ll discuss later in this talk. And as we heard the way to solve this issue is to break up our large bandwidth into a lot of channels, each of which has much smaller bandwidth. For example in our CABB system, each of our 2048 MHz frequency bands is broken up into a binary integer number of channels. Currently we have two modes; the most popular mode breaks up the band into 2048 1 MHz channels, and we have another mode that breaks up the band into 32 64 MHz channels. To make a continuum image then that uses all the bandwidth from the entire band we use something called multi-frequency synthesis. This takes each individual channel and puts its information on a single </a:t>
            </a:r>
            <a:r>
              <a:rPr lang="en-AU" baseline="0" dirty="0" err="1" smtClean="0"/>
              <a:t>uv</a:t>
            </a:r>
            <a:r>
              <a:rPr lang="en-AU" baseline="0" dirty="0" smtClean="0"/>
              <a:t> grid, which we then Fourier transform to get a single image. Having a bunch of narrow channels can also help with </a:t>
            </a:r>
            <a:r>
              <a:rPr lang="en-AU" baseline="0" dirty="0" err="1" smtClean="0"/>
              <a:t>uv</a:t>
            </a:r>
            <a:r>
              <a:rPr lang="en-AU" baseline="0" dirty="0" smtClean="0"/>
              <a:t> coverage.</a:t>
            </a:r>
          </a:p>
        </p:txBody>
      </p:sp>
      <p:sp>
        <p:nvSpPr>
          <p:cNvPr id="4" name="Slide Number Placeholder 3"/>
          <p:cNvSpPr>
            <a:spLocks noGrp="1"/>
          </p:cNvSpPr>
          <p:nvPr>
            <p:ph type="sldNum" sz="quarter" idx="10"/>
          </p:nvPr>
        </p:nvSpPr>
        <p:spPr/>
        <p:txBody>
          <a:bodyPr/>
          <a:lstStyle/>
          <a:p>
            <a:fld id="{E8DD5FB6-E9DE-4CC2-A9C8-D7BD0976B833}" type="slidenum">
              <a:rPr lang="en-AU" altLang="en-US" smtClean="0"/>
              <a:pPr/>
              <a:t>6</a:t>
            </a:fld>
            <a:endParaRPr lang="en-AU" altLang="en-US"/>
          </a:p>
        </p:txBody>
      </p:sp>
    </p:spTree>
    <p:extLst>
      <p:ext uri="{BB962C8B-B14F-4D97-AF65-F5344CB8AC3E}">
        <p14:creationId xmlns:p14="http://schemas.microsoft.com/office/powerpoint/2010/main" val="282416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picture we see here on</a:t>
            </a:r>
            <a:r>
              <a:rPr lang="en-AU" baseline="0" dirty="0" smtClean="0"/>
              <a:t> the left is what ATCA used to generate (in terms of </a:t>
            </a:r>
            <a:r>
              <a:rPr lang="en-AU" baseline="0" dirty="0" err="1" smtClean="0"/>
              <a:t>uv</a:t>
            </a:r>
            <a:r>
              <a:rPr lang="en-AU" baseline="0" dirty="0" smtClean="0"/>
              <a:t> coverage) for a 6km array with our old </a:t>
            </a:r>
            <a:r>
              <a:rPr lang="en-AU" baseline="0" dirty="0" err="1" smtClean="0"/>
              <a:t>correlator</a:t>
            </a:r>
            <a:r>
              <a:rPr lang="en-AU" baseline="0" dirty="0" smtClean="0"/>
              <a:t>, which only had 128 MHz of bandwidth split into 32 channels. Over 12 hours with a number of cuts we get this wheel of </a:t>
            </a:r>
            <a:r>
              <a:rPr lang="en-AU" baseline="0" dirty="0" err="1" smtClean="0"/>
              <a:t>uv</a:t>
            </a:r>
            <a:r>
              <a:rPr lang="en-AU" baseline="0" dirty="0" smtClean="0"/>
              <a:t> coverage. You’ll notice that there are gaps in the coverage, and to fill these gaps we offer four different configurations for each class of array. Each configuration would fill in a different part of the </a:t>
            </a:r>
            <a:r>
              <a:rPr lang="en-AU" baseline="0" dirty="0" err="1" smtClean="0"/>
              <a:t>uv</a:t>
            </a:r>
            <a:r>
              <a:rPr lang="en-AU" baseline="0" dirty="0" smtClean="0"/>
              <a:t> plane, but of course that meant that a 12 hour observation needed to be done in each configuration over the many months/years that would be required to get a shot at each individual configuration. But then CABB came along, and let’s look at what the </a:t>
            </a:r>
            <a:r>
              <a:rPr lang="en-AU" baseline="0" dirty="0" err="1" smtClean="0"/>
              <a:t>uv</a:t>
            </a:r>
            <a:r>
              <a:rPr lang="en-AU" baseline="0" dirty="0" smtClean="0"/>
              <a:t> coverage looks like with 2048 MHz of bandwidth looks like. On the right, you can see the same wheel of cuts over twelve hours, but now there aren’t any gaps in the radial distribution. Such is the power of extra bandwidth; now you can choose whatever configuration you like, take 12 hours and you’re done.</a:t>
            </a:r>
            <a:endParaRPr lang="en-AU" dirty="0"/>
          </a:p>
        </p:txBody>
      </p:sp>
      <p:sp>
        <p:nvSpPr>
          <p:cNvPr id="4" name="Slide Number Placeholder 3"/>
          <p:cNvSpPr>
            <a:spLocks noGrp="1"/>
          </p:cNvSpPr>
          <p:nvPr>
            <p:ph type="sldNum" sz="quarter" idx="10"/>
          </p:nvPr>
        </p:nvSpPr>
        <p:spPr/>
        <p:txBody>
          <a:bodyPr/>
          <a:lstStyle/>
          <a:p>
            <a:fld id="{E8DD5FB6-E9DE-4CC2-A9C8-D7BD0976B833}" type="slidenum">
              <a:rPr lang="en-AU" altLang="en-US" smtClean="0"/>
              <a:pPr/>
              <a:t>7</a:t>
            </a:fld>
            <a:endParaRPr lang="en-AU" altLang="en-US"/>
          </a:p>
        </p:txBody>
      </p:sp>
    </p:spTree>
    <p:extLst>
      <p:ext uri="{BB962C8B-B14F-4D97-AF65-F5344CB8AC3E}">
        <p14:creationId xmlns:p14="http://schemas.microsoft.com/office/powerpoint/2010/main" val="2784957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5" name="Group 25"/>
          <p:cNvGrpSpPr>
            <a:grpSpLocks/>
          </p:cNvGrpSpPr>
          <p:nvPr/>
        </p:nvGrpSpPr>
        <p:grpSpPr bwMode="auto">
          <a:xfrm>
            <a:off x="1588" y="5500688"/>
            <a:ext cx="9170987" cy="1357312"/>
            <a:chOff x="1497" y="5500319"/>
            <a:chExt cx="9170984" cy="1357681"/>
          </a:xfrm>
        </p:grpSpPr>
        <p:sp>
          <p:nvSpPr>
            <p:cNvPr id="6" name="Rectangle 5"/>
            <p:cNvSpPr/>
            <p:nvPr/>
          </p:nvSpPr>
          <p:spPr>
            <a:xfrm>
              <a:off x="1497" y="5940176"/>
              <a:ext cx="9158284" cy="917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7" name="Freeform 7"/>
            <p:cNvSpPr>
              <a:spLocks noEditPoints="1"/>
            </p:cNvSpPr>
            <p:nvPr/>
          </p:nvSpPr>
          <p:spPr bwMode="auto">
            <a:xfrm>
              <a:off x="1497" y="5563836"/>
              <a:ext cx="9170984" cy="932115"/>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a:lstStyle/>
            <a:p>
              <a:pPr>
                <a:defRPr/>
              </a:pPr>
              <a:endParaRPr lang="en-AU">
                <a:latin typeface="Arial" charset="0"/>
              </a:endParaRPr>
            </a:p>
          </p:txBody>
        </p:sp>
        <p:sp>
          <p:nvSpPr>
            <p:cNvPr id="8" name="Freeform 8"/>
            <p:cNvSpPr>
              <a:spLocks noEditPoints="1"/>
            </p:cNvSpPr>
            <p:nvPr/>
          </p:nvSpPr>
          <p:spPr bwMode="auto">
            <a:xfrm>
              <a:off x="1497" y="5500319"/>
              <a:ext cx="9170984" cy="435093"/>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a:lstStyle/>
            <a:p>
              <a:pPr>
                <a:defRPr/>
              </a:pPr>
              <a:endParaRPr lang="en-AU">
                <a:latin typeface="Arial" charset="0"/>
              </a:endParaRPr>
            </a:p>
          </p:txBody>
        </p:sp>
        <p:sp>
          <p:nvSpPr>
            <p:cNvPr id="10" name="Freeform 9"/>
            <p:cNvSpPr>
              <a:spLocks/>
            </p:cNvSpPr>
            <p:nvPr/>
          </p:nvSpPr>
          <p:spPr bwMode="auto">
            <a:xfrm>
              <a:off x="1497" y="5563836"/>
              <a:ext cx="7365998" cy="431917"/>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defRPr/>
              </a:pPr>
              <a:endParaRPr lang="en-AU">
                <a:latin typeface="Arial" charset="0"/>
              </a:endParaRPr>
            </a:p>
          </p:txBody>
        </p:sp>
        <p:sp>
          <p:nvSpPr>
            <p:cNvPr id="11" name="Freeform 10"/>
            <p:cNvSpPr>
              <a:spLocks/>
            </p:cNvSpPr>
            <p:nvPr/>
          </p:nvSpPr>
          <p:spPr bwMode="auto">
            <a:xfrm>
              <a:off x="7367495" y="5563836"/>
              <a:ext cx="1804986" cy="868598"/>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defRPr/>
              </a:pPr>
              <a:endParaRPr lang="en-AU">
                <a:latin typeface="Arial" charset="0"/>
              </a:endParaRPr>
            </a:p>
          </p:txBody>
        </p:sp>
        <p:pic>
          <p:nvPicPr>
            <p:cNvPr id="12"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9"/>
            <p:cNvGrpSpPr/>
            <p:nvPr/>
          </p:nvGrpSpPr>
          <p:grpSpPr>
            <a:xfrm>
              <a:off x="360000" y="5807505"/>
              <a:ext cx="814388" cy="95250"/>
              <a:chOff x="3495675" y="5969000"/>
              <a:chExt cx="814388" cy="95250"/>
            </a:xfrm>
            <a:solidFill>
              <a:schemeClr val="accent1"/>
            </a:solidFill>
          </p:grpSpPr>
          <p:sp>
            <p:nvSpPr>
              <p:cNvPr id="14" name="Freeform 13"/>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6" name="Freeform 15"/>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8" name="Freeform 17"/>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9" name="Oval 18"/>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latin typeface="Arial" charset="0"/>
                </a:endParaRPr>
              </a:p>
            </p:txBody>
          </p:sp>
          <p:sp>
            <p:nvSpPr>
              <p:cNvPr id="20" name="Freeform 19"/>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latin typeface="Arial" charset="0"/>
                </a:endParaRPr>
              </a:p>
            </p:txBody>
          </p:sp>
          <p:sp>
            <p:nvSpPr>
              <p:cNvPr id="21" name="Freeform 20"/>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latin typeface="Arial" charset="0"/>
                </a:endParaRPr>
              </a:p>
            </p:txBody>
          </p:sp>
          <p:sp>
            <p:nvSpPr>
              <p:cNvPr id="22" name="Freeform 21"/>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latin typeface="Arial" charset="0"/>
                </a:endParaRPr>
              </a:p>
            </p:txBody>
          </p:sp>
          <p:sp>
            <p:nvSpPr>
              <p:cNvPr id="23" name="Freeform 22"/>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latin typeface="Arial" charset="0"/>
                </a:endParaRPr>
              </a:p>
            </p:txBody>
          </p:sp>
          <p:sp>
            <p:nvSpPr>
              <p:cNvPr id="24" name="Freeform 23"/>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latin typeface="Arial" charset="0"/>
                </a:endParaRPr>
              </a:p>
            </p:txBody>
          </p:sp>
          <p:sp>
            <p:nvSpPr>
              <p:cNvPr id="25" name="Oval 24"/>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latin typeface="Arial" charset="0"/>
                </a:endParaRPr>
              </a:p>
            </p:txBody>
          </p:sp>
          <p:sp>
            <p:nvSpPr>
              <p:cNvPr id="26" name="Freeform 25"/>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latin typeface="Arial" charset="0"/>
                </a:endParaRPr>
              </a:p>
            </p:txBody>
          </p:sp>
          <p:sp>
            <p:nvSpPr>
              <p:cNvPr id="27" name="Freeform 26"/>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latin typeface="Arial" charset="0"/>
                </a:endParaRPr>
              </a:p>
            </p:txBody>
          </p:sp>
        </p:grpSp>
      </p:grpSp>
      <p:sp>
        <p:nvSpPr>
          <p:cNvPr id="9" name="Text Placeholder 8"/>
          <p:cNvSpPr>
            <a:spLocks noGrp="1"/>
          </p:cNvSpPr>
          <p:nvPr>
            <p:ph type="body" sz="quarter" idx="13"/>
          </p:nvPr>
        </p:nvSpPr>
        <p:spPr>
          <a:xfrm>
            <a:off x="360000" y="4267725"/>
            <a:ext cx="8043863" cy="316188"/>
          </a:xfrm>
        </p:spPr>
        <p:txBody>
          <a:bodyPr>
            <a:noAutofit/>
          </a:bodyPr>
          <a:lstStyle>
            <a:lvl1pPr marL="0" indent="0">
              <a:lnSpc>
                <a:spcPct val="90000"/>
              </a:lnSpc>
              <a:spcBef>
                <a:spcPts val="0"/>
              </a:spcBef>
              <a:spcAft>
                <a:spcPts val="0"/>
              </a:spcAft>
              <a:buNone/>
              <a:defRPr sz="2200" b="1" baseline="0">
                <a:solidFill>
                  <a:schemeClr val="bg1"/>
                </a:solidFill>
              </a:defRPr>
            </a:lvl1pPr>
            <a:lvl2pPr marL="0" indent="0">
              <a:spcBef>
                <a:spcPts val="0"/>
              </a:spcBef>
              <a:spcAft>
                <a:spcPts val="1417"/>
              </a:spcAft>
              <a:buNone/>
              <a:defRPr sz="4400" b="1">
                <a:solidFill>
                  <a:schemeClr val="bg1"/>
                </a:solidFill>
              </a:defRPr>
            </a:lvl2pPr>
            <a:lvl3pPr marL="0" indent="0">
              <a:lnSpc>
                <a:spcPct val="85000"/>
              </a:lnSpc>
              <a:spcBef>
                <a:spcPts val="0"/>
              </a:spcBef>
              <a:spcAft>
                <a:spcPts val="0"/>
              </a:spcAft>
              <a:buFontTx/>
              <a:buNone/>
              <a:defRPr sz="4400" b="1">
                <a:solidFill>
                  <a:schemeClr val="bg1"/>
                </a:solidFill>
              </a:defRPr>
            </a:lvl3pPr>
            <a:lvl4pPr marL="0" indent="0">
              <a:spcBef>
                <a:spcPts val="0"/>
              </a:spcBef>
              <a:spcAft>
                <a:spcPts val="0"/>
              </a:spcAft>
              <a:buNone/>
              <a:defRPr sz="4400" b="1">
                <a:solidFill>
                  <a:schemeClr val="bg1"/>
                </a:solidFill>
              </a:defRPr>
            </a:lvl4pPr>
            <a:lvl5pPr marL="0" indent="0">
              <a:lnSpc>
                <a:spcPct val="85000"/>
              </a:lnSpc>
              <a:spcBef>
                <a:spcPts val="0"/>
              </a:spcBef>
              <a:spcAft>
                <a:spcPts val="0"/>
              </a:spcAft>
              <a:buFontTx/>
              <a:buNone/>
              <a:defRPr sz="4400" b="1">
                <a:solidFill>
                  <a:schemeClr val="bg1"/>
                </a:solidFill>
              </a:defRPr>
            </a:lvl5pPr>
            <a:lvl6pPr marL="0" indent="0">
              <a:lnSpc>
                <a:spcPct val="85000"/>
              </a:lnSpc>
              <a:spcBef>
                <a:spcPts val="0"/>
              </a:spcBef>
              <a:buFontTx/>
              <a:buNone/>
              <a:defRPr sz="4400" b="1">
                <a:solidFill>
                  <a:schemeClr val="bg1"/>
                </a:solidFill>
              </a:defRPr>
            </a:lvl6pPr>
            <a:lvl7pPr marL="0" indent="0">
              <a:lnSpc>
                <a:spcPct val="85000"/>
              </a:lnSpc>
              <a:spcBef>
                <a:spcPts val="0"/>
              </a:spcBef>
              <a:buFontTx/>
              <a:buNone/>
              <a:defRPr sz="4400" b="1">
                <a:solidFill>
                  <a:schemeClr val="bg1"/>
                </a:solidFill>
              </a:defRPr>
            </a:lvl7pPr>
            <a:lvl8pPr marL="0" indent="0">
              <a:lnSpc>
                <a:spcPct val="85000"/>
              </a:lnSpc>
              <a:spcBef>
                <a:spcPts val="0"/>
              </a:spcBef>
              <a:buFontTx/>
              <a:buNone/>
              <a:defRPr sz="4400" b="1">
                <a:solidFill>
                  <a:schemeClr val="bg1"/>
                </a:solidFill>
              </a:defRPr>
            </a:lvl8pPr>
            <a:lvl9pPr marL="0" indent="0">
              <a:lnSpc>
                <a:spcPct val="85000"/>
              </a:lnSpc>
              <a:spcBef>
                <a:spcPts val="0"/>
              </a:spcBef>
              <a:buFontTx/>
              <a:buNone/>
              <a:defRPr sz="4400" b="1">
                <a:solidFill>
                  <a:schemeClr val="bg1"/>
                </a:solidFill>
              </a:defRPr>
            </a:lvl9pPr>
          </a:lstStyle>
          <a:p>
            <a:pPr lvl="0"/>
            <a:r>
              <a:rPr lang="en-US" smtClean="0"/>
              <a:t>Click to edit Master text styles</a:t>
            </a:r>
          </a:p>
        </p:txBody>
      </p:sp>
      <p:sp>
        <p:nvSpPr>
          <p:cNvPr id="15"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endParaRPr lang="en-AU" dirty="0" smtClean="0"/>
          </a:p>
        </p:txBody>
      </p:sp>
      <p:sp>
        <p:nvSpPr>
          <p:cNvPr id="17" name="Title 15"/>
          <p:cNvSpPr>
            <a:spLocks noGrp="1"/>
          </p:cNvSpPr>
          <p:nvPr>
            <p:ph type="title"/>
          </p:nvPr>
        </p:nvSpPr>
        <p:spPr>
          <a:xfrm>
            <a:off x="360000" y="3122613"/>
            <a:ext cx="8043863" cy="1080000"/>
          </a:xfrm>
          <a:prstGeom prst="rect">
            <a:avLst/>
          </a:prstGeom>
        </p:spPr>
        <p:txBody>
          <a:bodyPr anchor="b">
            <a:noAutofit/>
          </a:bodyPr>
          <a:lstStyle>
            <a:lvl1pPr>
              <a:lnSpc>
                <a:spcPct val="85000"/>
              </a:lnSpc>
              <a:defRPr sz="4400">
                <a:solidFill>
                  <a:schemeClr val="bg1"/>
                </a:solidFill>
              </a:defRPr>
            </a:lvl1pPr>
          </a:lstStyle>
          <a:p>
            <a:r>
              <a:rPr lang="en-US" smtClean="0"/>
              <a:t>Click to edit Master title style</a:t>
            </a:r>
            <a:endParaRPr lang="en-AU" dirty="0" smtClean="0"/>
          </a:p>
        </p:txBody>
      </p:sp>
    </p:spTree>
    <p:extLst>
      <p:ext uri="{BB962C8B-B14F-4D97-AF65-F5344CB8AC3E}">
        <p14:creationId xmlns:p14="http://schemas.microsoft.com/office/powerpoint/2010/main" val="6211967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363" y="1276350"/>
            <a:ext cx="4140000" cy="540000"/>
          </a:xfrm>
        </p:spPr>
        <p:txBody>
          <a:bodyPr>
            <a:no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80363" y="1276350"/>
            <a:ext cx="4140000" cy="540000"/>
          </a:xfrm>
        </p:spPr>
        <p:txBody>
          <a:bodyPr>
            <a:no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12" name="Picture Placeholder 11"/>
          <p:cNvSpPr>
            <a:spLocks noGrp="1"/>
          </p:cNvSpPr>
          <p:nvPr>
            <p:ph type="pic" sz="quarter" idx="15"/>
          </p:nvPr>
        </p:nvSpPr>
        <p:spPr>
          <a:xfrm>
            <a:off x="360363" y="1933250"/>
            <a:ext cx="4140000" cy="3902400"/>
          </a:xfrm>
        </p:spPr>
        <p:txBody>
          <a:bodyPr rtlCol="0">
            <a:noAutofit/>
          </a:bodyPr>
          <a:lstStyle/>
          <a:p>
            <a:pPr lvl="0"/>
            <a:r>
              <a:rPr lang="en-US" noProof="0" smtClean="0"/>
              <a:t>Click icon to add picture</a:t>
            </a:r>
            <a:endParaRPr lang="en-AU" noProof="0" dirty="0"/>
          </a:p>
        </p:txBody>
      </p:sp>
      <p:sp>
        <p:nvSpPr>
          <p:cNvPr id="13" name="Picture Placeholder 11"/>
          <p:cNvSpPr>
            <a:spLocks noGrp="1"/>
          </p:cNvSpPr>
          <p:nvPr>
            <p:ph type="pic" sz="quarter" idx="16"/>
          </p:nvPr>
        </p:nvSpPr>
        <p:spPr>
          <a:xfrm>
            <a:off x="4680363" y="1933250"/>
            <a:ext cx="4140000" cy="3902400"/>
          </a:xfrm>
        </p:spPr>
        <p:txBody>
          <a:bodyPr rtlCol="0">
            <a:noAutofit/>
          </a:bodyPr>
          <a:lstStyle/>
          <a:p>
            <a:pPr lvl="0"/>
            <a:r>
              <a:rPr lang="en-US" noProof="0" smtClean="0"/>
              <a:t>Click icon to add picture</a:t>
            </a:r>
            <a:endParaRPr lang="en-AU" noProof="0" dirty="0"/>
          </a:p>
        </p:txBody>
      </p:sp>
      <p:sp>
        <p:nvSpPr>
          <p:cNvPr id="8" name="Footer Placeholder 4"/>
          <p:cNvSpPr>
            <a:spLocks noGrp="1"/>
          </p:cNvSpPr>
          <p:nvPr>
            <p:ph type="ftr" sz="quarter" idx="17"/>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95620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363" y="1273375"/>
            <a:ext cx="2700000" cy="540000"/>
          </a:xfrm>
        </p:spPr>
        <p:txBody>
          <a:bodyPr>
            <a:no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244475" y="1273375"/>
            <a:ext cx="2700000" cy="540000"/>
          </a:xfrm>
        </p:spPr>
        <p:txBody>
          <a:bodyPr>
            <a:no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14"/>
          </p:nvPr>
        </p:nvSpPr>
        <p:spPr>
          <a:xfrm>
            <a:off x="6128588" y="1273375"/>
            <a:ext cx="2700000" cy="540000"/>
          </a:xfrm>
        </p:spPr>
        <p:txBody>
          <a:bodyPr>
            <a:no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10" name="Picture Placeholder 11"/>
          <p:cNvSpPr>
            <a:spLocks noGrp="1"/>
          </p:cNvSpPr>
          <p:nvPr>
            <p:ph type="pic" sz="quarter" idx="17"/>
          </p:nvPr>
        </p:nvSpPr>
        <p:spPr>
          <a:xfrm>
            <a:off x="360363" y="1921374"/>
            <a:ext cx="2700000" cy="3914275"/>
          </a:xfrm>
        </p:spPr>
        <p:txBody>
          <a:bodyPr rtlCol="0">
            <a:noAutofit/>
          </a:bodyPr>
          <a:lstStyle/>
          <a:p>
            <a:pPr lvl="0"/>
            <a:r>
              <a:rPr lang="en-US" noProof="0" smtClean="0"/>
              <a:t>Click icon to add picture</a:t>
            </a:r>
            <a:endParaRPr lang="en-AU" noProof="0" dirty="0"/>
          </a:p>
        </p:txBody>
      </p:sp>
      <p:sp>
        <p:nvSpPr>
          <p:cNvPr id="12" name="Picture Placeholder 11"/>
          <p:cNvSpPr>
            <a:spLocks noGrp="1"/>
          </p:cNvSpPr>
          <p:nvPr>
            <p:ph type="pic" sz="quarter" idx="18"/>
          </p:nvPr>
        </p:nvSpPr>
        <p:spPr>
          <a:xfrm>
            <a:off x="3244475" y="1921374"/>
            <a:ext cx="2700000" cy="3914275"/>
          </a:xfrm>
        </p:spPr>
        <p:txBody>
          <a:bodyPr rtlCol="0">
            <a:noAutofit/>
          </a:bodyPr>
          <a:lstStyle/>
          <a:p>
            <a:pPr lvl="0"/>
            <a:r>
              <a:rPr lang="en-US" noProof="0" smtClean="0"/>
              <a:t>Click icon to add picture</a:t>
            </a:r>
            <a:endParaRPr lang="en-AU" noProof="0" dirty="0"/>
          </a:p>
        </p:txBody>
      </p:sp>
      <p:sp>
        <p:nvSpPr>
          <p:cNvPr id="13" name="Picture Placeholder 11"/>
          <p:cNvSpPr>
            <a:spLocks noGrp="1"/>
          </p:cNvSpPr>
          <p:nvPr>
            <p:ph type="pic" sz="quarter" idx="19"/>
          </p:nvPr>
        </p:nvSpPr>
        <p:spPr>
          <a:xfrm>
            <a:off x="6128588" y="1921374"/>
            <a:ext cx="2700000" cy="3914275"/>
          </a:xfrm>
        </p:spPr>
        <p:txBody>
          <a:bodyPr rtlCol="0">
            <a:noAutofit/>
          </a:bodyPr>
          <a:lstStyle/>
          <a:p>
            <a:pPr lvl="0"/>
            <a:r>
              <a:rPr lang="en-US" noProof="0" smtClean="0"/>
              <a:t>Click icon to add picture</a:t>
            </a:r>
            <a:endParaRPr lang="en-AU" noProof="0" dirty="0"/>
          </a:p>
        </p:txBody>
      </p:sp>
      <p:sp>
        <p:nvSpPr>
          <p:cNvPr id="11" name="Footer Placeholder 4"/>
          <p:cNvSpPr>
            <a:spLocks noGrp="1"/>
          </p:cNvSpPr>
          <p:nvPr>
            <p:ph type="ftr" sz="quarter" idx="20"/>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290078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numCol="2" spcCol="360000"/>
          <a:lstStyle>
            <a:lvl2pPr marL="252000" indent="-250825">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4"/>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606379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numCol="3" spcCol="360000"/>
          <a:lstStyle>
            <a:lvl2pPr marL="252000" indent="-250825">
              <a:defRPr/>
            </a:lvl2pPr>
            <a:lvl5pPr>
              <a:buClr>
                <a:srgbClr val="4F4C4D"/>
              </a:buClr>
              <a:defRPr>
                <a:solidFill>
                  <a:srgbClr val="48464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4"/>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3201418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a:lstStyle>
            <a:lvl1pPr marL="378000" indent="-378000">
              <a:buFont typeface="+mj-lt"/>
              <a:buAutoNum type="arabicPeriod"/>
              <a:defRPr/>
            </a:lvl1pPr>
            <a:lvl2pPr marL="630000" indent="-250825">
              <a:defRPr/>
            </a:lvl2pPr>
            <a:lvl3pPr marL="756000">
              <a:defRPr/>
            </a:lvl3pPr>
            <a:lvl4pPr marL="1008000">
              <a:defRPr/>
            </a:lvl4pPr>
            <a:lvl5pPr marL="1260000">
              <a:buClr>
                <a:srgbClr val="4F4C4D"/>
              </a:buClr>
              <a:defRPr>
                <a:solidFill>
                  <a:srgbClr val="4F4C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4"/>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1583860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9300"/>
          </a:xfrm>
        </p:spPr>
        <p:txBody>
          <a:bodyPr/>
          <a:lstStyle>
            <a:lvl1pPr>
              <a:lnSpc>
                <a:spcPct val="85000"/>
              </a:lnSpc>
              <a:spcAft>
                <a:spcPts val="0"/>
              </a:spcAft>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4"/>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356934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 full pictur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60363" y="1276350"/>
            <a:ext cx="8460000" cy="4559300"/>
          </a:xfrm>
        </p:spPr>
        <p:txBody>
          <a:bodyPr rtlCol="0">
            <a:noAutofit/>
          </a:bodyPr>
          <a:lstStyle/>
          <a:p>
            <a:pPr lvl="0"/>
            <a:r>
              <a:rPr lang="en-US" noProof="0" smtClean="0"/>
              <a:t>Click icon to add picture</a:t>
            </a:r>
            <a:endParaRPr lang="en-US" noProof="0" dirty="0"/>
          </a:p>
        </p:txBody>
      </p:sp>
      <p:sp>
        <p:nvSpPr>
          <p:cNvPr id="5"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6" name="Footer Placeholder 4"/>
          <p:cNvSpPr>
            <a:spLocks noGrp="1"/>
          </p:cNvSpPr>
          <p:nvPr>
            <p:ph type="ftr" sz="quarter" idx="15"/>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342866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 name="Group 14"/>
          <p:cNvGrpSpPr>
            <a:grpSpLocks/>
          </p:cNvGrpSpPr>
          <p:nvPr/>
        </p:nvGrpSpPr>
        <p:grpSpPr bwMode="auto">
          <a:xfrm>
            <a:off x="-7938" y="6056313"/>
            <a:ext cx="9161463" cy="801687"/>
            <a:chOff x="-7938" y="6056313"/>
            <a:chExt cx="9161463" cy="801687"/>
          </a:xfrm>
        </p:grpSpPr>
        <p:sp>
          <p:nvSpPr>
            <p:cNvPr id="4" name="AutoShape 4"/>
            <p:cNvSpPr>
              <a:spLocks noChangeAspect="1" noChangeArrowheads="1" noTextEdit="1"/>
            </p:cNvSpPr>
            <p:nvPr/>
          </p:nvSpPr>
          <p:spPr bwMode="auto">
            <a:xfrm>
              <a:off x="-7938" y="6056313"/>
              <a:ext cx="9161463" cy="801687"/>
            </a:xfrm>
            <a:prstGeom prst="rect">
              <a:avLst/>
            </a:prstGeom>
            <a:noFill/>
            <a:ln>
              <a:noFill/>
            </a:ln>
            <a:extLst/>
          </p:spPr>
          <p:txBody>
            <a:bodyPr/>
            <a:lstStyle/>
            <a:p>
              <a:pPr>
                <a:defRPr/>
              </a:pPr>
              <a:endParaRPr lang="en-AU">
                <a:latin typeface="Arial" charset="0"/>
              </a:endParaRPr>
            </a:p>
          </p:txBody>
        </p:sp>
        <p:grpSp>
          <p:nvGrpSpPr>
            <p:cNvPr id="5" name="Group 1"/>
            <p:cNvGrpSpPr>
              <a:grpSpLocks/>
            </p:cNvGrpSpPr>
            <p:nvPr/>
          </p:nvGrpSpPr>
          <p:grpSpPr bwMode="auto">
            <a:xfrm>
              <a:off x="1588" y="6065838"/>
              <a:ext cx="9142412" cy="690562"/>
              <a:chOff x="1495" y="6065893"/>
              <a:chExt cx="9143026" cy="690563"/>
            </a:xfrm>
          </p:grpSpPr>
          <p:sp>
            <p:nvSpPr>
              <p:cNvPr id="7" name="Freeform 8"/>
              <p:cNvSpPr>
                <a:spLocks noEditPoints="1"/>
              </p:cNvSpPr>
              <p:nvPr/>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a:latin typeface="Arial" charset="0"/>
                </a:endParaRPr>
              </a:p>
            </p:txBody>
          </p:sp>
          <p:sp>
            <p:nvSpPr>
              <p:cNvPr id="8" name="Freeform 9"/>
              <p:cNvSpPr>
                <a:spLocks noEditPoints="1"/>
              </p:cNvSpPr>
              <p:nvPr/>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latin typeface="Arial" charset="0"/>
                </a:endParaRPr>
              </a:p>
            </p:txBody>
          </p:sp>
          <p:sp>
            <p:nvSpPr>
              <p:cNvPr id="10" name="Freeform 10"/>
              <p:cNvSpPr>
                <a:spLocks/>
              </p:cNvSpPr>
              <p:nvPr/>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latin typeface="Arial" charset="0"/>
                </a:endParaRPr>
              </a:p>
            </p:txBody>
          </p:sp>
          <p:sp>
            <p:nvSpPr>
              <p:cNvPr id="11" name="Freeform 11"/>
              <p:cNvSpPr>
                <a:spLocks/>
              </p:cNvSpPr>
              <p:nvPr/>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a:latin typeface="Arial" charset="0"/>
                </a:endParaRPr>
              </a:p>
            </p:txBody>
          </p:sp>
        </p:grpSp>
        <p:pic>
          <p:nvPicPr>
            <p:cNvPr id="6"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19125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p:cNvSpPr>
            <a:spLocks noGrp="1"/>
          </p:cNvSpPr>
          <p:nvPr>
            <p:ph type="body" sz="quarter" idx="10"/>
          </p:nvPr>
        </p:nvSpPr>
        <p:spPr>
          <a:xfrm>
            <a:off x="360000" y="1276350"/>
            <a:ext cx="7477125" cy="4559301"/>
          </a:xfrm>
        </p:spPr>
        <p:txBody>
          <a:bodyPr/>
          <a:lstStyle>
            <a:lvl1pPr>
              <a:spcAft>
                <a:spcPts val="0"/>
              </a:spcAft>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Footer Placeholder 5"/>
          <p:cNvSpPr>
            <a:spLocks noGrp="1"/>
          </p:cNvSpPr>
          <p:nvPr userDrawn="1">
            <p:ph type="ftr" sz="quarter" idx="11"/>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130904643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4" name="Footer Placeholder 4"/>
          <p:cNvSpPr>
            <a:spLocks noGrp="1"/>
          </p:cNvSpPr>
          <p:nvPr>
            <p:ph type="ftr" sz="quarter" idx="14"/>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103239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350490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5" name="Group 38"/>
          <p:cNvGrpSpPr>
            <a:grpSpLocks/>
          </p:cNvGrpSpPr>
          <p:nvPr/>
        </p:nvGrpSpPr>
        <p:grpSpPr bwMode="auto">
          <a:xfrm>
            <a:off x="-26988" y="357188"/>
            <a:ext cx="9199563" cy="6500812"/>
            <a:chOff x="-26988" y="357188"/>
            <a:chExt cx="9199469" cy="6500812"/>
          </a:xfrm>
        </p:grpSpPr>
        <p:grpSp>
          <p:nvGrpSpPr>
            <p:cNvPr id="6" name="Group 66"/>
            <p:cNvGrpSpPr>
              <a:grpSpLocks/>
            </p:cNvGrpSpPr>
            <p:nvPr/>
          </p:nvGrpSpPr>
          <p:grpSpPr bwMode="auto">
            <a:xfrm>
              <a:off x="-26988" y="357188"/>
              <a:ext cx="9178926" cy="2571750"/>
              <a:chOff x="-17463" y="357188"/>
              <a:chExt cx="9186863" cy="2571750"/>
            </a:xfrm>
          </p:grpSpPr>
          <p:sp>
            <p:nvSpPr>
              <p:cNvPr id="30" name="Freeform 17"/>
              <p:cNvSpPr>
                <a:spLocks/>
              </p:cNvSpPr>
              <p:nvPr/>
            </p:nvSpPr>
            <p:spPr bwMode="auto">
              <a:xfrm>
                <a:off x="-17463" y="1971675"/>
                <a:ext cx="9186769"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latin typeface="Arial" charset="0"/>
                </a:endParaRPr>
              </a:p>
            </p:txBody>
          </p:sp>
          <p:sp>
            <p:nvSpPr>
              <p:cNvPr id="31" name="Freeform 18"/>
              <p:cNvSpPr>
                <a:spLocks/>
              </p:cNvSpPr>
              <p:nvPr/>
            </p:nvSpPr>
            <p:spPr bwMode="auto">
              <a:xfrm>
                <a:off x="-17463" y="2449513"/>
                <a:ext cx="9186769"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latin typeface="Arial" charset="0"/>
                </a:endParaRPr>
              </a:p>
            </p:txBody>
          </p:sp>
          <p:sp>
            <p:nvSpPr>
              <p:cNvPr id="32" name="Freeform 19"/>
              <p:cNvSpPr>
                <a:spLocks/>
              </p:cNvSpPr>
              <p:nvPr/>
            </p:nvSpPr>
            <p:spPr bwMode="auto">
              <a:xfrm>
                <a:off x="-17463" y="1655763"/>
                <a:ext cx="9186769"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latin typeface="Arial" charset="0"/>
                </a:endParaRPr>
              </a:p>
            </p:txBody>
          </p:sp>
          <p:sp>
            <p:nvSpPr>
              <p:cNvPr id="33" name="Freeform 20"/>
              <p:cNvSpPr>
                <a:spLocks/>
              </p:cNvSpPr>
              <p:nvPr/>
            </p:nvSpPr>
            <p:spPr bwMode="auto">
              <a:xfrm>
                <a:off x="-17463" y="2130425"/>
                <a:ext cx="9186769"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latin typeface="Arial" charset="0"/>
                </a:endParaRPr>
              </a:p>
            </p:txBody>
          </p:sp>
          <p:sp>
            <p:nvSpPr>
              <p:cNvPr id="34" name="Freeform 21"/>
              <p:cNvSpPr>
                <a:spLocks/>
              </p:cNvSpPr>
              <p:nvPr/>
            </p:nvSpPr>
            <p:spPr bwMode="auto">
              <a:xfrm>
                <a:off x="-17463" y="1336675"/>
                <a:ext cx="9186769"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latin typeface="Arial" charset="0"/>
                </a:endParaRPr>
              </a:p>
            </p:txBody>
          </p:sp>
          <p:sp>
            <p:nvSpPr>
              <p:cNvPr id="35" name="Freeform 22"/>
              <p:cNvSpPr>
                <a:spLocks/>
              </p:cNvSpPr>
              <p:nvPr/>
            </p:nvSpPr>
            <p:spPr bwMode="auto">
              <a:xfrm>
                <a:off x="-17463" y="1811338"/>
                <a:ext cx="9186769"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latin typeface="Arial" charset="0"/>
                </a:endParaRPr>
              </a:p>
            </p:txBody>
          </p:sp>
          <p:sp>
            <p:nvSpPr>
              <p:cNvPr id="36" name="Freeform 23"/>
              <p:cNvSpPr>
                <a:spLocks/>
              </p:cNvSpPr>
              <p:nvPr/>
            </p:nvSpPr>
            <p:spPr bwMode="auto">
              <a:xfrm>
                <a:off x="-17463" y="357188"/>
                <a:ext cx="9186769"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latin typeface="Arial" charset="0"/>
                </a:endParaRPr>
              </a:p>
            </p:txBody>
          </p:sp>
          <p:sp>
            <p:nvSpPr>
              <p:cNvPr id="37" name="Freeform 24"/>
              <p:cNvSpPr>
                <a:spLocks/>
              </p:cNvSpPr>
              <p:nvPr/>
            </p:nvSpPr>
            <p:spPr bwMode="auto">
              <a:xfrm>
                <a:off x="-17463" y="357188"/>
                <a:ext cx="9186769"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latin typeface="Arial" charset="0"/>
                </a:endParaRPr>
              </a:p>
            </p:txBody>
          </p:sp>
          <p:sp>
            <p:nvSpPr>
              <p:cNvPr id="38" name="Freeform 25"/>
              <p:cNvSpPr>
                <a:spLocks/>
              </p:cNvSpPr>
              <p:nvPr/>
            </p:nvSpPr>
            <p:spPr bwMode="auto">
              <a:xfrm>
                <a:off x="-17463" y="676275"/>
                <a:ext cx="9186769"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latin typeface="Arial" charset="0"/>
                </a:endParaRPr>
              </a:p>
            </p:txBody>
          </p:sp>
          <p:sp>
            <p:nvSpPr>
              <p:cNvPr id="39" name="Freeform 26"/>
              <p:cNvSpPr>
                <a:spLocks/>
              </p:cNvSpPr>
              <p:nvPr/>
            </p:nvSpPr>
            <p:spPr bwMode="auto">
              <a:xfrm>
                <a:off x="-17463" y="676275"/>
                <a:ext cx="9186769"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latin typeface="Arial" charset="0"/>
                </a:endParaRPr>
              </a:p>
            </p:txBody>
          </p:sp>
          <p:sp>
            <p:nvSpPr>
              <p:cNvPr id="40" name="Freeform 27"/>
              <p:cNvSpPr>
                <a:spLocks/>
              </p:cNvSpPr>
              <p:nvPr/>
            </p:nvSpPr>
            <p:spPr bwMode="auto">
              <a:xfrm>
                <a:off x="-17463" y="995363"/>
                <a:ext cx="9186769"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latin typeface="Arial" charset="0"/>
                </a:endParaRPr>
              </a:p>
            </p:txBody>
          </p:sp>
          <p:sp>
            <p:nvSpPr>
              <p:cNvPr id="41" name="Freeform 28"/>
              <p:cNvSpPr>
                <a:spLocks/>
              </p:cNvSpPr>
              <p:nvPr/>
            </p:nvSpPr>
            <p:spPr bwMode="auto">
              <a:xfrm>
                <a:off x="-17463" y="995363"/>
                <a:ext cx="9186769"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latin typeface="Arial" charset="0"/>
                </a:endParaRPr>
              </a:p>
            </p:txBody>
          </p:sp>
        </p:grpSp>
        <p:grpSp>
          <p:nvGrpSpPr>
            <p:cNvPr id="7" name="Group 37"/>
            <p:cNvGrpSpPr>
              <a:grpSpLocks/>
            </p:cNvGrpSpPr>
            <p:nvPr/>
          </p:nvGrpSpPr>
          <p:grpSpPr bwMode="auto">
            <a:xfrm>
              <a:off x="1497" y="5500319"/>
              <a:ext cx="9170984" cy="1357681"/>
              <a:chOff x="1497" y="5500319"/>
              <a:chExt cx="9170984" cy="1357681"/>
            </a:xfrm>
          </p:grpSpPr>
          <p:sp>
            <p:nvSpPr>
              <p:cNvPr id="9" name="Rectangle 8"/>
              <p:cNvSpPr/>
              <p:nvPr/>
            </p:nvSpPr>
            <p:spPr>
              <a:xfrm>
                <a:off x="1588" y="5940425"/>
                <a:ext cx="9158193" cy="917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grpSp>
            <p:nvGrpSpPr>
              <p:cNvPr id="10" name="Group 41"/>
              <p:cNvGrpSpPr>
                <a:grpSpLocks/>
              </p:cNvGrpSpPr>
              <p:nvPr/>
            </p:nvGrpSpPr>
            <p:grpSpPr bwMode="auto">
              <a:xfrm>
                <a:off x="1497" y="5500319"/>
                <a:ext cx="9170984" cy="996231"/>
                <a:chOff x="1497" y="5500319"/>
                <a:chExt cx="9170984" cy="996231"/>
              </a:xfrm>
            </p:grpSpPr>
            <p:sp>
              <p:nvSpPr>
                <p:cNvPr id="26" name="Freeform 7"/>
                <p:cNvSpPr>
                  <a:spLocks noEditPoints="1"/>
                </p:cNvSpPr>
                <p:nvPr/>
              </p:nvSpPr>
              <p:spPr bwMode="auto">
                <a:xfrm>
                  <a:off x="1588" y="5564188"/>
                  <a:ext cx="9170893" cy="931862"/>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a:lstStyle/>
                <a:p>
                  <a:pPr>
                    <a:defRPr/>
                  </a:pPr>
                  <a:endParaRPr lang="en-AU">
                    <a:latin typeface="Arial" charset="0"/>
                  </a:endParaRPr>
                </a:p>
              </p:txBody>
            </p:sp>
            <p:sp>
              <p:nvSpPr>
                <p:cNvPr id="27" name="Freeform 8"/>
                <p:cNvSpPr>
                  <a:spLocks noEditPoints="1"/>
                </p:cNvSpPr>
                <p:nvPr/>
              </p:nvSpPr>
              <p:spPr bwMode="auto">
                <a:xfrm>
                  <a:off x="1588" y="5500688"/>
                  <a:ext cx="9170893" cy="434975"/>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a:lstStyle/>
                <a:p>
                  <a:pPr>
                    <a:defRPr/>
                  </a:pPr>
                  <a:endParaRPr lang="en-AU">
                    <a:latin typeface="Arial" charset="0"/>
                  </a:endParaRPr>
                </a:p>
              </p:txBody>
            </p:sp>
            <p:sp>
              <p:nvSpPr>
                <p:cNvPr id="28" name="Freeform 9"/>
                <p:cNvSpPr>
                  <a:spLocks/>
                </p:cNvSpPr>
                <p:nvPr/>
              </p:nvSpPr>
              <p:spPr bwMode="auto">
                <a:xfrm>
                  <a:off x="1588" y="5564188"/>
                  <a:ext cx="7365925" cy="431800"/>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defRPr/>
                  </a:pPr>
                  <a:endParaRPr lang="en-AU">
                    <a:latin typeface="Arial" charset="0"/>
                  </a:endParaRPr>
                </a:p>
              </p:txBody>
            </p:sp>
            <p:sp>
              <p:nvSpPr>
                <p:cNvPr id="29" name="Freeform 10"/>
                <p:cNvSpPr>
                  <a:spLocks/>
                </p:cNvSpPr>
                <p:nvPr/>
              </p:nvSpPr>
              <p:spPr bwMode="auto">
                <a:xfrm>
                  <a:off x="7367513" y="5564188"/>
                  <a:ext cx="1804968" cy="868362"/>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defRPr/>
                  </a:pPr>
                  <a:endParaRPr lang="en-AU">
                    <a:latin typeface="Arial" charset="0"/>
                  </a:endParaRPr>
                </a:p>
              </p:txBody>
            </p:sp>
          </p:grpSp>
          <p:pic>
            <p:nvPicPr>
              <p:cNvPr id="12"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9"/>
              <p:cNvGrpSpPr/>
              <p:nvPr/>
            </p:nvGrpSpPr>
            <p:grpSpPr>
              <a:xfrm>
                <a:off x="360000" y="5807505"/>
                <a:ext cx="814388" cy="95250"/>
                <a:chOff x="3495675" y="5969000"/>
                <a:chExt cx="814388" cy="95250"/>
              </a:xfrm>
              <a:solidFill>
                <a:schemeClr val="accent1"/>
              </a:solidFill>
            </p:grpSpPr>
            <p:sp>
              <p:nvSpPr>
                <p:cNvPr id="14"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5"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6"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7"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latin typeface="Arial" charset="0"/>
                  </a:endParaRPr>
                </a:p>
              </p:txBody>
            </p:sp>
            <p:sp>
              <p:nvSpPr>
                <p:cNvPr id="18"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latin typeface="Arial" charset="0"/>
                  </a:endParaRPr>
                </a:p>
              </p:txBody>
            </p:sp>
            <p:sp>
              <p:nvSpPr>
                <p:cNvPr id="19"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latin typeface="Arial" charset="0"/>
                  </a:endParaRPr>
                </a:p>
              </p:txBody>
            </p:sp>
            <p:sp>
              <p:nvSpPr>
                <p:cNvPr id="20"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latin typeface="Arial" charset="0"/>
                  </a:endParaRPr>
                </a:p>
              </p:txBody>
            </p:sp>
            <p:sp>
              <p:nvSpPr>
                <p:cNvPr id="21"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latin typeface="Arial" charset="0"/>
                  </a:endParaRPr>
                </a:p>
              </p:txBody>
            </p:sp>
            <p:sp>
              <p:nvSpPr>
                <p:cNvPr id="22"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latin typeface="Arial" charset="0"/>
                  </a:endParaRPr>
                </a:p>
              </p:txBody>
            </p:sp>
            <p:sp>
              <p:nvSpPr>
                <p:cNvPr id="23"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latin typeface="Arial" charset="0"/>
                  </a:endParaRPr>
                </a:p>
              </p:txBody>
            </p:sp>
            <p:sp>
              <p:nvSpPr>
                <p:cNvPr id="24"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latin typeface="Arial" charset="0"/>
                  </a:endParaRPr>
                </a:p>
              </p:txBody>
            </p:sp>
            <p:sp>
              <p:nvSpPr>
                <p:cNvPr id="25"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latin typeface="Arial" charset="0"/>
                  </a:endParaRPr>
                </a:p>
              </p:txBody>
            </p:sp>
          </p:grpSp>
        </p:grpSp>
      </p:grpSp>
      <p:sp>
        <p:nvSpPr>
          <p:cNvPr id="8" name="Title 7"/>
          <p:cNvSpPr>
            <a:spLocks noGrp="1"/>
          </p:cNvSpPr>
          <p:nvPr>
            <p:ph type="title"/>
          </p:nvPr>
        </p:nvSpPr>
        <p:spPr>
          <a:xfrm>
            <a:off x="360000" y="3123776"/>
            <a:ext cx="8042400" cy="1080000"/>
          </a:xfrm>
          <a:prstGeom prst="rect">
            <a:avLst/>
          </a:prstGeom>
        </p:spPr>
        <p:txBody>
          <a:bodyPr rtlCol="0" anchor="b">
            <a:noAutofit/>
          </a:bodyPr>
          <a:lstStyle>
            <a:lvl1pPr algn="l" defTabSz="457200" rtl="0" eaLnBrk="1" latinLnBrk="0" hangingPunct="1">
              <a:lnSpc>
                <a:spcPct val="85000"/>
              </a:lnSpc>
              <a:spcBef>
                <a:spcPct val="0"/>
              </a:spcBef>
              <a:buNone/>
              <a:defRPr lang="en-AU" sz="4400" b="1" kern="1200" dirty="0" smtClean="0">
                <a:solidFill>
                  <a:schemeClr val="bg1"/>
                </a:solidFill>
                <a:latin typeface="+mj-lt"/>
                <a:ea typeface="+mj-ea"/>
                <a:cs typeface="+mj-cs"/>
              </a:defRPr>
            </a:lvl1pPr>
          </a:lstStyle>
          <a:p>
            <a:r>
              <a:rPr lang="en-US" smtClean="0"/>
              <a:t>Click to edit Master title style</a:t>
            </a:r>
            <a:endParaRPr lang="en-AU" dirty="0"/>
          </a:p>
        </p:txBody>
      </p:sp>
      <p:sp>
        <p:nvSpPr>
          <p:cNvPr id="11" name="Text Placeholder 8"/>
          <p:cNvSpPr>
            <a:spLocks noGrp="1"/>
          </p:cNvSpPr>
          <p:nvPr>
            <p:ph type="body" sz="quarter" idx="13"/>
          </p:nvPr>
        </p:nvSpPr>
        <p:spPr>
          <a:xfrm>
            <a:off x="360000" y="4268888"/>
            <a:ext cx="8043863" cy="316188"/>
          </a:xfrm>
        </p:spPr>
        <p:txBody>
          <a:bodyPr>
            <a:noAutofit/>
          </a:bodyPr>
          <a:lstStyle>
            <a:lvl1pPr marL="0" indent="0">
              <a:lnSpc>
                <a:spcPct val="90000"/>
              </a:lnSpc>
              <a:spcBef>
                <a:spcPts val="0"/>
              </a:spcBef>
              <a:spcAft>
                <a:spcPts val="0"/>
              </a:spcAft>
              <a:buNone/>
              <a:defRPr sz="2200" b="1" baseline="0">
                <a:solidFill>
                  <a:schemeClr val="bg1"/>
                </a:solidFill>
              </a:defRPr>
            </a:lvl1pPr>
            <a:lvl2pPr marL="0" indent="0">
              <a:spcBef>
                <a:spcPts val="0"/>
              </a:spcBef>
              <a:spcAft>
                <a:spcPts val="1417"/>
              </a:spcAft>
              <a:buNone/>
              <a:defRPr sz="4400" b="1">
                <a:solidFill>
                  <a:schemeClr val="bg1"/>
                </a:solidFill>
              </a:defRPr>
            </a:lvl2pPr>
            <a:lvl3pPr marL="0" indent="0">
              <a:lnSpc>
                <a:spcPct val="85000"/>
              </a:lnSpc>
              <a:spcBef>
                <a:spcPts val="0"/>
              </a:spcBef>
              <a:spcAft>
                <a:spcPts val="0"/>
              </a:spcAft>
              <a:buFontTx/>
              <a:buNone/>
              <a:defRPr sz="4400" b="1">
                <a:solidFill>
                  <a:schemeClr val="bg1"/>
                </a:solidFill>
              </a:defRPr>
            </a:lvl3pPr>
            <a:lvl4pPr marL="0" indent="0">
              <a:spcBef>
                <a:spcPts val="0"/>
              </a:spcBef>
              <a:spcAft>
                <a:spcPts val="0"/>
              </a:spcAft>
              <a:buNone/>
              <a:defRPr sz="4400" b="1">
                <a:solidFill>
                  <a:schemeClr val="bg1"/>
                </a:solidFill>
              </a:defRPr>
            </a:lvl4pPr>
            <a:lvl5pPr marL="0" indent="0">
              <a:lnSpc>
                <a:spcPct val="85000"/>
              </a:lnSpc>
              <a:spcBef>
                <a:spcPts val="0"/>
              </a:spcBef>
              <a:spcAft>
                <a:spcPts val="0"/>
              </a:spcAft>
              <a:buFontTx/>
              <a:buNone/>
              <a:defRPr sz="4400" b="1">
                <a:solidFill>
                  <a:schemeClr val="bg1"/>
                </a:solidFill>
              </a:defRPr>
            </a:lvl5pPr>
            <a:lvl6pPr marL="0" indent="0">
              <a:lnSpc>
                <a:spcPct val="85000"/>
              </a:lnSpc>
              <a:spcBef>
                <a:spcPts val="0"/>
              </a:spcBef>
              <a:buFontTx/>
              <a:buNone/>
              <a:defRPr sz="4400" b="1">
                <a:solidFill>
                  <a:schemeClr val="bg1"/>
                </a:solidFill>
              </a:defRPr>
            </a:lvl6pPr>
            <a:lvl7pPr marL="0" indent="0">
              <a:lnSpc>
                <a:spcPct val="85000"/>
              </a:lnSpc>
              <a:spcBef>
                <a:spcPts val="0"/>
              </a:spcBef>
              <a:buFontTx/>
              <a:buNone/>
              <a:defRPr sz="4400" b="1">
                <a:solidFill>
                  <a:schemeClr val="bg1"/>
                </a:solidFill>
              </a:defRPr>
            </a:lvl7pPr>
            <a:lvl8pPr marL="0" indent="0">
              <a:lnSpc>
                <a:spcPct val="85000"/>
              </a:lnSpc>
              <a:spcBef>
                <a:spcPts val="0"/>
              </a:spcBef>
              <a:buFontTx/>
              <a:buNone/>
              <a:defRPr sz="4400" b="1">
                <a:solidFill>
                  <a:schemeClr val="bg1"/>
                </a:solidFill>
              </a:defRPr>
            </a:lvl8pPr>
            <a:lvl9pPr marL="0" indent="0">
              <a:lnSpc>
                <a:spcPct val="85000"/>
              </a:lnSpc>
              <a:spcBef>
                <a:spcPts val="0"/>
              </a:spcBef>
              <a:buFontTx/>
              <a:buNone/>
              <a:defRPr sz="4400" b="1">
                <a:solidFill>
                  <a:schemeClr val="bg1"/>
                </a:solidFill>
              </a:defRPr>
            </a:lvl9pPr>
          </a:lstStyle>
          <a:p>
            <a:pPr lvl="0"/>
            <a:r>
              <a:rPr lang="en-US" dirty="0" smtClean="0"/>
              <a:t>Click to edit Master text styles</a:t>
            </a:r>
          </a:p>
        </p:txBody>
      </p:sp>
      <p:sp>
        <p:nvSpPr>
          <p:cNvPr id="56"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endParaRPr lang="en-AU" dirty="0" smtClean="0"/>
          </a:p>
        </p:txBody>
      </p:sp>
    </p:spTree>
    <p:extLst>
      <p:ext uri="{BB962C8B-B14F-4D97-AF65-F5344CB8AC3E}">
        <p14:creationId xmlns:p14="http://schemas.microsoft.com/office/powerpoint/2010/main" val="422503007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grpSp>
        <p:nvGrpSpPr>
          <p:cNvPr id="6" name="Group 23"/>
          <p:cNvGrpSpPr>
            <a:grpSpLocks/>
          </p:cNvGrpSpPr>
          <p:nvPr/>
        </p:nvGrpSpPr>
        <p:grpSpPr bwMode="auto">
          <a:xfrm>
            <a:off x="0" y="5500688"/>
            <a:ext cx="9167813" cy="996950"/>
            <a:chOff x="608" y="5500319"/>
            <a:chExt cx="9167813" cy="996950"/>
          </a:xfrm>
        </p:grpSpPr>
        <p:grpSp>
          <p:nvGrpSpPr>
            <p:cNvPr id="7" name="Group 22"/>
            <p:cNvGrpSpPr>
              <a:grpSpLocks/>
            </p:cNvGrpSpPr>
            <p:nvPr/>
          </p:nvGrpSpPr>
          <p:grpSpPr bwMode="auto">
            <a:xfrm>
              <a:off x="608" y="5500319"/>
              <a:ext cx="9167813" cy="996950"/>
              <a:chOff x="-7938" y="5668963"/>
              <a:chExt cx="9167813" cy="996950"/>
            </a:xfrm>
          </p:grpSpPr>
          <p:sp>
            <p:nvSpPr>
              <p:cNvPr id="25" name="Freeform 11"/>
              <p:cNvSpPr>
                <a:spLocks noEditPoints="1"/>
              </p:cNvSpPr>
              <p:nvPr/>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latin typeface="Arial" charset="0"/>
                </a:endParaRPr>
              </a:p>
            </p:txBody>
          </p:sp>
          <p:sp>
            <p:nvSpPr>
              <p:cNvPr id="26" name="Freeform 24"/>
              <p:cNvSpPr>
                <a:spLocks/>
              </p:cNvSpPr>
              <p:nvPr/>
            </p:nvSpPr>
            <p:spPr bwMode="auto">
              <a:xfrm>
                <a:off x="-7938" y="5732463"/>
                <a:ext cx="7362825"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latin typeface="Arial" charset="0"/>
                </a:endParaRPr>
              </a:p>
            </p:txBody>
          </p:sp>
          <p:sp>
            <p:nvSpPr>
              <p:cNvPr id="27" name="Freeform 25"/>
              <p:cNvSpPr>
                <a:spLocks/>
              </p:cNvSpPr>
              <p:nvPr/>
            </p:nvSpPr>
            <p:spPr bwMode="auto">
              <a:xfrm>
                <a:off x="7354887" y="5732463"/>
                <a:ext cx="1804988"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latin typeface="Arial" charset="0"/>
                </a:endParaRPr>
              </a:p>
            </p:txBody>
          </p:sp>
        </p:grpSp>
        <p:pic>
          <p:nvPicPr>
            <p:cNvPr id="8"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9"/>
            <p:cNvGrpSpPr/>
            <p:nvPr/>
          </p:nvGrpSpPr>
          <p:grpSpPr>
            <a:xfrm>
              <a:off x="360000" y="5807505"/>
              <a:ext cx="814388" cy="95250"/>
              <a:chOff x="3495675" y="5969000"/>
              <a:chExt cx="814388" cy="95250"/>
            </a:xfrm>
            <a:solidFill>
              <a:schemeClr val="accent1"/>
            </a:solidFill>
          </p:grpSpPr>
          <p:sp>
            <p:nvSpPr>
              <p:cNvPr id="10"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2"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5"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6"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latin typeface="Arial" charset="0"/>
                </a:endParaRPr>
              </a:p>
            </p:txBody>
          </p:sp>
          <p:sp>
            <p:nvSpPr>
              <p:cNvPr id="17"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latin typeface="Arial" charset="0"/>
                </a:endParaRPr>
              </a:p>
            </p:txBody>
          </p:sp>
          <p:sp>
            <p:nvSpPr>
              <p:cNvPr id="18"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latin typeface="Arial" charset="0"/>
                </a:endParaRPr>
              </a:p>
            </p:txBody>
          </p:sp>
          <p:sp>
            <p:nvSpPr>
              <p:cNvPr id="19"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latin typeface="Arial" charset="0"/>
                </a:endParaRPr>
              </a:p>
            </p:txBody>
          </p:sp>
          <p:sp>
            <p:nvSpPr>
              <p:cNvPr id="20"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latin typeface="Arial" charset="0"/>
                </a:endParaRPr>
              </a:p>
            </p:txBody>
          </p:sp>
          <p:sp>
            <p:nvSpPr>
              <p:cNvPr id="21"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latin typeface="Arial" charset="0"/>
                </a:endParaRPr>
              </a:p>
            </p:txBody>
          </p:sp>
          <p:sp>
            <p:nvSpPr>
              <p:cNvPr id="22"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latin typeface="Arial" charset="0"/>
                </a:endParaRPr>
              </a:p>
            </p:txBody>
          </p:sp>
          <p:sp>
            <p:nvSpPr>
              <p:cNvPr id="23"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latin typeface="Arial" charset="0"/>
                </a:endParaRPr>
              </a:p>
            </p:txBody>
          </p:sp>
          <p:sp>
            <p:nvSpPr>
              <p:cNvPr id="24"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latin typeface="Arial" charset="0"/>
                </a:endParaRPr>
              </a:p>
            </p:txBody>
          </p:sp>
        </p:grpSp>
      </p:grpSp>
      <p:sp>
        <p:nvSpPr>
          <p:cNvPr id="11" name="Title 10"/>
          <p:cNvSpPr>
            <a:spLocks noGrp="1"/>
          </p:cNvSpPr>
          <p:nvPr>
            <p:ph type="title"/>
          </p:nvPr>
        </p:nvSpPr>
        <p:spPr>
          <a:xfrm>
            <a:off x="360000" y="2866540"/>
            <a:ext cx="7469550" cy="720000"/>
          </a:xfrm>
          <a:prstGeom prst="rect">
            <a:avLst/>
          </a:prstGeom>
        </p:spPr>
        <p:txBody>
          <a:bodyPr>
            <a:noAutofit/>
          </a:bodyPr>
          <a:lstStyle>
            <a:lvl1pPr>
              <a:lnSpc>
                <a:spcPct val="85000"/>
              </a:lnSpc>
              <a:spcAft>
                <a:spcPts val="0"/>
              </a:spcAft>
              <a:defRPr sz="55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360000" y="3712540"/>
            <a:ext cx="2772000" cy="1530000"/>
          </a:xfrm>
        </p:spPr>
        <p:txBody>
          <a:bodyPr>
            <a:noAutofit/>
          </a:bodyPr>
          <a:lstStyle>
            <a:lvl1pPr>
              <a:lnSpc>
                <a:spcPct val="90000"/>
              </a:lnSpc>
              <a:spcAft>
                <a:spcPts val="0"/>
              </a:spcAft>
              <a:defRPr sz="1600" b="1">
                <a:solidFill>
                  <a:srgbClr val="FFFFFF"/>
                </a:solidFill>
              </a:defRPr>
            </a:lvl1pPr>
            <a:lvl2pPr marL="0" indent="0">
              <a:lnSpc>
                <a:spcPct val="90000"/>
              </a:lnSpc>
              <a:spcAft>
                <a:spcPts val="567"/>
              </a:spcAft>
              <a:buNone/>
              <a:defRPr sz="1600">
                <a:solidFill>
                  <a:srgbClr val="FFFFFF"/>
                </a:solidFill>
              </a:defRPr>
            </a:lvl2pPr>
            <a:lvl3pPr marL="266700" indent="-266700">
              <a:lnSpc>
                <a:spcPct val="90000"/>
              </a:lnSpc>
              <a:spcAft>
                <a:spcPts val="0"/>
              </a:spcAft>
              <a:buNone/>
              <a:tabLst>
                <a:tab pos="266700" algn="l"/>
              </a:tabLst>
              <a:defRPr sz="1600">
                <a:solidFill>
                  <a:srgbClr val="FFFFFF"/>
                </a:solidFill>
              </a:defRPr>
            </a:lvl3pPr>
            <a:lvl4pPr>
              <a:defRPr sz="1600">
                <a:solidFill>
                  <a:srgbClr val="FFFFFF"/>
                </a:solidFill>
              </a:defRPr>
            </a:lvl4pPr>
            <a:lvl5pPr>
              <a:defRPr sz="1600">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12"/>
          <p:cNvSpPr>
            <a:spLocks noGrp="1"/>
          </p:cNvSpPr>
          <p:nvPr>
            <p:ph type="body" sz="quarter" idx="11"/>
          </p:nvPr>
        </p:nvSpPr>
        <p:spPr>
          <a:xfrm>
            <a:off x="3600000" y="3712540"/>
            <a:ext cx="2772000" cy="1530000"/>
          </a:xfrm>
        </p:spPr>
        <p:txBody>
          <a:bodyPr>
            <a:noAutofit/>
          </a:bodyPr>
          <a:lstStyle>
            <a:lvl1pPr marL="271463" indent="-271463">
              <a:lnSpc>
                <a:spcPct val="90000"/>
              </a:lnSpc>
              <a:spcAft>
                <a:spcPts val="0"/>
              </a:spcAft>
              <a:tabLst>
                <a:tab pos="355600" algn="l"/>
              </a:tabLst>
              <a:defRPr sz="1600" b="1">
                <a:solidFill>
                  <a:srgbClr val="FFFFFF"/>
                </a:solidFill>
              </a:defRPr>
            </a:lvl1pPr>
            <a:lvl2pPr marL="0" indent="0">
              <a:lnSpc>
                <a:spcPct val="90000"/>
              </a:lnSpc>
              <a:spcAft>
                <a:spcPts val="567"/>
              </a:spcAft>
              <a:buNone/>
              <a:defRPr sz="1600">
                <a:solidFill>
                  <a:srgbClr val="FFFFFF"/>
                </a:solidFill>
              </a:defRPr>
            </a:lvl2pPr>
            <a:lvl3pPr marL="271463" indent="-271463">
              <a:lnSpc>
                <a:spcPct val="90000"/>
              </a:lnSpc>
              <a:spcAft>
                <a:spcPts val="0"/>
              </a:spcAft>
              <a:buNone/>
              <a:tabLst>
                <a:tab pos="271463" algn="l"/>
              </a:tabLst>
              <a:defRPr lang="en-AU" sz="1600" kern="1200" dirty="0" smtClean="0">
                <a:solidFill>
                  <a:srgbClr val="FFFFFF"/>
                </a:solidFill>
                <a:latin typeface="+mn-lt"/>
                <a:ea typeface="+mn-ea"/>
                <a:cs typeface="+mn-cs"/>
              </a:defRPr>
            </a:lvl3pPr>
            <a:lvl4pPr>
              <a:defRPr sz="1600">
                <a:solidFill>
                  <a:srgbClr val="FFFFFF"/>
                </a:solidFill>
              </a:defRPr>
            </a:lvl4pPr>
            <a:lvl5pPr>
              <a:defRPr sz="1600">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4"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endParaRPr lang="en-AU" dirty="0" smtClean="0"/>
          </a:p>
        </p:txBody>
      </p:sp>
    </p:spTree>
    <p:extLst>
      <p:ext uri="{BB962C8B-B14F-4D97-AF65-F5344CB8AC3E}">
        <p14:creationId xmlns:p14="http://schemas.microsoft.com/office/powerpoint/2010/main" val="27423026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363" y="269875"/>
            <a:ext cx="8459787"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360363" y="1276350"/>
            <a:ext cx="4152900" cy="455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65663" y="1276350"/>
            <a:ext cx="4154487" cy="455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a:xfrm>
            <a:off x="360363" y="6516688"/>
            <a:ext cx="6119812" cy="107950"/>
          </a:xfrm>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32354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5" name="Group 25"/>
          <p:cNvGrpSpPr>
            <a:grpSpLocks/>
          </p:cNvGrpSpPr>
          <p:nvPr/>
        </p:nvGrpSpPr>
        <p:grpSpPr bwMode="auto">
          <a:xfrm>
            <a:off x="0" y="5500688"/>
            <a:ext cx="9167813" cy="996950"/>
            <a:chOff x="608" y="5500319"/>
            <a:chExt cx="9167813" cy="996950"/>
          </a:xfrm>
        </p:grpSpPr>
        <p:grpSp>
          <p:nvGrpSpPr>
            <p:cNvPr id="6" name="Group 22"/>
            <p:cNvGrpSpPr>
              <a:grpSpLocks/>
            </p:cNvGrpSpPr>
            <p:nvPr/>
          </p:nvGrpSpPr>
          <p:grpSpPr bwMode="auto">
            <a:xfrm>
              <a:off x="608" y="5500319"/>
              <a:ext cx="9167813" cy="996950"/>
              <a:chOff x="-7938" y="5668963"/>
              <a:chExt cx="9167813" cy="996950"/>
            </a:xfrm>
          </p:grpSpPr>
          <p:sp>
            <p:nvSpPr>
              <p:cNvPr id="23" name="Freeform 11"/>
              <p:cNvSpPr>
                <a:spLocks noEditPoints="1"/>
              </p:cNvSpPr>
              <p:nvPr/>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latin typeface="Arial" charset="0"/>
                </a:endParaRPr>
              </a:p>
            </p:txBody>
          </p:sp>
          <p:sp>
            <p:nvSpPr>
              <p:cNvPr id="24" name="Freeform 24"/>
              <p:cNvSpPr>
                <a:spLocks/>
              </p:cNvSpPr>
              <p:nvPr/>
            </p:nvSpPr>
            <p:spPr bwMode="auto">
              <a:xfrm>
                <a:off x="-7938" y="5732463"/>
                <a:ext cx="7362825"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latin typeface="Arial" charset="0"/>
                </a:endParaRPr>
              </a:p>
            </p:txBody>
          </p:sp>
          <p:sp>
            <p:nvSpPr>
              <p:cNvPr id="25" name="Freeform 25"/>
              <p:cNvSpPr>
                <a:spLocks/>
              </p:cNvSpPr>
              <p:nvPr/>
            </p:nvSpPr>
            <p:spPr bwMode="auto">
              <a:xfrm>
                <a:off x="7354887" y="5732463"/>
                <a:ext cx="1804988"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latin typeface="Arial" charset="0"/>
                </a:endParaRPr>
              </a:p>
            </p:txBody>
          </p:sp>
        </p:grpSp>
        <p:pic>
          <p:nvPicPr>
            <p:cNvPr id="7"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9"/>
            <p:cNvGrpSpPr/>
            <p:nvPr/>
          </p:nvGrpSpPr>
          <p:grpSpPr>
            <a:xfrm>
              <a:off x="360000" y="5807505"/>
              <a:ext cx="814388" cy="95250"/>
              <a:chOff x="3495675" y="5969000"/>
              <a:chExt cx="814388" cy="95250"/>
            </a:xfrm>
            <a:solidFill>
              <a:schemeClr val="accent1"/>
            </a:solidFill>
          </p:grpSpPr>
          <p:sp>
            <p:nvSpPr>
              <p:cNvPr id="10"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1"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2"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13"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latin typeface="Arial" charset="0"/>
                </a:endParaRPr>
              </a:p>
            </p:txBody>
          </p:sp>
          <p:sp>
            <p:nvSpPr>
              <p:cNvPr id="14"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latin typeface="Arial" charset="0"/>
                </a:endParaRPr>
              </a:p>
            </p:txBody>
          </p:sp>
          <p:sp>
            <p:nvSpPr>
              <p:cNvPr id="15"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latin typeface="Arial" charset="0"/>
                </a:endParaRPr>
              </a:p>
            </p:txBody>
          </p:sp>
          <p:sp>
            <p:nvSpPr>
              <p:cNvPr id="16"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latin typeface="Arial" charset="0"/>
                </a:endParaRPr>
              </a:p>
            </p:txBody>
          </p:sp>
          <p:sp>
            <p:nvSpPr>
              <p:cNvPr id="18"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latin typeface="Arial" charset="0"/>
                </a:endParaRPr>
              </a:p>
            </p:txBody>
          </p:sp>
          <p:sp>
            <p:nvSpPr>
              <p:cNvPr id="19"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latin typeface="Arial" charset="0"/>
                </a:endParaRPr>
              </a:p>
            </p:txBody>
          </p:sp>
          <p:sp>
            <p:nvSpPr>
              <p:cNvPr id="20"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latin typeface="Arial" charset="0"/>
                </a:endParaRPr>
              </a:p>
            </p:txBody>
          </p:sp>
          <p:sp>
            <p:nvSpPr>
              <p:cNvPr id="21"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latin typeface="Arial" charset="0"/>
                </a:endParaRPr>
              </a:p>
            </p:txBody>
          </p:sp>
          <p:sp>
            <p:nvSpPr>
              <p:cNvPr id="22"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latin typeface="Arial" charset="0"/>
                </a:endParaRPr>
              </a:p>
            </p:txBody>
          </p:sp>
        </p:grpSp>
      </p:grpSp>
      <p:sp>
        <p:nvSpPr>
          <p:cNvPr id="9" name="Text Placeholder 8"/>
          <p:cNvSpPr>
            <a:spLocks noGrp="1"/>
          </p:cNvSpPr>
          <p:nvPr>
            <p:ph type="body" sz="quarter" idx="13"/>
          </p:nvPr>
        </p:nvSpPr>
        <p:spPr>
          <a:xfrm>
            <a:off x="360000" y="4267725"/>
            <a:ext cx="8043863" cy="316188"/>
          </a:xfrm>
        </p:spPr>
        <p:txBody>
          <a:bodyPr>
            <a:noAutofit/>
          </a:bodyPr>
          <a:lstStyle>
            <a:lvl1pPr marL="0" indent="0">
              <a:lnSpc>
                <a:spcPct val="90000"/>
              </a:lnSpc>
              <a:spcBef>
                <a:spcPts val="0"/>
              </a:spcBef>
              <a:spcAft>
                <a:spcPts val="0"/>
              </a:spcAft>
              <a:buNone/>
              <a:defRPr sz="2200" b="1" baseline="0">
                <a:solidFill>
                  <a:schemeClr val="bg1"/>
                </a:solidFill>
              </a:defRPr>
            </a:lvl1pPr>
            <a:lvl2pPr marL="0" indent="0">
              <a:spcBef>
                <a:spcPts val="0"/>
              </a:spcBef>
              <a:spcAft>
                <a:spcPts val="1417"/>
              </a:spcAft>
              <a:buNone/>
              <a:defRPr sz="4400" b="1">
                <a:solidFill>
                  <a:schemeClr val="bg1"/>
                </a:solidFill>
              </a:defRPr>
            </a:lvl2pPr>
            <a:lvl3pPr marL="0" indent="0">
              <a:lnSpc>
                <a:spcPct val="85000"/>
              </a:lnSpc>
              <a:spcBef>
                <a:spcPts val="0"/>
              </a:spcBef>
              <a:spcAft>
                <a:spcPts val="0"/>
              </a:spcAft>
              <a:buFontTx/>
              <a:buNone/>
              <a:defRPr sz="4400" b="1">
                <a:solidFill>
                  <a:schemeClr val="bg1"/>
                </a:solidFill>
              </a:defRPr>
            </a:lvl3pPr>
            <a:lvl4pPr marL="0" indent="0">
              <a:spcBef>
                <a:spcPts val="0"/>
              </a:spcBef>
              <a:spcAft>
                <a:spcPts val="0"/>
              </a:spcAft>
              <a:buNone/>
              <a:defRPr sz="4400" b="1">
                <a:solidFill>
                  <a:schemeClr val="bg1"/>
                </a:solidFill>
              </a:defRPr>
            </a:lvl4pPr>
            <a:lvl5pPr marL="0" indent="0">
              <a:lnSpc>
                <a:spcPct val="85000"/>
              </a:lnSpc>
              <a:spcBef>
                <a:spcPts val="0"/>
              </a:spcBef>
              <a:spcAft>
                <a:spcPts val="0"/>
              </a:spcAft>
              <a:buFontTx/>
              <a:buNone/>
              <a:defRPr sz="4400" b="1">
                <a:solidFill>
                  <a:schemeClr val="bg1"/>
                </a:solidFill>
              </a:defRPr>
            </a:lvl5pPr>
            <a:lvl6pPr marL="0" indent="0">
              <a:lnSpc>
                <a:spcPct val="85000"/>
              </a:lnSpc>
              <a:spcBef>
                <a:spcPts val="0"/>
              </a:spcBef>
              <a:buFontTx/>
              <a:buNone/>
              <a:defRPr sz="4400" b="1">
                <a:solidFill>
                  <a:schemeClr val="bg1"/>
                </a:solidFill>
              </a:defRPr>
            </a:lvl6pPr>
            <a:lvl7pPr marL="0" indent="0">
              <a:lnSpc>
                <a:spcPct val="85000"/>
              </a:lnSpc>
              <a:spcBef>
                <a:spcPts val="0"/>
              </a:spcBef>
              <a:buFontTx/>
              <a:buNone/>
              <a:defRPr sz="4400" b="1">
                <a:solidFill>
                  <a:schemeClr val="bg1"/>
                </a:solidFill>
              </a:defRPr>
            </a:lvl7pPr>
            <a:lvl8pPr marL="0" indent="0">
              <a:lnSpc>
                <a:spcPct val="85000"/>
              </a:lnSpc>
              <a:spcBef>
                <a:spcPts val="0"/>
              </a:spcBef>
              <a:buFontTx/>
              <a:buNone/>
              <a:defRPr sz="4400" b="1">
                <a:solidFill>
                  <a:schemeClr val="bg1"/>
                </a:solidFill>
              </a:defRPr>
            </a:lvl8pPr>
            <a:lvl9pPr marL="0" indent="0">
              <a:lnSpc>
                <a:spcPct val="85000"/>
              </a:lnSpc>
              <a:spcBef>
                <a:spcPts val="0"/>
              </a:spcBef>
              <a:buFontTx/>
              <a:buNone/>
              <a:defRPr sz="4400" b="1">
                <a:solidFill>
                  <a:schemeClr val="bg1"/>
                </a:solidFill>
              </a:defRPr>
            </a:lvl9pPr>
          </a:lstStyle>
          <a:p>
            <a:pPr lvl="0"/>
            <a:r>
              <a:rPr lang="en-US" smtClean="0"/>
              <a:t>Click to edit Master text styles</a:t>
            </a:r>
          </a:p>
        </p:txBody>
      </p:sp>
      <p:sp>
        <p:nvSpPr>
          <p:cNvPr id="17" name="Title 15"/>
          <p:cNvSpPr>
            <a:spLocks noGrp="1"/>
          </p:cNvSpPr>
          <p:nvPr>
            <p:ph type="title"/>
          </p:nvPr>
        </p:nvSpPr>
        <p:spPr>
          <a:xfrm>
            <a:off x="360000" y="3122613"/>
            <a:ext cx="8043863" cy="1080000"/>
          </a:xfrm>
          <a:prstGeom prst="rect">
            <a:avLst/>
          </a:prstGeom>
        </p:spPr>
        <p:txBody>
          <a:bodyPr anchor="b">
            <a:noAutofit/>
          </a:bodyPr>
          <a:lstStyle>
            <a:lvl1pPr>
              <a:lnSpc>
                <a:spcPct val="85000"/>
              </a:lnSpc>
              <a:defRPr sz="4400">
                <a:solidFill>
                  <a:schemeClr val="bg1"/>
                </a:solidFill>
              </a:defRPr>
            </a:lvl1pPr>
          </a:lstStyle>
          <a:p>
            <a:r>
              <a:rPr lang="en-US" smtClean="0"/>
              <a:t>Click to edit Master title style</a:t>
            </a:r>
            <a:endParaRPr lang="en-AU" dirty="0" smtClean="0"/>
          </a:p>
        </p:txBody>
      </p:sp>
      <p:sp>
        <p:nvSpPr>
          <p:cNvPr id="65"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endParaRPr lang="en-AU" dirty="0" smtClean="0"/>
          </a:p>
        </p:txBody>
      </p:sp>
    </p:spTree>
    <p:extLst>
      <p:ext uri="{BB962C8B-B14F-4D97-AF65-F5344CB8AC3E}">
        <p14:creationId xmlns:p14="http://schemas.microsoft.com/office/powerpoint/2010/main" val="34306563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5" name="Group 36"/>
          <p:cNvGrpSpPr>
            <a:grpSpLocks/>
          </p:cNvGrpSpPr>
          <p:nvPr/>
        </p:nvGrpSpPr>
        <p:grpSpPr bwMode="auto">
          <a:xfrm>
            <a:off x="-26988" y="357188"/>
            <a:ext cx="9194801" cy="6140450"/>
            <a:chOff x="-26988" y="357188"/>
            <a:chExt cx="9195409" cy="6140081"/>
          </a:xfrm>
        </p:grpSpPr>
        <p:grpSp>
          <p:nvGrpSpPr>
            <p:cNvPr id="6" name="Group 35"/>
            <p:cNvGrpSpPr>
              <a:grpSpLocks/>
            </p:cNvGrpSpPr>
            <p:nvPr/>
          </p:nvGrpSpPr>
          <p:grpSpPr bwMode="auto">
            <a:xfrm>
              <a:off x="608" y="5500319"/>
              <a:ext cx="9167813" cy="996950"/>
              <a:chOff x="608" y="5500319"/>
              <a:chExt cx="9167813" cy="996950"/>
            </a:xfrm>
          </p:grpSpPr>
          <p:grpSp>
            <p:nvGrpSpPr>
              <p:cNvPr id="22" name="Group 22"/>
              <p:cNvGrpSpPr>
                <a:grpSpLocks/>
              </p:cNvGrpSpPr>
              <p:nvPr/>
            </p:nvGrpSpPr>
            <p:grpSpPr bwMode="auto">
              <a:xfrm>
                <a:off x="608" y="5500319"/>
                <a:ext cx="9167813" cy="996950"/>
                <a:chOff x="-7938" y="5668963"/>
                <a:chExt cx="9167813" cy="996950"/>
              </a:xfrm>
            </p:grpSpPr>
            <p:sp>
              <p:nvSpPr>
                <p:cNvPr id="37" name="Freeform 11"/>
                <p:cNvSpPr>
                  <a:spLocks noEditPoints="1"/>
                </p:cNvSpPr>
                <p:nvPr/>
              </p:nvSpPr>
              <p:spPr bwMode="auto">
                <a:xfrm>
                  <a:off x="-8544" y="5669023"/>
                  <a:ext cx="9168419" cy="99689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latin typeface="Arial" charset="0"/>
                  </a:endParaRPr>
                </a:p>
              </p:txBody>
            </p:sp>
            <p:sp>
              <p:nvSpPr>
                <p:cNvPr id="38" name="Freeform 24"/>
                <p:cNvSpPr>
                  <a:spLocks/>
                </p:cNvSpPr>
                <p:nvPr/>
              </p:nvSpPr>
              <p:spPr bwMode="auto">
                <a:xfrm>
                  <a:off x="-8544" y="5732519"/>
                  <a:ext cx="7363312" cy="433361"/>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latin typeface="Arial" charset="0"/>
                  </a:endParaRPr>
                </a:p>
              </p:txBody>
            </p:sp>
            <p:sp>
              <p:nvSpPr>
                <p:cNvPr id="39" name="Freeform 25"/>
                <p:cNvSpPr>
                  <a:spLocks/>
                </p:cNvSpPr>
                <p:nvPr/>
              </p:nvSpPr>
              <p:spPr bwMode="auto">
                <a:xfrm>
                  <a:off x="7354768" y="5732519"/>
                  <a:ext cx="1805107" cy="869898"/>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latin typeface="Arial" charset="0"/>
                  </a:endParaRPr>
                </a:p>
              </p:txBody>
            </p:sp>
          </p:grpSp>
          <p:pic>
            <p:nvPicPr>
              <p:cNvPr id="23"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275" y="5675743"/>
                <a:ext cx="65563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9"/>
              <p:cNvGrpSpPr/>
              <p:nvPr/>
            </p:nvGrpSpPr>
            <p:grpSpPr>
              <a:xfrm>
                <a:off x="360000" y="5807505"/>
                <a:ext cx="814388" cy="95250"/>
                <a:chOff x="3495675" y="5969000"/>
                <a:chExt cx="814388" cy="95250"/>
              </a:xfrm>
              <a:solidFill>
                <a:schemeClr val="accent1"/>
              </a:solidFill>
            </p:grpSpPr>
            <p:sp>
              <p:nvSpPr>
                <p:cNvPr id="2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2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2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latin typeface="Arial" charset="0"/>
                  </a:endParaRPr>
                </a:p>
              </p:txBody>
            </p:sp>
            <p:sp>
              <p:nvSpPr>
                <p:cNvPr id="2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latin typeface="Arial" charset="0"/>
                  </a:endParaRPr>
                </a:p>
              </p:txBody>
            </p:sp>
            <p:sp>
              <p:nvSpPr>
                <p:cNvPr id="2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latin typeface="Arial" charset="0"/>
                  </a:endParaRPr>
                </a:p>
              </p:txBody>
            </p:sp>
            <p:sp>
              <p:nvSpPr>
                <p:cNvPr id="3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latin typeface="Arial" charset="0"/>
                  </a:endParaRPr>
                </a:p>
              </p:txBody>
            </p:sp>
            <p:sp>
              <p:nvSpPr>
                <p:cNvPr id="3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latin typeface="Arial" charset="0"/>
                  </a:endParaRPr>
                </a:p>
              </p:txBody>
            </p:sp>
            <p:sp>
              <p:nvSpPr>
                <p:cNvPr id="3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latin typeface="Arial" charset="0"/>
                  </a:endParaRPr>
                </a:p>
              </p:txBody>
            </p:sp>
            <p:sp>
              <p:nvSpPr>
                <p:cNvPr id="3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latin typeface="Arial" charset="0"/>
                  </a:endParaRPr>
                </a:p>
              </p:txBody>
            </p:sp>
            <p:sp>
              <p:nvSpPr>
                <p:cNvPr id="3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latin typeface="Arial" charset="0"/>
                  </a:endParaRPr>
                </a:p>
              </p:txBody>
            </p:sp>
            <p:sp>
              <p:nvSpPr>
                <p:cNvPr id="3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latin typeface="Arial" charset="0"/>
                  </a:endParaRPr>
                </a:p>
              </p:txBody>
            </p:sp>
            <p:sp>
              <p:nvSpPr>
                <p:cNvPr id="3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latin typeface="Arial" charset="0"/>
                  </a:endParaRPr>
                </a:p>
              </p:txBody>
            </p:sp>
          </p:grpSp>
        </p:grpSp>
        <p:grpSp>
          <p:nvGrpSpPr>
            <p:cNvPr id="7" name="Group 66"/>
            <p:cNvGrpSpPr>
              <a:grpSpLocks/>
            </p:cNvGrpSpPr>
            <p:nvPr/>
          </p:nvGrpSpPr>
          <p:grpSpPr bwMode="auto">
            <a:xfrm>
              <a:off x="-26988" y="357188"/>
              <a:ext cx="9178926" cy="2571750"/>
              <a:chOff x="-17463" y="357188"/>
              <a:chExt cx="9186863" cy="2571750"/>
            </a:xfrm>
          </p:grpSpPr>
          <p:sp>
            <p:nvSpPr>
              <p:cNvPr id="9" name="Freeform 17"/>
              <p:cNvSpPr>
                <a:spLocks/>
              </p:cNvSpPr>
              <p:nvPr/>
            </p:nvSpPr>
            <p:spPr bwMode="auto">
              <a:xfrm>
                <a:off x="-17463" y="1971578"/>
                <a:ext cx="9187471" cy="957205"/>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latin typeface="Arial" charset="0"/>
                </a:endParaRPr>
              </a:p>
            </p:txBody>
          </p:sp>
          <p:sp>
            <p:nvSpPr>
              <p:cNvPr id="10" name="Freeform 18"/>
              <p:cNvSpPr>
                <a:spLocks/>
              </p:cNvSpPr>
              <p:nvPr/>
            </p:nvSpPr>
            <p:spPr bwMode="auto">
              <a:xfrm>
                <a:off x="-17463" y="2449387"/>
                <a:ext cx="9187471" cy="479396"/>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latin typeface="Arial" charset="0"/>
                </a:endParaRPr>
              </a:p>
            </p:txBody>
          </p:sp>
          <p:sp>
            <p:nvSpPr>
              <p:cNvPr id="12" name="Freeform 19"/>
              <p:cNvSpPr>
                <a:spLocks/>
              </p:cNvSpPr>
              <p:nvPr/>
            </p:nvSpPr>
            <p:spPr bwMode="auto">
              <a:xfrm>
                <a:off x="-17463" y="1655685"/>
                <a:ext cx="9187471" cy="954030"/>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latin typeface="Arial" charset="0"/>
                </a:endParaRPr>
              </a:p>
            </p:txBody>
          </p:sp>
          <p:sp>
            <p:nvSpPr>
              <p:cNvPr id="13" name="Freeform 20"/>
              <p:cNvSpPr>
                <a:spLocks/>
              </p:cNvSpPr>
              <p:nvPr/>
            </p:nvSpPr>
            <p:spPr bwMode="auto">
              <a:xfrm>
                <a:off x="-17463" y="2130318"/>
                <a:ext cx="9187471" cy="479396"/>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latin typeface="Arial" charset="0"/>
                </a:endParaRPr>
              </a:p>
            </p:txBody>
          </p:sp>
          <p:sp>
            <p:nvSpPr>
              <p:cNvPr id="14" name="Freeform 21"/>
              <p:cNvSpPr>
                <a:spLocks/>
              </p:cNvSpPr>
              <p:nvPr/>
            </p:nvSpPr>
            <p:spPr bwMode="auto">
              <a:xfrm>
                <a:off x="-17463" y="1336616"/>
                <a:ext cx="9187471" cy="954031"/>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latin typeface="Arial" charset="0"/>
                </a:endParaRPr>
              </a:p>
            </p:txBody>
          </p:sp>
          <p:sp>
            <p:nvSpPr>
              <p:cNvPr id="15" name="Freeform 22"/>
              <p:cNvSpPr>
                <a:spLocks/>
              </p:cNvSpPr>
              <p:nvPr/>
            </p:nvSpPr>
            <p:spPr bwMode="auto">
              <a:xfrm>
                <a:off x="-17463" y="1811250"/>
                <a:ext cx="9187471" cy="479396"/>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latin typeface="Arial" charset="0"/>
                </a:endParaRPr>
              </a:p>
            </p:txBody>
          </p:sp>
          <p:sp>
            <p:nvSpPr>
              <p:cNvPr id="16" name="Freeform 23"/>
              <p:cNvSpPr>
                <a:spLocks/>
              </p:cNvSpPr>
              <p:nvPr/>
            </p:nvSpPr>
            <p:spPr bwMode="auto">
              <a:xfrm>
                <a:off x="-17463" y="357188"/>
                <a:ext cx="9187471" cy="957204"/>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latin typeface="Arial" charset="0"/>
                </a:endParaRPr>
              </a:p>
            </p:txBody>
          </p:sp>
          <p:sp>
            <p:nvSpPr>
              <p:cNvPr id="17" name="Freeform 24"/>
              <p:cNvSpPr>
                <a:spLocks/>
              </p:cNvSpPr>
              <p:nvPr/>
            </p:nvSpPr>
            <p:spPr bwMode="auto">
              <a:xfrm>
                <a:off x="-17463" y="357188"/>
                <a:ext cx="9187471" cy="47780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latin typeface="Arial" charset="0"/>
                </a:endParaRPr>
              </a:p>
            </p:txBody>
          </p:sp>
          <p:sp>
            <p:nvSpPr>
              <p:cNvPr id="18" name="Freeform 25"/>
              <p:cNvSpPr>
                <a:spLocks/>
              </p:cNvSpPr>
              <p:nvPr/>
            </p:nvSpPr>
            <p:spPr bwMode="auto">
              <a:xfrm>
                <a:off x="-17463" y="676256"/>
                <a:ext cx="9187471" cy="954031"/>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latin typeface="Arial" charset="0"/>
                </a:endParaRPr>
              </a:p>
            </p:txBody>
          </p:sp>
          <p:sp>
            <p:nvSpPr>
              <p:cNvPr id="19" name="Freeform 26"/>
              <p:cNvSpPr>
                <a:spLocks/>
              </p:cNvSpPr>
              <p:nvPr/>
            </p:nvSpPr>
            <p:spPr bwMode="auto">
              <a:xfrm>
                <a:off x="-17463" y="676256"/>
                <a:ext cx="9187471" cy="477809"/>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latin typeface="Arial" charset="0"/>
                </a:endParaRPr>
              </a:p>
            </p:txBody>
          </p:sp>
          <p:sp>
            <p:nvSpPr>
              <p:cNvPr id="20" name="Freeform 27"/>
              <p:cNvSpPr>
                <a:spLocks/>
              </p:cNvSpPr>
              <p:nvPr/>
            </p:nvSpPr>
            <p:spPr bwMode="auto">
              <a:xfrm>
                <a:off x="-17463" y="995325"/>
                <a:ext cx="9187471" cy="954030"/>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latin typeface="Arial" charset="0"/>
                </a:endParaRPr>
              </a:p>
            </p:txBody>
          </p:sp>
          <p:sp>
            <p:nvSpPr>
              <p:cNvPr id="21" name="Freeform 28"/>
              <p:cNvSpPr>
                <a:spLocks/>
              </p:cNvSpPr>
              <p:nvPr/>
            </p:nvSpPr>
            <p:spPr bwMode="auto">
              <a:xfrm>
                <a:off x="-17463" y="995325"/>
                <a:ext cx="9187471" cy="474633"/>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latin typeface="Arial" charset="0"/>
                </a:endParaRPr>
              </a:p>
            </p:txBody>
          </p:sp>
        </p:grpSp>
      </p:grpSp>
      <p:sp>
        <p:nvSpPr>
          <p:cNvPr id="8" name="Title 7"/>
          <p:cNvSpPr>
            <a:spLocks noGrp="1"/>
          </p:cNvSpPr>
          <p:nvPr>
            <p:ph type="title"/>
          </p:nvPr>
        </p:nvSpPr>
        <p:spPr>
          <a:xfrm>
            <a:off x="360000" y="3122613"/>
            <a:ext cx="8042400" cy="1080000"/>
          </a:xfrm>
          <a:prstGeom prst="rect">
            <a:avLst/>
          </a:prstGeom>
        </p:spPr>
        <p:txBody>
          <a:bodyPr rtlCol="0" anchor="b">
            <a:noAutofit/>
          </a:bodyPr>
          <a:lstStyle>
            <a:lvl1pPr algn="l" defTabSz="457200" rtl="0" eaLnBrk="1" latinLnBrk="0" hangingPunct="1">
              <a:lnSpc>
                <a:spcPct val="85000"/>
              </a:lnSpc>
              <a:spcBef>
                <a:spcPct val="0"/>
              </a:spcBef>
              <a:buNone/>
              <a:defRPr lang="en-AU" sz="4400" b="1" kern="1200" dirty="0" smtClean="0">
                <a:solidFill>
                  <a:schemeClr val="bg1"/>
                </a:solidFill>
                <a:latin typeface="+mj-lt"/>
                <a:ea typeface="+mj-ea"/>
                <a:cs typeface="+mj-cs"/>
              </a:defRPr>
            </a:lvl1pPr>
          </a:lstStyle>
          <a:p>
            <a:r>
              <a:rPr lang="en-US" smtClean="0"/>
              <a:t>Click to edit Master title style</a:t>
            </a:r>
            <a:endParaRPr lang="en-AU" dirty="0"/>
          </a:p>
        </p:txBody>
      </p:sp>
      <p:sp>
        <p:nvSpPr>
          <p:cNvPr id="11" name="Text Placeholder 8"/>
          <p:cNvSpPr>
            <a:spLocks noGrp="1"/>
          </p:cNvSpPr>
          <p:nvPr>
            <p:ph type="body" sz="quarter" idx="13"/>
          </p:nvPr>
        </p:nvSpPr>
        <p:spPr>
          <a:xfrm>
            <a:off x="360000" y="4267725"/>
            <a:ext cx="8043863" cy="316188"/>
          </a:xfrm>
        </p:spPr>
        <p:txBody>
          <a:bodyPr>
            <a:noAutofit/>
          </a:bodyPr>
          <a:lstStyle>
            <a:lvl1pPr marL="0" indent="0">
              <a:lnSpc>
                <a:spcPct val="90000"/>
              </a:lnSpc>
              <a:spcBef>
                <a:spcPts val="0"/>
              </a:spcBef>
              <a:spcAft>
                <a:spcPts val="0"/>
              </a:spcAft>
              <a:buNone/>
              <a:defRPr sz="2200" b="1" baseline="0">
                <a:solidFill>
                  <a:schemeClr val="bg1"/>
                </a:solidFill>
              </a:defRPr>
            </a:lvl1pPr>
            <a:lvl2pPr marL="0" indent="0">
              <a:spcBef>
                <a:spcPts val="0"/>
              </a:spcBef>
              <a:spcAft>
                <a:spcPts val="1417"/>
              </a:spcAft>
              <a:buNone/>
              <a:defRPr sz="4400" b="1">
                <a:solidFill>
                  <a:schemeClr val="bg1"/>
                </a:solidFill>
              </a:defRPr>
            </a:lvl2pPr>
            <a:lvl3pPr marL="0" indent="0">
              <a:lnSpc>
                <a:spcPct val="85000"/>
              </a:lnSpc>
              <a:spcBef>
                <a:spcPts val="0"/>
              </a:spcBef>
              <a:spcAft>
                <a:spcPts val="0"/>
              </a:spcAft>
              <a:buFontTx/>
              <a:buNone/>
              <a:defRPr sz="4400" b="1">
                <a:solidFill>
                  <a:schemeClr val="bg1"/>
                </a:solidFill>
              </a:defRPr>
            </a:lvl3pPr>
            <a:lvl4pPr marL="0" indent="0">
              <a:spcBef>
                <a:spcPts val="0"/>
              </a:spcBef>
              <a:spcAft>
                <a:spcPts val="0"/>
              </a:spcAft>
              <a:buNone/>
              <a:defRPr sz="4400" b="1">
                <a:solidFill>
                  <a:schemeClr val="bg1"/>
                </a:solidFill>
              </a:defRPr>
            </a:lvl4pPr>
            <a:lvl5pPr marL="0" indent="0">
              <a:lnSpc>
                <a:spcPct val="85000"/>
              </a:lnSpc>
              <a:spcBef>
                <a:spcPts val="0"/>
              </a:spcBef>
              <a:spcAft>
                <a:spcPts val="0"/>
              </a:spcAft>
              <a:buFontTx/>
              <a:buNone/>
              <a:defRPr sz="4400" b="1">
                <a:solidFill>
                  <a:schemeClr val="bg1"/>
                </a:solidFill>
              </a:defRPr>
            </a:lvl5pPr>
            <a:lvl6pPr marL="0" indent="0">
              <a:lnSpc>
                <a:spcPct val="85000"/>
              </a:lnSpc>
              <a:spcBef>
                <a:spcPts val="0"/>
              </a:spcBef>
              <a:buFontTx/>
              <a:buNone/>
              <a:defRPr sz="4400" b="1">
                <a:solidFill>
                  <a:schemeClr val="bg1"/>
                </a:solidFill>
              </a:defRPr>
            </a:lvl6pPr>
            <a:lvl7pPr marL="0" indent="0">
              <a:lnSpc>
                <a:spcPct val="85000"/>
              </a:lnSpc>
              <a:spcBef>
                <a:spcPts val="0"/>
              </a:spcBef>
              <a:buFontTx/>
              <a:buNone/>
              <a:defRPr sz="4400" b="1">
                <a:solidFill>
                  <a:schemeClr val="bg1"/>
                </a:solidFill>
              </a:defRPr>
            </a:lvl7pPr>
            <a:lvl8pPr marL="0" indent="0">
              <a:lnSpc>
                <a:spcPct val="85000"/>
              </a:lnSpc>
              <a:spcBef>
                <a:spcPts val="0"/>
              </a:spcBef>
              <a:buFontTx/>
              <a:buNone/>
              <a:defRPr sz="4400" b="1">
                <a:solidFill>
                  <a:schemeClr val="bg1"/>
                </a:solidFill>
              </a:defRPr>
            </a:lvl8pPr>
            <a:lvl9pPr marL="0" indent="0">
              <a:lnSpc>
                <a:spcPct val="85000"/>
              </a:lnSpc>
              <a:spcBef>
                <a:spcPts val="0"/>
              </a:spcBef>
              <a:buFontTx/>
              <a:buNone/>
              <a:defRPr sz="4400" b="1">
                <a:solidFill>
                  <a:schemeClr val="bg1"/>
                </a:solidFill>
              </a:defRPr>
            </a:lvl9pPr>
          </a:lstStyle>
          <a:p>
            <a:pPr lvl="0"/>
            <a:r>
              <a:rPr lang="en-US" dirty="0" smtClean="0"/>
              <a:t>Click to edit Master text styles</a:t>
            </a:r>
          </a:p>
        </p:txBody>
      </p:sp>
      <p:sp>
        <p:nvSpPr>
          <p:cNvPr id="76"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endParaRPr lang="en-AU" dirty="0" smtClean="0"/>
          </a:p>
        </p:txBody>
      </p:sp>
    </p:spTree>
    <p:extLst>
      <p:ext uri="{BB962C8B-B14F-4D97-AF65-F5344CB8AC3E}">
        <p14:creationId xmlns:p14="http://schemas.microsoft.com/office/powerpoint/2010/main" val="40845671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28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11" name="Text Placeholder 10"/>
          <p:cNvSpPr>
            <a:spLocks noGrp="1"/>
          </p:cNvSpPr>
          <p:nvPr>
            <p:ph type="body" sz="quarter" idx="15"/>
          </p:nvPr>
        </p:nvSpPr>
        <p:spPr>
          <a:xfrm>
            <a:off x="360363" y="1276350"/>
            <a:ext cx="8459787" cy="4559300"/>
          </a:xfrm>
        </p:spPr>
        <p:txBody>
          <a:bodyPr>
            <a:noAutofit/>
          </a:bodyPr>
          <a:lstStyle>
            <a:lvl1pPr marL="378000" indent="-378000">
              <a:buFont typeface="+mj-lt"/>
              <a:buAutoNum type="arabicPeriod"/>
              <a:defRPr/>
            </a:lvl1pPr>
            <a:lvl2pPr marL="648000" indent="-270000">
              <a:defRPr/>
            </a:lvl2pPr>
            <a:lvl3pPr marL="648000" indent="-270000">
              <a:defRPr/>
            </a:lvl3pPr>
            <a:lvl4pPr marL="648000" indent="-270000">
              <a:defRPr/>
            </a:lvl4pPr>
            <a:lvl5pPr marL="648000" indent="-270000">
              <a:defRPr/>
            </a:lvl5pPr>
            <a:lvl6pPr marL="648000" indent="-270000">
              <a:defRPr/>
            </a:lvl6pPr>
            <a:lvl7pPr marL="648000" indent="-270000">
              <a:defRPr/>
            </a:lvl7pPr>
            <a:lvl8pPr marL="648000" indent="-270000">
              <a:defRPr/>
            </a:lvl8pPr>
            <a:lvl9pPr marL="648000" indent="-270000">
              <a:defRPr/>
            </a:lvl9pPr>
          </a:lstStyle>
          <a:p>
            <a:pPr lvl="0"/>
            <a:r>
              <a:rPr lang="en-US" dirty="0" smtClean="0"/>
              <a:t>Click to edit Master text styles</a:t>
            </a:r>
          </a:p>
          <a:p>
            <a:pPr lvl="1"/>
            <a:r>
              <a:rPr lang="en-US" dirty="0" smtClean="0"/>
              <a:t>Second level</a:t>
            </a:r>
          </a:p>
        </p:txBody>
      </p:sp>
      <p:sp>
        <p:nvSpPr>
          <p:cNvPr id="4" name="Footer Placeholder 4"/>
          <p:cNvSpPr>
            <a:spLocks noGrp="1"/>
          </p:cNvSpPr>
          <p:nvPr>
            <p:ph type="ftr" sz="quarter" idx="16"/>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357710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a:lstStyle>
            <a:lvl2pPr marL="252000" indent="-250825">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3"/>
          </p:nvPr>
        </p:nvSpPr>
        <p:spPr>
          <a:xfrm>
            <a:off x="360363" y="270000"/>
            <a:ext cx="8460000" cy="893782"/>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p:txBody>
      </p:sp>
      <p:sp>
        <p:nvSpPr>
          <p:cNvPr id="4" name="Footer Placeholder 4"/>
          <p:cNvSpPr>
            <a:spLocks noGrp="1"/>
          </p:cNvSpPr>
          <p:nvPr>
            <p:ph type="ftr" sz="quarter" idx="14"/>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176402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a:lstStyle>
            <a:lvl2pPr marL="252000" indent="-250825">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baseline="0">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4" name="Footer Placeholder 4"/>
          <p:cNvSpPr>
            <a:spLocks noGrp="1"/>
          </p:cNvSpPr>
          <p:nvPr>
            <p:ph type="ftr" sz="quarter" idx="14"/>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240344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text or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363" y="1276350"/>
            <a:ext cx="4140000" cy="455565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8" name="Picture Placeholder 7"/>
          <p:cNvSpPr>
            <a:spLocks noGrp="1"/>
          </p:cNvSpPr>
          <p:nvPr>
            <p:ph type="pic" sz="quarter" idx="15"/>
          </p:nvPr>
        </p:nvSpPr>
        <p:spPr>
          <a:xfrm>
            <a:off x="4680363" y="1276350"/>
            <a:ext cx="4140000" cy="4555650"/>
          </a:xfrm>
        </p:spPr>
        <p:txBody>
          <a:bodyPr rtlCol="0">
            <a:noAutofit/>
          </a:bodyPr>
          <a:lstStyle/>
          <a:p>
            <a:pPr lvl="0"/>
            <a:r>
              <a:rPr lang="en-US" noProof="0" smtClean="0"/>
              <a:t>Click icon to add picture</a:t>
            </a:r>
            <a:endParaRPr lang="en-AU" noProof="0" dirty="0"/>
          </a:p>
        </p:txBody>
      </p:sp>
      <p:sp>
        <p:nvSpPr>
          <p:cNvPr id="6" name="Footer Placeholder 4"/>
          <p:cNvSpPr>
            <a:spLocks noGrp="1"/>
          </p:cNvSpPr>
          <p:nvPr>
            <p:ph type="ftr" sz="quarter" idx="16"/>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72222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 2 pic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363" y="1276350"/>
            <a:ext cx="4140000" cy="455565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Picture Placeholder 5"/>
          <p:cNvSpPr>
            <a:spLocks noGrp="1"/>
          </p:cNvSpPr>
          <p:nvPr>
            <p:ph type="pic" sz="quarter" idx="14"/>
          </p:nvPr>
        </p:nvSpPr>
        <p:spPr>
          <a:xfrm>
            <a:off x="4680363" y="1276350"/>
            <a:ext cx="4140000" cy="2251650"/>
          </a:xfrm>
        </p:spPr>
        <p:txBody>
          <a:bodyPr rtlCol="0">
            <a:noAutofit/>
          </a:bodyPr>
          <a:lstStyle/>
          <a:p>
            <a:pPr lvl="0"/>
            <a:r>
              <a:rPr lang="en-US" noProof="0" smtClean="0"/>
              <a:t>Click icon to add picture</a:t>
            </a:r>
            <a:endParaRPr lang="en-US" noProof="0" dirty="0"/>
          </a:p>
        </p:txBody>
      </p:sp>
      <p:sp>
        <p:nvSpPr>
          <p:cNvPr id="7" name="Picture Placeholder 5"/>
          <p:cNvSpPr>
            <a:spLocks noGrp="1"/>
          </p:cNvSpPr>
          <p:nvPr>
            <p:ph type="pic" sz="quarter" idx="15"/>
          </p:nvPr>
        </p:nvSpPr>
        <p:spPr>
          <a:xfrm>
            <a:off x="4680363" y="3708000"/>
            <a:ext cx="4140000" cy="2124000"/>
          </a:xfrm>
        </p:spPr>
        <p:txBody>
          <a:bodyPr rtlCol="0">
            <a:noAutofit/>
          </a:bodyPr>
          <a:lstStyle/>
          <a:p>
            <a:pPr lvl="0"/>
            <a:r>
              <a:rPr lang="en-US" noProof="0" smtClean="0"/>
              <a:t>Click icon to add picture</a:t>
            </a:r>
            <a:endParaRPr lang="en-US" noProof="0" dirty="0"/>
          </a:p>
        </p:txBody>
      </p:sp>
      <p:sp>
        <p:nvSpPr>
          <p:cNvPr id="9"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8" name="Footer Placeholder 4"/>
          <p:cNvSpPr>
            <a:spLocks noGrp="1"/>
          </p:cNvSpPr>
          <p:nvPr>
            <p:ph type="ftr" sz="quarter" idx="16"/>
          </p:nvPr>
        </p:nvSpPr>
        <p:spPr/>
        <p:txBody>
          <a:bodyPr/>
          <a:lstStyle>
            <a:lvl1pPr>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Tree>
    <p:extLst>
      <p:ext uri="{BB962C8B-B14F-4D97-AF65-F5344CB8AC3E}">
        <p14:creationId xmlns:p14="http://schemas.microsoft.com/office/powerpoint/2010/main" val="423687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66" name="Group 18"/>
          <p:cNvGrpSpPr>
            <a:grpSpLocks/>
          </p:cNvGrpSpPr>
          <p:nvPr userDrawn="1"/>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a:defRPr/>
              </a:pPr>
              <a:endParaRPr lang="en-AU">
                <a:latin typeface="Arial" charset="0"/>
              </a:endParaRPr>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a:defRPr/>
              </a:pPr>
              <a:endParaRPr lang="en-AU">
                <a:latin typeface="Arial" charset="0"/>
              </a:endParaRPr>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a:defRPr/>
              </a:pPr>
              <a:endParaRPr lang="en-AU">
                <a:latin typeface="Arial" charset="0"/>
              </a:endParaRPr>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a:latin typeface="Arial" charset="0"/>
              </a:endParaRPr>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latin typeface="Arial" charset="0"/>
              </a:endParaRPr>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latin typeface="Arial" charset="0"/>
              </a:endParaRPr>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a:defRPr/>
              </a:pPr>
              <a:endParaRPr lang="en-US">
                <a:latin typeface="Arial" charset="0"/>
              </a:endParaRPr>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a:defRPr/>
              </a:pPr>
              <a:endParaRPr lang="en-US">
                <a:latin typeface="Arial" charset="0"/>
              </a:endParaRPr>
            </a:p>
          </p:txBody>
        </p:sp>
        <p:pic>
          <p:nvPicPr>
            <p:cNvPr id="2065" name="Picture 7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29" y="390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a:defRPr/>
              </a:pPr>
              <a:endParaRPr lang="en-US">
                <a:latin typeface="Arial" charset="0"/>
              </a:endParaRPr>
            </a:p>
          </p:txBody>
        </p:sp>
      </p:grpSp>
      <p:sp>
        <p:nvSpPr>
          <p:cNvPr id="2051" name="Text Placeholder 2"/>
          <p:cNvSpPr>
            <a:spLocks noGrp="1"/>
          </p:cNvSpPr>
          <p:nvPr>
            <p:ph type="body" idx="1"/>
          </p:nvPr>
        </p:nvSpPr>
        <p:spPr bwMode="auto">
          <a:xfrm>
            <a:off x="360363" y="1276350"/>
            <a:ext cx="8459787"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5" name="Footer Placeholder 4"/>
          <p:cNvSpPr>
            <a:spLocks noGrp="1"/>
          </p:cNvSpPr>
          <p:nvPr>
            <p:ph type="ftr" sz="quarter" idx="3"/>
          </p:nvPr>
        </p:nvSpPr>
        <p:spPr>
          <a:xfrm>
            <a:off x="360363" y="6516688"/>
            <a:ext cx="6119812" cy="107950"/>
          </a:xfrm>
          <a:prstGeom prst="rect">
            <a:avLst/>
          </a:prstGeom>
        </p:spPr>
        <p:txBody>
          <a:bodyPr vert="horz" wrap="square" lIns="0" tIns="0" rIns="0" bIns="0" numCol="1" anchor="ctr" anchorCtr="0" compatLnSpc="1">
            <a:prstTxWarp prst="textNoShape">
              <a:avLst/>
            </a:prstTxWarp>
          </a:bodyPr>
          <a:lstStyle>
            <a:lvl1pPr>
              <a:defRPr sz="900">
                <a:solidFill>
                  <a:schemeClr val="bg1"/>
                </a:solidFill>
                <a:latin typeface="Calibri" panose="020F0502020204030204" pitchFamily="34" charset="0"/>
              </a:defRPr>
            </a:lvl1pPr>
          </a:lstStyle>
          <a:p>
            <a:r>
              <a:rPr lang="en-AU" altLang="en-US" dirty="0" smtClean="0"/>
              <a:t>Wideband Imaging and Measurements  |  Jamie Stevens  |  Page </a:t>
            </a:r>
            <a:fld id="{72CACBE6-625C-4115-9FFC-B3F424E13AC8}" type="slidenum">
              <a:rPr lang="en-AU" altLang="en-US" smtClean="0"/>
              <a:pPr/>
              <a:t>‹#›</a:t>
            </a:fld>
            <a:endParaRPr lang="en-AU" altLang="en-US" dirty="0"/>
          </a:p>
        </p:txBody>
      </p:sp>
      <p:sp>
        <p:nvSpPr>
          <p:cNvPr id="2053" name="Title Placeholder 1"/>
          <p:cNvSpPr>
            <a:spLocks noGrp="1"/>
          </p:cNvSpPr>
          <p:nvPr>
            <p:ph type="title"/>
          </p:nvPr>
        </p:nvSpPr>
        <p:spPr bwMode="auto">
          <a:xfrm>
            <a:off x="360363" y="269875"/>
            <a:ext cx="84597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695" r:id="rId5"/>
    <p:sldLayoutId id="2147483694" r:id="rId6"/>
    <p:sldLayoutId id="2147483693" r:id="rId7"/>
    <p:sldLayoutId id="2147483692" r:id="rId8"/>
    <p:sldLayoutId id="2147483691" r:id="rId9"/>
    <p:sldLayoutId id="2147483690" r:id="rId10"/>
    <p:sldLayoutId id="2147483689" r:id="rId11"/>
    <p:sldLayoutId id="2147483688" r:id="rId12"/>
    <p:sldLayoutId id="2147483687" r:id="rId13"/>
    <p:sldLayoutId id="2147483686" r:id="rId14"/>
    <p:sldLayoutId id="2147483685" r:id="rId15"/>
    <p:sldLayoutId id="2147483684" r:id="rId16"/>
    <p:sldLayoutId id="2147483701" r:id="rId17"/>
    <p:sldLayoutId id="2147483683" r:id="rId18"/>
    <p:sldLayoutId id="2147483682" r:id="rId19"/>
    <p:sldLayoutId id="2147483702" r:id="rId20"/>
    <p:sldLayoutId id="2147483696" r:id="rId21"/>
  </p:sldLayoutIdLst>
  <p:timing>
    <p:tnLst>
      <p:par>
        <p:cTn id="1" dur="indefinite" restart="never" nodeType="tmRoot"/>
      </p:par>
    </p:tnLst>
  </p:timing>
  <p:hf sldNum="0" hdr="0"/>
  <p:txStyles>
    <p:titleStyle>
      <a:lvl1pPr algn="l" defTabSz="457200" rtl="0" fontAlgn="base">
        <a:lnSpc>
          <a:spcPct val="90000"/>
        </a:lnSpc>
        <a:spcBef>
          <a:spcPct val="0"/>
        </a:spcBef>
        <a:spcAft>
          <a:spcPct val="0"/>
        </a:spcAft>
        <a:defRPr sz="3600" b="1" kern="1200">
          <a:solidFill>
            <a:schemeClr val="accent2"/>
          </a:solidFill>
          <a:latin typeface="+mj-lt"/>
          <a:ea typeface="+mj-ea"/>
          <a:cs typeface="+mj-cs"/>
        </a:defRPr>
      </a:lvl1pPr>
      <a:lvl2pPr algn="l" defTabSz="457200" rtl="0" fontAlgn="base">
        <a:lnSpc>
          <a:spcPct val="90000"/>
        </a:lnSpc>
        <a:spcBef>
          <a:spcPct val="0"/>
        </a:spcBef>
        <a:spcAft>
          <a:spcPct val="0"/>
        </a:spcAft>
        <a:defRPr sz="3600" b="1">
          <a:solidFill>
            <a:schemeClr val="accent2"/>
          </a:solidFill>
          <a:latin typeface="Calibri" pitchFamily="34" charset="0"/>
        </a:defRPr>
      </a:lvl2pPr>
      <a:lvl3pPr algn="l" defTabSz="457200" rtl="0" fontAlgn="base">
        <a:lnSpc>
          <a:spcPct val="90000"/>
        </a:lnSpc>
        <a:spcBef>
          <a:spcPct val="0"/>
        </a:spcBef>
        <a:spcAft>
          <a:spcPct val="0"/>
        </a:spcAft>
        <a:defRPr sz="3600" b="1">
          <a:solidFill>
            <a:schemeClr val="accent2"/>
          </a:solidFill>
          <a:latin typeface="Calibri" pitchFamily="34" charset="0"/>
        </a:defRPr>
      </a:lvl3pPr>
      <a:lvl4pPr algn="l" defTabSz="457200" rtl="0" fontAlgn="base">
        <a:lnSpc>
          <a:spcPct val="90000"/>
        </a:lnSpc>
        <a:spcBef>
          <a:spcPct val="0"/>
        </a:spcBef>
        <a:spcAft>
          <a:spcPct val="0"/>
        </a:spcAft>
        <a:defRPr sz="3600" b="1">
          <a:solidFill>
            <a:schemeClr val="accent2"/>
          </a:solidFill>
          <a:latin typeface="Calibri" pitchFamily="34" charset="0"/>
        </a:defRPr>
      </a:lvl4pPr>
      <a:lvl5pPr algn="l" defTabSz="457200" rtl="0" fontAlgn="base">
        <a:lnSpc>
          <a:spcPct val="90000"/>
        </a:lnSpc>
        <a:spcBef>
          <a:spcPct val="0"/>
        </a:spcBef>
        <a:spcAft>
          <a:spcPct val="0"/>
        </a:spcAft>
        <a:defRPr sz="3600" b="1">
          <a:solidFill>
            <a:schemeClr val="accent2"/>
          </a:solidFill>
          <a:latin typeface="Calibri" pitchFamily="34" charset="0"/>
        </a:defRPr>
      </a:lvl5pPr>
      <a:lvl6pPr marL="457200" algn="l" defTabSz="457200" rtl="0" eaLnBrk="1" fontAlgn="base" hangingPunct="1">
        <a:lnSpc>
          <a:spcPct val="90000"/>
        </a:lnSpc>
        <a:spcBef>
          <a:spcPct val="0"/>
        </a:spcBef>
        <a:spcAft>
          <a:spcPct val="0"/>
        </a:spcAft>
        <a:defRPr sz="2800" b="1">
          <a:solidFill>
            <a:schemeClr val="accent1"/>
          </a:solidFill>
          <a:latin typeface="Calibri" pitchFamily="34" charset="0"/>
        </a:defRPr>
      </a:lvl6pPr>
      <a:lvl7pPr marL="914400" algn="l" defTabSz="457200" rtl="0" eaLnBrk="1" fontAlgn="base" hangingPunct="1">
        <a:lnSpc>
          <a:spcPct val="90000"/>
        </a:lnSpc>
        <a:spcBef>
          <a:spcPct val="0"/>
        </a:spcBef>
        <a:spcAft>
          <a:spcPct val="0"/>
        </a:spcAft>
        <a:defRPr sz="2800" b="1">
          <a:solidFill>
            <a:schemeClr val="accent1"/>
          </a:solidFill>
          <a:latin typeface="Calibri" pitchFamily="34" charset="0"/>
        </a:defRPr>
      </a:lvl7pPr>
      <a:lvl8pPr marL="1371600" algn="l" defTabSz="457200" rtl="0" eaLnBrk="1" fontAlgn="base" hangingPunct="1">
        <a:lnSpc>
          <a:spcPct val="90000"/>
        </a:lnSpc>
        <a:spcBef>
          <a:spcPct val="0"/>
        </a:spcBef>
        <a:spcAft>
          <a:spcPct val="0"/>
        </a:spcAft>
        <a:defRPr sz="2800" b="1">
          <a:solidFill>
            <a:schemeClr val="accent1"/>
          </a:solidFill>
          <a:latin typeface="Calibri" pitchFamily="34" charset="0"/>
        </a:defRPr>
      </a:lvl8pPr>
      <a:lvl9pPr marL="1828800" algn="l" defTabSz="457200" rtl="0" eaLnBrk="1" fontAlgn="base" hangingPunct="1">
        <a:lnSpc>
          <a:spcPct val="90000"/>
        </a:lnSpc>
        <a:spcBef>
          <a:spcPct val="0"/>
        </a:spcBef>
        <a:spcAft>
          <a:spcPct val="0"/>
        </a:spcAft>
        <a:defRPr sz="2800" b="1">
          <a:solidFill>
            <a:schemeClr val="accent1"/>
          </a:solidFill>
          <a:latin typeface="Calibri" pitchFamily="34" charset="0"/>
        </a:defRPr>
      </a:lvl9pPr>
    </p:titleStyle>
    <p:bodyStyle>
      <a:lvl1pPr algn="l" defTabSz="457200" rtl="0" fontAlgn="base">
        <a:lnSpc>
          <a:spcPct val="90000"/>
        </a:lnSpc>
        <a:spcBef>
          <a:spcPts val="600"/>
        </a:spcBef>
        <a:spcAft>
          <a:spcPts val="563"/>
        </a:spcAft>
        <a:buFont typeface="Arial" panose="020B0604020202020204" pitchFamily="34" charset="0"/>
        <a:defRPr sz="2400" kern="1200">
          <a:solidFill>
            <a:schemeClr val="tx1"/>
          </a:solidFill>
          <a:latin typeface="+mn-lt"/>
          <a:ea typeface="+mn-ea"/>
          <a:cs typeface="+mn-cs"/>
        </a:defRPr>
      </a:lvl1pPr>
      <a:lvl2pPr marL="250825" indent="-250825" algn="l" defTabSz="457200" rtl="0" fontAlgn="base">
        <a:lnSpc>
          <a:spcPct val="90000"/>
        </a:lnSpc>
        <a:spcBef>
          <a:spcPct val="0"/>
        </a:spcBef>
        <a:spcAft>
          <a:spcPts val="563"/>
        </a:spcAft>
        <a:buFont typeface="Symbol" panose="05050102010706020507" pitchFamily="18" charset="2"/>
        <a:buChar char=""/>
        <a:defRPr sz="2000" kern="1200">
          <a:solidFill>
            <a:schemeClr val="tx1"/>
          </a:solidFill>
          <a:latin typeface="+mn-lt"/>
          <a:ea typeface="+mn-ea"/>
          <a:cs typeface="+mn-cs"/>
        </a:defRPr>
      </a:lvl2pPr>
      <a:lvl3pPr marL="503238" indent="-250825" algn="l" defTabSz="457200" rtl="0" fontAlgn="base">
        <a:lnSpc>
          <a:spcPct val="90000"/>
        </a:lnSpc>
        <a:spcBef>
          <a:spcPct val="0"/>
        </a:spcBef>
        <a:spcAft>
          <a:spcPts val="563"/>
        </a:spcAft>
        <a:buClr>
          <a:srgbClr val="484647"/>
        </a:buClr>
        <a:buFont typeface="Arial" panose="020B0604020202020204" pitchFamily="34" charset="0"/>
        <a:buChar char="–"/>
        <a:defRPr sz="2000" kern="1200">
          <a:solidFill>
            <a:schemeClr val="tx1"/>
          </a:solidFill>
          <a:latin typeface="+mn-lt"/>
          <a:ea typeface="+mn-ea"/>
          <a:cs typeface="+mn-cs"/>
        </a:defRPr>
      </a:lvl3pPr>
      <a:lvl4pPr marL="755650" indent="-250825" algn="l" defTabSz="457200" rtl="0" fontAlgn="base">
        <a:lnSpc>
          <a:spcPct val="90000"/>
        </a:lnSpc>
        <a:spcBef>
          <a:spcPct val="0"/>
        </a:spcBef>
        <a:spcAft>
          <a:spcPts val="563"/>
        </a:spcAft>
        <a:buClr>
          <a:srgbClr val="484647"/>
        </a:buClr>
        <a:buFont typeface="Arial" panose="020B0604020202020204" pitchFamily="34" charset="0"/>
        <a:buChar char="–"/>
        <a:defRPr sz="2000" kern="1200">
          <a:solidFill>
            <a:schemeClr val="tx1"/>
          </a:solidFill>
          <a:latin typeface="+mn-lt"/>
          <a:ea typeface="+mn-ea"/>
          <a:cs typeface="+mn-cs"/>
        </a:defRPr>
      </a:lvl4pPr>
      <a:lvl5pPr marL="1006475" indent="-250825" algn="l" defTabSz="457200" rtl="0" fontAlgn="base">
        <a:lnSpc>
          <a:spcPct val="90000"/>
        </a:lnSpc>
        <a:spcBef>
          <a:spcPct val="0"/>
        </a:spcBef>
        <a:spcAft>
          <a:spcPts val="563"/>
        </a:spcAft>
        <a:buClr>
          <a:schemeClr val="accent2"/>
        </a:buClr>
        <a:buFont typeface="Arial" panose="020B0604020202020204" pitchFamily="34" charset="0"/>
        <a:buChar char="•"/>
        <a:defRPr kern="1200">
          <a:solidFill>
            <a:schemeClr val="accent2"/>
          </a:solidFill>
          <a:latin typeface="+mn-lt"/>
          <a:ea typeface="+mn-ea"/>
          <a:cs typeface="+mn-cs"/>
        </a:defRPr>
      </a:lvl5pPr>
      <a:lvl6pPr marL="756000" indent="-252000" algn="l" defTabSz="457200" rtl="0" eaLnBrk="1" latinLnBrk="0" hangingPunct="1">
        <a:lnSpc>
          <a:spcPct val="90000"/>
        </a:lnSpc>
        <a:spcBef>
          <a:spcPts val="0"/>
        </a:spcBef>
        <a:spcAft>
          <a:spcPts val="567"/>
        </a:spcAft>
        <a:buClr>
          <a:schemeClr val="tx2"/>
        </a:buClr>
        <a:buFont typeface="Arial" pitchFamily="34" charset="0"/>
        <a:buChar char="–"/>
        <a:defRPr sz="2000" kern="1200">
          <a:solidFill>
            <a:schemeClr val="tx2"/>
          </a:solidFill>
          <a:latin typeface="+mn-lt"/>
          <a:ea typeface="+mn-ea"/>
          <a:cs typeface="+mn-cs"/>
        </a:defRPr>
      </a:lvl6pPr>
      <a:lvl7pPr marL="756000" indent="-252000" algn="l" defTabSz="457200" rtl="0" eaLnBrk="1" latinLnBrk="0" hangingPunct="1">
        <a:lnSpc>
          <a:spcPct val="90000"/>
        </a:lnSpc>
        <a:spcBef>
          <a:spcPts val="0"/>
        </a:spcBef>
        <a:spcAft>
          <a:spcPts val="567"/>
        </a:spcAft>
        <a:buClr>
          <a:schemeClr val="tx2"/>
        </a:buClr>
        <a:buFont typeface="Arial" pitchFamily="34" charset="0"/>
        <a:buChar char="–"/>
        <a:defRPr sz="2000" kern="1200">
          <a:solidFill>
            <a:schemeClr val="tx2"/>
          </a:solidFill>
          <a:latin typeface="+mn-lt"/>
          <a:ea typeface="+mn-ea"/>
          <a:cs typeface="+mn-cs"/>
        </a:defRPr>
      </a:lvl7pPr>
      <a:lvl8pPr marL="756000" indent="-252000" algn="l" defTabSz="457200" rtl="0" eaLnBrk="1" latinLnBrk="0" hangingPunct="1">
        <a:lnSpc>
          <a:spcPct val="90000"/>
        </a:lnSpc>
        <a:spcBef>
          <a:spcPts val="0"/>
        </a:spcBef>
        <a:spcAft>
          <a:spcPts val="567"/>
        </a:spcAft>
        <a:buClr>
          <a:schemeClr val="tx2"/>
        </a:buClr>
        <a:buFont typeface="Arial" pitchFamily="34" charset="0"/>
        <a:buChar char="–"/>
        <a:defRPr sz="2000" kern="1200">
          <a:solidFill>
            <a:schemeClr val="tx2"/>
          </a:solidFill>
          <a:latin typeface="+mn-lt"/>
          <a:ea typeface="+mn-ea"/>
          <a:cs typeface="+mn-cs"/>
        </a:defRPr>
      </a:lvl8pPr>
      <a:lvl9pPr marL="756000" indent="-252000" algn="l" defTabSz="457200" rtl="0" eaLnBrk="1" latinLnBrk="0" hangingPunct="1">
        <a:lnSpc>
          <a:spcPct val="90000"/>
        </a:lnSpc>
        <a:spcBef>
          <a:spcPts val="0"/>
        </a:spcBef>
        <a:spcAft>
          <a:spcPts val="567"/>
        </a:spcAft>
        <a:buClr>
          <a:schemeClr val="tx2"/>
        </a:buClr>
        <a:buFont typeface="Arial" pitchFamily="34" charset="0"/>
        <a:buChar char="–"/>
        <a:defRPr sz="20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24837" t="11558" r="23929" b="20610"/>
          <a:stretch/>
        </p:blipFill>
        <p:spPr bwMode="auto">
          <a:xfrm rot="16200000">
            <a:off x="2937867" y="-2937867"/>
            <a:ext cx="3268267" cy="9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3"/>
          <p:cNvSpPr>
            <a:spLocks noGrp="1"/>
          </p:cNvSpPr>
          <p:nvPr>
            <p:ph type="title"/>
          </p:nvPr>
        </p:nvSpPr>
        <p:spPr>
          <a:xfrm>
            <a:off x="360363" y="3439137"/>
            <a:ext cx="8043862" cy="1079500"/>
          </a:xfrm>
        </p:spPr>
        <p:txBody>
          <a:bodyPr/>
          <a:lstStyle/>
          <a:p>
            <a:r>
              <a:rPr lang="en-US" altLang="en-US" dirty="0" smtClean="0"/>
              <a:t>Wideband Imaging and Measurements</a:t>
            </a:r>
          </a:p>
        </p:txBody>
      </p:sp>
      <p:sp>
        <p:nvSpPr>
          <p:cNvPr id="13" name="Text Placeholder 12"/>
          <p:cNvSpPr>
            <a:spLocks noGrp="1"/>
          </p:cNvSpPr>
          <p:nvPr>
            <p:ph type="body" sz="quarter" idx="17"/>
          </p:nvPr>
        </p:nvSpPr>
        <p:spPr>
          <a:xfrm>
            <a:off x="360363" y="5626100"/>
            <a:ext cx="4751387" cy="144463"/>
          </a:xfrm>
        </p:spPr>
        <p:txBody>
          <a:bodyPr/>
          <a:lstStyle/>
          <a:p>
            <a:pPr>
              <a:buFont typeface="Arial" charset="0"/>
              <a:buNone/>
              <a:defRPr/>
            </a:pPr>
            <a:r>
              <a:rPr lang="en-AU" dirty="0" smtClean="0"/>
              <a:t>Astronomy and space science</a:t>
            </a:r>
          </a:p>
        </p:txBody>
      </p:sp>
      <p:sp>
        <p:nvSpPr>
          <p:cNvPr id="11271" name="Footer Placeholder 2"/>
          <p:cNvSpPr txBox="1">
            <a:spLocks/>
          </p:cNvSpPr>
          <p:nvPr/>
        </p:nvSpPr>
        <p:spPr bwMode="auto">
          <a:xfrm>
            <a:off x="360363" y="4700588"/>
            <a:ext cx="80422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1600" b="1" dirty="0" smtClean="0">
                <a:solidFill>
                  <a:schemeClr val="bg1"/>
                </a:solidFill>
                <a:latin typeface="Calibri" panose="020F0502020204030204" pitchFamily="34" charset="0"/>
              </a:rPr>
              <a:t>Jamie Stevens  </a:t>
            </a:r>
            <a:r>
              <a:rPr lang="en-AU" altLang="en-US" sz="1600" dirty="0">
                <a:solidFill>
                  <a:schemeClr val="bg1"/>
                </a:solidFill>
                <a:latin typeface="Calibri" panose="020F0502020204030204" pitchFamily="34" charset="0"/>
              </a:rPr>
              <a:t>|  </a:t>
            </a:r>
            <a:r>
              <a:rPr lang="en-AU" altLang="en-US" sz="1600" dirty="0" smtClean="0">
                <a:solidFill>
                  <a:schemeClr val="bg1"/>
                </a:solidFill>
                <a:latin typeface="Calibri" panose="020F0502020204030204" pitchFamily="34" charset="0"/>
              </a:rPr>
              <a:t>ATCA Senior Systems Scientist / ATCA Lead Scientist</a:t>
            </a:r>
            <a:endParaRPr lang="en-AU" altLang="en-US" sz="1600" dirty="0">
              <a:solidFill>
                <a:schemeClr val="bg1"/>
              </a:solidFill>
              <a:latin typeface="Calibri" panose="020F0502020204030204" pitchFamily="34" charset="0"/>
            </a:endParaRPr>
          </a:p>
        </p:txBody>
      </p:sp>
      <p:sp>
        <p:nvSpPr>
          <p:cNvPr id="11272" name="Footer Placeholder 2"/>
          <p:cNvSpPr txBox="1">
            <a:spLocks/>
          </p:cNvSpPr>
          <p:nvPr/>
        </p:nvSpPr>
        <p:spPr bwMode="auto">
          <a:xfrm>
            <a:off x="361950" y="4962525"/>
            <a:ext cx="80422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1600" dirty="0" smtClean="0">
                <a:solidFill>
                  <a:schemeClr val="bg1"/>
                </a:solidFill>
                <a:latin typeface="Calibri" panose="020F0502020204030204" pitchFamily="34" charset="0"/>
              </a:rPr>
              <a:t>2 October 2014</a:t>
            </a:r>
            <a:endParaRPr lang="en-AU" altLang="en-US" sz="16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For the ATCA with CABB, we have a bandwidth of 2048 </a:t>
            </a:r>
            <a:r>
              <a:rPr lang="en-AU" dirty="0" err="1" smtClean="0"/>
              <a:t>MHz.</a:t>
            </a:r>
            <a:endParaRPr lang="en-AU" dirty="0"/>
          </a:p>
          <a:p>
            <a:endParaRPr lang="en-AU" dirty="0" smtClean="0"/>
          </a:p>
          <a:p>
            <a:r>
              <a:rPr lang="en-AU" dirty="0" smtClean="0"/>
              <a:t>In the 16cm band, which is centred at 2100 MHz, the fractional bandwidth we can observe is ≈ 1. The lowest frequency we routinely observe is 1076 </a:t>
            </a:r>
            <a:r>
              <a:rPr lang="en-AU" dirty="0" err="1" smtClean="0"/>
              <a:t>MHz.</a:t>
            </a:r>
            <a:endParaRPr lang="en-AU" dirty="0" smtClean="0"/>
          </a:p>
          <a:p>
            <a:endParaRPr lang="en-AU" dirty="0"/>
          </a:p>
          <a:p>
            <a:r>
              <a:rPr lang="en-AU" dirty="0" smtClean="0"/>
              <a:t>Using 1 MHz channels, the fractional channel bandwidth at the lowest frequency is 0.09%. Using 64 MHz, it is 6%.</a:t>
            </a:r>
          </a:p>
          <a:p>
            <a:endParaRPr lang="en-AU" dirty="0"/>
          </a:p>
          <a:p>
            <a:r>
              <a:rPr lang="en-AU" dirty="0" smtClean="0"/>
              <a:t>Such a large fractional channel bandwidth can cause “bandwidth smearing”.</a:t>
            </a:r>
            <a:endParaRPr lang="en-AU" dirty="0"/>
          </a:p>
        </p:txBody>
      </p:sp>
      <p:sp>
        <p:nvSpPr>
          <p:cNvPr id="3" name="Text Placeholder 2"/>
          <p:cNvSpPr>
            <a:spLocks noGrp="1"/>
          </p:cNvSpPr>
          <p:nvPr>
            <p:ph type="body" sz="quarter" idx="13"/>
          </p:nvPr>
        </p:nvSpPr>
        <p:spPr/>
        <p:txBody>
          <a:bodyPr/>
          <a:lstStyle/>
          <a:p>
            <a:r>
              <a:rPr lang="en-AU" dirty="0" smtClean="0"/>
              <a:t>Fractional Bandwidth</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10</a:t>
            </a:fld>
            <a:endParaRPr lang="en-AU" altLang="en-US" dirty="0"/>
          </a:p>
        </p:txBody>
      </p:sp>
    </p:spTree>
    <p:extLst>
      <p:ext uri="{BB962C8B-B14F-4D97-AF65-F5344CB8AC3E}">
        <p14:creationId xmlns:p14="http://schemas.microsoft.com/office/powerpoint/2010/main" val="4105745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AU" dirty="0" smtClean="0"/>
                  <a:t>The response to a point source that has coordinates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𝑙</m:t>
                        </m:r>
                        <m:r>
                          <a:rPr lang="en-AU" b="0" i="1" smtClean="0">
                            <a:latin typeface="Cambria Math" panose="02040503050406030204" pitchFamily="18" charset="0"/>
                          </a:rPr>
                          <m:t>,</m:t>
                        </m:r>
                        <m:r>
                          <a:rPr lang="en-AU" b="0" i="1" smtClean="0">
                            <a:latin typeface="Cambria Math" panose="02040503050406030204" pitchFamily="18" charset="0"/>
                          </a:rPr>
                          <m:t>𝑚</m:t>
                        </m:r>
                      </m:e>
                    </m:d>
                  </m:oMath>
                </a14:m>
                <a:r>
                  <a:rPr lang="en-AU" dirty="0" smtClean="0"/>
                  <a:t> on the sky will be radially elongated towards the phase centre by:</a:t>
                </a:r>
              </a:p>
              <a:p>
                <a:pPr/>
                <a14:m>
                  <m:oMathPara xmlns:m="http://schemas.openxmlformats.org/officeDocument/2006/math">
                    <m:oMathParaPr>
                      <m:jc m:val="centerGroup"/>
                    </m:oMathParaPr>
                    <m:oMath xmlns:m="http://schemas.openxmlformats.org/officeDocument/2006/math">
                      <m:rad>
                        <m:radPr>
                          <m:degHide m:val="on"/>
                          <m:ctrlPr>
                            <a:rPr lang="en-AU" i="1" smtClean="0">
                              <a:latin typeface="Cambria Math" panose="02040503050406030204" pitchFamily="18" charset="0"/>
                            </a:rPr>
                          </m:ctrlPr>
                        </m:radPr>
                        <m:deg/>
                        <m:e>
                          <m:sSup>
                            <m:sSupPr>
                              <m:ctrlPr>
                                <a:rPr lang="en-AU" i="1" smtClean="0">
                                  <a:latin typeface="Cambria Math" panose="02040503050406030204" pitchFamily="18" charset="0"/>
                                </a:rPr>
                              </m:ctrlPr>
                            </m:sSupPr>
                            <m:e>
                              <m:r>
                                <a:rPr lang="en-AU" b="0" i="1" smtClean="0">
                                  <a:latin typeface="Cambria Math" panose="02040503050406030204" pitchFamily="18" charset="0"/>
                                </a:rPr>
                                <m:t>𝑙</m:t>
                              </m:r>
                            </m:e>
                            <m:sup>
                              <m:r>
                                <a:rPr lang="en-AU" b="0" i="1" smtClean="0">
                                  <a:latin typeface="Cambria Math" panose="02040503050406030204" pitchFamily="18" charset="0"/>
                                </a:rPr>
                                <m:t>2</m:t>
                              </m:r>
                            </m:sup>
                          </m:sSup>
                          <m:r>
                            <a:rPr lang="en-AU" b="0" i="1" smtClean="0">
                              <a:latin typeface="Cambria Math" panose="02040503050406030204" pitchFamily="18" charset="0"/>
                            </a:rPr>
                            <m:t>+ </m:t>
                          </m:r>
                          <m:sSup>
                            <m:sSupPr>
                              <m:ctrlPr>
                                <a:rPr lang="en-AU"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2</m:t>
                              </m:r>
                            </m:sup>
                          </m:sSup>
                        </m:e>
                      </m:rad>
                      <m:f>
                        <m:fPr>
                          <m:ctrlPr>
                            <a:rPr lang="en-AU" i="1" smtClean="0">
                              <a:latin typeface="Cambria Math" panose="02040503050406030204" pitchFamily="18" charset="0"/>
                            </a:rPr>
                          </m:ctrlPr>
                        </m:fPr>
                        <m:num>
                          <m:r>
                            <a:rPr lang="en-AU" i="1" smtClean="0">
                              <a:latin typeface="Cambria Math" panose="02040503050406030204" pitchFamily="18" charset="0"/>
                              <a:ea typeface="Cambria Math" panose="02040503050406030204" pitchFamily="18" charset="0"/>
                            </a:rPr>
                            <m:t>∆</m:t>
                          </m:r>
                          <m:r>
                            <m:rPr>
                              <m:sty m:val="p"/>
                            </m:rPr>
                            <a:rPr lang="el-GR" i="1" smtClean="0">
                              <a:latin typeface="Cambria Math" panose="02040503050406030204" pitchFamily="18" charset="0"/>
                              <a:ea typeface="Cambria Math" panose="02040503050406030204" pitchFamily="18" charset="0"/>
                            </a:rPr>
                            <m:t>υ</m:t>
                          </m:r>
                        </m:num>
                        <m:den>
                          <m:sSub>
                            <m:sSubPr>
                              <m:ctrlPr>
                                <a:rPr lang="en-AU" i="1" smtClean="0">
                                  <a:latin typeface="Cambria Math" panose="02040503050406030204" pitchFamily="18" charset="0"/>
                                </a:rPr>
                              </m:ctrlPr>
                            </m:sSubPr>
                            <m:e>
                              <m:r>
                                <m:rPr>
                                  <m:sty m:val="p"/>
                                </m:rPr>
                                <a:rPr lang="el-GR" i="1" smtClean="0">
                                  <a:latin typeface="Cambria Math" panose="02040503050406030204" pitchFamily="18" charset="0"/>
                                </a:rPr>
                                <m:t>υ</m:t>
                              </m:r>
                            </m:e>
                            <m:sub>
                              <m:r>
                                <a:rPr lang="en-AU" b="0" i="1" smtClean="0">
                                  <a:latin typeface="Cambria Math" panose="02040503050406030204" pitchFamily="18" charset="0"/>
                                </a:rPr>
                                <m:t>0</m:t>
                              </m:r>
                            </m:sub>
                          </m:sSub>
                        </m:den>
                      </m:f>
                    </m:oMath>
                  </m:oMathPara>
                </a14:m>
                <a:endParaRPr lang="en-AU" dirty="0" smtClean="0"/>
              </a:p>
              <a:p>
                <a:endParaRPr lang="en-AU" dirty="0"/>
              </a:p>
              <a:p>
                <a:r>
                  <a:rPr lang="en-AU" dirty="0" smtClean="0"/>
                  <a:t>Consider a 6km array at 2100 MHz; it has a resolution of 2.5 </a:t>
                </a:r>
                <a:r>
                  <a:rPr lang="en-AU" dirty="0" err="1" smtClean="0"/>
                  <a:t>arcseconds</a:t>
                </a:r>
                <a:r>
                  <a:rPr lang="en-AU" dirty="0" smtClean="0"/>
                  <a:t>.</a:t>
                </a:r>
              </a:p>
              <a:p>
                <a:endParaRPr lang="en-AU" dirty="0"/>
              </a:p>
              <a:p>
                <a:r>
                  <a:rPr lang="en-AU" dirty="0" smtClean="0"/>
                  <a:t>A 64 MHz channel would smear twice that amount at</a:t>
                </a:r>
              </a:p>
              <a:p>
                <a14:m>
                  <m:oMath xmlns:m="http://schemas.openxmlformats.org/officeDocument/2006/math">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𝑙</m:t>
                            </m:r>
                          </m:e>
                          <m:sup>
                            <m:r>
                              <a:rPr lang="en-AU" i="1">
                                <a:latin typeface="Cambria Math" panose="02040503050406030204" pitchFamily="18" charset="0"/>
                              </a:rPr>
                              <m:t>2</m:t>
                            </m:r>
                          </m:sup>
                        </m:sSup>
                        <m:r>
                          <a:rPr lang="en-AU" i="1">
                            <a:latin typeface="Cambria Math" panose="02040503050406030204" pitchFamily="18" charset="0"/>
                          </a:rPr>
                          <m:t>+ </m:t>
                        </m:r>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2</m:t>
                            </m:r>
                          </m:sup>
                        </m:sSup>
                      </m:e>
                    </m:rad>
                  </m:oMath>
                </a14:m>
                <a:r>
                  <a:rPr lang="en-AU" dirty="0" smtClean="0"/>
                  <a:t> = 164 </a:t>
                </a:r>
                <a:r>
                  <a:rPr lang="en-AU" dirty="0" err="1" smtClean="0"/>
                  <a:t>arcseconds</a:t>
                </a:r>
                <a:r>
                  <a:rPr lang="en-AU" dirty="0" smtClean="0"/>
                  <a:t>. That’s only halfway to the half-power point of the primary beam!</a:t>
                </a:r>
                <a:endParaRPr lang="en-AU"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2161" t="-2807" r="-216" b="-3209"/>
                </a:stretch>
              </a:blipFill>
            </p:spPr>
            <p:txBody>
              <a:bodyPr/>
              <a:lstStyle/>
              <a:p>
                <a:r>
                  <a:rPr lang="en-AU">
                    <a:noFill/>
                  </a:rPr>
                  <a:t> </a:t>
                </a:r>
              </a:p>
            </p:txBody>
          </p:sp>
        </mc:Fallback>
      </mc:AlternateContent>
      <p:sp>
        <p:nvSpPr>
          <p:cNvPr id="3" name="Text Placeholder 2"/>
          <p:cNvSpPr>
            <a:spLocks noGrp="1"/>
          </p:cNvSpPr>
          <p:nvPr>
            <p:ph type="body" sz="quarter" idx="13"/>
          </p:nvPr>
        </p:nvSpPr>
        <p:spPr/>
        <p:txBody>
          <a:bodyPr/>
          <a:lstStyle/>
          <a:p>
            <a:r>
              <a:rPr lang="en-AU" dirty="0" smtClean="0"/>
              <a:t>Bandwidth Smearing</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11</a:t>
            </a:fld>
            <a:endParaRPr lang="en-AU" altLang="en-US" dirty="0"/>
          </a:p>
        </p:txBody>
      </p:sp>
    </p:spTree>
    <p:extLst>
      <p:ext uri="{BB962C8B-B14F-4D97-AF65-F5344CB8AC3E}">
        <p14:creationId xmlns:p14="http://schemas.microsoft.com/office/powerpoint/2010/main" val="2561370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smtClean="0"/>
              <a:t>Bandwidth Smearing</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12</a:t>
            </a:fld>
            <a:endParaRPr lang="en-AU"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65" y="841260"/>
            <a:ext cx="6453614" cy="5162891"/>
          </a:xfrm>
          <a:prstGeom prst="rect">
            <a:avLst/>
          </a:prstGeom>
        </p:spPr>
      </p:pic>
      <p:sp>
        <p:nvSpPr>
          <p:cNvPr id="2" name="TextBox 1"/>
          <p:cNvSpPr txBox="1"/>
          <p:nvPr/>
        </p:nvSpPr>
        <p:spPr>
          <a:xfrm>
            <a:off x="5931725" y="270000"/>
            <a:ext cx="2888638" cy="369332"/>
          </a:xfrm>
          <a:prstGeom prst="rect">
            <a:avLst/>
          </a:prstGeom>
          <a:noFill/>
        </p:spPr>
        <p:txBody>
          <a:bodyPr wrap="square" rtlCol="0">
            <a:spAutoFit/>
          </a:bodyPr>
          <a:lstStyle/>
          <a:p>
            <a:r>
              <a:rPr lang="en-AU" dirty="0" smtClean="0"/>
              <a:t>2048 x 1 MHz channels</a:t>
            </a:r>
          </a:p>
        </p:txBody>
      </p:sp>
    </p:spTree>
    <p:extLst>
      <p:ext uri="{BB962C8B-B14F-4D97-AF65-F5344CB8AC3E}">
        <p14:creationId xmlns:p14="http://schemas.microsoft.com/office/powerpoint/2010/main" val="2821715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65" y="841260"/>
            <a:ext cx="6453614" cy="5162891"/>
          </a:xfrm>
          <a:prstGeom prst="rect">
            <a:avLst/>
          </a:prstGeom>
        </p:spPr>
      </p:pic>
      <p:sp>
        <p:nvSpPr>
          <p:cNvPr id="3" name="Text Placeholder 2"/>
          <p:cNvSpPr>
            <a:spLocks noGrp="1"/>
          </p:cNvSpPr>
          <p:nvPr>
            <p:ph type="body" sz="quarter" idx="13"/>
          </p:nvPr>
        </p:nvSpPr>
        <p:spPr/>
        <p:txBody>
          <a:bodyPr/>
          <a:lstStyle/>
          <a:p>
            <a:r>
              <a:rPr lang="en-AU" dirty="0" smtClean="0"/>
              <a:t>Bandwidth Smearing</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13</a:t>
            </a:fld>
            <a:endParaRPr lang="en-AU" altLang="en-US" dirty="0"/>
          </a:p>
        </p:txBody>
      </p:sp>
      <p:sp>
        <p:nvSpPr>
          <p:cNvPr id="8" name="TextBox 7"/>
          <p:cNvSpPr txBox="1"/>
          <p:nvPr/>
        </p:nvSpPr>
        <p:spPr>
          <a:xfrm>
            <a:off x="5931725" y="270000"/>
            <a:ext cx="2888638" cy="369332"/>
          </a:xfrm>
          <a:prstGeom prst="rect">
            <a:avLst/>
          </a:prstGeom>
          <a:noFill/>
        </p:spPr>
        <p:txBody>
          <a:bodyPr wrap="square" rtlCol="0">
            <a:spAutoFit/>
          </a:bodyPr>
          <a:lstStyle/>
          <a:p>
            <a:r>
              <a:rPr lang="en-AU" dirty="0" smtClean="0"/>
              <a:t>32 x 64 MHz channels</a:t>
            </a:r>
          </a:p>
        </p:txBody>
      </p:sp>
    </p:spTree>
    <p:extLst>
      <p:ext uri="{BB962C8B-B14F-4D97-AF65-F5344CB8AC3E}">
        <p14:creationId xmlns:p14="http://schemas.microsoft.com/office/powerpoint/2010/main" val="251094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65" y="841260"/>
            <a:ext cx="6453614" cy="5162891"/>
          </a:xfrm>
          <a:prstGeom prst="rect">
            <a:avLst/>
          </a:prstGeom>
        </p:spPr>
      </p:pic>
      <p:sp>
        <p:nvSpPr>
          <p:cNvPr id="3" name="Text Placeholder 2"/>
          <p:cNvSpPr>
            <a:spLocks noGrp="1"/>
          </p:cNvSpPr>
          <p:nvPr>
            <p:ph type="body" sz="quarter" idx="13"/>
          </p:nvPr>
        </p:nvSpPr>
        <p:spPr/>
        <p:txBody>
          <a:bodyPr/>
          <a:lstStyle/>
          <a:p>
            <a:r>
              <a:rPr lang="en-AU" dirty="0" smtClean="0"/>
              <a:t>Bandwidth Smearing</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14</a:t>
            </a:fld>
            <a:endParaRPr lang="en-AU" altLang="en-US" dirty="0"/>
          </a:p>
        </p:txBody>
      </p:sp>
      <p:sp>
        <p:nvSpPr>
          <p:cNvPr id="8" name="TextBox 7"/>
          <p:cNvSpPr txBox="1"/>
          <p:nvPr/>
        </p:nvSpPr>
        <p:spPr>
          <a:xfrm>
            <a:off x="5931725" y="270000"/>
            <a:ext cx="2888638" cy="369332"/>
          </a:xfrm>
          <a:prstGeom prst="rect">
            <a:avLst/>
          </a:prstGeom>
          <a:noFill/>
        </p:spPr>
        <p:txBody>
          <a:bodyPr wrap="square" rtlCol="0">
            <a:spAutoFit/>
          </a:bodyPr>
          <a:lstStyle/>
          <a:p>
            <a:r>
              <a:rPr lang="en-AU" dirty="0" smtClean="0"/>
              <a:t>32 x 64 MHz channels</a:t>
            </a:r>
          </a:p>
        </p:txBody>
      </p:sp>
      <p:sp>
        <p:nvSpPr>
          <p:cNvPr id="2" name="TextBox 1"/>
          <p:cNvSpPr txBox="1"/>
          <p:nvPr/>
        </p:nvSpPr>
        <p:spPr>
          <a:xfrm>
            <a:off x="7962405" y="1240971"/>
            <a:ext cx="1116281" cy="1754326"/>
          </a:xfrm>
          <a:prstGeom prst="rect">
            <a:avLst/>
          </a:prstGeom>
          <a:noFill/>
        </p:spPr>
        <p:txBody>
          <a:bodyPr wrap="square" rtlCol="0">
            <a:spAutoFit/>
          </a:bodyPr>
          <a:lstStyle/>
          <a:p>
            <a:r>
              <a:rPr lang="en-AU" dirty="0" smtClean="0"/>
              <a:t>Primary</a:t>
            </a:r>
          </a:p>
          <a:p>
            <a:r>
              <a:rPr lang="en-AU" dirty="0" smtClean="0"/>
              <a:t>Beams</a:t>
            </a:r>
          </a:p>
          <a:p>
            <a:endParaRPr lang="en-AU" dirty="0" smtClean="0"/>
          </a:p>
          <a:p>
            <a:r>
              <a:rPr lang="en-AU" dirty="0" smtClean="0">
                <a:solidFill>
                  <a:srgbClr val="FF0000"/>
                </a:solidFill>
              </a:rPr>
              <a:t>3.1 GHz</a:t>
            </a:r>
            <a:endParaRPr lang="en-AU" dirty="0">
              <a:solidFill>
                <a:srgbClr val="FF0000"/>
              </a:solidFill>
            </a:endParaRPr>
          </a:p>
          <a:p>
            <a:r>
              <a:rPr lang="en-AU" dirty="0" smtClean="0"/>
              <a:t>2.1 GHz</a:t>
            </a:r>
          </a:p>
          <a:p>
            <a:r>
              <a:rPr lang="en-AU" dirty="0" smtClean="0">
                <a:solidFill>
                  <a:srgbClr val="0070C0"/>
                </a:solidFill>
              </a:rPr>
              <a:t>1.1 GHz</a:t>
            </a:r>
          </a:p>
        </p:txBody>
      </p:sp>
    </p:spTree>
    <p:extLst>
      <p:ext uri="{BB962C8B-B14F-4D97-AF65-F5344CB8AC3E}">
        <p14:creationId xmlns:p14="http://schemas.microsoft.com/office/powerpoint/2010/main" val="13369607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smtClean="0"/>
              <a:t>Bandwidth Smearing</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15</a:t>
            </a:fld>
            <a:endParaRPr lang="en-AU"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65" y="841260"/>
            <a:ext cx="6453614" cy="51628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365" y="841260"/>
            <a:ext cx="6453614" cy="51628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365" y="841260"/>
            <a:ext cx="6453614" cy="5162891"/>
          </a:xfrm>
          <a:prstGeom prst="rect">
            <a:avLst/>
          </a:prstGeom>
        </p:spPr>
      </p:pic>
      <p:sp>
        <p:nvSpPr>
          <p:cNvPr id="2" name="Rectangle 1"/>
          <p:cNvSpPr/>
          <p:nvPr/>
        </p:nvSpPr>
        <p:spPr>
          <a:xfrm>
            <a:off x="228508" y="1696477"/>
            <a:ext cx="8686993" cy="341632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This is why we don’t let</a:t>
            </a:r>
          </a:p>
          <a:p>
            <a:pPr algn="ctr"/>
            <a:r>
              <a:rPr lang="en-US" sz="5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observers use the 64 MHz</a:t>
            </a:r>
          </a:p>
          <a:p>
            <a:pPr algn="ctr"/>
            <a:r>
              <a:rPr lang="en-US"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mode for low-frequency</a:t>
            </a:r>
          </a:p>
          <a:p>
            <a:pPr algn="ctr"/>
            <a:r>
              <a:rPr lang="en-US" sz="5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continuum observations</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3617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AU" dirty="0" smtClean="0"/>
                  <a:t>The flux density of a source is not generally the same at all frequencies. It will usually vary smoothly however, and can in most cases be described by: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𝐼</m:t>
                      </m:r>
                      <m:d>
                        <m:dPr>
                          <m:ctrlPr>
                            <a:rPr lang="en-AU" b="0" i="1" smtClean="0">
                              <a:latin typeface="Cambria Math" panose="02040503050406030204" pitchFamily="18" charset="0"/>
                            </a:rPr>
                          </m:ctrlPr>
                        </m:dPr>
                        <m:e>
                          <m:r>
                            <m:rPr>
                              <m:sty m:val="p"/>
                            </m:rPr>
                            <a:rPr lang="el-GR" b="0" i="1" smtClean="0">
                              <a:latin typeface="Cambria Math" panose="02040503050406030204" pitchFamily="18" charset="0"/>
                            </a:rPr>
                            <m:t>υ</m:t>
                          </m:r>
                        </m:e>
                      </m:d>
                      <m:r>
                        <a:rPr lang="en-AU" b="0" i="1" smtClean="0">
                          <a:latin typeface="Cambria Math" panose="02040503050406030204" pitchFamily="18" charset="0"/>
                        </a:rPr>
                        <m:t>=</m:t>
                      </m:r>
                      <m:r>
                        <a:rPr lang="en-AU" b="0" i="1" smtClean="0">
                          <a:latin typeface="Cambria Math" panose="02040503050406030204" pitchFamily="18" charset="0"/>
                        </a:rPr>
                        <m:t>𝐼</m:t>
                      </m:r>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m:rPr>
                              <m:sty m:val="p"/>
                            </m:rPr>
                            <a:rPr lang="el-GR" i="1">
                              <a:latin typeface="Cambria Math" panose="02040503050406030204" pitchFamily="18" charset="0"/>
                            </a:rPr>
                            <m:t>υ</m:t>
                          </m:r>
                        </m:e>
                        <m:sub>
                          <m:r>
                            <a:rPr lang="en-AU" b="0" i="1" smtClean="0">
                              <a:latin typeface="Cambria Math" panose="02040503050406030204" pitchFamily="18" charset="0"/>
                            </a:rPr>
                            <m:t>0</m:t>
                          </m:r>
                        </m:sub>
                      </m:sSub>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f>
                                <m:fPr>
                                  <m:ctrlPr>
                                    <a:rPr lang="en-AU" i="1">
                                      <a:latin typeface="Cambria Math" panose="02040503050406030204" pitchFamily="18" charset="0"/>
                                    </a:rPr>
                                  </m:ctrlPr>
                                </m:fPr>
                                <m:num>
                                  <m:r>
                                    <m:rPr>
                                      <m:sty m:val="p"/>
                                    </m:rPr>
                                    <a:rPr lang="el-GR" i="1">
                                      <a:latin typeface="Cambria Math" panose="02040503050406030204" pitchFamily="18" charset="0"/>
                                    </a:rPr>
                                    <m:t>υ</m:t>
                                  </m:r>
                                </m:num>
                                <m:den>
                                  <m:sSub>
                                    <m:sSubPr>
                                      <m:ctrlPr>
                                        <a:rPr lang="en-AU" i="1">
                                          <a:latin typeface="Cambria Math" panose="02040503050406030204" pitchFamily="18" charset="0"/>
                                        </a:rPr>
                                      </m:ctrlPr>
                                    </m:sSubPr>
                                    <m:e>
                                      <m:r>
                                        <m:rPr>
                                          <m:sty m:val="p"/>
                                        </m:rPr>
                                        <a:rPr lang="el-GR" i="1">
                                          <a:latin typeface="Cambria Math" panose="02040503050406030204" pitchFamily="18" charset="0"/>
                                        </a:rPr>
                                        <m:t>υ</m:t>
                                      </m:r>
                                    </m:e>
                                    <m:sub>
                                      <m:r>
                                        <a:rPr lang="en-AU" i="1">
                                          <a:latin typeface="Cambria Math" panose="02040503050406030204" pitchFamily="18" charset="0"/>
                                        </a:rPr>
                                        <m:t>0</m:t>
                                      </m:r>
                                    </m:sub>
                                  </m:sSub>
                                </m:den>
                              </m:f>
                            </m:e>
                          </m:d>
                        </m:e>
                        <m:sup>
                          <m:r>
                            <a:rPr lang="en-AU" b="0" i="1" smtClean="0">
                              <a:latin typeface="Cambria Math" panose="02040503050406030204" pitchFamily="18" charset="0"/>
                              <a:ea typeface="Cambria Math" panose="02040503050406030204" pitchFamily="18" charset="0"/>
                            </a:rPr>
                            <m:t>𝛼</m:t>
                          </m:r>
                        </m:sup>
                      </m:sSup>
                    </m:oMath>
                  </m:oMathPara>
                </a14:m>
                <a:endParaRPr lang="en-AU" dirty="0" smtClean="0"/>
              </a:p>
              <a:p>
                <a14:m>
                  <m:oMath xmlns:m="http://schemas.openxmlformats.org/officeDocument/2006/math">
                    <m:r>
                      <a:rPr lang="en-AU" i="1" smtClean="0">
                        <a:latin typeface="Cambria Math" panose="02040503050406030204" pitchFamily="18" charset="0"/>
                        <a:ea typeface="Cambria Math" panose="02040503050406030204" pitchFamily="18" charset="0"/>
                      </a:rPr>
                      <m:t>𝛼</m:t>
                    </m:r>
                  </m:oMath>
                </a14:m>
                <a:r>
                  <a:rPr lang="en-AU" dirty="0" smtClean="0"/>
                  <a:t> is the spectral index. In this lecture, our convention is that if the spectral index is negative, the flux density of the source decreases with increasing frequency. Commonly, </a:t>
                </a:r>
                <a14:m>
                  <m:oMath xmlns:m="http://schemas.openxmlformats.org/officeDocument/2006/math">
                    <m:r>
                      <m:rPr>
                        <m:sty m:val="p"/>
                      </m:rPr>
                      <a:rPr lang="el-GR" i="1" smtClean="0">
                        <a:latin typeface="Cambria Math" panose="02040503050406030204" pitchFamily="18" charset="0"/>
                      </a:rPr>
                      <m:t>υ</m:t>
                    </m:r>
                  </m:oMath>
                </a14:m>
                <a:r>
                  <a:rPr lang="en-AU" dirty="0" smtClean="0"/>
                  <a:t> is in GHz, and:</a:t>
                </a:r>
              </a:p>
              <a:p>
                <a:pPr algn="ctr"/>
                <a:r>
                  <a:rPr lang="en-AU" dirty="0" smtClean="0"/>
                  <a:t>Steep spectrum = </a:t>
                </a:r>
                <a:r>
                  <a:rPr lang="el-GR" dirty="0" smtClean="0"/>
                  <a:t>α</a:t>
                </a:r>
                <a:r>
                  <a:rPr lang="en-AU" dirty="0" smtClean="0"/>
                  <a:t> &lt; -0.5</a:t>
                </a:r>
              </a:p>
              <a:p>
                <a:pPr algn="ctr"/>
                <a:r>
                  <a:rPr lang="en-AU" dirty="0" smtClean="0"/>
                  <a:t>Inverted spectrum = </a:t>
                </a:r>
                <a:r>
                  <a:rPr lang="el-GR" dirty="0"/>
                  <a:t>α</a:t>
                </a:r>
                <a:r>
                  <a:rPr lang="en-AU" dirty="0"/>
                  <a:t> </a:t>
                </a:r>
                <a:r>
                  <a:rPr lang="en-AU" dirty="0" smtClean="0"/>
                  <a:t>&gt; 0.5</a:t>
                </a:r>
              </a:p>
              <a:p>
                <a:pPr algn="ctr"/>
                <a:r>
                  <a:rPr lang="en-AU" dirty="0" smtClean="0"/>
                  <a:t>Flat spectrum = -0.5 &lt; </a:t>
                </a:r>
                <a:r>
                  <a:rPr lang="el-GR" dirty="0" smtClean="0"/>
                  <a:t>α</a:t>
                </a:r>
                <a:r>
                  <a:rPr lang="en-AU" dirty="0" smtClean="0"/>
                  <a:t> &lt; 0.5</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2161" t="-2807" r="-360" b="-1203"/>
                </a:stretch>
              </a:blipFill>
            </p:spPr>
            <p:txBody>
              <a:bodyPr/>
              <a:lstStyle/>
              <a:p>
                <a:r>
                  <a:rPr lang="en-AU">
                    <a:noFill/>
                  </a:rPr>
                  <a:t> </a:t>
                </a:r>
              </a:p>
            </p:txBody>
          </p:sp>
        </mc:Fallback>
      </mc:AlternateContent>
      <p:sp>
        <p:nvSpPr>
          <p:cNvPr id="3" name="Text Placeholder 2"/>
          <p:cNvSpPr>
            <a:spLocks noGrp="1"/>
          </p:cNvSpPr>
          <p:nvPr>
            <p:ph type="body" sz="quarter" idx="13"/>
          </p:nvPr>
        </p:nvSpPr>
        <p:spPr/>
        <p:txBody>
          <a:bodyPr/>
          <a:lstStyle/>
          <a:p>
            <a:r>
              <a:rPr lang="en-AU" dirty="0" smtClean="0"/>
              <a:t>Spectral Index</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16</a:t>
            </a:fld>
            <a:endParaRPr lang="en-AU" altLang="en-US" dirty="0"/>
          </a:p>
        </p:txBody>
      </p:sp>
    </p:spTree>
    <p:extLst>
      <p:ext uri="{BB962C8B-B14F-4D97-AF65-F5344CB8AC3E}">
        <p14:creationId xmlns:p14="http://schemas.microsoft.com/office/powerpoint/2010/main" val="2557768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It is very important to ensure that you account for spectral index during calibration.</a:t>
            </a:r>
          </a:p>
          <a:p>
            <a:endParaRPr lang="en-AU" dirty="0"/>
          </a:p>
          <a:p>
            <a:r>
              <a:rPr lang="en-AU" dirty="0" smtClean="0"/>
              <a:t>Ideally, the </a:t>
            </a:r>
            <a:r>
              <a:rPr lang="en-AU" dirty="0" err="1" smtClean="0"/>
              <a:t>bandpass</a:t>
            </a:r>
            <a:r>
              <a:rPr lang="en-AU" dirty="0" smtClean="0"/>
              <a:t> calibration can be performed with a source that has a known flux density model, such as 1934-638. This is not always possible though, since many very strong sources are quite variable.</a:t>
            </a:r>
          </a:p>
          <a:p>
            <a:endParaRPr lang="en-AU" dirty="0"/>
          </a:p>
          <a:p>
            <a:r>
              <a:rPr lang="en-AU" dirty="0" smtClean="0"/>
              <a:t>Correction of the </a:t>
            </a:r>
            <a:r>
              <a:rPr lang="en-AU" dirty="0" err="1" smtClean="0"/>
              <a:t>bandpass</a:t>
            </a:r>
            <a:r>
              <a:rPr lang="en-AU" dirty="0" smtClean="0"/>
              <a:t> response function can be done later if required though, as it is usually just a slope adjustment.</a:t>
            </a:r>
            <a:endParaRPr lang="en-AU" dirty="0"/>
          </a:p>
        </p:txBody>
      </p:sp>
      <p:sp>
        <p:nvSpPr>
          <p:cNvPr id="3" name="Text Placeholder 2"/>
          <p:cNvSpPr>
            <a:spLocks noGrp="1"/>
          </p:cNvSpPr>
          <p:nvPr>
            <p:ph type="body" sz="quarter" idx="13"/>
          </p:nvPr>
        </p:nvSpPr>
        <p:spPr/>
        <p:txBody>
          <a:bodyPr/>
          <a:lstStyle/>
          <a:p>
            <a:r>
              <a:rPr lang="en-AU" dirty="0" smtClean="0"/>
              <a:t>Calibration of Spectral Index</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17</a:t>
            </a:fld>
            <a:endParaRPr lang="en-AU" altLang="en-US" dirty="0"/>
          </a:p>
        </p:txBody>
      </p:sp>
    </p:spTree>
    <p:extLst>
      <p:ext uri="{BB962C8B-B14F-4D97-AF65-F5344CB8AC3E}">
        <p14:creationId xmlns:p14="http://schemas.microsoft.com/office/powerpoint/2010/main" val="3179131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AU" dirty="0" smtClean="0"/>
              <a:t>Incorrect </a:t>
            </a:r>
            <a:r>
              <a:rPr lang="en-AU" dirty="0" err="1" smtClean="0"/>
              <a:t>Bandpass</a:t>
            </a:r>
            <a:endParaRPr lang="en-AU" dirty="0"/>
          </a:p>
        </p:txBody>
      </p:sp>
      <p:sp>
        <p:nvSpPr>
          <p:cNvPr id="3" name="Text Placeholder 2"/>
          <p:cNvSpPr>
            <a:spLocks noGrp="1"/>
          </p:cNvSpPr>
          <p:nvPr>
            <p:ph type="body" sz="quarter" idx="3"/>
          </p:nvPr>
        </p:nvSpPr>
        <p:spPr/>
        <p:txBody>
          <a:bodyPr/>
          <a:lstStyle/>
          <a:p>
            <a:pPr algn="ctr"/>
            <a:r>
              <a:rPr lang="en-AU" dirty="0" smtClean="0"/>
              <a:t>Correct </a:t>
            </a:r>
            <a:r>
              <a:rPr lang="en-AU" dirty="0" err="1" smtClean="0"/>
              <a:t>Bandpass</a:t>
            </a:r>
            <a:endParaRPr lang="en-AU" dirty="0"/>
          </a:p>
        </p:txBody>
      </p:sp>
      <p:sp>
        <p:nvSpPr>
          <p:cNvPr id="4" name="Text Placeholder 3"/>
          <p:cNvSpPr>
            <a:spLocks noGrp="1"/>
          </p:cNvSpPr>
          <p:nvPr>
            <p:ph type="body" sz="quarter" idx="13"/>
          </p:nvPr>
        </p:nvSpPr>
        <p:spPr/>
        <p:txBody>
          <a:bodyPr/>
          <a:lstStyle/>
          <a:p>
            <a:r>
              <a:rPr lang="en-AU" dirty="0" err="1" smtClean="0"/>
              <a:t>Bandpass</a:t>
            </a:r>
            <a:r>
              <a:rPr lang="en-AU" dirty="0" smtClean="0"/>
              <a:t> Correction</a:t>
            </a:r>
            <a:endParaRPr lang="en-AU" dirty="0"/>
          </a:p>
        </p:txBody>
      </p:sp>
      <p:pic>
        <p:nvPicPr>
          <p:cNvPr id="9" name="Picture Placeholder 8"/>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4942344" y="4459636"/>
            <a:ext cx="3616037" cy="1523341"/>
          </a:xfrm>
        </p:spPr>
      </p:pic>
      <p:sp>
        <p:nvSpPr>
          <p:cNvPr id="7" name="Footer Placeholder 6"/>
          <p:cNvSpPr>
            <a:spLocks noGrp="1"/>
          </p:cNvSpPr>
          <p:nvPr>
            <p:ph type="ftr" sz="quarter" idx="17"/>
          </p:nvPr>
        </p:nvSpPr>
        <p:spPr/>
        <p:txBody>
          <a:bodyPr/>
          <a:lstStyle/>
          <a:p>
            <a:r>
              <a:rPr lang="en-AU" altLang="en-US" smtClean="0"/>
              <a:t>Wideband Imaging and Measurements  |  Jamie Stevens  |  Page </a:t>
            </a:r>
            <a:fld id="{72CACBE6-625C-4115-9FFC-B3F424E13AC8}" type="slidenum">
              <a:rPr lang="en-AU" altLang="en-US" smtClean="0"/>
              <a:pPr/>
              <a:t>18</a:t>
            </a:fld>
            <a:endParaRPr lang="en-AU" altLang="en-US" dirty="0"/>
          </a:p>
        </p:txBody>
      </p:sp>
      <p:pic>
        <p:nvPicPr>
          <p:cNvPr id="8" name="Picture Placeholder 7"/>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622344" y="4459637"/>
            <a:ext cx="3616037" cy="1523341"/>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200" r="6376"/>
          <a:stretch/>
        </p:blipFill>
        <p:spPr>
          <a:xfrm>
            <a:off x="472344" y="1634405"/>
            <a:ext cx="3630733" cy="284802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8935" r="6618"/>
          <a:stretch/>
        </p:blipFill>
        <p:spPr>
          <a:xfrm>
            <a:off x="4830362" y="1634405"/>
            <a:ext cx="3621364" cy="2825232"/>
          </a:xfrm>
          <a:prstGeom prst="rect">
            <a:avLst/>
          </a:prstGeom>
        </p:spPr>
      </p:pic>
    </p:spTree>
    <p:extLst>
      <p:ext uri="{BB962C8B-B14F-4D97-AF65-F5344CB8AC3E}">
        <p14:creationId xmlns:p14="http://schemas.microsoft.com/office/powerpoint/2010/main" val="27898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Measuring Flux Density</a:t>
            </a:r>
            <a:endParaRPr lang="en-AU" dirty="0"/>
          </a:p>
        </p:txBody>
      </p:sp>
      <p:sp>
        <p:nvSpPr>
          <p:cNvPr id="3" name="Footer Placeholder 2"/>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19</a:t>
            </a:fld>
            <a:endParaRPr lang="en-AU" alt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2" t="9377" r="6068" b="-927"/>
          <a:stretch/>
        </p:blipFill>
        <p:spPr>
          <a:xfrm>
            <a:off x="95311" y="1170000"/>
            <a:ext cx="5824844" cy="4561808"/>
          </a:xfrm>
          <a:prstGeom prst="rect">
            <a:avLst/>
          </a:prstGeom>
        </p:spPr>
      </p:pic>
      <p:sp>
        <p:nvSpPr>
          <p:cNvPr id="5" name="TextBox 4"/>
          <p:cNvSpPr txBox="1"/>
          <p:nvPr/>
        </p:nvSpPr>
        <p:spPr>
          <a:xfrm>
            <a:off x="5920155" y="1240700"/>
            <a:ext cx="2900208" cy="2862322"/>
          </a:xfrm>
          <a:prstGeom prst="rect">
            <a:avLst/>
          </a:prstGeom>
          <a:noFill/>
        </p:spPr>
        <p:txBody>
          <a:bodyPr wrap="square" rtlCol="0">
            <a:spAutoFit/>
          </a:bodyPr>
          <a:lstStyle/>
          <a:p>
            <a:r>
              <a:rPr lang="en-AU" dirty="0" smtClean="0"/>
              <a:t>For a bright source at the phase centre, it is easy to do a linear fit for flux density as a function of frequency.</a:t>
            </a:r>
          </a:p>
          <a:p>
            <a:endParaRPr lang="en-AU" dirty="0"/>
          </a:p>
          <a:p>
            <a:r>
              <a:rPr lang="en-AU" dirty="0" smtClean="0"/>
              <a:t>This is how all flux density measurements are made in the ATCA Calibrator Database.</a:t>
            </a:r>
          </a:p>
        </p:txBody>
      </p:sp>
      <mc:AlternateContent xmlns:mc="http://schemas.openxmlformats.org/markup-compatibility/2006" xmlns:a14="http://schemas.microsoft.com/office/drawing/2010/main">
        <mc:Choice Requires="a14">
          <p:sp>
            <p:nvSpPr>
              <p:cNvPr id="6" name="TextBox 5"/>
              <p:cNvSpPr txBox="1"/>
              <p:nvPr/>
            </p:nvSpPr>
            <p:spPr>
              <a:xfrm>
                <a:off x="2206538" y="1430215"/>
                <a:ext cx="3355919" cy="1190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AU" b="0" i="1" smtClean="0">
                              <a:solidFill>
                                <a:srgbClr val="FF0000"/>
                              </a:solidFill>
                              <a:latin typeface="Cambria Math" panose="02040503050406030204" pitchFamily="18" charset="0"/>
                            </a:rPr>
                          </m:ctrlPr>
                        </m:funcPr>
                        <m:fName>
                          <m:r>
                            <m:rPr>
                              <m:sty m:val="p"/>
                            </m:rPr>
                            <a:rPr lang="en-AU" b="0" i="0" smtClean="0">
                              <a:solidFill>
                                <a:srgbClr val="FF0000"/>
                              </a:solidFill>
                              <a:latin typeface="Cambria Math" panose="02040503050406030204" pitchFamily="18" charset="0"/>
                            </a:rPr>
                            <m:t>log</m:t>
                          </m:r>
                        </m:fName>
                        <m:e>
                          <m:r>
                            <a:rPr lang="en-AU" b="0" i="1" smtClean="0">
                              <a:solidFill>
                                <a:srgbClr val="FF0000"/>
                              </a:solidFill>
                              <a:latin typeface="Cambria Math" panose="02040503050406030204" pitchFamily="18" charset="0"/>
                            </a:rPr>
                            <m:t>𝑆</m:t>
                          </m:r>
                          <m:d>
                            <m:dPr>
                              <m:ctrlPr>
                                <a:rPr lang="en-AU" b="0" i="1" smtClean="0">
                                  <a:solidFill>
                                    <a:srgbClr val="FF0000"/>
                                  </a:solidFill>
                                  <a:latin typeface="Cambria Math" panose="02040503050406030204" pitchFamily="18" charset="0"/>
                                </a:rPr>
                              </m:ctrlPr>
                            </m:dPr>
                            <m:e>
                              <m:r>
                                <m:rPr>
                                  <m:sty m:val="p"/>
                                </m:rPr>
                                <a:rPr lang="el-GR" b="0" i="1" smtClean="0">
                                  <a:solidFill>
                                    <a:srgbClr val="FF0000"/>
                                  </a:solidFill>
                                  <a:latin typeface="Cambria Math" panose="02040503050406030204" pitchFamily="18" charset="0"/>
                                </a:rPr>
                                <m:t>υ</m:t>
                              </m:r>
                            </m:e>
                          </m:d>
                          <m:r>
                            <a:rPr lang="en-AU" b="0" i="1" smtClean="0">
                              <a:solidFill>
                                <a:srgbClr val="FF0000"/>
                              </a:solidFill>
                              <a:latin typeface="Cambria Math" panose="02040503050406030204" pitchFamily="18" charset="0"/>
                            </a:rPr>
                            <m:t>=0.9814−1.064</m:t>
                          </m:r>
                          <m:func>
                            <m:funcPr>
                              <m:ctrlPr>
                                <a:rPr lang="en-AU" b="0" i="1" smtClean="0">
                                  <a:solidFill>
                                    <a:srgbClr val="FF0000"/>
                                  </a:solidFill>
                                  <a:latin typeface="Cambria Math" panose="02040503050406030204" pitchFamily="18" charset="0"/>
                                </a:rPr>
                              </m:ctrlPr>
                            </m:funcPr>
                            <m:fName>
                              <m:r>
                                <m:rPr>
                                  <m:sty m:val="p"/>
                                </m:rPr>
                                <a:rPr lang="en-AU" b="0" i="0" smtClean="0">
                                  <a:solidFill>
                                    <a:srgbClr val="FF0000"/>
                                  </a:solidFill>
                                  <a:latin typeface="Cambria Math" panose="02040503050406030204" pitchFamily="18" charset="0"/>
                                </a:rPr>
                                <m:t>log</m:t>
                              </m:r>
                            </m:fName>
                            <m:e>
                              <m:r>
                                <m:rPr>
                                  <m:sty m:val="p"/>
                                </m:rPr>
                                <a:rPr lang="el-GR" b="0" i="1" smtClean="0">
                                  <a:solidFill>
                                    <a:srgbClr val="FF0000"/>
                                  </a:solidFill>
                                  <a:latin typeface="Cambria Math" panose="02040503050406030204" pitchFamily="18" charset="0"/>
                                </a:rPr>
                                <m:t>υ</m:t>
                              </m:r>
                            </m:e>
                          </m:func>
                        </m:e>
                      </m:func>
                    </m:oMath>
                  </m:oMathPara>
                </a14:m>
                <a:endParaRPr lang="en-AU" dirty="0" smtClean="0">
                  <a:solidFill>
                    <a:srgbClr val="FF0000"/>
                  </a:solidFill>
                </a:endParaRPr>
              </a:p>
              <a:p>
                <a:pPr algn="ctr"/>
                <a:r>
                  <a:rPr lang="en-AU" dirty="0" smtClean="0">
                    <a:solidFill>
                      <a:srgbClr val="FF0000"/>
                    </a:solidFill>
                  </a:rPr>
                  <a:t>OR</a:t>
                </a:r>
              </a:p>
              <a:p>
                <a:pPr algn="ctr"/>
                <a14:m>
                  <m:oMathPara xmlns:m="http://schemas.openxmlformats.org/officeDocument/2006/math">
                    <m:oMathParaPr>
                      <m:jc m:val="centerGroup"/>
                    </m:oMathParaPr>
                    <m:oMath xmlns:m="http://schemas.openxmlformats.org/officeDocument/2006/math">
                      <m:r>
                        <a:rPr lang="en-AU" b="0" i="1" smtClean="0">
                          <a:solidFill>
                            <a:srgbClr val="FF0000"/>
                          </a:solidFill>
                          <a:latin typeface="Cambria Math" panose="02040503050406030204" pitchFamily="18" charset="0"/>
                        </a:rPr>
                        <m:t>𝑆</m:t>
                      </m:r>
                      <m:d>
                        <m:dPr>
                          <m:ctrlPr>
                            <a:rPr lang="en-AU" i="1">
                              <a:solidFill>
                                <a:srgbClr val="FF0000"/>
                              </a:solidFill>
                              <a:latin typeface="Cambria Math" panose="02040503050406030204" pitchFamily="18" charset="0"/>
                            </a:rPr>
                          </m:ctrlPr>
                        </m:dPr>
                        <m:e>
                          <m:r>
                            <m:rPr>
                              <m:sty m:val="p"/>
                            </m:rPr>
                            <a:rPr lang="el-GR" i="1">
                              <a:solidFill>
                                <a:srgbClr val="FF0000"/>
                              </a:solidFill>
                              <a:latin typeface="Cambria Math" panose="02040503050406030204" pitchFamily="18" charset="0"/>
                            </a:rPr>
                            <m:t>υ</m:t>
                          </m:r>
                        </m:e>
                      </m:d>
                      <m:r>
                        <a:rPr lang="en-AU" i="1">
                          <a:solidFill>
                            <a:srgbClr val="FF0000"/>
                          </a:solidFill>
                          <a:latin typeface="Cambria Math" panose="02040503050406030204" pitchFamily="18" charset="0"/>
                        </a:rPr>
                        <m:t>=</m:t>
                      </m:r>
                      <m:r>
                        <a:rPr lang="en-AU" b="0" i="1" smtClean="0">
                          <a:solidFill>
                            <a:srgbClr val="FF0000"/>
                          </a:solidFill>
                          <a:latin typeface="Cambria Math" panose="02040503050406030204" pitchFamily="18" charset="0"/>
                        </a:rPr>
                        <m:t>9.581</m:t>
                      </m:r>
                      <m:sSup>
                        <m:sSupPr>
                          <m:ctrlPr>
                            <a:rPr lang="en-AU" i="1">
                              <a:solidFill>
                                <a:srgbClr val="FF0000"/>
                              </a:solidFill>
                              <a:latin typeface="Cambria Math" panose="02040503050406030204" pitchFamily="18" charset="0"/>
                            </a:rPr>
                          </m:ctrlPr>
                        </m:sSupPr>
                        <m:e>
                          <m:d>
                            <m:dPr>
                              <m:ctrlPr>
                                <a:rPr lang="en-AU" i="1">
                                  <a:solidFill>
                                    <a:srgbClr val="FF0000"/>
                                  </a:solidFill>
                                  <a:latin typeface="Cambria Math" panose="02040503050406030204" pitchFamily="18" charset="0"/>
                                </a:rPr>
                              </m:ctrlPr>
                            </m:dPr>
                            <m:e>
                              <m:f>
                                <m:fPr>
                                  <m:ctrlPr>
                                    <a:rPr lang="en-AU" i="1">
                                      <a:solidFill>
                                        <a:srgbClr val="FF0000"/>
                                      </a:solidFill>
                                      <a:latin typeface="Cambria Math" panose="02040503050406030204" pitchFamily="18" charset="0"/>
                                    </a:rPr>
                                  </m:ctrlPr>
                                </m:fPr>
                                <m:num>
                                  <m:r>
                                    <m:rPr>
                                      <m:sty m:val="p"/>
                                    </m:rPr>
                                    <a:rPr lang="el-GR" i="1">
                                      <a:solidFill>
                                        <a:srgbClr val="FF0000"/>
                                      </a:solidFill>
                                      <a:latin typeface="Cambria Math" panose="02040503050406030204" pitchFamily="18" charset="0"/>
                                    </a:rPr>
                                    <m:t>υ</m:t>
                                  </m:r>
                                </m:num>
                                <m:den>
                                  <m:r>
                                    <a:rPr lang="en-AU" b="0" i="1" smtClean="0">
                                      <a:solidFill>
                                        <a:srgbClr val="FF0000"/>
                                      </a:solidFill>
                                      <a:latin typeface="Cambria Math" panose="02040503050406030204" pitchFamily="18" charset="0"/>
                                    </a:rPr>
                                    <m:t>1 </m:t>
                                  </m:r>
                                  <m:r>
                                    <a:rPr lang="en-AU" b="0" i="1" smtClean="0">
                                      <a:solidFill>
                                        <a:srgbClr val="FF0000"/>
                                      </a:solidFill>
                                      <a:latin typeface="Cambria Math" panose="02040503050406030204" pitchFamily="18" charset="0"/>
                                    </a:rPr>
                                    <m:t>𝐺𝐻𝑧</m:t>
                                  </m:r>
                                </m:den>
                              </m:f>
                            </m:e>
                          </m:d>
                        </m:e>
                        <m:sup>
                          <m:r>
                            <a:rPr lang="en-AU" b="0" i="1" smtClean="0">
                              <a:solidFill>
                                <a:srgbClr val="FF0000"/>
                              </a:solidFill>
                              <a:latin typeface="Cambria Math" panose="02040503050406030204" pitchFamily="18" charset="0"/>
                            </a:rPr>
                            <m:t>−1.064</m:t>
                          </m:r>
                        </m:sup>
                      </m:sSup>
                    </m:oMath>
                  </m:oMathPara>
                </a14:m>
                <a:endParaRPr lang="en-AU" dirty="0" err="1" smtClean="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06538" y="1430215"/>
                <a:ext cx="3355919" cy="1190262"/>
              </a:xfrm>
              <a:prstGeom prst="rect">
                <a:avLst/>
              </a:prstGeom>
              <a:blipFill rotWithShape="0">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67861" y="4665784"/>
                <a:ext cx="1964512" cy="369332"/>
              </a:xfrm>
              <a:prstGeom prst="rect">
                <a:avLst/>
              </a:prstGeom>
              <a:noFill/>
            </p:spPr>
            <p:txBody>
              <a:bodyPr wrap="none" rtlCol="0">
                <a:spAutoFit/>
              </a:bodyPr>
              <a:lstStyle/>
              <a:p>
                <a14:m>
                  <m:oMath xmlns:m="http://schemas.openxmlformats.org/officeDocument/2006/math">
                    <m:r>
                      <a:rPr lang="en-AU" b="0" i="1" smtClean="0">
                        <a:solidFill>
                          <a:srgbClr val="FF0000"/>
                        </a:solidFill>
                        <a:latin typeface="Cambria Math" panose="02040503050406030204" pitchFamily="18" charset="0"/>
                      </a:rPr>
                      <m:t>𝑆</m:t>
                    </m:r>
                    <m:d>
                      <m:dPr>
                        <m:ctrlPr>
                          <a:rPr lang="en-AU" b="0" i="1" smtClean="0">
                            <a:solidFill>
                              <a:srgbClr val="FF0000"/>
                            </a:solidFill>
                            <a:latin typeface="Cambria Math" panose="02040503050406030204" pitchFamily="18" charset="0"/>
                          </a:rPr>
                        </m:ctrlPr>
                      </m:dPr>
                      <m:e>
                        <m:r>
                          <a:rPr lang="en-AU" b="0" i="1" smtClean="0">
                            <a:solidFill>
                              <a:srgbClr val="FF0000"/>
                            </a:solidFill>
                            <a:latin typeface="Cambria Math" panose="02040503050406030204" pitchFamily="18" charset="0"/>
                          </a:rPr>
                          <m:t>5.5</m:t>
                        </m:r>
                      </m:e>
                    </m:d>
                    <m:r>
                      <a:rPr lang="en-AU" b="0" i="1" smtClean="0">
                        <a:solidFill>
                          <a:srgbClr val="FF0000"/>
                        </a:solidFill>
                        <a:latin typeface="Cambria Math" panose="02040503050406030204" pitchFamily="18" charset="0"/>
                      </a:rPr>
                      <m:t>=1.561</m:t>
                    </m:r>
                  </m:oMath>
                </a14:m>
                <a:r>
                  <a:rPr lang="en-AU" dirty="0" smtClean="0">
                    <a:solidFill>
                      <a:srgbClr val="FF0000"/>
                    </a:solidFill>
                  </a:rPr>
                  <a:t> Jy</a:t>
                </a:r>
                <a:endParaRPr lang="en-AU" dirty="0" err="1" smtClean="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67861" y="4665784"/>
                <a:ext cx="1964512" cy="369332"/>
              </a:xfrm>
              <a:prstGeom prst="rect">
                <a:avLst/>
              </a:prstGeom>
              <a:blipFill rotWithShape="0">
                <a:blip r:embed="rId4"/>
                <a:stretch>
                  <a:fillRect t="-8197" r="-1553"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96272" y="4665784"/>
                <a:ext cx="1788182" cy="369332"/>
              </a:xfrm>
              <a:prstGeom prst="rect">
                <a:avLst/>
              </a:prstGeom>
              <a:noFill/>
            </p:spPr>
            <p:txBody>
              <a:bodyPr wrap="none" rtlCol="0">
                <a:spAutoFit/>
              </a:bodyPr>
              <a:lstStyle/>
              <a:p>
                <a14:m>
                  <m:oMath xmlns:m="http://schemas.openxmlformats.org/officeDocument/2006/math">
                    <m:r>
                      <a:rPr lang="en-AU" b="0" i="1" smtClean="0">
                        <a:solidFill>
                          <a:srgbClr val="FF0000"/>
                        </a:solidFill>
                        <a:latin typeface="Cambria Math" panose="02040503050406030204" pitchFamily="18" charset="0"/>
                      </a:rPr>
                      <m:t>𝑆</m:t>
                    </m:r>
                    <m:d>
                      <m:dPr>
                        <m:ctrlPr>
                          <a:rPr lang="en-AU" b="0" i="1" smtClean="0">
                            <a:solidFill>
                              <a:srgbClr val="FF0000"/>
                            </a:solidFill>
                            <a:latin typeface="Cambria Math" panose="02040503050406030204" pitchFamily="18" charset="0"/>
                          </a:rPr>
                        </m:ctrlPr>
                      </m:dPr>
                      <m:e>
                        <m:r>
                          <a:rPr lang="en-AU" b="0" i="1" smtClean="0">
                            <a:solidFill>
                              <a:srgbClr val="FF0000"/>
                            </a:solidFill>
                            <a:latin typeface="Cambria Math" panose="02040503050406030204" pitchFamily="18" charset="0"/>
                          </a:rPr>
                          <m:t>9</m:t>
                        </m:r>
                      </m:e>
                    </m:d>
                    <m:r>
                      <a:rPr lang="en-AU" b="0" i="1" smtClean="0">
                        <a:solidFill>
                          <a:srgbClr val="FF0000"/>
                        </a:solidFill>
                        <a:latin typeface="Cambria Math" panose="02040503050406030204" pitchFamily="18" charset="0"/>
                      </a:rPr>
                      <m:t>=0.924</m:t>
                    </m:r>
                  </m:oMath>
                </a14:m>
                <a:r>
                  <a:rPr lang="en-AU" dirty="0" smtClean="0">
                    <a:solidFill>
                      <a:srgbClr val="FF0000"/>
                    </a:solidFill>
                  </a:rPr>
                  <a:t> Jy</a:t>
                </a:r>
                <a:endParaRPr lang="en-AU" dirty="0" err="1" smtClean="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696272" y="4665784"/>
                <a:ext cx="1788182" cy="369332"/>
              </a:xfrm>
              <a:prstGeom prst="rect">
                <a:avLst/>
              </a:prstGeom>
              <a:blipFill rotWithShape="0">
                <a:blip r:embed="rId5"/>
                <a:stretch>
                  <a:fillRect t="-8197" r="-2041" b="-24590"/>
                </a:stretch>
              </a:blipFill>
            </p:spPr>
            <p:txBody>
              <a:bodyPr/>
              <a:lstStyle/>
              <a:p>
                <a:r>
                  <a:rPr lang="en-AU">
                    <a:noFill/>
                  </a:rPr>
                  <a:t> </a:t>
                </a:r>
              </a:p>
            </p:txBody>
          </p:sp>
        </mc:Fallback>
      </mc:AlternateContent>
    </p:spTree>
    <p:extLst>
      <p:ext uri="{BB962C8B-B14F-4D97-AF65-F5344CB8AC3E}">
        <p14:creationId xmlns:p14="http://schemas.microsoft.com/office/powerpoint/2010/main" val="3336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a:t>
            </a:fld>
            <a:endParaRPr lang="en-AU" altLang="en-US" dirty="0"/>
          </a:p>
        </p:txBody>
      </p:sp>
      <p:sp>
        <p:nvSpPr>
          <p:cNvPr id="7" name="Content Placeholder 4"/>
          <p:cNvSpPr>
            <a:spLocks noGrp="1"/>
          </p:cNvSpPr>
          <p:nvPr>
            <p:ph idx="1"/>
          </p:nvPr>
        </p:nvSpPr>
        <p:spPr>
          <a:xfrm>
            <a:off x="360363" y="1276350"/>
            <a:ext cx="8459787" cy="4556125"/>
          </a:xfrm>
        </p:spPr>
        <p:txBody>
          <a:bodyPr/>
          <a:lstStyle/>
          <a:p>
            <a:pPr marL="285750" indent="-285750">
              <a:buFont typeface="Arial" panose="020B0604020202020204" pitchFamily="34" charset="0"/>
              <a:buChar char="•"/>
            </a:pPr>
            <a:r>
              <a:rPr lang="en-AU" altLang="en-US" dirty="0" smtClean="0"/>
              <a:t>Why are wide bandwidths useful?</a:t>
            </a:r>
          </a:p>
          <a:p>
            <a:pPr marL="285750" indent="-285750">
              <a:buFont typeface="Arial" panose="020B0604020202020204" pitchFamily="34" charset="0"/>
              <a:buChar char="•"/>
            </a:pPr>
            <a:r>
              <a:rPr lang="en-AU" altLang="en-US" dirty="0" smtClean="0"/>
              <a:t>How are wide bandwidth images made?</a:t>
            </a:r>
          </a:p>
          <a:p>
            <a:pPr marL="285750" indent="-285750">
              <a:buFont typeface="Arial" panose="020B0604020202020204" pitchFamily="34" charset="0"/>
              <a:buChar char="•"/>
            </a:pPr>
            <a:r>
              <a:rPr lang="en-AU" altLang="en-US" dirty="0" smtClean="0"/>
              <a:t>How do we make accurate measurements from wide bands?</a:t>
            </a:r>
          </a:p>
          <a:p>
            <a:pPr marL="285750" indent="-285750">
              <a:buFont typeface="Arial" panose="020B0604020202020204" pitchFamily="34" charset="0"/>
              <a:buChar char="•"/>
            </a:pPr>
            <a:r>
              <a:rPr lang="en-AU" altLang="en-US" dirty="0" smtClean="0"/>
              <a:t>What problems might we have with wide bandwidths?</a:t>
            </a:r>
          </a:p>
        </p:txBody>
      </p:sp>
      <p:sp>
        <p:nvSpPr>
          <p:cNvPr id="8" name="Text Placeholder 5"/>
          <p:cNvSpPr>
            <a:spLocks noGrp="1"/>
          </p:cNvSpPr>
          <p:nvPr>
            <p:ph type="body" sz="quarter" idx="13"/>
          </p:nvPr>
        </p:nvSpPr>
        <p:spPr>
          <a:xfrm>
            <a:off x="360363" y="269875"/>
            <a:ext cx="8459787" cy="893763"/>
          </a:xfrm>
        </p:spPr>
        <p:txBody>
          <a:bodyPr/>
          <a:lstStyle/>
          <a:p>
            <a:pPr>
              <a:spcBef>
                <a:spcPct val="0"/>
              </a:spcBef>
              <a:spcAft>
                <a:spcPts val="288"/>
              </a:spcAft>
            </a:pPr>
            <a:r>
              <a:rPr lang="en-AU" altLang="en-US" dirty="0" smtClean="0"/>
              <a:t>Outline</a:t>
            </a:r>
          </a:p>
        </p:txBody>
      </p:sp>
    </p:spTree>
    <p:extLst>
      <p:ext uri="{BB962C8B-B14F-4D97-AF65-F5344CB8AC3E}">
        <p14:creationId xmlns:p14="http://schemas.microsoft.com/office/powerpoint/2010/main" val="3438600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Measuring Flux Density</a:t>
            </a:r>
            <a:endParaRPr lang="en-AU" dirty="0"/>
          </a:p>
        </p:txBody>
      </p:sp>
      <p:sp>
        <p:nvSpPr>
          <p:cNvPr id="3" name="Footer Placeholder 2"/>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20</a:t>
            </a:fld>
            <a:endParaRPr lang="en-AU"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03" y="1170000"/>
            <a:ext cx="5702260" cy="4561808"/>
          </a:xfrm>
          <a:prstGeom prst="rect">
            <a:avLst/>
          </a:prstGeom>
        </p:spPr>
      </p:pic>
      <p:sp>
        <p:nvSpPr>
          <p:cNvPr id="5" name="TextBox 4"/>
          <p:cNvSpPr txBox="1"/>
          <p:nvPr/>
        </p:nvSpPr>
        <p:spPr>
          <a:xfrm>
            <a:off x="5920155" y="1240700"/>
            <a:ext cx="2900208" cy="3970318"/>
          </a:xfrm>
          <a:prstGeom prst="rect">
            <a:avLst/>
          </a:prstGeom>
          <a:noFill/>
        </p:spPr>
        <p:txBody>
          <a:bodyPr wrap="square" rtlCol="0">
            <a:spAutoFit/>
          </a:bodyPr>
          <a:lstStyle/>
          <a:p>
            <a:r>
              <a:rPr lang="en-AU" dirty="0" smtClean="0"/>
              <a:t>If you need to image the field to get the flux density, you might get a different answer though.</a:t>
            </a:r>
          </a:p>
          <a:p>
            <a:endParaRPr lang="en-AU" dirty="0"/>
          </a:p>
          <a:p>
            <a:r>
              <a:rPr lang="en-AU" dirty="0" smtClean="0"/>
              <a:t>The same calibrator that we just measured via spectral fit has an image-measured flux density that is higher.</a:t>
            </a:r>
          </a:p>
          <a:p>
            <a:endParaRPr lang="en-AU" dirty="0"/>
          </a:p>
          <a:p>
            <a:r>
              <a:rPr lang="en-AU" dirty="0" smtClean="0"/>
              <a:t>This is because the spectral index hasn’t been taken into account.</a:t>
            </a:r>
          </a:p>
        </p:txBody>
      </p:sp>
      <mc:AlternateContent xmlns:mc="http://schemas.openxmlformats.org/markup-compatibility/2006" xmlns:a14="http://schemas.microsoft.com/office/drawing/2010/main">
        <mc:Choice Requires="a14">
          <p:sp>
            <p:nvSpPr>
              <p:cNvPr id="9" name="TextBox 8"/>
              <p:cNvSpPr txBox="1"/>
              <p:nvPr/>
            </p:nvSpPr>
            <p:spPr>
              <a:xfrm>
                <a:off x="1189895" y="4437177"/>
                <a:ext cx="1964512" cy="646331"/>
              </a:xfrm>
              <a:prstGeom prst="rect">
                <a:avLst/>
              </a:prstGeom>
              <a:noFill/>
            </p:spPr>
            <p:txBody>
              <a:bodyPr wrap="none" rtlCol="0">
                <a:spAutoFit/>
              </a:bodyPr>
              <a:lstStyle/>
              <a:p>
                <a14:m>
                  <m:oMath xmlns:m="http://schemas.openxmlformats.org/officeDocument/2006/math">
                    <m:r>
                      <a:rPr lang="en-AU" b="0" i="1" smtClean="0">
                        <a:solidFill>
                          <a:schemeClr val="accent1"/>
                        </a:solidFill>
                        <a:latin typeface="Cambria Math" panose="02040503050406030204" pitchFamily="18" charset="0"/>
                      </a:rPr>
                      <m:t>𝑆</m:t>
                    </m:r>
                    <m:d>
                      <m:dPr>
                        <m:ctrlPr>
                          <a:rPr lang="en-AU" b="0" i="1" smtClean="0">
                            <a:solidFill>
                              <a:schemeClr val="accent1"/>
                            </a:solidFill>
                            <a:latin typeface="Cambria Math" panose="02040503050406030204" pitchFamily="18" charset="0"/>
                          </a:rPr>
                        </m:ctrlPr>
                      </m:dPr>
                      <m:e>
                        <m:r>
                          <a:rPr lang="en-AU" b="0" i="1" smtClean="0">
                            <a:solidFill>
                              <a:schemeClr val="accent1"/>
                            </a:solidFill>
                            <a:latin typeface="Cambria Math" panose="02040503050406030204" pitchFamily="18" charset="0"/>
                          </a:rPr>
                          <m:t>5.5</m:t>
                        </m:r>
                      </m:e>
                    </m:d>
                    <m:r>
                      <a:rPr lang="en-AU" b="0" i="1" smtClean="0">
                        <a:solidFill>
                          <a:schemeClr val="accent1"/>
                        </a:solidFill>
                        <a:latin typeface="Cambria Math" panose="02040503050406030204" pitchFamily="18" charset="0"/>
                      </a:rPr>
                      <m:t>=1.586</m:t>
                    </m:r>
                  </m:oMath>
                </a14:m>
                <a:r>
                  <a:rPr lang="en-AU" dirty="0" smtClean="0">
                    <a:solidFill>
                      <a:schemeClr val="accent1"/>
                    </a:solidFill>
                  </a:rPr>
                  <a:t> Jy</a:t>
                </a:r>
              </a:p>
              <a:p>
                <a:pPr algn="ctr"/>
                <a:r>
                  <a:rPr lang="en-AU" dirty="0" smtClean="0">
                    <a:solidFill>
                      <a:schemeClr val="accent1"/>
                    </a:solidFill>
                  </a:rPr>
                  <a:t>(1.6% higher)</a:t>
                </a:r>
              </a:p>
            </p:txBody>
          </p:sp>
        </mc:Choice>
        <mc:Fallback xmlns="">
          <p:sp>
            <p:nvSpPr>
              <p:cNvPr id="9" name="TextBox 8"/>
              <p:cNvSpPr txBox="1">
                <a:spLocks noRot="1" noChangeAspect="1" noMove="1" noResize="1" noEditPoints="1" noAdjustHandles="1" noChangeArrowheads="1" noChangeShapeType="1" noTextEdit="1"/>
              </p:cNvSpPr>
              <p:nvPr/>
            </p:nvSpPr>
            <p:spPr>
              <a:xfrm>
                <a:off x="1189895" y="4437177"/>
                <a:ext cx="1964512" cy="646331"/>
              </a:xfrm>
              <a:prstGeom prst="rect">
                <a:avLst/>
              </a:prstGeom>
              <a:blipFill rotWithShape="0">
                <a:blip r:embed="rId3"/>
                <a:stretch>
                  <a:fillRect t="-5660" r="-1863" b="-1415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93608" y="4437177"/>
                <a:ext cx="1788182" cy="646331"/>
              </a:xfrm>
              <a:prstGeom prst="rect">
                <a:avLst/>
              </a:prstGeom>
              <a:noFill/>
            </p:spPr>
            <p:txBody>
              <a:bodyPr wrap="none" rtlCol="0">
                <a:spAutoFit/>
              </a:bodyPr>
              <a:lstStyle/>
              <a:p>
                <a14:m>
                  <m:oMath xmlns:m="http://schemas.openxmlformats.org/officeDocument/2006/math">
                    <m:r>
                      <a:rPr lang="en-AU" b="0" i="1" smtClean="0">
                        <a:solidFill>
                          <a:schemeClr val="accent1"/>
                        </a:solidFill>
                        <a:latin typeface="Cambria Math" panose="02040503050406030204" pitchFamily="18" charset="0"/>
                      </a:rPr>
                      <m:t>𝑆</m:t>
                    </m:r>
                    <m:d>
                      <m:dPr>
                        <m:ctrlPr>
                          <a:rPr lang="en-AU" b="0" i="1" smtClean="0">
                            <a:solidFill>
                              <a:schemeClr val="accent1"/>
                            </a:solidFill>
                            <a:latin typeface="Cambria Math" panose="02040503050406030204" pitchFamily="18" charset="0"/>
                          </a:rPr>
                        </m:ctrlPr>
                      </m:dPr>
                      <m:e>
                        <m:r>
                          <a:rPr lang="en-AU" b="0" i="1" smtClean="0">
                            <a:solidFill>
                              <a:schemeClr val="accent1"/>
                            </a:solidFill>
                            <a:latin typeface="Cambria Math" panose="02040503050406030204" pitchFamily="18" charset="0"/>
                          </a:rPr>
                          <m:t>9</m:t>
                        </m:r>
                      </m:e>
                    </m:d>
                    <m:r>
                      <a:rPr lang="en-AU" b="0" i="1" smtClean="0">
                        <a:solidFill>
                          <a:schemeClr val="accent1"/>
                        </a:solidFill>
                        <a:latin typeface="Cambria Math" panose="02040503050406030204" pitchFamily="18" charset="0"/>
                      </a:rPr>
                      <m:t>=0.935</m:t>
                    </m:r>
                  </m:oMath>
                </a14:m>
                <a:r>
                  <a:rPr lang="en-AU" dirty="0" smtClean="0">
                    <a:solidFill>
                      <a:schemeClr val="accent1"/>
                    </a:solidFill>
                  </a:rPr>
                  <a:t> Jy</a:t>
                </a:r>
              </a:p>
              <a:p>
                <a:pPr algn="ctr"/>
                <a:r>
                  <a:rPr lang="en-AU" dirty="0" smtClean="0">
                    <a:solidFill>
                      <a:schemeClr val="accent1"/>
                    </a:solidFill>
                  </a:rPr>
                  <a:t>(1.2% higher)</a:t>
                </a:r>
              </a:p>
            </p:txBody>
          </p:sp>
        </mc:Choice>
        <mc:Fallback xmlns="">
          <p:sp>
            <p:nvSpPr>
              <p:cNvPr id="10" name="TextBox 9"/>
              <p:cNvSpPr txBox="1">
                <a:spLocks noRot="1" noChangeAspect="1" noMove="1" noResize="1" noEditPoints="1" noAdjustHandles="1" noChangeArrowheads="1" noChangeShapeType="1" noTextEdit="1"/>
              </p:cNvSpPr>
              <p:nvPr/>
            </p:nvSpPr>
            <p:spPr>
              <a:xfrm>
                <a:off x="3293608" y="4437177"/>
                <a:ext cx="1788182" cy="646331"/>
              </a:xfrm>
              <a:prstGeom prst="rect">
                <a:avLst/>
              </a:prstGeom>
              <a:blipFill rotWithShape="0">
                <a:blip r:embed="rId4"/>
                <a:stretch>
                  <a:fillRect t="-5660" r="-2041" b="-14151"/>
                </a:stretch>
              </a:blipFill>
            </p:spPr>
            <p:txBody>
              <a:bodyPr/>
              <a:lstStyle/>
              <a:p>
                <a:r>
                  <a:rPr lang="en-AU">
                    <a:noFill/>
                  </a:rPr>
                  <a:t> </a:t>
                </a:r>
              </a:p>
            </p:txBody>
          </p:sp>
        </mc:Fallback>
      </mc:AlternateContent>
    </p:spTree>
    <p:extLst>
      <p:ext uri="{BB962C8B-B14F-4D97-AF65-F5344CB8AC3E}">
        <p14:creationId xmlns:p14="http://schemas.microsoft.com/office/powerpoint/2010/main" val="862307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AU" dirty="0" smtClean="0"/>
                  <a:t>The band-averaged flux density of a source could be considered as the weighted mean of all the channels going in to the image.</a:t>
                </a:r>
              </a:p>
              <a:p>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AU" b="0" i="1" smtClean="0">
                              <a:latin typeface="Cambria Math" panose="02040503050406030204" pitchFamily="18" charset="0"/>
                            </a:rPr>
                            <m:t>𝑆</m:t>
                          </m:r>
                        </m:e>
                        <m:sub>
                          <m:r>
                            <a:rPr lang="en-AU" b="0" i="1" smtClean="0">
                              <a:latin typeface="Cambria Math" panose="02040503050406030204" pitchFamily="18" charset="0"/>
                            </a:rPr>
                            <m:t>𝑎𝑣𝑔</m:t>
                          </m:r>
                        </m:sub>
                      </m:sSub>
                      <m:r>
                        <a:rPr lang="en-AU" b="0" i="1" smtClean="0">
                          <a:latin typeface="Cambria Math" panose="02040503050406030204" pitchFamily="18" charset="0"/>
                        </a:rPr>
                        <m:t>=</m:t>
                      </m:r>
                      <m:f>
                        <m:fPr>
                          <m:ctrlPr>
                            <a:rPr lang="en-AU" b="0" i="1" smtClean="0">
                              <a:latin typeface="Cambria Math" panose="02040503050406030204" pitchFamily="18" charset="0"/>
                            </a:rPr>
                          </m:ctrlPr>
                        </m:fPr>
                        <m:num>
                          <m:nary>
                            <m:naryPr>
                              <m:chr m:val="∑"/>
                              <m:ctrlPr>
                                <a:rPr lang="en-AU" b="0" i="1" smtClean="0">
                                  <a:latin typeface="Cambria Math" panose="02040503050406030204" pitchFamily="18" charset="0"/>
                                </a:rPr>
                              </m:ctrlPr>
                            </m:naryPr>
                            <m:sub>
                              <m:r>
                                <m:rPr>
                                  <m:brk m:alnAt="23"/>
                                </m:rPr>
                                <a:rPr lang="en-AU" b="0" i="1" smtClean="0">
                                  <a:latin typeface="Cambria Math" panose="02040503050406030204" pitchFamily="18" charset="0"/>
                                </a:rPr>
                                <m:t>𝑖</m:t>
                              </m:r>
                              <m:r>
                                <a:rPr lang="en-AU" b="0" i="1" smtClean="0">
                                  <a:latin typeface="Cambria Math" panose="02040503050406030204" pitchFamily="18" charset="0"/>
                                </a:rPr>
                                <m:t>=1</m:t>
                              </m:r>
                            </m:sub>
                            <m:sup>
                              <m:sSub>
                                <m:sSubPr>
                                  <m:ctrlPr>
                                    <a:rPr lang="en-AU" b="0" i="1" smtClean="0">
                                      <a:latin typeface="Cambria Math" panose="02040503050406030204" pitchFamily="18" charset="0"/>
                                    </a:rPr>
                                  </m:ctrlPr>
                                </m:sSubPr>
                                <m:e>
                                  <m:r>
                                    <a:rPr lang="en-AU" b="0" i="1" smtClean="0">
                                      <a:latin typeface="Cambria Math" panose="02040503050406030204" pitchFamily="18" charset="0"/>
                                    </a:rPr>
                                    <m:t>𝑁</m:t>
                                  </m:r>
                                </m:e>
                                <m:sub>
                                  <m:r>
                                    <a:rPr lang="en-AU" b="0" i="1" smtClean="0">
                                      <a:latin typeface="Cambria Math" panose="02040503050406030204" pitchFamily="18" charset="0"/>
                                    </a:rPr>
                                    <m:t>𝑐h𝑎𝑛</m:t>
                                  </m:r>
                                </m:sub>
                              </m:sSub>
                            </m:sup>
                            <m:e>
                              <m:sSub>
                                <m:sSubPr>
                                  <m:ctrlPr>
                                    <a:rPr lang="en-AU" b="0" i="1" smtClean="0">
                                      <a:latin typeface="Cambria Math" panose="02040503050406030204" pitchFamily="18" charset="0"/>
                                    </a:rPr>
                                  </m:ctrlPr>
                                </m:sSubPr>
                                <m:e>
                                  <m:r>
                                    <a:rPr lang="en-AU" b="0" i="1" smtClean="0">
                                      <a:latin typeface="Cambria Math" panose="02040503050406030204" pitchFamily="18" charset="0"/>
                                    </a:rPr>
                                    <m:t>𝑤</m:t>
                                  </m:r>
                                </m:e>
                                <m:sub>
                                  <m:r>
                                    <a:rPr lang="en-AU" b="0" i="1" smtClean="0">
                                      <a:latin typeface="Cambria Math" panose="02040503050406030204" pitchFamily="18" charset="0"/>
                                    </a:rPr>
                                    <m:t>𝑖</m:t>
                                  </m:r>
                                </m:sub>
                              </m:sSub>
                              <m:r>
                                <a:rPr lang="en-AU" b="0" i="1" smtClean="0">
                                  <a:latin typeface="Cambria Math" panose="02040503050406030204" pitchFamily="18" charset="0"/>
                                </a:rPr>
                                <m:t>𝑆</m:t>
                              </m:r>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m:rPr>
                                      <m:sty m:val="p"/>
                                    </m:rPr>
                                    <a:rPr lang="el-GR" b="0" i="1" smtClean="0">
                                      <a:latin typeface="Cambria Math" panose="02040503050406030204" pitchFamily="18" charset="0"/>
                                    </a:rPr>
                                    <m:t>υ</m:t>
                                  </m:r>
                                </m:e>
                                <m:sub>
                                  <m:r>
                                    <a:rPr lang="en-AU" b="0" i="1" smtClean="0">
                                      <a:latin typeface="Cambria Math" panose="02040503050406030204" pitchFamily="18" charset="0"/>
                                    </a:rPr>
                                    <m:t>𝑖</m:t>
                                  </m:r>
                                </m:sub>
                              </m:sSub>
                              <m:r>
                                <a:rPr lang="en-AU" b="0" i="1" smtClean="0">
                                  <a:latin typeface="Cambria Math" panose="02040503050406030204" pitchFamily="18" charset="0"/>
                                </a:rPr>
                                <m:t>)</m:t>
                              </m:r>
                            </m:e>
                          </m:nary>
                        </m:num>
                        <m:den>
                          <m:nary>
                            <m:naryPr>
                              <m:chr m:val="∑"/>
                              <m:ctrlPr>
                                <a:rPr lang="en-AU" i="1" smtClean="0">
                                  <a:latin typeface="Cambria Math" panose="02040503050406030204" pitchFamily="18" charset="0"/>
                                </a:rPr>
                              </m:ctrlPr>
                            </m:naryPr>
                            <m:sub>
                              <m:r>
                                <m:rPr>
                                  <m:brk m:alnAt="23"/>
                                </m:rPr>
                                <a:rPr lang="en-AU" i="1">
                                  <a:latin typeface="Cambria Math" panose="02040503050406030204" pitchFamily="18" charset="0"/>
                                </a:rPr>
                                <m:t>𝑖</m:t>
                              </m:r>
                              <m:r>
                                <a:rPr lang="en-AU" i="1">
                                  <a:latin typeface="Cambria Math" panose="02040503050406030204" pitchFamily="18" charset="0"/>
                                </a:rPr>
                                <m:t>=1</m:t>
                              </m:r>
                            </m:sub>
                            <m:sup>
                              <m:sSub>
                                <m:sSubPr>
                                  <m:ctrlPr>
                                    <a:rPr lang="en-AU" i="1">
                                      <a:latin typeface="Cambria Math" panose="02040503050406030204" pitchFamily="18" charset="0"/>
                                    </a:rPr>
                                  </m:ctrlPr>
                                </m:sSubPr>
                                <m:e>
                                  <m:r>
                                    <a:rPr lang="en-AU" i="1">
                                      <a:latin typeface="Cambria Math" panose="02040503050406030204" pitchFamily="18" charset="0"/>
                                    </a:rPr>
                                    <m:t>𝑁</m:t>
                                  </m:r>
                                </m:e>
                                <m:sub>
                                  <m:r>
                                    <a:rPr lang="en-AU" i="1">
                                      <a:latin typeface="Cambria Math" panose="02040503050406030204" pitchFamily="18" charset="0"/>
                                    </a:rPr>
                                    <m:t>𝑐h𝑎𝑛</m:t>
                                  </m:r>
                                </m:sub>
                              </m:sSub>
                            </m:sup>
                            <m:e>
                              <m:sSub>
                                <m:sSubPr>
                                  <m:ctrlPr>
                                    <a:rPr lang="en-AU" i="1">
                                      <a:latin typeface="Cambria Math" panose="02040503050406030204" pitchFamily="18" charset="0"/>
                                    </a:rPr>
                                  </m:ctrlPr>
                                </m:sSubPr>
                                <m:e>
                                  <m:r>
                                    <a:rPr lang="en-AU" i="1">
                                      <a:latin typeface="Cambria Math" panose="02040503050406030204" pitchFamily="18" charset="0"/>
                                    </a:rPr>
                                    <m:t>𝑤</m:t>
                                  </m:r>
                                </m:e>
                                <m:sub>
                                  <m:r>
                                    <a:rPr lang="en-AU" i="1">
                                      <a:latin typeface="Cambria Math" panose="02040503050406030204" pitchFamily="18" charset="0"/>
                                    </a:rPr>
                                    <m:t>𝑖</m:t>
                                  </m:r>
                                </m:sub>
                              </m:sSub>
                            </m:e>
                          </m:nary>
                        </m:den>
                      </m:f>
                    </m:oMath>
                  </m:oMathPara>
                </a14:m>
                <a:endParaRPr lang="en-AU" dirty="0" smtClean="0"/>
              </a:p>
              <a:p>
                <a:r>
                  <a:rPr lang="en-AU" dirty="0" smtClean="0"/>
                  <a:t>But we know that</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𝑆</m:t>
                      </m:r>
                      <m:d>
                        <m:dPr>
                          <m:ctrlPr>
                            <a:rPr lang="en-AU" i="1">
                              <a:latin typeface="Cambria Math" panose="02040503050406030204" pitchFamily="18" charset="0"/>
                            </a:rPr>
                          </m:ctrlPr>
                        </m:dPr>
                        <m:e>
                          <m:sSub>
                            <m:sSubPr>
                              <m:ctrlPr>
                                <a:rPr lang="en-AU" i="1" smtClean="0">
                                  <a:latin typeface="Cambria Math" panose="02040503050406030204" pitchFamily="18" charset="0"/>
                                </a:rPr>
                              </m:ctrlPr>
                            </m:sSubPr>
                            <m:e>
                              <m:r>
                                <m:rPr>
                                  <m:sty m:val="p"/>
                                </m:rPr>
                                <a:rPr lang="el-GR" i="1" smtClean="0">
                                  <a:latin typeface="Cambria Math" panose="02040503050406030204" pitchFamily="18" charset="0"/>
                                </a:rPr>
                                <m:t>υ</m:t>
                              </m:r>
                            </m:e>
                            <m:sub>
                              <m:r>
                                <a:rPr lang="en-AU" b="0" i="1" smtClean="0">
                                  <a:latin typeface="Cambria Math" panose="02040503050406030204" pitchFamily="18" charset="0"/>
                                </a:rPr>
                                <m:t>𝑖</m:t>
                              </m:r>
                            </m:sub>
                          </m:sSub>
                        </m:e>
                      </m:d>
                      <m:r>
                        <a:rPr lang="en-AU" i="1">
                          <a:latin typeface="Cambria Math" panose="02040503050406030204" pitchFamily="18" charset="0"/>
                        </a:rPr>
                        <m:t>=</m:t>
                      </m:r>
                      <m:r>
                        <a:rPr lang="en-AU" b="0" i="1" smtClean="0">
                          <a:latin typeface="Cambria Math" panose="02040503050406030204" pitchFamily="18" charset="0"/>
                        </a:rPr>
                        <m:t>𝑆</m:t>
                      </m:r>
                      <m:r>
                        <a:rPr lang="en-AU" i="1">
                          <a:latin typeface="Cambria Math" panose="02040503050406030204" pitchFamily="18" charset="0"/>
                        </a:rPr>
                        <m:t>(</m:t>
                      </m:r>
                      <m:sSub>
                        <m:sSubPr>
                          <m:ctrlPr>
                            <a:rPr lang="en-AU" i="1">
                              <a:latin typeface="Cambria Math" panose="02040503050406030204" pitchFamily="18" charset="0"/>
                            </a:rPr>
                          </m:ctrlPr>
                        </m:sSubPr>
                        <m:e>
                          <m:r>
                            <m:rPr>
                              <m:sty m:val="p"/>
                            </m:rPr>
                            <a:rPr lang="el-GR" i="1">
                              <a:latin typeface="Cambria Math" panose="02040503050406030204" pitchFamily="18" charset="0"/>
                            </a:rPr>
                            <m:t>υ</m:t>
                          </m:r>
                        </m:e>
                        <m:sub>
                          <m:r>
                            <a:rPr lang="en-AU" i="1">
                              <a:latin typeface="Cambria Math" panose="02040503050406030204" pitchFamily="18" charset="0"/>
                            </a:rPr>
                            <m:t>0</m:t>
                          </m:r>
                        </m:sub>
                      </m:sSub>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ctrlPr>
                                    <a:rPr lang="en-AU" i="1">
                                      <a:latin typeface="Cambria Math" panose="02040503050406030204" pitchFamily="18" charset="0"/>
                                    </a:rPr>
                                  </m:ctrlPr>
                                </m:fPr>
                                <m:num>
                                  <m:sSub>
                                    <m:sSubPr>
                                      <m:ctrlPr>
                                        <a:rPr lang="el-GR" i="1" smtClean="0">
                                          <a:latin typeface="Cambria Math" panose="02040503050406030204" pitchFamily="18" charset="0"/>
                                        </a:rPr>
                                      </m:ctrlPr>
                                    </m:sSubPr>
                                    <m:e>
                                      <m:r>
                                        <m:rPr>
                                          <m:sty m:val="p"/>
                                        </m:rPr>
                                        <a:rPr lang="el-GR" i="1">
                                          <a:latin typeface="Cambria Math" panose="02040503050406030204" pitchFamily="18" charset="0"/>
                                        </a:rPr>
                                        <m:t>υ</m:t>
                                      </m:r>
                                    </m:e>
                                    <m:sub>
                                      <m:r>
                                        <a:rPr lang="en-AU" b="0" i="1" smtClean="0">
                                          <a:latin typeface="Cambria Math" panose="02040503050406030204" pitchFamily="18" charset="0"/>
                                        </a:rPr>
                                        <m:t>𝑖</m:t>
                                      </m:r>
                                    </m:sub>
                                  </m:sSub>
                                </m:num>
                                <m:den>
                                  <m:sSub>
                                    <m:sSubPr>
                                      <m:ctrlPr>
                                        <a:rPr lang="en-AU" i="1">
                                          <a:latin typeface="Cambria Math" panose="02040503050406030204" pitchFamily="18" charset="0"/>
                                        </a:rPr>
                                      </m:ctrlPr>
                                    </m:sSubPr>
                                    <m:e>
                                      <m:r>
                                        <m:rPr>
                                          <m:sty m:val="p"/>
                                        </m:rPr>
                                        <a:rPr lang="el-GR" i="1">
                                          <a:latin typeface="Cambria Math" panose="02040503050406030204" pitchFamily="18" charset="0"/>
                                        </a:rPr>
                                        <m:t>υ</m:t>
                                      </m:r>
                                    </m:e>
                                    <m:sub>
                                      <m:r>
                                        <a:rPr lang="en-AU" i="1">
                                          <a:latin typeface="Cambria Math" panose="02040503050406030204" pitchFamily="18" charset="0"/>
                                        </a:rPr>
                                        <m:t>0</m:t>
                                      </m:r>
                                    </m:sub>
                                  </m:sSub>
                                </m:den>
                              </m:f>
                            </m:e>
                          </m:d>
                        </m:e>
                        <m:sup>
                          <m:r>
                            <a:rPr lang="en-AU" i="1">
                              <a:latin typeface="Cambria Math" panose="02040503050406030204" pitchFamily="18" charset="0"/>
                              <a:ea typeface="Cambria Math" panose="02040503050406030204" pitchFamily="18" charset="0"/>
                            </a:rPr>
                            <m:t>𝛼</m:t>
                          </m:r>
                        </m:sup>
                      </m:sSup>
                    </m:oMath>
                  </m:oMathPara>
                </a14:m>
                <a:endParaRPr lang="en-AU" dirty="0" smtClean="0"/>
              </a:p>
              <a:p>
                <a:r>
                  <a:rPr lang="en-AU" dirty="0" smtClean="0"/>
                  <a:t>So, substituting, rearranging and simplifying to equal weights:</a:t>
                </a:r>
              </a:p>
              <a:p>
                <a:pPr/>
                <a14:m>
                  <m:oMathPara xmlns:m="http://schemas.openxmlformats.org/officeDocument/2006/math">
                    <m:oMathParaPr>
                      <m:jc m:val="centerGroup"/>
                    </m:oMathParaPr>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𝑆</m:t>
                          </m:r>
                        </m:e>
                        <m:sub>
                          <m:r>
                            <a:rPr lang="en-AU" i="1">
                              <a:latin typeface="Cambria Math" panose="02040503050406030204" pitchFamily="18" charset="0"/>
                            </a:rPr>
                            <m:t>𝑎𝑣𝑔</m:t>
                          </m:r>
                        </m:sub>
                      </m:sSub>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𝑆</m:t>
                          </m:r>
                          <m:r>
                            <a:rPr lang="en-AU" i="1">
                              <a:latin typeface="Cambria Math" panose="02040503050406030204" pitchFamily="18" charset="0"/>
                            </a:rPr>
                            <m:t>(</m:t>
                          </m:r>
                          <m:sSub>
                            <m:sSubPr>
                              <m:ctrlPr>
                                <a:rPr lang="en-AU" i="1">
                                  <a:latin typeface="Cambria Math" panose="02040503050406030204" pitchFamily="18" charset="0"/>
                                </a:rPr>
                              </m:ctrlPr>
                            </m:sSubPr>
                            <m:e>
                              <m:r>
                                <m:rPr>
                                  <m:sty m:val="p"/>
                                </m:rPr>
                                <a:rPr lang="el-GR" i="1">
                                  <a:latin typeface="Cambria Math" panose="02040503050406030204" pitchFamily="18" charset="0"/>
                                </a:rPr>
                                <m:t>υ</m:t>
                              </m:r>
                            </m:e>
                            <m:sub>
                              <m:r>
                                <a:rPr lang="en-AU" i="1">
                                  <a:latin typeface="Cambria Math" panose="02040503050406030204" pitchFamily="18" charset="0"/>
                                </a:rPr>
                                <m:t>0</m:t>
                              </m:r>
                            </m:sub>
                          </m:sSub>
                          <m:r>
                            <a:rPr lang="en-AU" i="1">
                              <a:latin typeface="Cambria Math" panose="02040503050406030204" pitchFamily="18" charset="0"/>
                            </a:rPr>
                            <m:t>)</m:t>
                          </m:r>
                          <m:nary>
                            <m:naryPr>
                              <m:chr m:val="∑"/>
                              <m:ctrlPr>
                                <a:rPr lang="en-AU" i="1">
                                  <a:latin typeface="Cambria Math" panose="02040503050406030204" pitchFamily="18" charset="0"/>
                                </a:rPr>
                              </m:ctrlPr>
                            </m:naryPr>
                            <m:sub>
                              <m:r>
                                <m:rPr>
                                  <m:brk m:alnAt="23"/>
                                </m:rPr>
                                <a:rPr lang="en-AU" i="1">
                                  <a:latin typeface="Cambria Math" panose="02040503050406030204" pitchFamily="18" charset="0"/>
                                </a:rPr>
                                <m:t>𝑖</m:t>
                              </m:r>
                              <m:r>
                                <a:rPr lang="en-AU" i="1">
                                  <a:latin typeface="Cambria Math" panose="02040503050406030204" pitchFamily="18" charset="0"/>
                                </a:rPr>
                                <m:t>=1</m:t>
                              </m:r>
                            </m:sub>
                            <m:sup>
                              <m:sSub>
                                <m:sSubPr>
                                  <m:ctrlPr>
                                    <a:rPr lang="en-AU" i="1">
                                      <a:latin typeface="Cambria Math" panose="02040503050406030204" pitchFamily="18" charset="0"/>
                                    </a:rPr>
                                  </m:ctrlPr>
                                </m:sSubPr>
                                <m:e>
                                  <m:r>
                                    <a:rPr lang="en-AU" i="1">
                                      <a:latin typeface="Cambria Math" panose="02040503050406030204" pitchFamily="18" charset="0"/>
                                    </a:rPr>
                                    <m:t>𝑁</m:t>
                                  </m:r>
                                </m:e>
                                <m:sub>
                                  <m:r>
                                    <a:rPr lang="en-AU" i="1">
                                      <a:latin typeface="Cambria Math" panose="02040503050406030204" pitchFamily="18" charset="0"/>
                                    </a:rPr>
                                    <m:t>𝑐h𝑎𝑛</m:t>
                                  </m:r>
                                </m:sub>
                              </m:sSub>
                            </m:sup>
                            <m:e>
                              <m:sSubSup>
                                <m:sSubSupPr>
                                  <m:ctrlPr>
                                    <a:rPr lang="en-AU" i="1" smtClean="0">
                                      <a:latin typeface="Cambria Math" panose="02040503050406030204" pitchFamily="18" charset="0"/>
                                    </a:rPr>
                                  </m:ctrlPr>
                                </m:sSubSupPr>
                                <m:e>
                                  <m:r>
                                    <m:rPr>
                                      <m:sty m:val="p"/>
                                    </m:rPr>
                                    <a:rPr lang="el-GR" i="1" smtClean="0">
                                      <a:latin typeface="Cambria Math" panose="02040503050406030204" pitchFamily="18" charset="0"/>
                                    </a:rPr>
                                    <m:t>υ</m:t>
                                  </m:r>
                                </m:e>
                                <m:sub>
                                  <m:r>
                                    <a:rPr lang="en-AU" b="0" i="1" smtClean="0">
                                      <a:latin typeface="Cambria Math" panose="02040503050406030204" pitchFamily="18" charset="0"/>
                                    </a:rPr>
                                    <m:t>𝑖</m:t>
                                  </m:r>
                                </m:sub>
                                <m:sup>
                                  <m:r>
                                    <a:rPr lang="el-GR" i="1">
                                      <a:latin typeface="Cambria Math" panose="02040503050406030204" pitchFamily="18" charset="0"/>
                                      <a:ea typeface="Cambria Math" panose="02040503050406030204" pitchFamily="18" charset="0"/>
                                    </a:rPr>
                                    <m:t>𝛼</m:t>
                                  </m:r>
                                </m:sup>
                              </m:sSubSup>
                            </m:e>
                          </m:nary>
                        </m:num>
                        <m:den>
                          <m:sSubSup>
                            <m:sSubSupPr>
                              <m:ctrlPr>
                                <a:rPr lang="en-AU" i="1">
                                  <a:latin typeface="Cambria Math" panose="02040503050406030204" pitchFamily="18" charset="0"/>
                                </a:rPr>
                              </m:ctrlPr>
                            </m:sSubSupPr>
                            <m:e>
                              <m:r>
                                <m:rPr>
                                  <m:sty m:val="p"/>
                                </m:rPr>
                                <a:rPr lang="el-GR" i="1">
                                  <a:latin typeface="Cambria Math" panose="02040503050406030204" pitchFamily="18" charset="0"/>
                                </a:rPr>
                                <m:t>υ</m:t>
                              </m:r>
                            </m:e>
                            <m:sub>
                              <m:r>
                                <a:rPr lang="en-AU" b="0" i="1" smtClean="0">
                                  <a:latin typeface="Cambria Math" panose="02040503050406030204" pitchFamily="18" charset="0"/>
                                </a:rPr>
                                <m:t>0</m:t>
                              </m:r>
                            </m:sub>
                            <m:sup>
                              <m:r>
                                <a:rPr lang="el-GR" i="1">
                                  <a:latin typeface="Cambria Math" panose="02040503050406030204" pitchFamily="18" charset="0"/>
                                  <a:ea typeface="Cambria Math" panose="02040503050406030204" pitchFamily="18" charset="0"/>
                                </a:rPr>
                                <m:t>𝛼</m:t>
                              </m:r>
                            </m:sup>
                          </m:sSubSup>
                          <m:sSub>
                            <m:sSubPr>
                              <m:ctrlPr>
                                <a:rPr lang="el-GR"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𝑁</m:t>
                              </m:r>
                            </m:e>
                            <m:sub>
                              <m:r>
                                <a:rPr lang="en-AU" b="0" i="1" smtClean="0">
                                  <a:latin typeface="Cambria Math" panose="02040503050406030204" pitchFamily="18" charset="0"/>
                                  <a:ea typeface="Cambria Math" panose="02040503050406030204" pitchFamily="18" charset="0"/>
                                </a:rPr>
                                <m:t>𝑐h𝑎𝑛</m:t>
                              </m:r>
                            </m:sub>
                          </m:sSub>
                        </m:den>
                      </m:f>
                    </m:oMath>
                  </m:oMathPara>
                </a14:m>
                <a:endParaRPr lang="en-AU" dirty="0"/>
              </a:p>
              <a:p>
                <a:endParaRPr lang="en-AU" dirty="0"/>
              </a:p>
              <a:p>
                <a:endParaRPr lang="en-AU"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2161" t="-2807"/>
                </a:stretch>
              </a:blipFill>
            </p:spPr>
            <p:txBody>
              <a:bodyPr/>
              <a:lstStyle/>
              <a:p>
                <a:r>
                  <a:rPr lang="en-AU">
                    <a:noFill/>
                  </a:rPr>
                  <a:t> </a:t>
                </a:r>
              </a:p>
            </p:txBody>
          </p:sp>
        </mc:Fallback>
      </mc:AlternateContent>
      <p:sp>
        <p:nvSpPr>
          <p:cNvPr id="3" name="Text Placeholder 2"/>
          <p:cNvSpPr>
            <a:spLocks noGrp="1"/>
          </p:cNvSpPr>
          <p:nvPr>
            <p:ph type="body" sz="quarter" idx="13"/>
          </p:nvPr>
        </p:nvSpPr>
        <p:spPr/>
        <p:txBody>
          <a:bodyPr/>
          <a:lstStyle/>
          <a:p>
            <a:r>
              <a:rPr lang="en-AU" dirty="0" smtClean="0"/>
              <a:t>Correcting Image Flux Density</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21</a:t>
            </a:fld>
            <a:endParaRPr lang="en-AU" altLang="en-US" dirty="0"/>
          </a:p>
        </p:txBody>
      </p:sp>
    </p:spTree>
    <p:extLst>
      <p:ext uri="{BB962C8B-B14F-4D97-AF65-F5344CB8AC3E}">
        <p14:creationId xmlns:p14="http://schemas.microsoft.com/office/powerpoint/2010/main" val="3472703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AU" dirty="0" smtClean="0"/>
                  <a:t>We can further rearrange to recover the flux density at the reference frequency:</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𝑆</m:t>
                      </m:r>
                      <m:r>
                        <a:rPr lang="en-AU" i="1">
                          <a:latin typeface="Cambria Math" panose="02040503050406030204" pitchFamily="18" charset="0"/>
                        </a:rPr>
                        <m:t>(</m:t>
                      </m:r>
                      <m:sSub>
                        <m:sSubPr>
                          <m:ctrlPr>
                            <a:rPr lang="en-AU" i="1">
                              <a:latin typeface="Cambria Math" panose="02040503050406030204" pitchFamily="18" charset="0"/>
                            </a:rPr>
                          </m:ctrlPr>
                        </m:sSubPr>
                        <m:e>
                          <m:r>
                            <m:rPr>
                              <m:sty m:val="p"/>
                            </m:rPr>
                            <a:rPr lang="el-GR" i="1">
                              <a:latin typeface="Cambria Math" panose="02040503050406030204" pitchFamily="18" charset="0"/>
                            </a:rPr>
                            <m:t>υ</m:t>
                          </m:r>
                        </m:e>
                        <m:sub>
                          <m:r>
                            <a:rPr lang="en-AU" i="1">
                              <a:latin typeface="Cambria Math" panose="02040503050406030204" pitchFamily="18" charset="0"/>
                            </a:rPr>
                            <m:t>0</m:t>
                          </m:r>
                        </m:sub>
                      </m:sSub>
                      <m:r>
                        <a:rPr lang="en-AU" i="1">
                          <a:latin typeface="Cambria Math" panose="02040503050406030204" pitchFamily="18" charset="0"/>
                        </a:rPr>
                        <m:t>)=</m:t>
                      </m:r>
                      <m:f>
                        <m:fPr>
                          <m:ctrlPr>
                            <a:rPr lang="en-AU" i="1">
                              <a:latin typeface="Cambria Math" panose="02040503050406030204" pitchFamily="18" charset="0"/>
                            </a:rPr>
                          </m:ctrlPr>
                        </m:fPr>
                        <m:num>
                          <m:sSub>
                            <m:sSubPr>
                              <m:ctrlPr>
                                <a:rPr lang="en-AU" i="1">
                                  <a:latin typeface="Cambria Math" panose="02040503050406030204" pitchFamily="18" charset="0"/>
                                </a:rPr>
                              </m:ctrlPr>
                            </m:sSubPr>
                            <m:e>
                              <m:r>
                                <a:rPr lang="en-AU" i="1">
                                  <a:latin typeface="Cambria Math" panose="02040503050406030204" pitchFamily="18" charset="0"/>
                                </a:rPr>
                                <m:t>𝑆</m:t>
                              </m:r>
                            </m:e>
                            <m:sub>
                              <m:r>
                                <a:rPr lang="en-AU" i="1">
                                  <a:latin typeface="Cambria Math" panose="02040503050406030204" pitchFamily="18" charset="0"/>
                                </a:rPr>
                                <m:t>𝑎𝑣𝑔</m:t>
                              </m:r>
                            </m:sub>
                          </m:sSub>
                          <m:r>
                            <a:rPr lang="en-AU" b="0" i="1" smtClean="0">
                              <a:latin typeface="Cambria Math" panose="02040503050406030204" pitchFamily="18" charset="0"/>
                            </a:rPr>
                            <m:t> </m:t>
                          </m:r>
                          <m:sSubSup>
                            <m:sSubSupPr>
                              <m:ctrlPr>
                                <a:rPr lang="en-AU" i="1">
                                  <a:latin typeface="Cambria Math" panose="02040503050406030204" pitchFamily="18" charset="0"/>
                                </a:rPr>
                              </m:ctrlPr>
                            </m:sSubSupPr>
                            <m:e>
                              <m:r>
                                <m:rPr>
                                  <m:sty m:val="p"/>
                                </m:rPr>
                                <a:rPr lang="el-GR" i="1">
                                  <a:latin typeface="Cambria Math" panose="02040503050406030204" pitchFamily="18" charset="0"/>
                                </a:rPr>
                                <m:t>υ</m:t>
                              </m:r>
                            </m:e>
                            <m:sub>
                              <m:r>
                                <a:rPr lang="en-AU" i="1">
                                  <a:latin typeface="Cambria Math" panose="02040503050406030204" pitchFamily="18" charset="0"/>
                                </a:rPr>
                                <m:t>0</m:t>
                              </m:r>
                            </m:sub>
                            <m:sup>
                              <m:r>
                                <a:rPr lang="el-GR" i="1">
                                  <a:latin typeface="Cambria Math" panose="02040503050406030204" pitchFamily="18" charset="0"/>
                                  <a:ea typeface="Cambria Math" panose="02040503050406030204" pitchFamily="18" charset="0"/>
                                </a:rPr>
                                <m:t>𝛼</m:t>
                              </m:r>
                            </m:sup>
                          </m:sSubSup>
                          <m:r>
                            <a:rPr lang="en-AU" b="0" i="1" smtClean="0">
                              <a:latin typeface="Cambria Math" panose="02040503050406030204" pitchFamily="18" charset="0"/>
                              <a:ea typeface="Cambria Math" panose="02040503050406030204" pitchFamily="18" charset="0"/>
                            </a:rPr>
                            <m:t> </m:t>
                          </m:r>
                          <m:sSub>
                            <m:sSubPr>
                              <m:ctrlPr>
                                <a:rPr lang="el-GR"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𝑁</m:t>
                              </m:r>
                            </m:e>
                            <m:sub>
                              <m:r>
                                <a:rPr lang="en-AU" i="1">
                                  <a:latin typeface="Cambria Math" panose="02040503050406030204" pitchFamily="18" charset="0"/>
                                  <a:ea typeface="Cambria Math" panose="02040503050406030204" pitchFamily="18" charset="0"/>
                                </a:rPr>
                                <m:t>𝑐h𝑎𝑛</m:t>
                              </m:r>
                            </m:sub>
                          </m:sSub>
                        </m:num>
                        <m:den>
                          <m:nary>
                            <m:naryPr>
                              <m:chr m:val="∑"/>
                              <m:ctrlPr>
                                <a:rPr lang="en-AU" i="1">
                                  <a:latin typeface="Cambria Math" panose="02040503050406030204" pitchFamily="18" charset="0"/>
                                </a:rPr>
                              </m:ctrlPr>
                            </m:naryPr>
                            <m:sub>
                              <m:r>
                                <m:rPr>
                                  <m:brk m:alnAt="23"/>
                                </m:rPr>
                                <a:rPr lang="en-AU" i="1">
                                  <a:latin typeface="Cambria Math" panose="02040503050406030204" pitchFamily="18" charset="0"/>
                                </a:rPr>
                                <m:t>𝑖</m:t>
                              </m:r>
                              <m:r>
                                <a:rPr lang="en-AU" i="1">
                                  <a:latin typeface="Cambria Math" panose="02040503050406030204" pitchFamily="18" charset="0"/>
                                </a:rPr>
                                <m:t>=1</m:t>
                              </m:r>
                            </m:sub>
                            <m:sup>
                              <m:sSub>
                                <m:sSubPr>
                                  <m:ctrlPr>
                                    <a:rPr lang="en-AU" i="1">
                                      <a:latin typeface="Cambria Math" panose="02040503050406030204" pitchFamily="18" charset="0"/>
                                    </a:rPr>
                                  </m:ctrlPr>
                                </m:sSubPr>
                                <m:e>
                                  <m:r>
                                    <a:rPr lang="en-AU" i="1">
                                      <a:latin typeface="Cambria Math" panose="02040503050406030204" pitchFamily="18" charset="0"/>
                                    </a:rPr>
                                    <m:t>𝑁</m:t>
                                  </m:r>
                                </m:e>
                                <m:sub>
                                  <m:r>
                                    <a:rPr lang="en-AU" i="1">
                                      <a:latin typeface="Cambria Math" panose="02040503050406030204" pitchFamily="18" charset="0"/>
                                    </a:rPr>
                                    <m:t>𝑐h𝑎𝑛</m:t>
                                  </m:r>
                                </m:sub>
                              </m:sSub>
                            </m:sup>
                            <m:e>
                              <m:sSubSup>
                                <m:sSubSupPr>
                                  <m:ctrlPr>
                                    <a:rPr lang="en-AU" i="1">
                                      <a:latin typeface="Cambria Math" panose="02040503050406030204" pitchFamily="18" charset="0"/>
                                    </a:rPr>
                                  </m:ctrlPr>
                                </m:sSubSupPr>
                                <m:e>
                                  <m:r>
                                    <m:rPr>
                                      <m:sty m:val="p"/>
                                    </m:rPr>
                                    <a:rPr lang="el-GR" i="1">
                                      <a:latin typeface="Cambria Math" panose="02040503050406030204" pitchFamily="18" charset="0"/>
                                    </a:rPr>
                                    <m:t>υ</m:t>
                                  </m:r>
                                </m:e>
                                <m:sub>
                                  <m:r>
                                    <a:rPr lang="en-AU" i="1">
                                      <a:latin typeface="Cambria Math" panose="02040503050406030204" pitchFamily="18" charset="0"/>
                                    </a:rPr>
                                    <m:t>𝑖</m:t>
                                  </m:r>
                                </m:sub>
                                <m:sup>
                                  <m:r>
                                    <a:rPr lang="el-GR" i="1">
                                      <a:latin typeface="Cambria Math" panose="02040503050406030204" pitchFamily="18" charset="0"/>
                                      <a:ea typeface="Cambria Math" panose="02040503050406030204" pitchFamily="18" charset="0"/>
                                    </a:rPr>
                                    <m:t>𝛼</m:t>
                                  </m:r>
                                </m:sup>
                              </m:sSubSup>
                            </m:e>
                          </m:nary>
                        </m:den>
                      </m:f>
                    </m:oMath>
                  </m:oMathPara>
                </a14:m>
                <a:endParaRPr lang="en-AU" dirty="0" smtClean="0"/>
              </a:p>
              <a:p>
                <a:r>
                  <a:rPr lang="en-AU" dirty="0" smtClean="0"/>
                  <a:t>Measure the spectral indices from the images:</a:t>
                </a:r>
                <a:endParaRPr lang="en-AU"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2161" t="-2807"/>
                </a:stretch>
              </a:blipFill>
            </p:spPr>
            <p:txBody>
              <a:bodyPr/>
              <a:lstStyle/>
              <a:p>
                <a:r>
                  <a:rPr lang="en-AU">
                    <a:noFill/>
                  </a:rPr>
                  <a:t> </a:t>
                </a:r>
              </a:p>
            </p:txBody>
          </p:sp>
        </mc:Fallback>
      </mc:AlternateContent>
      <p:sp>
        <p:nvSpPr>
          <p:cNvPr id="3" name="Text Placeholder 2"/>
          <p:cNvSpPr>
            <a:spLocks noGrp="1"/>
          </p:cNvSpPr>
          <p:nvPr>
            <p:ph type="body" sz="quarter" idx="13"/>
          </p:nvPr>
        </p:nvSpPr>
        <p:spPr/>
        <p:txBody>
          <a:bodyPr/>
          <a:lstStyle/>
          <a:p>
            <a:r>
              <a:rPr lang="en-AU" dirty="0" smtClean="0"/>
              <a:t>Correcting Image Flux Density</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22</a:t>
            </a:fld>
            <a:endParaRPr lang="en-AU"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53" y="3270738"/>
            <a:ext cx="3461971" cy="27695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029" y="3270737"/>
            <a:ext cx="3461971" cy="2769576"/>
          </a:xfrm>
          <a:prstGeom prst="rect">
            <a:avLst/>
          </a:prstGeom>
        </p:spPr>
      </p:pic>
      <p:sp>
        <p:nvSpPr>
          <p:cNvPr id="7" name="TextBox 6"/>
          <p:cNvSpPr txBox="1"/>
          <p:nvPr/>
        </p:nvSpPr>
        <p:spPr>
          <a:xfrm>
            <a:off x="1424329" y="5158209"/>
            <a:ext cx="1234633" cy="369332"/>
          </a:xfrm>
          <a:prstGeom prst="rect">
            <a:avLst/>
          </a:prstGeom>
          <a:noFill/>
        </p:spPr>
        <p:txBody>
          <a:bodyPr wrap="none" rtlCol="0">
            <a:spAutoFit/>
          </a:bodyPr>
          <a:lstStyle/>
          <a:p>
            <a:r>
              <a:rPr lang="en-AU" dirty="0" smtClean="0">
                <a:solidFill>
                  <a:srgbClr val="FF0000"/>
                </a:solidFill>
              </a:rPr>
              <a:t>α = -1.094</a:t>
            </a:r>
          </a:p>
        </p:txBody>
      </p:sp>
      <p:sp>
        <p:nvSpPr>
          <p:cNvPr id="8" name="TextBox 7"/>
          <p:cNvSpPr txBox="1"/>
          <p:nvPr/>
        </p:nvSpPr>
        <p:spPr>
          <a:xfrm>
            <a:off x="6559037" y="5158319"/>
            <a:ext cx="1234633" cy="369332"/>
          </a:xfrm>
          <a:prstGeom prst="rect">
            <a:avLst/>
          </a:prstGeom>
          <a:noFill/>
        </p:spPr>
        <p:txBody>
          <a:bodyPr wrap="none" rtlCol="0">
            <a:spAutoFit/>
          </a:bodyPr>
          <a:lstStyle/>
          <a:p>
            <a:r>
              <a:rPr lang="en-AU" dirty="0" smtClean="0">
                <a:solidFill>
                  <a:srgbClr val="FF0000"/>
                </a:solidFill>
              </a:rPr>
              <a:t>α = -1.068</a:t>
            </a:r>
          </a:p>
        </p:txBody>
      </p:sp>
      <p:sp>
        <p:nvSpPr>
          <p:cNvPr id="9" name="TextBox 8"/>
          <p:cNvSpPr txBox="1"/>
          <p:nvPr/>
        </p:nvSpPr>
        <p:spPr>
          <a:xfrm>
            <a:off x="1526119" y="3499503"/>
            <a:ext cx="1031051" cy="369332"/>
          </a:xfrm>
          <a:prstGeom prst="rect">
            <a:avLst/>
          </a:prstGeom>
          <a:noFill/>
        </p:spPr>
        <p:txBody>
          <a:bodyPr wrap="none" rtlCol="0">
            <a:spAutoFit/>
          </a:bodyPr>
          <a:lstStyle/>
          <a:p>
            <a:r>
              <a:rPr lang="en-AU" dirty="0" smtClean="0">
                <a:solidFill>
                  <a:schemeClr val="accent1"/>
                </a:solidFill>
              </a:rPr>
              <a:t>5.5 GHz</a:t>
            </a:r>
          </a:p>
        </p:txBody>
      </p:sp>
      <p:sp>
        <p:nvSpPr>
          <p:cNvPr id="10" name="TextBox 9"/>
          <p:cNvSpPr txBox="1"/>
          <p:nvPr/>
        </p:nvSpPr>
        <p:spPr>
          <a:xfrm>
            <a:off x="6660827" y="3467237"/>
            <a:ext cx="1031051" cy="369332"/>
          </a:xfrm>
          <a:prstGeom prst="rect">
            <a:avLst/>
          </a:prstGeom>
          <a:noFill/>
        </p:spPr>
        <p:txBody>
          <a:bodyPr wrap="none" rtlCol="0">
            <a:spAutoFit/>
          </a:bodyPr>
          <a:lstStyle/>
          <a:p>
            <a:r>
              <a:rPr lang="en-AU" dirty="0" smtClean="0">
                <a:solidFill>
                  <a:schemeClr val="accent1"/>
                </a:solidFill>
              </a:rPr>
              <a:t>9.0 GHz</a:t>
            </a:r>
          </a:p>
        </p:txBody>
      </p:sp>
    </p:spTree>
    <p:extLst>
      <p:ext uri="{BB962C8B-B14F-4D97-AF65-F5344CB8AC3E}">
        <p14:creationId xmlns:p14="http://schemas.microsoft.com/office/powerpoint/2010/main" val="3730566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23058153"/>
              </p:ext>
            </p:extLst>
          </p:nvPr>
        </p:nvGraphicFramePr>
        <p:xfrm>
          <a:off x="360363" y="1276350"/>
          <a:ext cx="8459788" cy="1112520"/>
        </p:xfrm>
        <a:graphic>
          <a:graphicData uri="http://schemas.openxmlformats.org/drawingml/2006/table">
            <a:tbl>
              <a:tblPr firstRow="1" bandRow="1">
                <a:tableStyleId>{5C22544A-7EE6-4342-B048-85BDC9FD1C3A}</a:tableStyleId>
              </a:tblPr>
              <a:tblGrid>
                <a:gridCol w="2114947"/>
                <a:gridCol w="2114947"/>
                <a:gridCol w="2114947"/>
                <a:gridCol w="2114947"/>
              </a:tblGrid>
              <a:tr h="370840">
                <a:tc>
                  <a:txBody>
                    <a:bodyPr/>
                    <a:lstStyle/>
                    <a:p>
                      <a:r>
                        <a:rPr lang="en-AU" dirty="0" smtClean="0"/>
                        <a:t>Frequency</a:t>
                      </a:r>
                      <a:endParaRPr lang="en-AU" dirty="0"/>
                    </a:p>
                  </a:txBody>
                  <a:tcPr/>
                </a:tc>
                <a:tc>
                  <a:txBody>
                    <a:bodyPr/>
                    <a:lstStyle/>
                    <a:p>
                      <a:r>
                        <a:rPr lang="en-AU" dirty="0" smtClean="0"/>
                        <a:t>Spectral </a:t>
                      </a:r>
                      <a:r>
                        <a:rPr lang="en-AU" dirty="0" err="1" smtClean="0"/>
                        <a:t>f.d</a:t>
                      </a:r>
                      <a:r>
                        <a:rPr lang="en-AU" dirty="0" smtClean="0"/>
                        <a:t>.</a:t>
                      </a:r>
                      <a:endParaRPr lang="en-AU" dirty="0"/>
                    </a:p>
                  </a:txBody>
                  <a:tcPr/>
                </a:tc>
                <a:tc>
                  <a:txBody>
                    <a:bodyPr/>
                    <a:lstStyle/>
                    <a:p>
                      <a:r>
                        <a:rPr lang="en-AU" dirty="0" smtClean="0"/>
                        <a:t>Image </a:t>
                      </a:r>
                      <a:r>
                        <a:rPr lang="en-AU" dirty="0" err="1" smtClean="0"/>
                        <a:t>f.d</a:t>
                      </a:r>
                      <a:r>
                        <a:rPr lang="en-AU" dirty="0" smtClean="0"/>
                        <a:t>.</a:t>
                      </a:r>
                      <a:endParaRPr lang="en-AU" dirty="0"/>
                    </a:p>
                  </a:txBody>
                  <a:tcPr/>
                </a:tc>
                <a:tc>
                  <a:txBody>
                    <a:bodyPr/>
                    <a:lstStyle/>
                    <a:p>
                      <a:r>
                        <a:rPr lang="en-AU" dirty="0" smtClean="0"/>
                        <a:t>Corrected Image </a:t>
                      </a:r>
                      <a:r>
                        <a:rPr lang="en-AU" dirty="0" err="1" smtClean="0"/>
                        <a:t>f.d</a:t>
                      </a:r>
                      <a:r>
                        <a:rPr lang="en-AU" dirty="0" smtClean="0"/>
                        <a:t>.</a:t>
                      </a:r>
                      <a:endParaRPr lang="en-AU" dirty="0"/>
                    </a:p>
                  </a:txBody>
                  <a:tcPr/>
                </a:tc>
              </a:tr>
              <a:tr h="370840">
                <a:tc>
                  <a:txBody>
                    <a:bodyPr/>
                    <a:lstStyle/>
                    <a:p>
                      <a:r>
                        <a:rPr lang="en-AU" dirty="0" smtClean="0"/>
                        <a:t>5.5 GHz</a:t>
                      </a:r>
                      <a:endParaRPr lang="en-AU" dirty="0"/>
                    </a:p>
                  </a:txBody>
                  <a:tcPr/>
                </a:tc>
                <a:tc>
                  <a:txBody>
                    <a:bodyPr/>
                    <a:lstStyle/>
                    <a:p>
                      <a:r>
                        <a:rPr lang="en-AU" dirty="0" smtClean="0"/>
                        <a:t>1.561</a:t>
                      </a:r>
                      <a:r>
                        <a:rPr lang="en-AU" baseline="0" dirty="0" smtClean="0"/>
                        <a:t> Jy</a:t>
                      </a:r>
                      <a:endParaRPr lang="en-AU" dirty="0"/>
                    </a:p>
                  </a:txBody>
                  <a:tcPr/>
                </a:tc>
                <a:tc>
                  <a:txBody>
                    <a:bodyPr/>
                    <a:lstStyle/>
                    <a:p>
                      <a:r>
                        <a:rPr lang="en-AU" dirty="0" smtClean="0"/>
                        <a:t>1.586 Jy (+1.6%)</a:t>
                      </a:r>
                      <a:endParaRPr lang="en-AU" dirty="0"/>
                    </a:p>
                  </a:txBody>
                  <a:tcPr/>
                </a:tc>
                <a:tc>
                  <a:txBody>
                    <a:bodyPr/>
                    <a:lstStyle/>
                    <a:p>
                      <a:r>
                        <a:rPr lang="en-AU" dirty="0" smtClean="0"/>
                        <a:t>1.564</a:t>
                      </a:r>
                      <a:r>
                        <a:rPr lang="en-AU" baseline="0" dirty="0" smtClean="0"/>
                        <a:t> Jy (+0.2%)</a:t>
                      </a:r>
                      <a:endParaRPr lang="en-AU" dirty="0"/>
                    </a:p>
                  </a:txBody>
                  <a:tcPr/>
                </a:tc>
              </a:tr>
              <a:tr h="370840">
                <a:tc>
                  <a:txBody>
                    <a:bodyPr/>
                    <a:lstStyle/>
                    <a:p>
                      <a:r>
                        <a:rPr lang="en-AU" dirty="0" smtClean="0"/>
                        <a:t>9.0 GHz</a:t>
                      </a:r>
                      <a:endParaRPr lang="en-AU" dirty="0"/>
                    </a:p>
                  </a:txBody>
                  <a:tcPr/>
                </a:tc>
                <a:tc>
                  <a:txBody>
                    <a:bodyPr/>
                    <a:lstStyle/>
                    <a:p>
                      <a:r>
                        <a:rPr lang="en-AU" dirty="0" smtClean="0"/>
                        <a:t>0.924 Jy</a:t>
                      </a:r>
                      <a:endParaRPr lang="en-AU" dirty="0"/>
                    </a:p>
                  </a:txBody>
                  <a:tcPr/>
                </a:tc>
                <a:tc>
                  <a:txBody>
                    <a:bodyPr/>
                    <a:lstStyle/>
                    <a:p>
                      <a:r>
                        <a:rPr lang="en-AU" dirty="0" smtClean="0"/>
                        <a:t>0.935 Jy (+1.2%)</a:t>
                      </a:r>
                      <a:endParaRPr lang="en-AU" dirty="0"/>
                    </a:p>
                  </a:txBody>
                  <a:tcPr/>
                </a:tc>
                <a:tc>
                  <a:txBody>
                    <a:bodyPr/>
                    <a:lstStyle/>
                    <a:p>
                      <a:r>
                        <a:rPr lang="en-AU" dirty="0" smtClean="0"/>
                        <a:t>0.930 Jy (+0.7%)</a:t>
                      </a:r>
                      <a:endParaRPr lang="en-AU" dirty="0"/>
                    </a:p>
                  </a:txBody>
                  <a:tcPr/>
                </a:tc>
              </a:tr>
            </a:tbl>
          </a:graphicData>
        </a:graphic>
      </p:graphicFrame>
      <p:sp>
        <p:nvSpPr>
          <p:cNvPr id="3" name="Text Placeholder 2"/>
          <p:cNvSpPr>
            <a:spLocks noGrp="1"/>
          </p:cNvSpPr>
          <p:nvPr>
            <p:ph type="body" sz="quarter" idx="13"/>
          </p:nvPr>
        </p:nvSpPr>
        <p:spPr/>
        <p:txBody>
          <a:bodyPr/>
          <a:lstStyle/>
          <a:p>
            <a:r>
              <a:rPr lang="en-AU" dirty="0" smtClean="0"/>
              <a:t>Correcting Image Flux Density</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23</a:t>
            </a:fld>
            <a:endParaRPr lang="en-AU" altLang="en-US" dirty="0"/>
          </a:p>
        </p:txBody>
      </p:sp>
      <mc:AlternateContent xmlns:mc="http://schemas.openxmlformats.org/markup-compatibility/2006" xmlns:a14="http://schemas.microsoft.com/office/drawing/2010/main">
        <mc:Choice Requires="a14">
          <p:sp>
            <p:nvSpPr>
              <p:cNvPr id="2" name="TextBox 1"/>
              <p:cNvSpPr txBox="1"/>
              <p:nvPr/>
            </p:nvSpPr>
            <p:spPr>
              <a:xfrm>
                <a:off x="360363" y="2682688"/>
                <a:ext cx="8460000" cy="2930674"/>
              </a:xfrm>
              <a:prstGeom prst="rect">
                <a:avLst/>
              </a:prstGeom>
              <a:noFill/>
            </p:spPr>
            <p:txBody>
              <a:bodyPr wrap="square" rtlCol="0">
                <a:spAutoFit/>
              </a:bodyPr>
              <a:lstStyle/>
              <a:p>
                <a:r>
                  <a:rPr lang="en-AU" dirty="0" smtClean="0"/>
                  <a:t>A substantial improvement in accuracy is achieved in this way.</a:t>
                </a:r>
              </a:p>
              <a:p>
                <a:endParaRPr lang="en-AU" dirty="0"/>
              </a:p>
              <a:p>
                <a:r>
                  <a:rPr lang="en-AU" dirty="0" smtClean="0"/>
                  <a:t>Note that this only applies to linear spectral index with no curvature, and that the correction has to be done manually (Wolfram Alpha is your friend).</a:t>
                </a:r>
              </a:p>
              <a:p>
                <a:endParaRPr lang="en-AU" dirty="0"/>
              </a:p>
              <a:p>
                <a:r>
                  <a:rPr lang="en-AU" dirty="0" smtClean="0"/>
                  <a:t>It is left as an exercise for the reader to deal with higher order </a:t>
                </a:r>
                <a:r>
                  <a:rPr lang="el-GR" dirty="0" smtClean="0"/>
                  <a:t>α</a:t>
                </a:r>
                <a:r>
                  <a:rPr lang="en-AU" dirty="0" smtClean="0"/>
                  <a:t> terms:</a:t>
                </a:r>
              </a:p>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𝛼</m:t>
                      </m:r>
                      <m:r>
                        <a:rPr lang="en-AU" i="1">
                          <a:latin typeface="Cambria Math" panose="02040503050406030204" pitchFamily="18" charset="0"/>
                          <a:ea typeface="Cambria Math" panose="02040503050406030204" pitchFamily="18" charset="0"/>
                        </a:rPr>
                        <m:t>→</m:t>
                      </m:r>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𝛼</m:t>
                          </m:r>
                        </m:e>
                        <m:sub>
                          <m:r>
                            <a:rPr lang="en-AU" b="0" i="1" smtClean="0">
                              <a:latin typeface="Cambria Math" panose="02040503050406030204" pitchFamily="18" charset="0"/>
                              <a:ea typeface="Cambria Math" panose="02040503050406030204" pitchFamily="18" charset="0"/>
                            </a:rPr>
                            <m:t>0</m:t>
                          </m:r>
                        </m:sub>
                      </m:sSub>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log</m:t>
                          </m:r>
                        </m:fName>
                        <m:e>
                          <m:d>
                            <m:dPr>
                              <m:ctrlPr>
                                <a:rPr lang="en-AU" b="0" i="1" smtClean="0">
                                  <a:latin typeface="Cambria Math" panose="02040503050406030204" pitchFamily="18" charset="0"/>
                                  <a:ea typeface="Cambria Math" panose="02040503050406030204" pitchFamily="18" charset="0"/>
                                </a:rPr>
                              </m:ctrlPr>
                            </m:dPr>
                            <m:e>
                              <m:f>
                                <m:fPr>
                                  <m:ctrlPr>
                                    <a:rPr lang="en-AU" b="0" i="1" smtClean="0">
                                      <a:latin typeface="Cambria Math" panose="02040503050406030204" pitchFamily="18"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υ</m:t>
                                  </m:r>
                                </m:num>
                                <m:den>
                                  <m:sSub>
                                    <m:sSubPr>
                                      <m:ctrlPr>
                                        <a:rPr lang="en-AU"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υ</m:t>
                                      </m:r>
                                    </m:e>
                                    <m:sub>
                                      <m:r>
                                        <a:rPr lang="en-AU" b="0" i="1" smtClean="0">
                                          <a:latin typeface="Cambria Math" panose="02040503050406030204" pitchFamily="18" charset="0"/>
                                          <a:ea typeface="Cambria Math" panose="02040503050406030204" pitchFamily="18" charset="0"/>
                                        </a:rPr>
                                        <m:t>0</m:t>
                                      </m:r>
                                    </m:sub>
                                  </m:sSub>
                                </m:den>
                              </m:f>
                            </m:e>
                          </m:d>
                        </m:e>
                      </m:func>
                      <m:d>
                        <m:dPr>
                          <m:begChr m:val="["/>
                          <m:endChr m:val="]"/>
                          <m:ctrlPr>
                            <a:rPr lang="en-AU" b="0" i="1" smtClean="0">
                              <a:latin typeface="Cambria Math" panose="02040503050406030204" pitchFamily="18" charset="0"/>
                              <a:ea typeface="Cambria Math" panose="02040503050406030204" pitchFamily="18" charset="0"/>
                            </a:rPr>
                          </m:ctrlPr>
                        </m:dPr>
                        <m:e>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𝛼</m:t>
                              </m:r>
                            </m:e>
                            <m:sub>
                              <m:r>
                                <a:rPr lang="en-AU" b="0" i="1" smtClean="0">
                                  <a:latin typeface="Cambria Math" panose="02040503050406030204" pitchFamily="18" charset="0"/>
                                  <a:ea typeface="Cambria Math" panose="02040503050406030204" pitchFamily="18" charset="0"/>
                                </a:rPr>
                                <m:t>1</m:t>
                              </m:r>
                            </m:sub>
                          </m:sSub>
                          <m:r>
                            <a:rPr lang="en-AU" b="0" i="1" smtClean="0">
                              <a:latin typeface="Cambria Math" panose="02040503050406030204" pitchFamily="18" charset="0"/>
                              <a:ea typeface="Cambria Math" panose="02040503050406030204" pitchFamily="18" charset="0"/>
                            </a:rPr>
                            <m:t>+</m:t>
                          </m:r>
                          <m:func>
                            <m:funcPr>
                              <m:ctrlPr>
                                <a:rPr lang="en-AU" i="1">
                                  <a:latin typeface="Cambria Math" panose="02040503050406030204" pitchFamily="18" charset="0"/>
                                  <a:ea typeface="Cambria Math" panose="02040503050406030204" pitchFamily="18" charset="0"/>
                                </a:rPr>
                              </m:ctrlPr>
                            </m:funcPr>
                            <m:fName>
                              <m:r>
                                <m:rPr>
                                  <m:sty m:val="p"/>
                                </m:rPr>
                                <a:rPr lang="en-AU">
                                  <a:latin typeface="Cambria Math" panose="02040503050406030204" pitchFamily="18" charset="0"/>
                                  <a:ea typeface="Cambria Math" panose="02040503050406030204" pitchFamily="18" charset="0"/>
                                </a:rPr>
                                <m:t>log</m:t>
                              </m:r>
                            </m:fName>
                            <m:e>
                              <m:d>
                                <m:dPr>
                                  <m:ctrlPr>
                                    <a:rPr lang="en-AU" i="1">
                                      <a:latin typeface="Cambria Math" panose="02040503050406030204" pitchFamily="18" charset="0"/>
                                      <a:ea typeface="Cambria Math" panose="02040503050406030204" pitchFamily="18" charset="0"/>
                                    </a:rPr>
                                  </m:ctrlPr>
                                </m:dPr>
                                <m:e>
                                  <m:f>
                                    <m:fPr>
                                      <m:ctrlPr>
                                        <a:rPr lang="en-AU" i="1">
                                          <a:latin typeface="Cambria Math" panose="02040503050406030204" pitchFamily="18" charset="0"/>
                                          <a:ea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υ</m:t>
                                      </m:r>
                                    </m:num>
                                    <m:den>
                                      <m:sSub>
                                        <m:sSubPr>
                                          <m:ctrlPr>
                                            <a:rPr lang="en-AU"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υ</m:t>
                                          </m:r>
                                        </m:e>
                                        <m:sub>
                                          <m:r>
                                            <a:rPr lang="en-AU" i="1">
                                              <a:latin typeface="Cambria Math" panose="02040503050406030204" pitchFamily="18" charset="0"/>
                                              <a:ea typeface="Cambria Math" panose="02040503050406030204" pitchFamily="18" charset="0"/>
                                            </a:rPr>
                                            <m:t>0</m:t>
                                          </m:r>
                                        </m:sub>
                                      </m:sSub>
                                    </m:den>
                                  </m:f>
                                </m:e>
                              </m:d>
                            </m:e>
                          </m:func>
                          <m:sSub>
                            <m:sSubPr>
                              <m:ctrlPr>
                                <a:rPr lang="en-AU" i="1" smtClean="0">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𝛼</m:t>
                              </m:r>
                            </m:e>
                            <m:sub>
                              <m:r>
                                <a:rPr lang="en-AU" b="0" i="1" smtClean="0">
                                  <a:latin typeface="Cambria Math" panose="02040503050406030204" pitchFamily="18" charset="0"/>
                                  <a:ea typeface="Cambria Math" panose="02040503050406030204" pitchFamily="18" charset="0"/>
                                </a:rPr>
                                <m:t>2</m:t>
                              </m:r>
                            </m:sub>
                          </m:sSub>
                        </m:e>
                      </m:d>
                    </m:oMath>
                  </m:oMathPara>
                </a14:m>
                <a:endParaRPr lang="en-AU" dirty="0" smtClean="0"/>
              </a:p>
              <a:p>
                <a:r>
                  <a:rPr lang="en-AU" dirty="0" err="1" smtClean="0"/>
                  <a:t>Miriad</a:t>
                </a:r>
                <a:r>
                  <a:rPr lang="en-AU" dirty="0" smtClean="0"/>
                  <a:t> cannot make images with higher order spectral index terms, but CASA can.</a:t>
                </a:r>
              </a:p>
            </p:txBody>
          </p:sp>
        </mc:Choice>
        <mc:Fallback xmlns="">
          <p:sp>
            <p:nvSpPr>
              <p:cNvPr id="2" name="TextBox 1"/>
              <p:cNvSpPr txBox="1">
                <a:spLocks noRot="1" noChangeAspect="1" noMove="1" noResize="1" noEditPoints="1" noAdjustHandles="1" noChangeArrowheads="1" noChangeShapeType="1" noTextEdit="1"/>
              </p:cNvSpPr>
              <p:nvPr/>
            </p:nvSpPr>
            <p:spPr>
              <a:xfrm>
                <a:off x="360363" y="2682688"/>
                <a:ext cx="8460000" cy="2930674"/>
              </a:xfrm>
              <a:prstGeom prst="rect">
                <a:avLst/>
              </a:prstGeom>
              <a:blipFill rotWithShape="0">
                <a:blip r:embed="rId2"/>
                <a:stretch>
                  <a:fillRect l="-576" t="-1040" b="-2495"/>
                </a:stretch>
              </a:blipFill>
            </p:spPr>
            <p:txBody>
              <a:bodyPr/>
              <a:lstStyle/>
              <a:p>
                <a:r>
                  <a:rPr lang="en-AU">
                    <a:noFill/>
                  </a:rPr>
                  <a:t> </a:t>
                </a:r>
              </a:p>
            </p:txBody>
          </p:sp>
        </mc:Fallback>
      </mc:AlternateContent>
    </p:spTree>
    <p:extLst>
      <p:ext uri="{BB962C8B-B14F-4D97-AF65-F5344CB8AC3E}">
        <p14:creationId xmlns:p14="http://schemas.microsoft.com/office/powerpoint/2010/main" val="517886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60000" y="1170834"/>
                <a:ext cx="8460000" cy="4555650"/>
              </a:xfrm>
            </p:spPr>
            <p:txBody>
              <a:bodyPr/>
              <a:lstStyle/>
              <a:p>
                <a:r>
                  <a:rPr lang="en-AU" dirty="0" smtClean="0"/>
                  <a:t>Our correction equation is actually calculating the frequency that we are measuring at.</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𝑆</m:t>
                      </m:r>
                      <m:r>
                        <a:rPr lang="en-AU" i="1">
                          <a:latin typeface="Cambria Math" panose="02040503050406030204" pitchFamily="18" charset="0"/>
                        </a:rPr>
                        <m:t>(</m:t>
                      </m:r>
                      <m:sSub>
                        <m:sSubPr>
                          <m:ctrlPr>
                            <a:rPr lang="en-AU" i="1">
                              <a:latin typeface="Cambria Math" panose="02040503050406030204" pitchFamily="18" charset="0"/>
                            </a:rPr>
                          </m:ctrlPr>
                        </m:sSubPr>
                        <m:e>
                          <m:r>
                            <m:rPr>
                              <m:sty m:val="p"/>
                            </m:rPr>
                            <a:rPr lang="el-GR" i="1">
                              <a:latin typeface="Cambria Math" panose="02040503050406030204" pitchFamily="18" charset="0"/>
                            </a:rPr>
                            <m:t>υ</m:t>
                          </m:r>
                        </m:e>
                        <m:sub>
                          <m:r>
                            <a:rPr lang="en-AU" i="1">
                              <a:latin typeface="Cambria Math" panose="02040503050406030204" pitchFamily="18" charset="0"/>
                            </a:rPr>
                            <m:t>0</m:t>
                          </m:r>
                        </m:sub>
                      </m:sSub>
                      <m:r>
                        <a:rPr lang="en-AU" i="1">
                          <a:latin typeface="Cambria Math" panose="02040503050406030204" pitchFamily="18" charset="0"/>
                        </a:rPr>
                        <m:t>)=</m:t>
                      </m:r>
                      <m:f>
                        <m:fPr>
                          <m:ctrlPr>
                            <a:rPr lang="en-AU" i="1">
                              <a:latin typeface="Cambria Math" panose="02040503050406030204" pitchFamily="18" charset="0"/>
                            </a:rPr>
                          </m:ctrlPr>
                        </m:fPr>
                        <m:num>
                          <m:sSub>
                            <m:sSubPr>
                              <m:ctrlPr>
                                <a:rPr lang="en-AU" i="1">
                                  <a:latin typeface="Cambria Math" panose="02040503050406030204" pitchFamily="18" charset="0"/>
                                </a:rPr>
                              </m:ctrlPr>
                            </m:sSubPr>
                            <m:e>
                              <m:r>
                                <a:rPr lang="en-AU" i="1">
                                  <a:latin typeface="Cambria Math" panose="02040503050406030204" pitchFamily="18" charset="0"/>
                                </a:rPr>
                                <m:t>𝑆</m:t>
                              </m:r>
                            </m:e>
                            <m:sub>
                              <m:r>
                                <a:rPr lang="en-AU" i="1">
                                  <a:latin typeface="Cambria Math" panose="02040503050406030204" pitchFamily="18" charset="0"/>
                                </a:rPr>
                                <m:t>𝑎𝑣𝑔</m:t>
                              </m:r>
                            </m:sub>
                          </m:sSub>
                          <m:r>
                            <a:rPr lang="en-AU" i="1">
                              <a:latin typeface="Cambria Math" panose="02040503050406030204" pitchFamily="18" charset="0"/>
                            </a:rPr>
                            <m:t> </m:t>
                          </m:r>
                          <m:sSubSup>
                            <m:sSubSupPr>
                              <m:ctrlPr>
                                <a:rPr lang="en-AU" i="1">
                                  <a:latin typeface="Cambria Math" panose="02040503050406030204" pitchFamily="18" charset="0"/>
                                </a:rPr>
                              </m:ctrlPr>
                            </m:sSubSupPr>
                            <m:e>
                              <m:r>
                                <m:rPr>
                                  <m:sty m:val="p"/>
                                </m:rPr>
                                <a:rPr lang="el-GR" i="1">
                                  <a:latin typeface="Cambria Math" panose="02040503050406030204" pitchFamily="18" charset="0"/>
                                </a:rPr>
                                <m:t>υ</m:t>
                              </m:r>
                            </m:e>
                            <m:sub>
                              <m:r>
                                <a:rPr lang="en-AU" i="1">
                                  <a:latin typeface="Cambria Math" panose="02040503050406030204" pitchFamily="18" charset="0"/>
                                </a:rPr>
                                <m:t>0</m:t>
                              </m:r>
                            </m:sub>
                            <m:sup>
                              <m:r>
                                <a:rPr lang="el-GR" i="1">
                                  <a:latin typeface="Cambria Math" panose="02040503050406030204" pitchFamily="18" charset="0"/>
                                  <a:ea typeface="Cambria Math" panose="02040503050406030204" pitchFamily="18" charset="0"/>
                                </a:rPr>
                                <m:t>𝛼</m:t>
                              </m:r>
                            </m:sup>
                          </m:sSubSup>
                          <m:r>
                            <a:rPr lang="en-AU" i="1">
                              <a:latin typeface="Cambria Math" panose="02040503050406030204" pitchFamily="18" charset="0"/>
                              <a:ea typeface="Cambria Math" panose="02040503050406030204" pitchFamily="18" charset="0"/>
                            </a:rPr>
                            <m:t> </m:t>
                          </m:r>
                          <m:sSub>
                            <m:sSubPr>
                              <m:ctrlPr>
                                <a:rPr lang="el-GR"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𝑁</m:t>
                              </m:r>
                            </m:e>
                            <m:sub>
                              <m:r>
                                <a:rPr lang="en-AU" i="1">
                                  <a:latin typeface="Cambria Math" panose="02040503050406030204" pitchFamily="18" charset="0"/>
                                  <a:ea typeface="Cambria Math" panose="02040503050406030204" pitchFamily="18" charset="0"/>
                                </a:rPr>
                                <m:t>𝑐h𝑎𝑛</m:t>
                              </m:r>
                            </m:sub>
                          </m:sSub>
                        </m:num>
                        <m:den>
                          <m:nary>
                            <m:naryPr>
                              <m:chr m:val="∑"/>
                              <m:ctrlPr>
                                <a:rPr lang="en-AU" i="1">
                                  <a:latin typeface="Cambria Math" panose="02040503050406030204" pitchFamily="18" charset="0"/>
                                </a:rPr>
                              </m:ctrlPr>
                            </m:naryPr>
                            <m:sub>
                              <m:r>
                                <m:rPr>
                                  <m:brk m:alnAt="23"/>
                                </m:rPr>
                                <a:rPr lang="en-AU" i="1">
                                  <a:latin typeface="Cambria Math" panose="02040503050406030204" pitchFamily="18" charset="0"/>
                                </a:rPr>
                                <m:t>𝑖</m:t>
                              </m:r>
                              <m:r>
                                <a:rPr lang="en-AU" i="1">
                                  <a:latin typeface="Cambria Math" panose="02040503050406030204" pitchFamily="18" charset="0"/>
                                </a:rPr>
                                <m:t>=1</m:t>
                              </m:r>
                            </m:sub>
                            <m:sup>
                              <m:sSub>
                                <m:sSubPr>
                                  <m:ctrlPr>
                                    <a:rPr lang="en-AU" i="1">
                                      <a:latin typeface="Cambria Math" panose="02040503050406030204" pitchFamily="18" charset="0"/>
                                    </a:rPr>
                                  </m:ctrlPr>
                                </m:sSubPr>
                                <m:e>
                                  <m:r>
                                    <a:rPr lang="en-AU" i="1">
                                      <a:latin typeface="Cambria Math" panose="02040503050406030204" pitchFamily="18" charset="0"/>
                                    </a:rPr>
                                    <m:t>𝑁</m:t>
                                  </m:r>
                                </m:e>
                                <m:sub>
                                  <m:r>
                                    <a:rPr lang="en-AU" i="1">
                                      <a:latin typeface="Cambria Math" panose="02040503050406030204" pitchFamily="18" charset="0"/>
                                    </a:rPr>
                                    <m:t>𝑐h𝑎𝑛</m:t>
                                  </m:r>
                                </m:sub>
                              </m:sSub>
                            </m:sup>
                            <m:e>
                              <m:sSubSup>
                                <m:sSubSupPr>
                                  <m:ctrlPr>
                                    <a:rPr lang="en-AU" i="1">
                                      <a:latin typeface="Cambria Math" panose="02040503050406030204" pitchFamily="18" charset="0"/>
                                    </a:rPr>
                                  </m:ctrlPr>
                                </m:sSubSupPr>
                                <m:e>
                                  <m:r>
                                    <m:rPr>
                                      <m:sty m:val="p"/>
                                    </m:rPr>
                                    <a:rPr lang="el-GR" i="1">
                                      <a:latin typeface="Cambria Math" panose="02040503050406030204" pitchFamily="18" charset="0"/>
                                    </a:rPr>
                                    <m:t>υ</m:t>
                                  </m:r>
                                </m:e>
                                <m:sub>
                                  <m:r>
                                    <a:rPr lang="en-AU" i="1">
                                      <a:latin typeface="Cambria Math" panose="02040503050406030204" pitchFamily="18" charset="0"/>
                                    </a:rPr>
                                    <m:t>𝑖</m:t>
                                  </m:r>
                                </m:sub>
                                <m:sup>
                                  <m:r>
                                    <a:rPr lang="el-GR" i="1">
                                      <a:latin typeface="Cambria Math" panose="02040503050406030204" pitchFamily="18" charset="0"/>
                                      <a:ea typeface="Cambria Math" panose="02040503050406030204" pitchFamily="18" charset="0"/>
                                    </a:rPr>
                                    <m:t>𝛼</m:t>
                                  </m:r>
                                </m:sup>
                              </m:sSubSup>
                            </m:e>
                          </m:nary>
                        </m:den>
                      </m:f>
                    </m:oMath>
                  </m:oMathPara>
                </a14:m>
                <a:endParaRPr lang="en-AU" dirty="0" smtClean="0"/>
              </a:p>
              <a:p>
                <a:r>
                  <a:rPr lang="en-AU" dirty="0" smtClean="0"/>
                  <a:t>Obviously,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𝑆</m:t>
                        </m:r>
                      </m:e>
                      <m:sub>
                        <m:r>
                          <a:rPr lang="en-AU" i="1">
                            <a:latin typeface="Cambria Math" panose="02040503050406030204" pitchFamily="18" charset="0"/>
                          </a:rPr>
                          <m:t>𝑎𝑣𝑔</m:t>
                        </m:r>
                      </m:sub>
                    </m:sSub>
                  </m:oMath>
                </a14:m>
                <a:r>
                  <a:rPr lang="en-AU" dirty="0" smtClean="0"/>
                  <a:t> is actually </a:t>
                </a:r>
                <a14:m>
                  <m:oMath xmlns:m="http://schemas.openxmlformats.org/officeDocument/2006/math">
                    <m:r>
                      <m:rPr>
                        <m:sty m:val="p"/>
                      </m:rPr>
                      <a:rPr lang="en-AU" b="0" i="0" smtClean="0">
                        <a:latin typeface="Cambria Math" panose="02040503050406030204" pitchFamily="18" charset="0"/>
                      </a:rPr>
                      <m:t>S</m:t>
                    </m:r>
                    <m:r>
                      <a:rPr lang="en-AU" b="0" i="0" smtClean="0">
                        <a:latin typeface="Cambria Math" panose="02040503050406030204" pitchFamily="18" charset="0"/>
                      </a:rPr>
                      <m:t>(</m:t>
                    </m:r>
                    <m:sSub>
                      <m:sSubPr>
                        <m:ctrlPr>
                          <a:rPr lang="en-AU" i="1">
                            <a:latin typeface="Cambria Math" panose="02040503050406030204" pitchFamily="18" charset="0"/>
                          </a:rPr>
                        </m:ctrlPr>
                      </m:sSubPr>
                      <m:e>
                        <m:r>
                          <m:rPr>
                            <m:sty m:val="p"/>
                          </m:rPr>
                          <a:rPr lang="el-GR" i="1" smtClean="0">
                            <a:latin typeface="Cambria Math" panose="02040503050406030204" pitchFamily="18" charset="0"/>
                          </a:rPr>
                          <m:t>υ</m:t>
                        </m:r>
                      </m:e>
                      <m:sub>
                        <m:r>
                          <a:rPr lang="en-AU" i="1">
                            <a:latin typeface="Cambria Math" panose="02040503050406030204" pitchFamily="18" charset="0"/>
                          </a:rPr>
                          <m:t>𝑎𝑣𝑔</m:t>
                        </m:r>
                      </m:sub>
                    </m:sSub>
                    <m:r>
                      <a:rPr lang="en-AU" b="0" i="1" smtClean="0">
                        <a:latin typeface="Cambria Math" panose="02040503050406030204" pitchFamily="18" charset="0"/>
                      </a:rPr>
                      <m:t>)</m:t>
                    </m:r>
                  </m:oMath>
                </a14:m>
                <a:r>
                  <a:rPr lang="en-AU" dirty="0" smtClean="0"/>
                  <a:t>. </a:t>
                </a:r>
                <a:r>
                  <a:rPr lang="en-AU" smtClean="0"/>
                  <a:t>Now compare </a:t>
                </a:r>
                <a:r>
                  <a:rPr lang="en-AU" dirty="0" smtClean="0"/>
                  <a:t>with:</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𝑆</m:t>
                      </m:r>
                      <m:d>
                        <m:dPr>
                          <m:ctrlPr>
                            <a:rPr lang="en-AU" i="1">
                              <a:latin typeface="Cambria Math" panose="02040503050406030204" pitchFamily="18" charset="0"/>
                            </a:rPr>
                          </m:ctrlPr>
                        </m:dPr>
                        <m:e>
                          <m:sSub>
                            <m:sSubPr>
                              <m:ctrlPr>
                                <a:rPr lang="en-AU" i="1" smtClean="0">
                                  <a:latin typeface="Cambria Math" panose="02040503050406030204" pitchFamily="18" charset="0"/>
                                </a:rPr>
                              </m:ctrlPr>
                            </m:sSubPr>
                            <m:e>
                              <m:r>
                                <m:rPr>
                                  <m:sty m:val="p"/>
                                </m:rPr>
                                <a:rPr lang="el-GR" i="1" smtClean="0">
                                  <a:latin typeface="Cambria Math" panose="02040503050406030204" pitchFamily="18" charset="0"/>
                                </a:rPr>
                                <m:t>υ</m:t>
                              </m:r>
                            </m:e>
                            <m:sub>
                              <m:r>
                                <a:rPr lang="en-AU" b="0" i="1" smtClean="0">
                                  <a:latin typeface="Cambria Math" panose="02040503050406030204" pitchFamily="18" charset="0"/>
                                </a:rPr>
                                <m:t>𝑖</m:t>
                              </m:r>
                            </m:sub>
                          </m:sSub>
                        </m:e>
                      </m:d>
                      <m:r>
                        <a:rPr lang="en-AU" i="1">
                          <a:latin typeface="Cambria Math" panose="02040503050406030204" pitchFamily="18" charset="0"/>
                        </a:rPr>
                        <m:t>=</m:t>
                      </m:r>
                      <m:r>
                        <a:rPr lang="en-AU" i="1">
                          <a:latin typeface="Cambria Math" panose="02040503050406030204" pitchFamily="18" charset="0"/>
                        </a:rPr>
                        <m:t>𝑆</m:t>
                      </m:r>
                      <m:r>
                        <a:rPr lang="en-AU" i="1">
                          <a:latin typeface="Cambria Math" panose="02040503050406030204" pitchFamily="18" charset="0"/>
                        </a:rPr>
                        <m:t>(</m:t>
                      </m:r>
                      <m:sSub>
                        <m:sSubPr>
                          <m:ctrlPr>
                            <a:rPr lang="en-AU" i="1">
                              <a:latin typeface="Cambria Math" panose="02040503050406030204" pitchFamily="18" charset="0"/>
                            </a:rPr>
                          </m:ctrlPr>
                        </m:sSubPr>
                        <m:e>
                          <m:r>
                            <m:rPr>
                              <m:sty m:val="p"/>
                            </m:rPr>
                            <a:rPr lang="el-GR" i="1">
                              <a:latin typeface="Cambria Math" panose="02040503050406030204" pitchFamily="18" charset="0"/>
                            </a:rPr>
                            <m:t>υ</m:t>
                          </m:r>
                        </m:e>
                        <m:sub>
                          <m:r>
                            <a:rPr lang="en-AU" i="1">
                              <a:latin typeface="Cambria Math" panose="02040503050406030204" pitchFamily="18" charset="0"/>
                            </a:rPr>
                            <m:t>0</m:t>
                          </m:r>
                        </m:sub>
                      </m:sSub>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
                                <m:fPr>
                                  <m:ctrlPr>
                                    <a:rPr lang="en-AU" i="1">
                                      <a:latin typeface="Cambria Math" panose="02040503050406030204" pitchFamily="18" charset="0"/>
                                    </a:rPr>
                                  </m:ctrlPr>
                                </m:fPr>
                                <m:num>
                                  <m:sSub>
                                    <m:sSubPr>
                                      <m:ctrlPr>
                                        <a:rPr lang="el-GR" i="1">
                                          <a:latin typeface="Cambria Math" panose="02040503050406030204" pitchFamily="18" charset="0"/>
                                        </a:rPr>
                                      </m:ctrlPr>
                                    </m:sSubPr>
                                    <m:e>
                                      <m:r>
                                        <m:rPr>
                                          <m:sty m:val="p"/>
                                        </m:rPr>
                                        <a:rPr lang="el-GR" i="1">
                                          <a:latin typeface="Cambria Math" panose="02040503050406030204" pitchFamily="18" charset="0"/>
                                        </a:rPr>
                                        <m:t>υ</m:t>
                                      </m:r>
                                    </m:e>
                                    <m:sub>
                                      <m:r>
                                        <a:rPr lang="en-AU" i="1">
                                          <a:latin typeface="Cambria Math" panose="02040503050406030204" pitchFamily="18" charset="0"/>
                                        </a:rPr>
                                        <m:t>𝑖</m:t>
                                      </m:r>
                                    </m:sub>
                                  </m:sSub>
                                </m:num>
                                <m:den>
                                  <m:sSub>
                                    <m:sSubPr>
                                      <m:ctrlPr>
                                        <a:rPr lang="en-AU" i="1">
                                          <a:latin typeface="Cambria Math" panose="02040503050406030204" pitchFamily="18" charset="0"/>
                                        </a:rPr>
                                      </m:ctrlPr>
                                    </m:sSubPr>
                                    <m:e>
                                      <m:r>
                                        <m:rPr>
                                          <m:sty m:val="p"/>
                                        </m:rPr>
                                        <a:rPr lang="el-GR" i="1">
                                          <a:latin typeface="Cambria Math" panose="02040503050406030204" pitchFamily="18" charset="0"/>
                                        </a:rPr>
                                        <m:t>υ</m:t>
                                      </m:r>
                                    </m:e>
                                    <m:sub>
                                      <m:r>
                                        <a:rPr lang="en-AU" i="1">
                                          <a:latin typeface="Cambria Math" panose="02040503050406030204" pitchFamily="18" charset="0"/>
                                        </a:rPr>
                                        <m:t>0</m:t>
                                      </m:r>
                                    </m:sub>
                                  </m:sSub>
                                </m:den>
                              </m:f>
                            </m:e>
                          </m:d>
                        </m:e>
                        <m:sup>
                          <m:r>
                            <a:rPr lang="en-AU" i="1">
                              <a:latin typeface="Cambria Math" panose="02040503050406030204" pitchFamily="18" charset="0"/>
                              <a:ea typeface="Cambria Math" panose="02040503050406030204" pitchFamily="18" charset="0"/>
                            </a:rPr>
                            <m:t>𝛼</m:t>
                          </m:r>
                        </m:sup>
                      </m:sSup>
                    </m:oMath>
                  </m:oMathPara>
                </a14:m>
                <a:endParaRPr lang="en-AU" dirty="0" smtClean="0"/>
              </a:p>
              <a:p>
                <a:r>
                  <a:rPr lang="en-AU" dirty="0" smtClean="0"/>
                  <a:t>Identifying the correspondence and rearranging gives us the average frequency as:</a:t>
                </a:r>
              </a:p>
              <a:p>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m:rPr>
                              <m:sty m:val="p"/>
                            </m:rPr>
                            <a:rPr lang="el-GR" i="1" smtClean="0">
                              <a:latin typeface="Cambria Math" panose="02040503050406030204" pitchFamily="18" charset="0"/>
                            </a:rPr>
                            <m:t>υ</m:t>
                          </m:r>
                        </m:e>
                        <m:sub>
                          <m:r>
                            <a:rPr lang="en-AU" b="0" i="1" smtClean="0">
                              <a:latin typeface="Cambria Math" panose="02040503050406030204" pitchFamily="18" charset="0"/>
                            </a:rPr>
                            <m:t>𝑎𝑣𝑔</m:t>
                          </m:r>
                        </m:sub>
                      </m:sSub>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sSub>
                                    <m:sSubPr>
                                      <m:ctrlPr>
                                        <a:rPr lang="el-GR"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𝑁</m:t>
                                      </m:r>
                                    </m:e>
                                    <m:sub>
                                      <m:r>
                                        <a:rPr lang="en-AU" i="1">
                                          <a:latin typeface="Cambria Math" panose="02040503050406030204" pitchFamily="18" charset="0"/>
                                          <a:ea typeface="Cambria Math" panose="02040503050406030204" pitchFamily="18" charset="0"/>
                                        </a:rPr>
                                        <m:t>𝑐h𝑎𝑛</m:t>
                                      </m:r>
                                    </m:sub>
                                  </m:sSub>
                                </m:num>
                                <m:den>
                                  <m:nary>
                                    <m:naryPr>
                                      <m:chr m:val="∑"/>
                                      <m:ctrlPr>
                                        <a:rPr lang="en-AU" i="1">
                                          <a:latin typeface="Cambria Math" panose="02040503050406030204" pitchFamily="18" charset="0"/>
                                        </a:rPr>
                                      </m:ctrlPr>
                                    </m:naryPr>
                                    <m:sub>
                                      <m:r>
                                        <m:rPr>
                                          <m:brk m:alnAt="23"/>
                                        </m:rPr>
                                        <a:rPr lang="en-AU" i="1">
                                          <a:latin typeface="Cambria Math" panose="02040503050406030204" pitchFamily="18" charset="0"/>
                                        </a:rPr>
                                        <m:t>𝑖</m:t>
                                      </m:r>
                                      <m:r>
                                        <a:rPr lang="en-AU" i="1">
                                          <a:latin typeface="Cambria Math" panose="02040503050406030204" pitchFamily="18" charset="0"/>
                                        </a:rPr>
                                        <m:t>=1</m:t>
                                      </m:r>
                                    </m:sub>
                                    <m:sup>
                                      <m:sSub>
                                        <m:sSubPr>
                                          <m:ctrlPr>
                                            <a:rPr lang="en-AU" i="1">
                                              <a:latin typeface="Cambria Math" panose="02040503050406030204" pitchFamily="18" charset="0"/>
                                            </a:rPr>
                                          </m:ctrlPr>
                                        </m:sSubPr>
                                        <m:e>
                                          <m:r>
                                            <a:rPr lang="en-AU" i="1">
                                              <a:latin typeface="Cambria Math" panose="02040503050406030204" pitchFamily="18" charset="0"/>
                                            </a:rPr>
                                            <m:t>𝑁</m:t>
                                          </m:r>
                                        </m:e>
                                        <m:sub>
                                          <m:r>
                                            <a:rPr lang="en-AU" i="1">
                                              <a:latin typeface="Cambria Math" panose="02040503050406030204" pitchFamily="18" charset="0"/>
                                            </a:rPr>
                                            <m:t>𝑐h𝑎𝑛</m:t>
                                          </m:r>
                                        </m:sub>
                                      </m:sSub>
                                    </m:sup>
                                    <m:e>
                                      <m:sSubSup>
                                        <m:sSubSupPr>
                                          <m:ctrlPr>
                                            <a:rPr lang="en-AU" i="1">
                                              <a:latin typeface="Cambria Math" panose="02040503050406030204" pitchFamily="18" charset="0"/>
                                            </a:rPr>
                                          </m:ctrlPr>
                                        </m:sSubSupPr>
                                        <m:e>
                                          <m:r>
                                            <m:rPr>
                                              <m:sty m:val="p"/>
                                            </m:rPr>
                                            <a:rPr lang="el-GR" i="1">
                                              <a:latin typeface="Cambria Math" panose="02040503050406030204" pitchFamily="18" charset="0"/>
                                            </a:rPr>
                                            <m:t>υ</m:t>
                                          </m:r>
                                        </m:e>
                                        <m:sub>
                                          <m:r>
                                            <a:rPr lang="en-AU" i="1">
                                              <a:latin typeface="Cambria Math" panose="02040503050406030204" pitchFamily="18" charset="0"/>
                                            </a:rPr>
                                            <m:t>𝑖</m:t>
                                          </m:r>
                                        </m:sub>
                                        <m:sup>
                                          <m:r>
                                            <a:rPr lang="el-GR" i="1">
                                              <a:latin typeface="Cambria Math" panose="02040503050406030204" pitchFamily="18" charset="0"/>
                                              <a:ea typeface="Cambria Math" panose="02040503050406030204" pitchFamily="18" charset="0"/>
                                            </a:rPr>
                                            <m:t>𝛼</m:t>
                                          </m:r>
                                        </m:sup>
                                      </m:sSubSup>
                                    </m:e>
                                  </m:nary>
                                </m:den>
                              </m:f>
                            </m:e>
                          </m:d>
                        </m:e>
                        <m:sup>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m:t>
                                  </m:r>
                                </m:den>
                              </m:f>
                            </m:e>
                          </m:d>
                        </m:sup>
                      </m:sSup>
                    </m:oMath>
                  </m:oMathPara>
                </a14:m>
                <a:endParaRPr lang="en-AU"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60000" y="1170834"/>
                <a:ext cx="8460000" cy="4555650"/>
              </a:xfrm>
              <a:blipFill rotWithShape="0">
                <a:blip r:embed="rId2"/>
                <a:stretch>
                  <a:fillRect l="-2161" t="-2811" b="-6693"/>
                </a:stretch>
              </a:blipFill>
            </p:spPr>
            <p:txBody>
              <a:bodyPr/>
              <a:lstStyle/>
              <a:p>
                <a:r>
                  <a:rPr lang="en-AU">
                    <a:noFill/>
                  </a:rPr>
                  <a:t> </a:t>
                </a:r>
              </a:p>
            </p:txBody>
          </p:sp>
        </mc:Fallback>
      </mc:AlternateContent>
      <p:sp>
        <p:nvSpPr>
          <p:cNvPr id="3" name="Text Placeholder 2"/>
          <p:cNvSpPr>
            <a:spLocks noGrp="1"/>
          </p:cNvSpPr>
          <p:nvPr>
            <p:ph type="body" sz="quarter" idx="13"/>
          </p:nvPr>
        </p:nvSpPr>
        <p:spPr/>
        <p:txBody>
          <a:bodyPr/>
          <a:lstStyle/>
          <a:p>
            <a:r>
              <a:rPr lang="en-AU" dirty="0" smtClean="0"/>
              <a:t>Average Frequency Calculation</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24</a:t>
            </a:fld>
            <a:endParaRPr lang="en-AU" altLang="en-US" dirty="0"/>
          </a:p>
        </p:txBody>
      </p:sp>
    </p:spTree>
    <p:extLst>
      <p:ext uri="{BB962C8B-B14F-4D97-AF65-F5344CB8AC3E}">
        <p14:creationId xmlns:p14="http://schemas.microsoft.com/office/powerpoint/2010/main" val="2307548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Spectral index is dependent on the distance from the beam centre.</a:t>
            </a:r>
            <a:endParaRPr lang="en-AU" dirty="0"/>
          </a:p>
        </p:txBody>
      </p:sp>
      <p:sp>
        <p:nvSpPr>
          <p:cNvPr id="3" name="Text Placeholder 2"/>
          <p:cNvSpPr>
            <a:spLocks noGrp="1"/>
          </p:cNvSpPr>
          <p:nvPr>
            <p:ph type="body" sz="quarter" idx="13"/>
          </p:nvPr>
        </p:nvSpPr>
        <p:spPr/>
        <p:txBody>
          <a:bodyPr/>
          <a:lstStyle/>
          <a:p>
            <a:r>
              <a:rPr lang="en-AU" dirty="0" smtClean="0"/>
              <a:t>Correcting Spectral Index</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25</a:t>
            </a:fld>
            <a:endParaRPr lang="en-AU" alt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308" r="7481"/>
          <a:stretch/>
        </p:blipFill>
        <p:spPr>
          <a:xfrm>
            <a:off x="416859" y="1657198"/>
            <a:ext cx="8249770" cy="4287370"/>
          </a:xfrm>
          <a:prstGeom prst="rect">
            <a:avLst/>
          </a:prstGeom>
        </p:spPr>
      </p:pic>
      <p:sp>
        <p:nvSpPr>
          <p:cNvPr id="6" name="TextBox 5"/>
          <p:cNvSpPr txBox="1"/>
          <p:nvPr/>
        </p:nvSpPr>
        <p:spPr>
          <a:xfrm>
            <a:off x="1391771" y="1963271"/>
            <a:ext cx="2097741" cy="1200329"/>
          </a:xfrm>
          <a:prstGeom prst="rect">
            <a:avLst/>
          </a:prstGeom>
          <a:noFill/>
        </p:spPr>
        <p:txBody>
          <a:bodyPr wrap="square" rtlCol="0">
            <a:spAutoFit/>
          </a:bodyPr>
          <a:lstStyle/>
          <a:p>
            <a:r>
              <a:rPr lang="en-AU" dirty="0" smtClean="0"/>
              <a:t>ATCA 16cm beam</a:t>
            </a:r>
          </a:p>
          <a:p>
            <a:pPr algn="ctr"/>
            <a:r>
              <a:rPr lang="en-AU" dirty="0" smtClean="0"/>
              <a:t>1524 MHz</a:t>
            </a:r>
          </a:p>
          <a:p>
            <a:pPr algn="ctr"/>
            <a:r>
              <a:rPr lang="en-AU" dirty="0" smtClean="0">
                <a:solidFill>
                  <a:srgbClr val="FF0000"/>
                </a:solidFill>
              </a:rPr>
              <a:t>2164 MHz</a:t>
            </a:r>
          </a:p>
          <a:p>
            <a:pPr algn="ctr"/>
            <a:r>
              <a:rPr lang="en-AU" dirty="0" smtClean="0">
                <a:solidFill>
                  <a:schemeClr val="accent1">
                    <a:lumMod val="60000"/>
                    <a:lumOff val="40000"/>
                  </a:schemeClr>
                </a:solidFill>
              </a:rPr>
              <a:t>2932 MHz</a:t>
            </a:r>
          </a:p>
        </p:txBody>
      </p:sp>
      <p:cxnSp>
        <p:nvCxnSpPr>
          <p:cNvPr id="8" name="Straight Connector 7"/>
          <p:cNvCxnSpPr/>
          <p:nvPr/>
        </p:nvCxnSpPr>
        <p:spPr>
          <a:xfrm>
            <a:off x="4867836" y="1727947"/>
            <a:ext cx="0" cy="3704665"/>
          </a:xfrm>
          <a:prstGeom prst="line">
            <a:avLst/>
          </a:prstGeom>
          <a:ln w="254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5835437" y="2057400"/>
            <a:ext cx="2548218" cy="923330"/>
          </a:xfrm>
          <a:prstGeom prst="rect">
            <a:avLst/>
          </a:prstGeom>
          <a:noFill/>
        </p:spPr>
        <p:txBody>
          <a:bodyPr wrap="square" rtlCol="0">
            <a:spAutoFit/>
          </a:bodyPr>
          <a:lstStyle/>
          <a:p>
            <a:r>
              <a:rPr lang="en-AU" dirty="0" smtClean="0">
                <a:solidFill>
                  <a:schemeClr val="accent2"/>
                </a:solidFill>
              </a:rPr>
              <a:t>Response at the beam centre is </a:t>
            </a:r>
            <a:r>
              <a:rPr lang="en-AU" dirty="0" smtClean="0">
                <a:solidFill>
                  <a:schemeClr val="accent2"/>
                </a:solidFill>
              </a:rPr>
              <a:t>frequency independent.</a:t>
            </a:r>
            <a:endParaRPr lang="en-AU" dirty="0" smtClean="0">
              <a:solidFill>
                <a:schemeClr val="accent2"/>
              </a:solidFill>
            </a:endParaRPr>
          </a:p>
        </p:txBody>
      </p:sp>
    </p:spTree>
    <p:extLst>
      <p:ext uri="{BB962C8B-B14F-4D97-AF65-F5344CB8AC3E}">
        <p14:creationId xmlns:p14="http://schemas.microsoft.com/office/powerpoint/2010/main" val="262668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Spectral index is dependent on the distance from the beam centre.</a:t>
            </a:r>
            <a:endParaRPr lang="en-AU" dirty="0"/>
          </a:p>
        </p:txBody>
      </p:sp>
      <p:sp>
        <p:nvSpPr>
          <p:cNvPr id="3" name="Text Placeholder 2"/>
          <p:cNvSpPr>
            <a:spLocks noGrp="1"/>
          </p:cNvSpPr>
          <p:nvPr>
            <p:ph type="body" sz="quarter" idx="13"/>
          </p:nvPr>
        </p:nvSpPr>
        <p:spPr/>
        <p:txBody>
          <a:bodyPr/>
          <a:lstStyle/>
          <a:p>
            <a:r>
              <a:rPr lang="en-AU" dirty="0" smtClean="0"/>
              <a:t>Correcting Spectral Index</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26</a:t>
            </a:fld>
            <a:endParaRPr lang="en-AU" alt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308" r="7481"/>
          <a:stretch/>
        </p:blipFill>
        <p:spPr>
          <a:xfrm>
            <a:off x="416859" y="1657198"/>
            <a:ext cx="8249770" cy="4287370"/>
          </a:xfrm>
          <a:prstGeom prst="rect">
            <a:avLst/>
          </a:prstGeom>
        </p:spPr>
      </p:pic>
      <p:sp>
        <p:nvSpPr>
          <p:cNvPr id="6" name="TextBox 5"/>
          <p:cNvSpPr txBox="1"/>
          <p:nvPr/>
        </p:nvSpPr>
        <p:spPr>
          <a:xfrm>
            <a:off x="1391771" y="1963271"/>
            <a:ext cx="2097741" cy="1200329"/>
          </a:xfrm>
          <a:prstGeom prst="rect">
            <a:avLst/>
          </a:prstGeom>
          <a:noFill/>
        </p:spPr>
        <p:txBody>
          <a:bodyPr wrap="square" rtlCol="0">
            <a:spAutoFit/>
          </a:bodyPr>
          <a:lstStyle/>
          <a:p>
            <a:r>
              <a:rPr lang="en-AU" dirty="0" smtClean="0"/>
              <a:t>ATCA 16cm beam</a:t>
            </a:r>
          </a:p>
          <a:p>
            <a:pPr algn="ctr"/>
            <a:r>
              <a:rPr lang="en-AU" dirty="0" smtClean="0"/>
              <a:t>1524 MHz</a:t>
            </a:r>
          </a:p>
          <a:p>
            <a:pPr algn="ctr"/>
            <a:r>
              <a:rPr lang="en-AU" dirty="0" smtClean="0">
                <a:solidFill>
                  <a:srgbClr val="FF0000"/>
                </a:solidFill>
              </a:rPr>
              <a:t>2164 MHz</a:t>
            </a:r>
          </a:p>
          <a:p>
            <a:pPr algn="ctr"/>
            <a:r>
              <a:rPr lang="en-AU" dirty="0" smtClean="0">
                <a:solidFill>
                  <a:schemeClr val="accent1">
                    <a:lumMod val="60000"/>
                    <a:lumOff val="40000"/>
                  </a:schemeClr>
                </a:solidFill>
              </a:rPr>
              <a:t>2932 MHz</a:t>
            </a:r>
          </a:p>
        </p:txBody>
      </p:sp>
      <p:cxnSp>
        <p:nvCxnSpPr>
          <p:cNvPr id="8" name="Straight Connector 7"/>
          <p:cNvCxnSpPr/>
          <p:nvPr/>
        </p:nvCxnSpPr>
        <p:spPr>
          <a:xfrm>
            <a:off x="5197296" y="1727947"/>
            <a:ext cx="0" cy="3704665"/>
          </a:xfrm>
          <a:prstGeom prst="line">
            <a:avLst/>
          </a:prstGeom>
          <a:ln w="25400">
            <a:solidFill>
              <a:srgbClr val="FFC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5829300" y="2057400"/>
            <a:ext cx="2548218" cy="1754326"/>
          </a:xfrm>
          <a:prstGeom prst="rect">
            <a:avLst/>
          </a:prstGeom>
          <a:noFill/>
        </p:spPr>
        <p:txBody>
          <a:bodyPr wrap="square" rtlCol="0">
            <a:spAutoFit/>
          </a:bodyPr>
          <a:lstStyle/>
          <a:p>
            <a:r>
              <a:rPr lang="en-AU" dirty="0" smtClean="0">
                <a:solidFill>
                  <a:srgbClr val="FFC000"/>
                </a:solidFill>
              </a:rPr>
              <a:t>Response goes down with increasing frequency, which has the effect of steepening the spectral index.</a:t>
            </a:r>
          </a:p>
        </p:txBody>
      </p:sp>
    </p:spTree>
    <p:extLst>
      <p:ext uri="{BB962C8B-B14F-4D97-AF65-F5344CB8AC3E}">
        <p14:creationId xmlns:p14="http://schemas.microsoft.com/office/powerpoint/2010/main" val="2684522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smtClean="0"/>
              <a:t>Spectral Index Correction</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27</a:t>
            </a:fld>
            <a:endParaRPr lang="en-AU"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65" y="841260"/>
            <a:ext cx="6453614" cy="5162891"/>
          </a:xfrm>
          <a:prstGeom prst="rect">
            <a:avLst/>
          </a:prstGeom>
        </p:spPr>
      </p:pic>
    </p:spTree>
    <p:extLst>
      <p:ext uri="{BB962C8B-B14F-4D97-AF65-F5344CB8AC3E}">
        <p14:creationId xmlns:p14="http://schemas.microsoft.com/office/powerpoint/2010/main" val="2754624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smtClean="0"/>
              <a:t>Spectral Index Correction</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28</a:t>
            </a:fld>
            <a:endParaRPr lang="en-AU"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65" y="841260"/>
            <a:ext cx="6453614" cy="5162891"/>
          </a:xfrm>
          <a:prstGeom prst="rect">
            <a:avLst/>
          </a:prstGeom>
        </p:spPr>
      </p:pic>
      <p:sp>
        <p:nvSpPr>
          <p:cNvPr id="6" name="TextBox 5"/>
          <p:cNvSpPr txBox="1"/>
          <p:nvPr/>
        </p:nvSpPr>
        <p:spPr>
          <a:xfrm>
            <a:off x="5931725" y="270000"/>
            <a:ext cx="2888638" cy="369332"/>
          </a:xfrm>
          <a:prstGeom prst="rect">
            <a:avLst/>
          </a:prstGeom>
          <a:noFill/>
        </p:spPr>
        <p:txBody>
          <a:bodyPr wrap="square" rtlCol="0">
            <a:spAutoFit/>
          </a:bodyPr>
          <a:lstStyle/>
          <a:p>
            <a:r>
              <a:rPr lang="en-AU" dirty="0" smtClean="0"/>
              <a:t>Not PB corrected</a:t>
            </a:r>
          </a:p>
        </p:txBody>
      </p:sp>
    </p:spTree>
    <p:extLst>
      <p:ext uri="{BB962C8B-B14F-4D97-AF65-F5344CB8AC3E}">
        <p14:creationId xmlns:p14="http://schemas.microsoft.com/office/powerpoint/2010/main" val="169889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smtClean="0"/>
              <a:t>Spectral Index Correction</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29</a:t>
            </a:fld>
            <a:endParaRPr lang="en-AU"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65" y="841260"/>
            <a:ext cx="6453613" cy="5162891"/>
          </a:xfrm>
          <a:prstGeom prst="rect">
            <a:avLst/>
          </a:prstGeom>
        </p:spPr>
      </p:pic>
      <p:sp>
        <p:nvSpPr>
          <p:cNvPr id="6" name="TextBox 5"/>
          <p:cNvSpPr txBox="1"/>
          <p:nvPr/>
        </p:nvSpPr>
        <p:spPr>
          <a:xfrm>
            <a:off x="5931725" y="270000"/>
            <a:ext cx="2888638" cy="369332"/>
          </a:xfrm>
          <a:prstGeom prst="rect">
            <a:avLst/>
          </a:prstGeom>
          <a:noFill/>
        </p:spPr>
        <p:txBody>
          <a:bodyPr wrap="square" rtlCol="0">
            <a:spAutoFit/>
          </a:bodyPr>
          <a:lstStyle/>
          <a:p>
            <a:r>
              <a:rPr lang="en-AU" dirty="0" smtClean="0"/>
              <a:t>PB corrected</a:t>
            </a:r>
          </a:p>
        </p:txBody>
      </p:sp>
    </p:spTree>
    <p:extLst>
      <p:ext uri="{BB962C8B-B14F-4D97-AF65-F5344CB8AC3E}">
        <p14:creationId xmlns:p14="http://schemas.microsoft.com/office/powerpoint/2010/main" val="192315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lstStyle/>
              <a:p>
                <a:r>
                  <a:rPr lang="en-AU" dirty="0" smtClean="0"/>
                  <a:t>For continuum mapping, the more bandwidth you get, the lower the thermal noise level can be.</a:t>
                </a:r>
              </a:p>
              <a:p>
                <a:endParaRPr lang="en-AU" dirty="0" smtClean="0"/>
              </a:p>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σ</m:t>
                      </m:r>
                      <m:r>
                        <a:rPr lang="en-AU" b="0" i="1" smtClean="0">
                          <a:latin typeface="Cambria Math" panose="02040503050406030204" pitchFamily="18" charset="0"/>
                        </a:rPr>
                        <m:t>=</m:t>
                      </m:r>
                      <m:f>
                        <m:fPr>
                          <m:ctrlPr>
                            <a:rPr lang="en-AU" b="0" i="1" smtClean="0">
                              <a:latin typeface="Cambria Math" panose="02040503050406030204" pitchFamily="18" charset="0"/>
                            </a:rPr>
                          </m:ctrlPr>
                        </m:fPr>
                        <m:num>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r>
                            <a:rPr lang="en-AU" b="0" i="1" smtClean="0">
                              <a:latin typeface="Cambria Math" panose="02040503050406030204" pitchFamily="18" charset="0"/>
                            </a:rPr>
                            <m:t>𝑘</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𝑆</m:t>
                              </m:r>
                            </m:sub>
                          </m:sSub>
                        </m:num>
                        <m:den>
                          <m:r>
                            <a:rPr lang="en-AU" b="0" i="1" smtClean="0">
                              <a:latin typeface="Cambria Math" panose="02040503050406030204" pitchFamily="18" charset="0"/>
                            </a:rPr>
                            <m:t>𝐴</m:t>
                          </m:r>
                          <m:r>
                            <a:rPr lang="en-AU" b="0" i="1" smtClean="0">
                              <a:latin typeface="Cambria Math" panose="02040503050406030204" pitchFamily="18" charset="0"/>
                              <a:ea typeface="Cambria Math" panose="02040503050406030204" pitchFamily="18" charset="0"/>
                            </a:rPr>
                            <m:t>𝜖</m:t>
                          </m:r>
                          <m:rad>
                            <m:radPr>
                              <m:degHide m:val="on"/>
                              <m:ctrlPr>
                                <a:rPr lang="en-AU" b="0" i="1" smtClean="0">
                                  <a:latin typeface="Cambria Math" panose="02040503050406030204" pitchFamily="18" charset="0"/>
                                  <a:ea typeface="Cambria Math" panose="02040503050406030204" pitchFamily="18" charset="0"/>
                                </a:rPr>
                              </m:ctrlPr>
                            </m:radPr>
                            <m:deg/>
                            <m:e>
                              <m:sSub>
                                <m:sSubPr>
                                  <m:ctrlPr>
                                    <a:rPr lang="el-GR"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υ</m:t>
                                  </m:r>
                                </m:e>
                                <m:sub>
                                  <m:r>
                                    <a:rPr lang="en-AU" b="0" i="1" smtClean="0">
                                      <a:latin typeface="Cambria Math" panose="02040503050406030204" pitchFamily="18" charset="0"/>
                                      <a:ea typeface="Cambria Math" panose="02040503050406030204" pitchFamily="18" charset="0"/>
                                    </a:rPr>
                                    <m:t>𝐼𝐹</m:t>
                                  </m:r>
                                </m:sub>
                              </m:sSub>
                              <m:r>
                                <a:rPr lang="el-GR" b="0" i="1" smtClean="0">
                                  <a:latin typeface="Cambria Math" panose="02040503050406030204" pitchFamily="18" charset="0"/>
                                  <a:ea typeface="Cambria Math" panose="02040503050406030204" pitchFamily="18" charset="0"/>
                                </a:rPr>
                                <m:t>𝜏</m:t>
                              </m:r>
                            </m:e>
                          </m:rad>
                        </m:den>
                      </m:f>
                    </m:oMath>
                  </m:oMathPara>
                </a14:m>
                <a:endParaRPr lang="en-AU" dirty="0" smtClean="0"/>
              </a:p>
              <a:p>
                <a:endParaRPr lang="en-AU" dirty="0"/>
              </a:p>
              <a:p>
                <a:r>
                  <a:rPr lang="en-AU" dirty="0" smtClean="0"/>
                  <a:t>In this equation for RMS noise, the bandwidth enters as </a:t>
                </a:r>
                <a14:m>
                  <m:oMath xmlns:m="http://schemas.openxmlformats.org/officeDocument/2006/math">
                    <m:f>
                      <m:fPr>
                        <m:type m:val="skw"/>
                        <m:ctrlPr>
                          <a:rPr lang="en-AU" i="1" smtClean="0">
                            <a:latin typeface="Cambria Math" panose="02040503050406030204" pitchFamily="18" charset="0"/>
                          </a:rPr>
                        </m:ctrlPr>
                      </m:fPr>
                      <m:num>
                        <m:r>
                          <a:rPr lang="en-AU" b="0" i="1" smtClean="0">
                            <a:latin typeface="Cambria Math" panose="02040503050406030204" pitchFamily="18" charset="0"/>
                          </a:rPr>
                          <m:t>1</m:t>
                        </m:r>
                      </m:num>
                      <m:den>
                        <m:rad>
                          <m:radPr>
                            <m:degHide m:val="on"/>
                            <m:ctrlPr>
                              <a:rPr lang="en-AU" i="1" smtClean="0">
                                <a:latin typeface="Cambria Math" panose="02040503050406030204" pitchFamily="18" charset="0"/>
                              </a:rPr>
                            </m:ctrlPr>
                          </m:radPr>
                          <m:deg/>
                          <m:e>
                            <m:sSub>
                              <m:sSubPr>
                                <m:ctrlPr>
                                  <a:rPr lang="el-GR"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υ</m:t>
                                </m:r>
                              </m:e>
                              <m:sub>
                                <m:r>
                                  <a:rPr lang="en-AU" b="0" i="1" smtClean="0">
                                    <a:latin typeface="Cambria Math" panose="02040503050406030204" pitchFamily="18" charset="0"/>
                                    <a:ea typeface="Cambria Math" panose="02040503050406030204" pitchFamily="18" charset="0"/>
                                  </a:rPr>
                                  <m:t>𝐼𝐹</m:t>
                                </m:r>
                              </m:sub>
                            </m:sSub>
                          </m:e>
                        </m:rad>
                      </m:den>
                    </m:f>
                  </m:oMath>
                </a14:m>
                <a:r>
                  <a:rPr lang="en-AU" dirty="0" smtClean="0"/>
                  <a:t>, so as the bandwidth gets larger, the noise gets smaller.</a:t>
                </a:r>
              </a:p>
              <a:p>
                <a:endParaRPr lang="en-AU" dirty="0" smtClean="0"/>
              </a:p>
              <a:p>
                <a:endParaRPr lang="en-AU"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3"/>
                <a:stretch>
                  <a:fillRect l="-2161" t="-2807" r="-2882"/>
                </a:stretch>
              </a:blipFill>
            </p:spPr>
            <p:txBody>
              <a:bodyPr/>
              <a:lstStyle/>
              <a:p>
                <a:r>
                  <a:rPr lang="en-AU">
                    <a:noFill/>
                  </a:rPr>
                  <a:t> </a:t>
                </a:r>
              </a:p>
            </p:txBody>
          </p:sp>
        </mc:Fallback>
      </mc:AlternateContent>
      <p:sp>
        <p:nvSpPr>
          <p:cNvPr id="3" name="Text Placeholder 2"/>
          <p:cNvSpPr>
            <a:spLocks noGrp="1"/>
          </p:cNvSpPr>
          <p:nvPr>
            <p:ph type="body" sz="quarter" idx="13"/>
          </p:nvPr>
        </p:nvSpPr>
        <p:spPr/>
        <p:txBody>
          <a:bodyPr/>
          <a:lstStyle/>
          <a:p>
            <a:r>
              <a:rPr lang="en-AU" dirty="0" smtClean="0"/>
              <a:t>Wide Bandwidths</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3</a:t>
            </a:fld>
            <a:endParaRPr lang="en-AU" altLang="en-US" dirty="0"/>
          </a:p>
        </p:txBody>
      </p:sp>
    </p:spTree>
    <p:extLst>
      <p:ext uri="{BB962C8B-B14F-4D97-AF65-F5344CB8AC3E}">
        <p14:creationId xmlns:p14="http://schemas.microsoft.com/office/powerpoint/2010/main" val="257073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smtClean="0"/>
              <a:t>Spectral Index Correction</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30</a:t>
            </a:fld>
            <a:endParaRPr lang="en-AU" altLang="en-US" dirty="0"/>
          </a:p>
        </p:txBody>
      </p:sp>
      <p:pic>
        <p:nvPicPr>
          <p:cNvPr id="2" name="Picture 1"/>
          <p:cNvPicPr>
            <a:picLocks noChangeAspect="1"/>
          </p:cNvPicPr>
          <p:nvPr/>
        </p:nvPicPr>
        <p:blipFill>
          <a:blip r:embed="rId2">
            <a:lum contrast="-60000"/>
            <a:extLst>
              <a:ext uri="{28A0092B-C50C-407E-A947-70E740481C1C}">
                <a14:useLocalDpi xmlns:a14="http://schemas.microsoft.com/office/drawing/2010/main" val="0"/>
              </a:ext>
            </a:extLst>
          </a:blip>
          <a:stretch>
            <a:fillRect/>
          </a:stretch>
        </p:blipFill>
        <p:spPr>
          <a:xfrm>
            <a:off x="1356365" y="841260"/>
            <a:ext cx="6453613" cy="5162891"/>
          </a:xfrm>
          <a:prstGeom prst="rect">
            <a:avLst/>
          </a:prstGeom>
        </p:spPr>
      </p:pic>
      <p:sp>
        <p:nvSpPr>
          <p:cNvPr id="6" name="TextBox 5"/>
          <p:cNvSpPr txBox="1"/>
          <p:nvPr/>
        </p:nvSpPr>
        <p:spPr>
          <a:xfrm>
            <a:off x="5931725" y="270000"/>
            <a:ext cx="2888638" cy="369332"/>
          </a:xfrm>
          <a:prstGeom prst="rect">
            <a:avLst/>
          </a:prstGeom>
          <a:noFill/>
        </p:spPr>
        <p:txBody>
          <a:bodyPr wrap="square" rtlCol="0">
            <a:spAutoFit/>
          </a:bodyPr>
          <a:lstStyle/>
          <a:p>
            <a:r>
              <a:rPr lang="en-AU" dirty="0" smtClean="0"/>
              <a:t>PB corrected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3" y="2727056"/>
            <a:ext cx="4096369" cy="32770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0363" y="2727056"/>
            <a:ext cx="4096369" cy="3277095"/>
          </a:xfrm>
          <a:prstGeom prst="rect">
            <a:avLst/>
          </a:prstGeom>
        </p:spPr>
      </p:pic>
      <p:sp>
        <p:nvSpPr>
          <p:cNvPr id="8" name="Rectangle 7"/>
          <p:cNvSpPr/>
          <p:nvPr/>
        </p:nvSpPr>
        <p:spPr>
          <a:xfrm>
            <a:off x="3746665" y="1644732"/>
            <a:ext cx="617517" cy="575954"/>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0" name="Straight Connector 9"/>
          <p:cNvCxnSpPr/>
          <p:nvPr/>
        </p:nvCxnSpPr>
        <p:spPr>
          <a:xfrm flipH="1">
            <a:off x="201881" y="1644732"/>
            <a:ext cx="3544784" cy="1082324"/>
          </a:xfrm>
          <a:prstGeom prst="line">
            <a:avLst/>
          </a:prstGeom>
          <a:ln w="9525">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255942" y="2220686"/>
            <a:ext cx="108240" cy="3734789"/>
          </a:xfrm>
          <a:prstGeom prst="line">
            <a:avLst/>
          </a:prstGeom>
          <a:ln w="9525">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326577" y="2814450"/>
            <a:ext cx="1402948" cy="369332"/>
          </a:xfrm>
          <a:prstGeom prst="rect">
            <a:avLst/>
          </a:prstGeom>
          <a:noFill/>
        </p:spPr>
        <p:txBody>
          <a:bodyPr wrap="none" rtlCol="0">
            <a:spAutoFit/>
          </a:bodyPr>
          <a:lstStyle/>
          <a:p>
            <a:r>
              <a:rPr lang="en-AU" dirty="0" smtClean="0">
                <a:solidFill>
                  <a:schemeClr val="bg1"/>
                </a:solidFill>
              </a:rPr>
              <a:t>uncorrected</a:t>
            </a:r>
          </a:p>
        </p:txBody>
      </p:sp>
      <p:sp>
        <p:nvSpPr>
          <p:cNvPr id="14" name="TextBox 13"/>
          <p:cNvSpPr txBox="1"/>
          <p:nvPr/>
        </p:nvSpPr>
        <p:spPr>
          <a:xfrm>
            <a:off x="7009445" y="2818406"/>
            <a:ext cx="1146468" cy="369332"/>
          </a:xfrm>
          <a:prstGeom prst="rect">
            <a:avLst/>
          </a:prstGeom>
          <a:noFill/>
        </p:spPr>
        <p:txBody>
          <a:bodyPr wrap="none" rtlCol="0">
            <a:spAutoFit/>
          </a:bodyPr>
          <a:lstStyle/>
          <a:p>
            <a:r>
              <a:rPr lang="en-AU" dirty="0" smtClean="0">
                <a:solidFill>
                  <a:schemeClr val="bg1"/>
                </a:solidFill>
              </a:rPr>
              <a:t>corrected</a:t>
            </a:r>
          </a:p>
        </p:txBody>
      </p:sp>
    </p:spTree>
    <p:extLst>
      <p:ext uri="{BB962C8B-B14F-4D97-AF65-F5344CB8AC3E}">
        <p14:creationId xmlns:p14="http://schemas.microsoft.com/office/powerpoint/2010/main" val="4240125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AU" sz="3200" dirty="0" smtClean="0">
                <a:solidFill>
                  <a:schemeClr val="accent2"/>
                </a:solidFill>
              </a:rPr>
              <a:t>When imaging with wide bandwidths</a:t>
            </a:r>
          </a:p>
          <a:p>
            <a:endParaRPr lang="en-AU" dirty="0"/>
          </a:p>
        </p:txBody>
      </p:sp>
      <p:sp>
        <p:nvSpPr>
          <p:cNvPr id="3" name="Text Placeholder 2"/>
          <p:cNvSpPr>
            <a:spLocks noGrp="1"/>
          </p:cNvSpPr>
          <p:nvPr>
            <p:ph type="body" sz="quarter" idx="13"/>
          </p:nvPr>
        </p:nvSpPr>
        <p:spPr/>
        <p:txBody>
          <a:bodyPr/>
          <a:lstStyle/>
          <a:p>
            <a:r>
              <a:rPr lang="en-AU" dirty="0" smtClean="0"/>
              <a:t>Summary</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31</a:t>
            </a:fld>
            <a:endParaRPr lang="en-AU" altLang="en-US" dirty="0"/>
          </a:p>
        </p:txBody>
      </p:sp>
      <p:graphicFrame>
        <p:nvGraphicFramePr>
          <p:cNvPr id="5" name="Table 4"/>
          <p:cNvGraphicFramePr>
            <a:graphicFrameLocks noGrp="1"/>
          </p:cNvGraphicFramePr>
          <p:nvPr>
            <p:extLst>
              <p:ext uri="{D42A27DB-BD31-4B8C-83A1-F6EECF244321}">
                <p14:modId xmlns:p14="http://schemas.microsoft.com/office/powerpoint/2010/main" val="4235544803"/>
              </p:ext>
            </p:extLst>
          </p:nvPr>
        </p:nvGraphicFramePr>
        <p:xfrm>
          <a:off x="360363" y="1827302"/>
          <a:ext cx="8460000" cy="3823938"/>
        </p:xfrm>
        <a:graphic>
          <a:graphicData uri="http://schemas.openxmlformats.org/drawingml/2006/table">
            <a:tbl>
              <a:tblPr firstRow="1" bandRow="1">
                <a:tableStyleId>{F5AB1C69-6EDB-4FF4-983F-18BD219EF322}</a:tableStyleId>
              </a:tblPr>
              <a:tblGrid>
                <a:gridCol w="1363716"/>
                <a:gridCol w="7096284"/>
              </a:tblGrid>
              <a:tr h="746422">
                <a:tc>
                  <a:txBody>
                    <a:bodyPr/>
                    <a:lstStyle/>
                    <a:p>
                      <a:pPr algn="r"/>
                      <a:r>
                        <a:rPr lang="en-AU" sz="2800" dirty="0" smtClean="0">
                          <a:solidFill>
                            <a:srgbClr val="FF0000"/>
                          </a:solidFill>
                        </a:rPr>
                        <a:t>DON’T</a:t>
                      </a:r>
                      <a:endParaRPr lang="en-AU" sz="2800" dirty="0">
                        <a:solidFill>
                          <a:srgbClr val="FF0000"/>
                        </a:solidFill>
                      </a:endParaRPr>
                    </a:p>
                  </a:txBody>
                  <a:tcPr/>
                </a:tc>
                <a:tc>
                  <a:txBody>
                    <a:bodyPr/>
                    <a:lstStyle/>
                    <a:p>
                      <a:r>
                        <a:rPr lang="en-AU" sz="2800" b="0" dirty="0" smtClean="0">
                          <a:solidFill>
                            <a:schemeClr val="tx1"/>
                          </a:solidFill>
                        </a:rPr>
                        <a:t>average</a:t>
                      </a:r>
                      <a:r>
                        <a:rPr lang="en-AU" sz="2800" b="0" baseline="0" dirty="0" smtClean="0">
                          <a:solidFill>
                            <a:schemeClr val="tx1"/>
                          </a:solidFill>
                        </a:rPr>
                        <a:t> over too much fractional bandwidth</a:t>
                      </a:r>
                      <a:endParaRPr lang="en-AU" sz="2800" b="0" dirty="0">
                        <a:solidFill>
                          <a:schemeClr val="tx1"/>
                        </a:solidFill>
                      </a:endParaRPr>
                    </a:p>
                  </a:txBody>
                  <a:tcPr/>
                </a:tc>
              </a:tr>
              <a:tr h="746422">
                <a:tc>
                  <a:txBody>
                    <a:bodyPr/>
                    <a:lstStyle/>
                    <a:p>
                      <a:pPr algn="r"/>
                      <a:r>
                        <a:rPr lang="en-AU" sz="2800" dirty="0" smtClean="0">
                          <a:solidFill>
                            <a:schemeClr val="accent2"/>
                          </a:solidFill>
                        </a:rPr>
                        <a:t>DO</a:t>
                      </a:r>
                      <a:endParaRPr lang="en-AU" sz="2800" dirty="0">
                        <a:solidFill>
                          <a:schemeClr val="accent2"/>
                        </a:solidFill>
                      </a:endParaRPr>
                    </a:p>
                  </a:txBody>
                  <a:tcPr/>
                </a:tc>
                <a:tc>
                  <a:txBody>
                    <a:bodyPr/>
                    <a:lstStyle/>
                    <a:p>
                      <a:r>
                        <a:rPr lang="en-AU" sz="2800" dirty="0" smtClean="0"/>
                        <a:t>calibrate using the spectral index of the calibrators</a:t>
                      </a:r>
                      <a:endParaRPr lang="en-AU" sz="2800" dirty="0"/>
                    </a:p>
                  </a:txBody>
                  <a:tcPr/>
                </a:tc>
              </a:tr>
              <a:tr h="1066318">
                <a:tc>
                  <a:txBody>
                    <a:bodyPr/>
                    <a:lstStyle/>
                    <a:p>
                      <a:pPr algn="r"/>
                      <a:r>
                        <a:rPr lang="en-AU" sz="2800" dirty="0" smtClean="0">
                          <a:solidFill>
                            <a:schemeClr val="accent2"/>
                          </a:solidFill>
                        </a:rPr>
                        <a:t>DO</a:t>
                      </a:r>
                      <a:endParaRPr lang="en-AU" sz="2800" dirty="0">
                        <a:solidFill>
                          <a:schemeClr val="accent2"/>
                        </a:solidFill>
                      </a:endParaRPr>
                    </a:p>
                  </a:txBody>
                  <a:tcPr/>
                </a:tc>
                <a:tc>
                  <a:txBody>
                    <a:bodyPr/>
                    <a:lstStyle/>
                    <a:p>
                      <a:r>
                        <a:rPr lang="en-AU" sz="2800" dirty="0" smtClean="0"/>
                        <a:t>Correct for beam response changes with frequency when calculating spectral index</a:t>
                      </a:r>
                      <a:endParaRPr lang="en-AU" sz="2800" dirty="0"/>
                    </a:p>
                  </a:txBody>
                  <a:tcPr/>
                </a:tc>
              </a:tr>
              <a:tr h="1066318">
                <a:tc>
                  <a:txBody>
                    <a:bodyPr/>
                    <a:lstStyle/>
                    <a:p>
                      <a:pPr algn="r"/>
                      <a:r>
                        <a:rPr lang="en-AU" sz="2800" dirty="0" smtClean="0">
                          <a:solidFill>
                            <a:schemeClr val="accent2"/>
                          </a:solidFill>
                        </a:rPr>
                        <a:t>DO</a:t>
                      </a:r>
                      <a:endParaRPr lang="en-AU" sz="2800" dirty="0">
                        <a:solidFill>
                          <a:schemeClr val="accent2"/>
                        </a:solidFill>
                      </a:endParaRPr>
                    </a:p>
                  </a:txBody>
                  <a:tcPr/>
                </a:tc>
                <a:tc>
                  <a:txBody>
                    <a:bodyPr/>
                    <a:lstStyle/>
                    <a:p>
                      <a:r>
                        <a:rPr lang="en-AU" sz="2800" dirty="0" smtClean="0"/>
                        <a:t>Use the measured spectral index to correct any measured flux densities</a:t>
                      </a:r>
                      <a:endParaRPr lang="en-AU" sz="2800" dirty="0"/>
                    </a:p>
                  </a:txBody>
                  <a:tcPr/>
                </a:tc>
              </a:tr>
            </a:tbl>
          </a:graphicData>
        </a:graphic>
      </p:graphicFrame>
    </p:spTree>
    <p:extLst>
      <p:ext uri="{BB962C8B-B14F-4D97-AF65-F5344CB8AC3E}">
        <p14:creationId xmlns:p14="http://schemas.microsoft.com/office/powerpoint/2010/main" val="4109129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360363" y="2867025"/>
            <a:ext cx="7469187" cy="719138"/>
          </a:xfrm>
        </p:spPr>
        <p:txBody>
          <a:bodyPr/>
          <a:lstStyle/>
          <a:p>
            <a:pPr>
              <a:spcAft>
                <a:spcPct val="0"/>
              </a:spcAft>
            </a:pPr>
            <a:r>
              <a:rPr lang="en-AU" altLang="en-US" smtClean="0"/>
              <a:t>Thank you</a:t>
            </a:r>
          </a:p>
        </p:txBody>
      </p:sp>
      <p:sp>
        <p:nvSpPr>
          <p:cNvPr id="20483" name="Text Placeholder 1"/>
          <p:cNvSpPr>
            <a:spLocks noGrp="1"/>
          </p:cNvSpPr>
          <p:nvPr>
            <p:ph type="body" sz="quarter" idx="10"/>
          </p:nvPr>
        </p:nvSpPr>
        <p:spPr>
          <a:xfrm>
            <a:off x="360363" y="3713163"/>
            <a:ext cx="2771775" cy="1528762"/>
          </a:xfrm>
        </p:spPr>
        <p:txBody>
          <a:bodyPr/>
          <a:lstStyle/>
          <a:p>
            <a:pPr>
              <a:spcAft>
                <a:spcPct val="0"/>
              </a:spcAft>
            </a:pPr>
            <a:r>
              <a:rPr lang="en-AU" altLang="en-US" dirty="0" smtClean="0"/>
              <a:t>Astronomy and Space Science</a:t>
            </a:r>
          </a:p>
          <a:p>
            <a:pPr lvl="1">
              <a:spcAft>
                <a:spcPts val="563"/>
              </a:spcAft>
            </a:pPr>
            <a:r>
              <a:rPr lang="en-AU" altLang="en-US" dirty="0" smtClean="0"/>
              <a:t>Jamie Stevens</a:t>
            </a:r>
            <a:br>
              <a:rPr lang="en-AU" altLang="en-US" dirty="0" smtClean="0"/>
            </a:br>
            <a:r>
              <a:rPr lang="en-AU" altLang="en-US" dirty="0" smtClean="0"/>
              <a:t>ATCA Senior Systems Scientist</a:t>
            </a:r>
          </a:p>
          <a:p>
            <a:pPr lvl="2">
              <a:spcAft>
                <a:spcPct val="0"/>
              </a:spcAft>
              <a:tabLst/>
            </a:pPr>
            <a:r>
              <a:rPr lang="en-AU" altLang="en-US" b="1" dirty="0" smtClean="0"/>
              <a:t>t</a:t>
            </a:r>
            <a:r>
              <a:rPr lang="en-AU" altLang="en-US" dirty="0" smtClean="0"/>
              <a:t>	+61 2 6790 4064</a:t>
            </a:r>
          </a:p>
          <a:p>
            <a:pPr lvl="2">
              <a:spcAft>
                <a:spcPct val="0"/>
              </a:spcAft>
              <a:tabLst/>
            </a:pPr>
            <a:r>
              <a:rPr lang="en-AU" altLang="en-US" b="1" dirty="0" smtClean="0"/>
              <a:t>e</a:t>
            </a:r>
            <a:r>
              <a:rPr lang="en-AU" altLang="en-US" dirty="0" smtClean="0"/>
              <a:t>	jamie.stevens@csiro.au</a:t>
            </a:r>
          </a:p>
          <a:p>
            <a:pPr lvl="2">
              <a:spcAft>
                <a:spcPct val="0"/>
              </a:spcAft>
              <a:tabLst/>
            </a:pPr>
            <a:r>
              <a:rPr lang="en-AU" altLang="en-US" b="1" dirty="0" smtClean="0"/>
              <a:t>w</a:t>
            </a:r>
            <a:r>
              <a:rPr lang="en-AU" altLang="en-US" dirty="0" smtClean="0"/>
              <a:t>	www.narrabri.atnf.csiro.au</a:t>
            </a:r>
          </a:p>
        </p:txBody>
      </p:sp>
      <p:sp>
        <p:nvSpPr>
          <p:cNvPr id="5" name="Text Placeholder 4"/>
          <p:cNvSpPr>
            <a:spLocks noGrp="1"/>
          </p:cNvSpPr>
          <p:nvPr>
            <p:ph type="body" sz="quarter" idx="17"/>
          </p:nvPr>
        </p:nvSpPr>
        <p:spPr>
          <a:xfrm>
            <a:off x="360363" y="5626100"/>
            <a:ext cx="4751387" cy="144463"/>
          </a:xfrm>
        </p:spPr>
        <p:txBody>
          <a:bodyPr/>
          <a:lstStyle/>
          <a:p>
            <a:pPr>
              <a:buFont typeface="Arial" charset="0"/>
              <a:buNone/>
              <a:defRPr/>
            </a:pPr>
            <a:r>
              <a:rPr lang="en-AU" dirty="0" smtClean="0"/>
              <a:t>Astronomy and space science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Spectral-line observations can also benefit from an increase in bandwidth.</a:t>
            </a:r>
          </a:p>
          <a:p>
            <a:endParaRPr lang="en-AU" dirty="0"/>
          </a:p>
          <a:p>
            <a:r>
              <a:rPr lang="en-AU" dirty="0" smtClean="0"/>
              <a:t>Although a line is the same width regardless of the receiver bandwidth, having larger bandwidths available allows you to:</a:t>
            </a:r>
          </a:p>
          <a:p>
            <a:pPr marL="342900" indent="-342900">
              <a:buFont typeface="Arial" panose="020B0604020202020204" pitchFamily="34" charset="0"/>
              <a:buChar char="•"/>
            </a:pPr>
            <a:r>
              <a:rPr lang="en-AU" dirty="0" smtClean="0"/>
              <a:t>more quickly search frequency-space for line emission at an unknown velocity</a:t>
            </a:r>
          </a:p>
          <a:p>
            <a:pPr marL="342900" indent="-342900">
              <a:buFont typeface="Arial" panose="020B0604020202020204" pitchFamily="34" charset="0"/>
              <a:buChar char="•"/>
            </a:pPr>
            <a:r>
              <a:rPr lang="en-AU" dirty="0" smtClean="0"/>
              <a:t>observe more than one line simultaneously</a:t>
            </a:r>
          </a:p>
          <a:p>
            <a:pPr marL="342900" indent="-342900">
              <a:buFont typeface="Arial" panose="020B0604020202020204" pitchFamily="34" charset="0"/>
              <a:buChar char="•"/>
            </a:pPr>
            <a:r>
              <a:rPr lang="en-AU" dirty="0" smtClean="0"/>
              <a:t>better estimate the </a:t>
            </a:r>
            <a:r>
              <a:rPr lang="en-AU" dirty="0" err="1" smtClean="0"/>
              <a:t>bandpass</a:t>
            </a:r>
            <a:r>
              <a:rPr lang="en-AU" dirty="0" smtClean="0"/>
              <a:t> in the emission-free bandwidth, and thus more accurately measure the line emission</a:t>
            </a:r>
            <a:endParaRPr lang="en-AU" dirty="0"/>
          </a:p>
        </p:txBody>
      </p:sp>
      <p:sp>
        <p:nvSpPr>
          <p:cNvPr id="3" name="Text Placeholder 2"/>
          <p:cNvSpPr>
            <a:spLocks noGrp="1"/>
          </p:cNvSpPr>
          <p:nvPr>
            <p:ph type="body" sz="quarter" idx="13"/>
          </p:nvPr>
        </p:nvSpPr>
        <p:spPr/>
        <p:txBody>
          <a:bodyPr/>
          <a:lstStyle/>
          <a:p>
            <a:r>
              <a:rPr lang="en-AU" dirty="0" smtClean="0"/>
              <a:t>Not only advantageous for continuum!</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4</a:t>
            </a:fld>
            <a:endParaRPr lang="en-AU" altLang="en-US" dirty="0"/>
          </a:p>
        </p:txBody>
      </p:sp>
    </p:spTree>
    <p:extLst>
      <p:ext uri="{BB962C8B-B14F-4D97-AF65-F5344CB8AC3E}">
        <p14:creationId xmlns:p14="http://schemas.microsoft.com/office/powerpoint/2010/main" val="1653090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Wide bandwidths cause issues.</a:t>
            </a:r>
          </a:p>
          <a:p>
            <a:endParaRPr lang="en-AU" dirty="0"/>
          </a:p>
          <a:p>
            <a:r>
              <a:rPr lang="en-AU" dirty="0" smtClean="0"/>
              <a:t>Simplest solution: split up your bandwidth, and make several smaller-bandwidth images, do your measurements on each separately, or stack the images together.</a:t>
            </a:r>
          </a:p>
          <a:p>
            <a:endParaRPr lang="en-AU" dirty="0"/>
          </a:p>
          <a:p>
            <a:r>
              <a:rPr lang="en-AU" dirty="0" smtClean="0"/>
              <a:t>This is sometimes the only solution (think Ryan’s frequency-changing polarisation that averages to 0), but often this approach does not let you get everything you can from your data.</a:t>
            </a:r>
            <a:endParaRPr lang="en-AU" dirty="0"/>
          </a:p>
        </p:txBody>
      </p:sp>
      <p:sp>
        <p:nvSpPr>
          <p:cNvPr id="3" name="Text Placeholder 2"/>
          <p:cNvSpPr>
            <a:spLocks noGrp="1"/>
          </p:cNvSpPr>
          <p:nvPr>
            <p:ph type="body" sz="quarter" idx="13"/>
          </p:nvPr>
        </p:nvSpPr>
        <p:spPr/>
        <p:txBody>
          <a:bodyPr/>
          <a:lstStyle/>
          <a:p>
            <a:r>
              <a:rPr lang="en-AU" dirty="0" smtClean="0"/>
              <a:t>Divide and Conquer</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5</a:t>
            </a:fld>
            <a:endParaRPr lang="en-AU" altLang="en-US" dirty="0"/>
          </a:p>
        </p:txBody>
      </p:sp>
    </p:spTree>
    <p:extLst>
      <p:ext uri="{BB962C8B-B14F-4D97-AF65-F5344CB8AC3E}">
        <p14:creationId xmlns:p14="http://schemas.microsoft.com/office/powerpoint/2010/main" val="2261930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The imaging process for wideband continuum images is call multi-frequency synthesis.</a:t>
            </a:r>
          </a:p>
          <a:p>
            <a:endParaRPr lang="en-AU" dirty="0"/>
          </a:p>
          <a:p>
            <a:r>
              <a:rPr lang="en-AU" dirty="0" smtClean="0"/>
              <a:t>In our most popular CABB mode, the 2048 MHz of bandwidth is split into 2048 channels, each channel being 1 MHz wide. Each channel is individually gridded to make a single image covering the entire band.</a:t>
            </a:r>
          </a:p>
          <a:p>
            <a:endParaRPr lang="en-AU" dirty="0"/>
          </a:p>
          <a:p>
            <a:r>
              <a:rPr lang="en-AU" dirty="0" smtClean="0"/>
              <a:t>This can have benefits not only for sensitivity but for </a:t>
            </a:r>
            <a:r>
              <a:rPr lang="en-AU" dirty="0" err="1" smtClean="0"/>
              <a:t>uv</a:t>
            </a:r>
            <a:r>
              <a:rPr lang="en-AU" dirty="0" smtClean="0"/>
              <a:t>-coverage as well.</a:t>
            </a:r>
            <a:endParaRPr lang="en-AU" dirty="0"/>
          </a:p>
        </p:txBody>
      </p:sp>
      <p:sp>
        <p:nvSpPr>
          <p:cNvPr id="3" name="Text Placeholder 2"/>
          <p:cNvSpPr>
            <a:spLocks noGrp="1"/>
          </p:cNvSpPr>
          <p:nvPr>
            <p:ph type="body" sz="quarter" idx="13"/>
          </p:nvPr>
        </p:nvSpPr>
        <p:spPr/>
        <p:txBody>
          <a:bodyPr/>
          <a:lstStyle/>
          <a:p>
            <a:r>
              <a:rPr lang="en-AU" dirty="0" smtClean="0"/>
              <a:t>Imaging Wideband Continuum</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6</a:t>
            </a:fld>
            <a:endParaRPr lang="en-AU" altLang="en-US" dirty="0"/>
          </a:p>
        </p:txBody>
      </p:sp>
    </p:spTree>
    <p:extLst>
      <p:ext uri="{BB962C8B-B14F-4D97-AF65-F5344CB8AC3E}">
        <p14:creationId xmlns:p14="http://schemas.microsoft.com/office/powerpoint/2010/main" val="29746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AU" dirty="0" smtClean="0"/>
              <a:t>6 km array, 128 MHz bandwidth</a:t>
            </a:r>
          </a:p>
          <a:p>
            <a:pPr algn="ctr"/>
            <a:r>
              <a:rPr lang="en-AU" dirty="0" smtClean="0"/>
              <a:t>(old ATCA </a:t>
            </a:r>
            <a:r>
              <a:rPr lang="en-AU" dirty="0" err="1" smtClean="0"/>
              <a:t>correlator</a:t>
            </a:r>
            <a:r>
              <a:rPr lang="en-AU" dirty="0" smtClean="0"/>
              <a:t>)</a:t>
            </a:r>
            <a:endParaRPr lang="en-AU" dirty="0"/>
          </a:p>
        </p:txBody>
      </p:sp>
      <p:sp>
        <p:nvSpPr>
          <p:cNvPr id="3" name="Text Placeholder 2"/>
          <p:cNvSpPr>
            <a:spLocks noGrp="1"/>
          </p:cNvSpPr>
          <p:nvPr>
            <p:ph type="body" sz="quarter" idx="3"/>
          </p:nvPr>
        </p:nvSpPr>
        <p:spPr/>
        <p:txBody>
          <a:bodyPr/>
          <a:lstStyle/>
          <a:p>
            <a:pPr algn="ctr"/>
            <a:r>
              <a:rPr lang="en-AU" dirty="0" smtClean="0"/>
              <a:t>6km array, 2048 MHz bandwidth</a:t>
            </a:r>
          </a:p>
          <a:p>
            <a:pPr algn="ctr"/>
            <a:r>
              <a:rPr lang="en-AU" dirty="0" smtClean="0"/>
              <a:t>(CABB </a:t>
            </a:r>
            <a:r>
              <a:rPr lang="en-AU" dirty="0" err="1" smtClean="0"/>
              <a:t>correlator</a:t>
            </a:r>
            <a:r>
              <a:rPr lang="en-AU" dirty="0" smtClean="0"/>
              <a:t>)</a:t>
            </a:r>
            <a:endParaRPr lang="en-AU" dirty="0"/>
          </a:p>
        </p:txBody>
      </p:sp>
      <p:sp>
        <p:nvSpPr>
          <p:cNvPr id="4" name="Text Placeholder 3"/>
          <p:cNvSpPr>
            <a:spLocks noGrp="1"/>
          </p:cNvSpPr>
          <p:nvPr>
            <p:ph type="body" sz="quarter" idx="13"/>
          </p:nvPr>
        </p:nvSpPr>
        <p:spPr/>
        <p:txBody>
          <a:bodyPr/>
          <a:lstStyle/>
          <a:p>
            <a:r>
              <a:rPr lang="en-AU" dirty="0" err="1" smtClean="0"/>
              <a:t>uv</a:t>
            </a:r>
            <a:r>
              <a:rPr lang="en-AU" dirty="0" smtClean="0"/>
              <a:t> coverage improvement</a:t>
            </a:r>
            <a:endParaRPr lang="en-AU" dirty="0"/>
          </a:p>
        </p:txBody>
      </p:sp>
      <p:pic>
        <p:nvPicPr>
          <p:cNvPr id="9" name="Picture Placeholder 8"/>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0577" r="16278"/>
          <a:stretch/>
        </p:blipFill>
        <p:spPr>
          <a:xfrm>
            <a:off x="4821380" y="2038444"/>
            <a:ext cx="3616037" cy="3954918"/>
          </a:xfrm>
        </p:spPr>
      </p:pic>
      <p:sp>
        <p:nvSpPr>
          <p:cNvPr id="7" name="Footer Placeholder 6"/>
          <p:cNvSpPr>
            <a:spLocks noGrp="1"/>
          </p:cNvSpPr>
          <p:nvPr>
            <p:ph type="ftr" sz="quarter" idx="17"/>
          </p:nvPr>
        </p:nvSpPr>
        <p:spPr/>
        <p:txBody>
          <a:bodyPr/>
          <a:lstStyle/>
          <a:p>
            <a:r>
              <a:rPr lang="en-AU" altLang="en-US" smtClean="0"/>
              <a:t>Wideband Imaging and Measurements  |  Jamie Stevens  |  Page </a:t>
            </a:r>
            <a:fld id="{72CACBE6-625C-4115-9FFC-B3F424E13AC8}" type="slidenum">
              <a:rPr lang="en-AU" altLang="en-US" smtClean="0"/>
              <a:pPr/>
              <a:t>7</a:t>
            </a:fld>
            <a:endParaRPr lang="en-AU" altLang="en-US" dirty="0"/>
          </a:p>
        </p:txBody>
      </p:sp>
      <p:pic>
        <p:nvPicPr>
          <p:cNvPr id="8" name="Picture Placeholder 7"/>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11231" r="16054"/>
          <a:stretch/>
        </p:blipFill>
        <p:spPr>
          <a:xfrm>
            <a:off x="587802" y="2038444"/>
            <a:ext cx="3616037" cy="3978320"/>
          </a:xfrm>
        </p:spPr>
      </p:pic>
    </p:spTree>
    <p:extLst>
      <p:ext uri="{BB962C8B-B14F-4D97-AF65-F5344CB8AC3E}">
        <p14:creationId xmlns:p14="http://schemas.microsoft.com/office/powerpoint/2010/main" val="405169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The observing bandwidth is split into channels, and each channel’s real and imaginary components are placed on a </a:t>
            </a:r>
            <a:r>
              <a:rPr lang="en-AU" dirty="0" err="1" smtClean="0"/>
              <a:t>uv</a:t>
            </a:r>
            <a:r>
              <a:rPr lang="en-AU" dirty="0" smtClean="0"/>
              <a:t> grid, and the entire thing is Fourier transformed to make the image.</a:t>
            </a:r>
          </a:p>
          <a:p>
            <a:endParaRPr lang="en-AU" dirty="0"/>
          </a:p>
          <a:p>
            <a:r>
              <a:rPr lang="en-AU" dirty="0" smtClean="0"/>
              <a:t>Very easy in principle! But in reality we have a couple of complicating factors.</a:t>
            </a:r>
            <a:endParaRPr lang="en-AU" dirty="0"/>
          </a:p>
        </p:txBody>
      </p:sp>
      <p:sp>
        <p:nvSpPr>
          <p:cNvPr id="3" name="Text Placeholder 2"/>
          <p:cNvSpPr>
            <a:spLocks noGrp="1"/>
          </p:cNvSpPr>
          <p:nvPr>
            <p:ph type="body" sz="quarter" idx="13"/>
          </p:nvPr>
        </p:nvSpPr>
        <p:spPr/>
        <p:txBody>
          <a:bodyPr/>
          <a:lstStyle/>
          <a:p>
            <a:r>
              <a:rPr lang="en-AU" dirty="0" smtClean="0"/>
              <a:t>Multi-frequency synthesis</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8</a:t>
            </a:fld>
            <a:endParaRPr lang="en-AU" altLang="en-US" dirty="0"/>
          </a:p>
        </p:txBody>
      </p:sp>
    </p:spTree>
    <p:extLst>
      <p:ext uri="{BB962C8B-B14F-4D97-AF65-F5344CB8AC3E}">
        <p14:creationId xmlns:p14="http://schemas.microsoft.com/office/powerpoint/2010/main" val="3787393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AU" dirty="0" smtClean="0"/>
                  <a:t>The information contained in a single channel is the average of all the frequencies that channel covers.</a:t>
                </a:r>
              </a:p>
              <a:p>
                <a:endParaRPr lang="en-AU" dirty="0"/>
              </a:p>
              <a:p>
                <a:r>
                  <a:rPr lang="en-AU" dirty="0" smtClean="0"/>
                  <a:t>Larger channels and bandwidths make the observation more sensitive, but we also have to be aware of the “fractional bandwidth” that each channel represents.</a:t>
                </a:r>
              </a:p>
              <a:p>
                <a:endParaRPr lang="en-AU" dirty="0"/>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𝑓𝑟𝑎𝑐𝑡𝑖𝑜𝑛𝑎𝑙</m:t>
                      </m:r>
                      <m:r>
                        <a:rPr lang="en-AU" b="0" i="1" smtClean="0">
                          <a:latin typeface="Cambria Math" panose="02040503050406030204" pitchFamily="18" charset="0"/>
                        </a:rPr>
                        <m:t> </m:t>
                      </m:r>
                      <m:r>
                        <a:rPr lang="en-AU" b="0" i="1" smtClean="0">
                          <a:latin typeface="Cambria Math" panose="02040503050406030204" pitchFamily="18" charset="0"/>
                        </a:rPr>
                        <m:t>𝑏𝑎𝑛𝑑𝑤𝑖𝑑𝑡h</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υ</m:t>
                          </m:r>
                        </m:num>
                        <m:den>
                          <m:sSub>
                            <m:sSubPr>
                              <m:ctrlPr>
                                <a:rPr lang="en-AU" b="0" i="1" smtClean="0">
                                  <a:latin typeface="Cambria Math" panose="02040503050406030204" pitchFamily="18" charset="0"/>
                                </a:rPr>
                              </m:ctrlPr>
                            </m:sSubPr>
                            <m:e>
                              <m:r>
                                <m:rPr>
                                  <m:sty m:val="p"/>
                                </m:rPr>
                                <a:rPr lang="el-GR" b="0" i="1" smtClean="0">
                                  <a:latin typeface="Cambria Math" panose="02040503050406030204" pitchFamily="18" charset="0"/>
                                </a:rPr>
                                <m:t>υ</m:t>
                              </m:r>
                            </m:e>
                            <m:sub>
                              <m:r>
                                <a:rPr lang="en-AU" b="0" i="1" smtClean="0">
                                  <a:latin typeface="Cambria Math" panose="02040503050406030204" pitchFamily="18" charset="0"/>
                                </a:rPr>
                                <m:t>0</m:t>
                              </m:r>
                            </m:sub>
                          </m:sSub>
                        </m:den>
                      </m:f>
                    </m:oMath>
                  </m:oMathPara>
                </a14:m>
                <a:endParaRPr lang="en-AU" dirty="0" smtClean="0"/>
              </a:p>
              <a:p>
                <a:r>
                  <a:rPr lang="en-AU" dirty="0" smtClean="0"/>
                  <a:t>where </a:t>
                </a:r>
                <a14:m>
                  <m:oMath xmlns:m="http://schemas.openxmlformats.org/officeDocument/2006/math">
                    <m:r>
                      <a:rPr lang="en-AU"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υ</m:t>
                    </m:r>
                  </m:oMath>
                </a14:m>
                <a:r>
                  <a:rPr lang="en-AU" dirty="0" smtClean="0"/>
                  <a:t> is the bandwidth (either of the channel or band),</a:t>
                </a:r>
              </a:p>
              <a:p>
                <a:r>
                  <a:rPr lang="en-AU" dirty="0" smtClean="0"/>
                  <a:t>     and </a:t>
                </a:r>
                <a14:m>
                  <m:oMath xmlns:m="http://schemas.openxmlformats.org/officeDocument/2006/math">
                    <m:sSub>
                      <m:sSubPr>
                        <m:ctrlPr>
                          <a:rPr lang="en-AU" i="1">
                            <a:latin typeface="Cambria Math" panose="02040503050406030204" pitchFamily="18" charset="0"/>
                          </a:rPr>
                        </m:ctrlPr>
                      </m:sSubPr>
                      <m:e>
                        <m:r>
                          <m:rPr>
                            <m:sty m:val="p"/>
                          </m:rPr>
                          <a:rPr lang="el-GR" i="1">
                            <a:latin typeface="Cambria Math" panose="02040503050406030204" pitchFamily="18" charset="0"/>
                          </a:rPr>
                          <m:t>υ</m:t>
                        </m:r>
                      </m:e>
                      <m:sub>
                        <m:r>
                          <a:rPr lang="en-AU" i="1">
                            <a:latin typeface="Cambria Math" panose="02040503050406030204" pitchFamily="18" charset="0"/>
                          </a:rPr>
                          <m:t>0</m:t>
                        </m:r>
                      </m:sub>
                    </m:sSub>
                  </m:oMath>
                </a14:m>
                <a:r>
                  <a:rPr lang="en-AU" dirty="0" smtClean="0"/>
                  <a:t> is the observing centre frequency</a:t>
                </a:r>
                <a:endParaRPr lang="en-AU"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2161" t="-2807" b="-2273"/>
                </a:stretch>
              </a:blipFill>
            </p:spPr>
            <p:txBody>
              <a:bodyPr/>
              <a:lstStyle/>
              <a:p>
                <a:r>
                  <a:rPr lang="en-AU">
                    <a:noFill/>
                  </a:rPr>
                  <a:t> </a:t>
                </a:r>
              </a:p>
            </p:txBody>
          </p:sp>
        </mc:Fallback>
      </mc:AlternateContent>
      <p:sp>
        <p:nvSpPr>
          <p:cNvPr id="3" name="Text Placeholder 2"/>
          <p:cNvSpPr>
            <a:spLocks noGrp="1"/>
          </p:cNvSpPr>
          <p:nvPr>
            <p:ph type="body" sz="quarter" idx="13"/>
          </p:nvPr>
        </p:nvSpPr>
        <p:spPr/>
        <p:txBody>
          <a:bodyPr/>
          <a:lstStyle/>
          <a:p>
            <a:r>
              <a:rPr lang="en-AU" dirty="0" smtClean="0"/>
              <a:t>Fractional Bandwidth</a:t>
            </a:r>
            <a:endParaRPr lang="en-AU" dirty="0"/>
          </a:p>
        </p:txBody>
      </p:sp>
      <p:sp>
        <p:nvSpPr>
          <p:cNvPr id="4" name="Footer Placeholder 3"/>
          <p:cNvSpPr>
            <a:spLocks noGrp="1"/>
          </p:cNvSpPr>
          <p:nvPr>
            <p:ph type="ftr" sz="quarter" idx="14"/>
          </p:nvPr>
        </p:nvSpPr>
        <p:spPr/>
        <p:txBody>
          <a:bodyPr/>
          <a:lstStyle/>
          <a:p>
            <a:r>
              <a:rPr lang="en-AU" altLang="en-US" smtClean="0"/>
              <a:t>Wideband Imaging and Measurements  |  Jamie Stevens  |  Page </a:t>
            </a:r>
            <a:fld id="{72CACBE6-625C-4115-9FFC-B3F424E13AC8}" type="slidenum">
              <a:rPr lang="en-AU" altLang="en-US" smtClean="0"/>
              <a:pPr/>
              <a:t>9</a:t>
            </a:fld>
            <a:endParaRPr lang="en-AU" altLang="en-US" dirty="0"/>
          </a:p>
        </p:txBody>
      </p:sp>
    </p:spTree>
    <p:extLst>
      <p:ext uri="{BB962C8B-B14F-4D97-AF65-F5344CB8AC3E}">
        <p14:creationId xmlns:p14="http://schemas.microsoft.com/office/powerpoint/2010/main" val="304482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SIRO_PowerPoint_120202">
  <a:themeElements>
    <a:clrScheme name="CSIRO_PowerPoint_120202 2">
      <a:dk1>
        <a:srgbClr val="000000"/>
      </a:dk1>
      <a:lt1>
        <a:srgbClr val="FBFEFF"/>
      </a:lt1>
      <a:dk2>
        <a:srgbClr val="000000"/>
      </a:dk2>
      <a:lt2>
        <a:srgbClr val="FBFEFF"/>
      </a:lt2>
      <a:accent1>
        <a:srgbClr val="78BE20"/>
      </a:accent1>
      <a:accent2>
        <a:srgbClr val="4A7729"/>
      </a:accent2>
      <a:accent3>
        <a:srgbClr val="FDFEFF"/>
      </a:accent3>
      <a:accent4>
        <a:srgbClr val="000000"/>
      </a:accent4>
      <a:accent5>
        <a:srgbClr val="BEDBAB"/>
      </a:accent5>
      <a:accent6>
        <a:srgbClr val="426B24"/>
      </a:accent6>
      <a:hlink>
        <a:srgbClr val="41B6E6"/>
      </a:hlink>
      <a:folHlink>
        <a:srgbClr val="5A8E18"/>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tx2">
              <a:lumMod val="40000"/>
              <a:lumOff val="60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buFont typeface="Wingdings" pitchFamily="2" charset="2"/>
          <a:buChar char="§"/>
          <a:defRPr dirty="0" err="1" smtClean="0"/>
        </a:defPPr>
      </a:lstStyle>
    </a:txDef>
  </a:objectDefaults>
  <a:extraClrSchemeLst>
    <a:extraClrScheme>
      <a:clrScheme name="CSIRO_PowerPoint_120202 1">
        <a:dk1>
          <a:srgbClr val="000000"/>
        </a:dk1>
        <a:lt1>
          <a:srgbClr val="FBFEFF"/>
        </a:lt1>
        <a:dk2>
          <a:srgbClr val="000000"/>
        </a:dk2>
        <a:lt2>
          <a:srgbClr val="FBFEFF"/>
        </a:lt2>
        <a:accent1>
          <a:srgbClr val="78BE20"/>
        </a:accent1>
        <a:accent2>
          <a:srgbClr val="4A7729"/>
        </a:accent2>
        <a:accent3>
          <a:srgbClr val="FDFEFF"/>
        </a:accent3>
        <a:accent4>
          <a:srgbClr val="000000"/>
        </a:accent4>
        <a:accent5>
          <a:srgbClr val="BEDBAB"/>
        </a:accent5>
        <a:accent6>
          <a:srgbClr val="426B24"/>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_PowerPoint_120202 2">
        <a:dk1>
          <a:srgbClr val="000000"/>
        </a:dk1>
        <a:lt1>
          <a:srgbClr val="FBFEFF"/>
        </a:lt1>
        <a:dk2>
          <a:srgbClr val="000000"/>
        </a:dk2>
        <a:lt2>
          <a:srgbClr val="FBFEFF"/>
        </a:lt2>
        <a:accent1>
          <a:srgbClr val="78BE20"/>
        </a:accent1>
        <a:accent2>
          <a:srgbClr val="4A7729"/>
        </a:accent2>
        <a:accent3>
          <a:srgbClr val="FDFE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CSIRO_PowerPoint_120202 2">
    <a:dk1>
      <a:srgbClr val="000000"/>
    </a:dk1>
    <a:lt1>
      <a:srgbClr val="FBFEFF"/>
    </a:lt1>
    <a:dk2>
      <a:srgbClr val="000000"/>
    </a:dk2>
    <a:lt2>
      <a:srgbClr val="FBFEFF"/>
    </a:lt2>
    <a:accent1>
      <a:srgbClr val="78BE20"/>
    </a:accent1>
    <a:accent2>
      <a:srgbClr val="4A7729"/>
    </a:accent2>
    <a:accent3>
      <a:srgbClr val="FDFEFF"/>
    </a:accent3>
    <a:accent4>
      <a:srgbClr val="000000"/>
    </a:accent4>
    <a:accent5>
      <a:srgbClr val="BEDBAB"/>
    </a:accent5>
    <a:accent6>
      <a:srgbClr val="426B24"/>
    </a:accent6>
    <a:hlink>
      <a:srgbClr val="41B6E6"/>
    </a:hlink>
    <a:folHlink>
      <a:srgbClr val="5A8E18"/>
    </a:folHlink>
  </a:clrScheme>
</a:themeOverride>
</file>

<file path=ppt/theme/themeOverride2.xml><?xml version="1.0" encoding="utf-8"?>
<a:themeOverride xmlns:a="http://schemas.openxmlformats.org/drawingml/2006/main">
  <a:clrScheme name="2_CSIRO_PowerPoint_120202 2">
    <a:dk1>
      <a:srgbClr val="000000"/>
    </a:dk1>
    <a:lt1>
      <a:srgbClr val="FBFEFF"/>
    </a:lt1>
    <a:dk2>
      <a:srgbClr val="000000"/>
    </a:dk2>
    <a:lt2>
      <a:srgbClr val="FBFEFF"/>
    </a:lt2>
    <a:accent1>
      <a:srgbClr val="78BE20"/>
    </a:accent1>
    <a:accent2>
      <a:srgbClr val="4A7729"/>
    </a:accent2>
    <a:accent3>
      <a:srgbClr val="FDFEFF"/>
    </a:accent3>
    <a:accent4>
      <a:srgbClr val="000000"/>
    </a:accent4>
    <a:accent5>
      <a:srgbClr val="BEDBAB"/>
    </a:accent5>
    <a:accent6>
      <a:srgbClr val="426B24"/>
    </a:accent6>
    <a:hlink>
      <a:srgbClr val="41B6E6"/>
    </a:hlink>
    <a:folHlink>
      <a:srgbClr val="5A8E18"/>
    </a:folHlink>
  </a:clrScheme>
</a:themeOverride>
</file>

<file path=ppt/theme/themeOverride3.xml><?xml version="1.0" encoding="utf-8"?>
<a:themeOverride xmlns:a="http://schemas.openxmlformats.org/drawingml/2006/main">
  <a:clrScheme name="3_CSIRO_PowerPoint_120202 2">
    <a:dk1>
      <a:srgbClr val="000000"/>
    </a:dk1>
    <a:lt1>
      <a:srgbClr val="FBFEFF"/>
    </a:lt1>
    <a:dk2>
      <a:srgbClr val="000000"/>
    </a:dk2>
    <a:lt2>
      <a:srgbClr val="FBFEFF"/>
    </a:lt2>
    <a:accent1>
      <a:srgbClr val="78BE20"/>
    </a:accent1>
    <a:accent2>
      <a:srgbClr val="4A7729"/>
    </a:accent2>
    <a:accent3>
      <a:srgbClr val="FDFEFF"/>
    </a:accent3>
    <a:accent4>
      <a:srgbClr val="000000"/>
    </a:accent4>
    <a:accent5>
      <a:srgbClr val="BEDBAB"/>
    </a:accent5>
    <a:accent6>
      <a:srgbClr val="426B24"/>
    </a:accent6>
    <a:hlink>
      <a:srgbClr val="41B6E6"/>
    </a:hlink>
    <a:folHlink>
      <a:srgbClr val="5A8E18"/>
    </a:folHlink>
  </a:clrScheme>
</a:themeOverride>
</file>

<file path=ppt/theme/themeOverride4.xml><?xml version="1.0" encoding="utf-8"?>
<a:themeOverride xmlns:a="http://schemas.openxmlformats.org/drawingml/2006/main">
  <a:clrScheme name="4_CSIRO_PowerPoint_120202 2">
    <a:dk1>
      <a:srgbClr val="000000"/>
    </a:dk1>
    <a:lt1>
      <a:srgbClr val="FBFEFF"/>
    </a:lt1>
    <a:dk2>
      <a:srgbClr val="000000"/>
    </a:dk2>
    <a:lt2>
      <a:srgbClr val="FBFEFF"/>
    </a:lt2>
    <a:accent1>
      <a:srgbClr val="78BE20"/>
    </a:accent1>
    <a:accent2>
      <a:srgbClr val="4A7729"/>
    </a:accent2>
    <a:accent3>
      <a:srgbClr val="FDFEFF"/>
    </a:accent3>
    <a:accent4>
      <a:srgbClr val="000000"/>
    </a:accent4>
    <a:accent5>
      <a:srgbClr val="BEDBAB"/>
    </a:accent5>
    <a:accent6>
      <a:srgbClr val="426B24"/>
    </a:accent6>
    <a:hlink>
      <a:srgbClr val="41B6E6"/>
    </a:hlink>
    <a:folHlink>
      <a:srgbClr val="5A8E18"/>
    </a:folHlink>
  </a:clrScheme>
</a:themeOverride>
</file>

<file path=ppt/theme/themeOverride5.xml><?xml version="1.0" encoding="utf-8"?>
<a:themeOverride xmlns:a="http://schemas.openxmlformats.org/drawingml/2006/main">
  <a:clrScheme name="5_CSIRO_PowerPoint_120202 2">
    <a:dk1>
      <a:srgbClr val="000000"/>
    </a:dk1>
    <a:lt1>
      <a:srgbClr val="FBFEFF"/>
    </a:lt1>
    <a:dk2>
      <a:srgbClr val="000000"/>
    </a:dk2>
    <a:lt2>
      <a:srgbClr val="FBFEFF"/>
    </a:lt2>
    <a:accent1>
      <a:srgbClr val="78BE20"/>
    </a:accent1>
    <a:accent2>
      <a:srgbClr val="4A7729"/>
    </a:accent2>
    <a:accent3>
      <a:srgbClr val="FDFEFF"/>
    </a:accent3>
    <a:accent4>
      <a:srgbClr val="000000"/>
    </a:accent4>
    <a:accent5>
      <a:srgbClr val="BEDBAB"/>
    </a:accent5>
    <a:accent6>
      <a:srgbClr val="426B24"/>
    </a:accent6>
    <a:hlink>
      <a:srgbClr val="41B6E6"/>
    </a:hlink>
    <a:folHlink>
      <a:srgbClr val="5A8E18"/>
    </a:folHlink>
  </a:clrScheme>
</a:themeOverride>
</file>

<file path=ppt/theme/themeOverride6.xml><?xml version="1.0" encoding="utf-8"?>
<a:themeOverride xmlns:a="http://schemas.openxmlformats.org/drawingml/2006/main">
  <a:clrScheme name="6_CSIRO_PowerPoint_120202 2">
    <a:dk1>
      <a:srgbClr val="000000"/>
    </a:dk1>
    <a:lt1>
      <a:srgbClr val="FBFEFF"/>
    </a:lt1>
    <a:dk2>
      <a:srgbClr val="000000"/>
    </a:dk2>
    <a:lt2>
      <a:srgbClr val="FBFEFF"/>
    </a:lt2>
    <a:accent1>
      <a:srgbClr val="78BE20"/>
    </a:accent1>
    <a:accent2>
      <a:srgbClr val="4A7729"/>
    </a:accent2>
    <a:accent3>
      <a:srgbClr val="FDFEFF"/>
    </a:accent3>
    <a:accent4>
      <a:srgbClr val="000000"/>
    </a:accent4>
    <a:accent5>
      <a:srgbClr val="BEDBAB"/>
    </a:accent5>
    <a:accent6>
      <a:srgbClr val="426B24"/>
    </a:accent6>
    <a:hlink>
      <a:srgbClr val="41B6E6"/>
    </a:hlink>
    <a:folHlink>
      <a:srgbClr val="5A8E18"/>
    </a:folHlink>
  </a:clrScheme>
</a:themeOverride>
</file>

<file path=docProps/app.xml><?xml version="1.0" encoding="utf-8"?>
<Properties xmlns="http://schemas.openxmlformats.org/officeDocument/2006/extended-properties" xmlns:vt="http://schemas.openxmlformats.org/officeDocument/2006/docPropsVTypes">
  <Template/>
  <TotalTime>4976</TotalTime>
  <Words>1964</Words>
  <Application>Microsoft Office PowerPoint</Application>
  <PresentationFormat>On-screen Show (4:3)</PresentationFormat>
  <Paragraphs>238</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Cambria Math</vt:lpstr>
      <vt:lpstr>Symbol</vt:lpstr>
      <vt:lpstr>CSIRO_PowerPoint_120202</vt:lpstr>
      <vt:lpstr>Wideband Imaging and Measurements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dc:creator>
  <cp:lastModifiedBy>jamie stevens</cp:lastModifiedBy>
  <cp:revision>148</cp:revision>
  <dcterms:created xsi:type="dcterms:W3CDTF">2012-02-01T13:00:54Z</dcterms:created>
  <dcterms:modified xsi:type="dcterms:W3CDTF">2014-10-01T10:48:27Z</dcterms:modified>
  <cp:category>Master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0x010100529B7581109BE041A80104B7BC62AE32</vt:lpwstr>
  </property>
</Properties>
</file>