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4503" r:id="rId2"/>
    <p:sldMasterId id="2147484514" r:id="rId3"/>
    <p:sldMasterId id="2147484525" r:id="rId4"/>
    <p:sldMasterId id="2147484536" r:id="rId5"/>
    <p:sldMasterId id="2147484612" r:id="rId6"/>
    <p:sldMasterId id="2147484624" r:id="rId7"/>
    <p:sldMasterId id="2147484636" r:id="rId8"/>
    <p:sldMasterId id="2147484645" r:id="rId9"/>
  </p:sldMasterIdLst>
  <p:notesMasterIdLst>
    <p:notesMasterId r:id="rId57"/>
  </p:notesMasterIdLst>
  <p:handoutMasterIdLst>
    <p:handoutMasterId r:id="rId58"/>
  </p:handoutMasterIdLst>
  <p:sldIdLst>
    <p:sldId id="368" r:id="rId10"/>
    <p:sldId id="534" r:id="rId11"/>
    <p:sldId id="538" r:id="rId12"/>
    <p:sldId id="495" r:id="rId13"/>
    <p:sldId id="496" r:id="rId14"/>
    <p:sldId id="497" r:id="rId15"/>
    <p:sldId id="498" r:id="rId16"/>
    <p:sldId id="535" r:id="rId17"/>
    <p:sldId id="499" r:id="rId18"/>
    <p:sldId id="500" r:id="rId19"/>
    <p:sldId id="533" r:id="rId20"/>
    <p:sldId id="503" r:id="rId21"/>
    <p:sldId id="504" r:id="rId22"/>
    <p:sldId id="505" r:id="rId23"/>
    <p:sldId id="506" r:id="rId24"/>
    <p:sldId id="508" r:id="rId25"/>
    <p:sldId id="509" r:id="rId26"/>
    <p:sldId id="553" r:id="rId27"/>
    <p:sldId id="552" r:id="rId28"/>
    <p:sldId id="537" r:id="rId29"/>
    <p:sldId id="515" r:id="rId30"/>
    <p:sldId id="541" r:id="rId31"/>
    <p:sldId id="542" r:id="rId32"/>
    <p:sldId id="544" r:id="rId33"/>
    <p:sldId id="543" r:id="rId34"/>
    <p:sldId id="516" r:id="rId35"/>
    <p:sldId id="554" r:id="rId36"/>
    <p:sldId id="510" r:id="rId37"/>
    <p:sldId id="545" r:id="rId38"/>
    <p:sldId id="548" r:id="rId39"/>
    <p:sldId id="517" r:id="rId40"/>
    <p:sldId id="518" r:id="rId41"/>
    <p:sldId id="546" r:id="rId42"/>
    <p:sldId id="547" r:id="rId43"/>
    <p:sldId id="549" r:id="rId44"/>
    <p:sldId id="519" r:id="rId45"/>
    <p:sldId id="520" r:id="rId46"/>
    <p:sldId id="540" r:id="rId47"/>
    <p:sldId id="522" r:id="rId48"/>
    <p:sldId id="523" r:id="rId49"/>
    <p:sldId id="529" r:id="rId50"/>
    <p:sldId id="491" r:id="rId51"/>
    <p:sldId id="555" r:id="rId52"/>
    <p:sldId id="493" r:id="rId53"/>
    <p:sldId id="457" r:id="rId54"/>
    <p:sldId id="531" r:id="rId55"/>
    <p:sldId id="550" r:id="rId5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2EB5"/>
    <a:srgbClr val="FFFFFF"/>
    <a:srgbClr val="66461D"/>
    <a:srgbClr val="78BE20"/>
    <a:srgbClr val="2A754A"/>
    <a:srgbClr val="BE629D"/>
    <a:srgbClr val="F0FFB5"/>
    <a:srgbClr val="802F0F"/>
    <a:srgbClr val="BEBEBE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832" autoAdjust="0"/>
  </p:normalViewPr>
  <p:slideViewPr>
    <p:cSldViewPr snapToGrid="0" snapToObjects="1">
      <p:cViewPr varScale="1">
        <p:scale>
          <a:sx n="76" d="100"/>
          <a:sy n="76" d="100"/>
        </p:scale>
        <p:origin x="-632" y="-96"/>
      </p:cViewPr>
      <p:guideLst>
        <p:guide orient="horz" pos="3676"/>
        <p:guide orient="horz" pos="1967"/>
        <p:guide orient="horz" pos="804"/>
        <p:guide pos="22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383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63" Type="http://schemas.openxmlformats.org/officeDocument/2006/relationships/tableStyles" Target="tableStyles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slide" Target="slides/slide46.xml"/><Relationship Id="rId56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0C39FA27-4AB2-8F40-99DF-0DE5D3AD22FA}" type="datetime1">
              <a:rPr lang="en-US"/>
              <a:pPr>
                <a:defRPr/>
              </a:pPr>
              <a:t>10/7/14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C1437BEC-6DFD-B047-A45D-56F4BA32A5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2962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BA312499-A410-0B4D-BC8E-825CC4D52758}" type="datetime1">
              <a:rPr lang="en-US"/>
              <a:pPr>
                <a:defRPr/>
              </a:pPr>
              <a:t>10/7/14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AU" noProof="0"/>
              <a:t>Click to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A78C36D6-FB39-FF43-AD66-1A580DB189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61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ASKAP Picture by Maxim Voronkov (CASS).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2C93F26-C630-BC4F-B097-6953063FAF5E}" type="slidenum">
              <a:rPr lang="en-US" sz="1200">
                <a:latin typeface="Calibri" charset="0"/>
              </a:rPr>
              <a:pPr eaLnBrk="1" hangingPunct="1"/>
              <a:t>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smtClean="0">
                <a:ea typeface="ＭＳ Ｐゴシック" pitchFamily="8" charset="-128"/>
                <a:cs typeface="ＭＳ Ｐゴシック" pitchFamily="8" charset="-128"/>
              </a:rPr>
              <a:t>Lovely demonstration from NGC 660 data of why higher resolution is cool</a:t>
            </a:r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94C02F2-BBB1-0843-9D02-003B053CA83F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Fade</a:t>
            </a:r>
            <a:r>
              <a:rPr lang="en-US" baseline="0" dirty="0" smtClean="0"/>
              <a:t> from single dish to ALMA image (3mm continuum)</a:t>
            </a:r>
          </a:p>
          <a:p>
            <a:endParaRPr lang="en-US" baseline="0" dirty="0" smtClean="0"/>
          </a:p>
          <a:p>
            <a:r>
              <a:rPr lang="en-US" baseline="0" dirty="0" smtClean="0"/>
              <a:t>Beam is in the lower left corner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545DFC-D8FD-A840-B2EF-E5B1C6AE2D8F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7"/>
          <p:cNvGrpSpPr>
            <a:grpSpLocks/>
          </p:cNvGrpSpPr>
          <p:nvPr userDrawn="1"/>
        </p:nvGrpSpPr>
        <p:grpSpPr bwMode="auto">
          <a:xfrm>
            <a:off x="1588" y="5500688"/>
            <a:ext cx="9170987" cy="1357312"/>
            <a:chOff x="1497" y="5500319"/>
            <a:chExt cx="9170984" cy="1357681"/>
          </a:xfrm>
        </p:grpSpPr>
        <p:sp>
          <p:nvSpPr>
            <p:cNvPr id="6" name="Rectangle 5"/>
            <p:cNvSpPr/>
            <p:nvPr userDrawn="1"/>
          </p:nvSpPr>
          <p:spPr>
            <a:xfrm>
              <a:off x="1497" y="5940176"/>
              <a:ext cx="9158284" cy="9178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AU" sz="1800"/>
            </a:p>
          </p:txBody>
        </p:sp>
        <p:sp>
          <p:nvSpPr>
            <p:cNvPr id="7" name="Freeform 7"/>
            <p:cNvSpPr>
              <a:spLocks noEditPoints="1"/>
            </p:cNvSpPr>
            <p:nvPr userDrawn="1"/>
          </p:nvSpPr>
          <p:spPr bwMode="auto">
            <a:xfrm>
              <a:off x="1497" y="5563836"/>
              <a:ext cx="9170984" cy="932115"/>
            </a:xfrm>
            <a:custGeom>
              <a:avLst/>
              <a:gdLst>
                <a:gd name="T0" fmla="*/ 2147483647 w 2880"/>
                <a:gd name="T1" fmla="*/ 2147483647 h 293"/>
                <a:gd name="T2" fmla="*/ 0 w 2880"/>
                <a:gd name="T3" fmla="*/ 2147483647 h 293"/>
                <a:gd name="T4" fmla="*/ 0 w 2880"/>
                <a:gd name="T5" fmla="*/ 2147483647 h 293"/>
                <a:gd name="T6" fmla="*/ 2147483647 w 2880"/>
                <a:gd name="T7" fmla="*/ 2147483647 h 293"/>
                <a:gd name="T8" fmla="*/ 2147483647 w 2880"/>
                <a:gd name="T9" fmla="*/ 2147483647 h 293"/>
                <a:gd name="T10" fmla="*/ 2147483647 w 2880"/>
                <a:gd name="T11" fmla="*/ 0 h 293"/>
                <a:gd name="T12" fmla="*/ 2147483647 w 2880"/>
                <a:gd name="T13" fmla="*/ 0 h 293"/>
                <a:gd name="T14" fmla="*/ 2147483647 w 2880"/>
                <a:gd name="T15" fmla="*/ 2147483647 h 293"/>
                <a:gd name="T16" fmla="*/ 2147483647 w 2880"/>
                <a:gd name="T17" fmla="*/ 2147483647 h 293"/>
                <a:gd name="T18" fmla="*/ 2147483647 w 2880"/>
                <a:gd name="T19" fmla="*/ 2147483647 h 293"/>
                <a:gd name="T20" fmla="*/ 2147483647 w 2880"/>
                <a:gd name="T21" fmla="*/ 2147483647 h 293"/>
                <a:gd name="T22" fmla="*/ 2147483647 w 2880"/>
                <a:gd name="T23" fmla="*/ 0 h 2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80" h="293">
                  <a:moveTo>
                    <a:pt x="2313" y="117"/>
                  </a:moveTo>
                  <a:cubicBezTo>
                    <a:pt x="0" y="117"/>
                    <a:pt x="0" y="117"/>
                    <a:pt x="0" y="11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030" y="137"/>
                    <a:pt x="2030" y="137"/>
                    <a:pt x="2030" y="137"/>
                  </a:cubicBezTo>
                  <a:cubicBezTo>
                    <a:pt x="2214" y="137"/>
                    <a:pt x="2274" y="132"/>
                    <a:pt x="2313" y="117"/>
                  </a:cubicBezTo>
                  <a:moveTo>
                    <a:pt x="2880" y="0"/>
                  </a:moveTo>
                  <a:cubicBezTo>
                    <a:pt x="2880" y="0"/>
                    <a:pt x="2880" y="0"/>
                    <a:pt x="2880" y="0"/>
                  </a:cubicBezTo>
                  <a:cubicBezTo>
                    <a:pt x="2880" y="117"/>
                    <a:pt x="2880" y="117"/>
                    <a:pt x="2880" y="117"/>
                  </a:cubicBezTo>
                  <a:cubicBezTo>
                    <a:pt x="2313" y="117"/>
                    <a:pt x="2313" y="117"/>
                    <a:pt x="2313" y="117"/>
                  </a:cubicBezTo>
                  <a:cubicBezTo>
                    <a:pt x="2411" y="197"/>
                    <a:pt x="2542" y="293"/>
                    <a:pt x="2784" y="293"/>
                  </a:cubicBezTo>
                  <a:cubicBezTo>
                    <a:pt x="2842" y="293"/>
                    <a:pt x="2880" y="293"/>
                    <a:pt x="2880" y="293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1497" y="5500319"/>
              <a:ext cx="9170984" cy="435093"/>
            </a:xfrm>
            <a:custGeom>
              <a:avLst/>
              <a:gdLst/>
              <a:ahLst/>
              <a:cxnLst>
                <a:cxn ang="0">
                  <a:pos x="2880" y="20"/>
                </a:cxn>
                <a:cxn ang="0">
                  <a:pos x="2789" y="20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880" y="137"/>
                </a:cxn>
                <a:cxn ang="0">
                  <a:pos x="2880" y="20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1860" y="0"/>
                </a:cxn>
              </a:cxnLst>
              <a:rect l="0" t="0" r="r" b="b"/>
              <a:pathLst>
                <a:path w="2880" h="137">
                  <a:moveTo>
                    <a:pt x="2880" y="20"/>
                  </a:moveTo>
                  <a:cubicBezTo>
                    <a:pt x="2789" y="20"/>
                    <a:pt x="2789" y="20"/>
                    <a:pt x="2789" y="20"/>
                  </a:cubicBezTo>
                  <a:cubicBezTo>
                    <a:pt x="2500" y="20"/>
                    <a:pt x="2393" y="10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880" y="137"/>
                    <a:pt x="2880" y="137"/>
                    <a:pt x="2880" y="137"/>
                  </a:cubicBezTo>
                  <a:cubicBezTo>
                    <a:pt x="2880" y="20"/>
                    <a:pt x="2880" y="20"/>
                    <a:pt x="2880" y="20"/>
                  </a:cubicBezTo>
                  <a:moveTo>
                    <a:pt x="18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216" y="57"/>
                    <a:pt x="2053" y="0"/>
                    <a:pt x="186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800">
                <a:ea typeface="+mn-ea"/>
                <a:cs typeface="+mn-cs"/>
              </a:endParaRPr>
            </a:p>
          </p:txBody>
        </p:sp>
        <p:sp>
          <p:nvSpPr>
            <p:cNvPr id="10" name="Freeform 20"/>
            <p:cNvSpPr>
              <a:spLocks/>
            </p:cNvSpPr>
            <p:nvPr userDrawn="1"/>
          </p:nvSpPr>
          <p:spPr bwMode="auto">
            <a:xfrm>
              <a:off x="1497" y="5563836"/>
              <a:ext cx="7365998" cy="431917"/>
            </a:xfrm>
            <a:custGeom>
              <a:avLst/>
              <a:gdLst>
                <a:gd name="T0" fmla="*/ 2147483647 w 2313"/>
                <a:gd name="T1" fmla="*/ 2147483647 h 136"/>
                <a:gd name="T2" fmla="*/ 2147483647 w 2313"/>
                <a:gd name="T3" fmla="*/ 0 h 136"/>
                <a:gd name="T4" fmla="*/ 0 w 2313"/>
                <a:gd name="T5" fmla="*/ 0 h 136"/>
                <a:gd name="T6" fmla="*/ 0 w 2313"/>
                <a:gd name="T7" fmla="*/ 2147483647 h 136"/>
                <a:gd name="T8" fmla="*/ 2147483647 w 2313"/>
                <a:gd name="T9" fmla="*/ 2147483647 h 136"/>
                <a:gd name="T10" fmla="*/ 2147483647 w 2313"/>
                <a:gd name="T11" fmla="*/ 2147483647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13" h="136">
                  <a:moveTo>
                    <a:pt x="2313" y="117"/>
                  </a:moveTo>
                  <a:cubicBezTo>
                    <a:pt x="2204" y="55"/>
                    <a:pt x="2053" y="0"/>
                    <a:pt x="18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2030" y="136"/>
                    <a:pt x="2030" y="136"/>
                    <a:pt x="2030" y="136"/>
                  </a:cubicBezTo>
                  <a:cubicBezTo>
                    <a:pt x="2214" y="136"/>
                    <a:pt x="2274" y="132"/>
                    <a:pt x="2313" y="117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1"/>
            <p:cNvSpPr>
              <a:spLocks/>
            </p:cNvSpPr>
            <p:nvPr userDrawn="1"/>
          </p:nvSpPr>
          <p:spPr bwMode="auto">
            <a:xfrm>
              <a:off x="7367495" y="5563836"/>
              <a:ext cx="1804986" cy="868598"/>
            </a:xfrm>
            <a:custGeom>
              <a:avLst/>
              <a:gdLst>
                <a:gd name="T0" fmla="*/ 2147483647 w 567"/>
                <a:gd name="T1" fmla="*/ 0 h 273"/>
                <a:gd name="T2" fmla="*/ 0 w 567"/>
                <a:gd name="T3" fmla="*/ 2147483647 h 273"/>
                <a:gd name="T4" fmla="*/ 2147483647 w 567"/>
                <a:gd name="T5" fmla="*/ 2147483647 h 273"/>
                <a:gd name="T6" fmla="*/ 2147483647 w 567"/>
                <a:gd name="T7" fmla="*/ 2147483647 h 273"/>
                <a:gd name="T8" fmla="*/ 2147483647 w 567"/>
                <a:gd name="T9" fmla="*/ 0 h 273"/>
                <a:gd name="T10" fmla="*/ 2147483647 w 567"/>
                <a:gd name="T11" fmla="*/ 0 h 2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7" h="273">
                  <a:moveTo>
                    <a:pt x="476" y="0"/>
                  </a:moveTo>
                  <a:cubicBezTo>
                    <a:pt x="187" y="0"/>
                    <a:pt x="80" y="87"/>
                    <a:pt x="0" y="117"/>
                  </a:cubicBezTo>
                  <a:cubicBezTo>
                    <a:pt x="128" y="190"/>
                    <a:pt x="229" y="273"/>
                    <a:pt x="471" y="273"/>
                  </a:cubicBezTo>
                  <a:cubicBezTo>
                    <a:pt x="529" y="273"/>
                    <a:pt x="567" y="273"/>
                    <a:pt x="567" y="273"/>
                  </a:cubicBezTo>
                  <a:cubicBezTo>
                    <a:pt x="567" y="0"/>
                    <a:pt x="567" y="0"/>
                    <a:pt x="567" y="0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2" name="Picture 78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14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16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1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1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2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2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2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2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2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2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2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2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60000" y="4267725"/>
            <a:ext cx="8043863" cy="3161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 b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417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chemeClr val="bg1"/>
                </a:solidFill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endParaRPr lang="en-AU" dirty="0" smtClean="0"/>
          </a:p>
        </p:txBody>
      </p:sp>
      <p:sp>
        <p:nvSpPr>
          <p:cNvPr id="17" name="Title 15"/>
          <p:cNvSpPr>
            <a:spLocks noGrp="1"/>
          </p:cNvSpPr>
          <p:nvPr>
            <p:ph type="title"/>
          </p:nvPr>
        </p:nvSpPr>
        <p:spPr>
          <a:xfrm>
            <a:off x="360000" y="3122613"/>
            <a:ext cx="8043863" cy="1080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369682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363" y="1276350"/>
            <a:ext cx="4140000" cy="540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0363" y="1276350"/>
            <a:ext cx="4140000" cy="540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360363" y="1933250"/>
            <a:ext cx="4140000" cy="3902400"/>
          </a:xfr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4680363" y="1933250"/>
            <a:ext cx="4140000" cy="3902400"/>
          </a:xfr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Koribalski * CSIRO Astronomy &amp; Space Science</a:t>
            </a:r>
          </a:p>
        </p:txBody>
      </p:sp>
    </p:spTree>
    <p:extLst>
      <p:ext uri="{BB962C8B-B14F-4D97-AF65-F5344CB8AC3E}">
        <p14:creationId xmlns:p14="http://schemas.microsoft.com/office/powerpoint/2010/main" val="31577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363" y="1273375"/>
            <a:ext cx="2700000" cy="540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44475" y="1273375"/>
            <a:ext cx="2700000" cy="540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128588" y="1273375"/>
            <a:ext cx="2700000" cy="540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360363" y="1921374"/>
            <a:ext cx="2700000" cy="3914275"/>
          </a:xfr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8"/>
          </p:nvPr>
        </p:nvSpPr>
        <p:spPr>
          <a:xfrm>
            <a:off x="3244475" y="1921374"/>
            <a:ext cx="2700000" cy="3914275"/>
          </a:xfr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6128588" y="1921374"/>
            <a:ext cx="2700000" cy="3914275"/>
          </a:xfr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Koribalski * CSIRO Astronomy &amp; Space Science</a:t>
            </a:r>
          </a:p>
        </p:txBody>
      </p:sp>
    </p:spTree>
    <p:extLst>
      <p:ext uri="{BB962C8B-B14F-4D97-AF65-F5344CB8AC3E}">
        <p14:creationId xmlns:p14="http://schemas.microsoft.com/office/powerpoint/2010/main" val="70547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 numCol="2" spcCol="360000"/>
          <a:lstStyle>
            <a:lvl2pPr marL="252000" indent="-250825"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Koribalski * CSIRO Astronomy &amp; Space Science</a:t>
            </a:r>
          </a:p>
        </p:txBody>
      </p:sp>
    </p:spTree>
    <p:extLst>
      <p:ext uri="{BB962C8B-B14F-4D97-AF65-F5344CB8AC3E}">
        <p14:creationId xmlns:p14="http://schemas.microsoft.com/office/powerpoint/2010/main" val="423939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 numCol="3" spcCol="360000"/>
          <a:lstStyle>
            <a:lvl2pPr marL="252000" indent="-250825">
              <a:defRPr/>
            </a:lvl2pPr>
            <a:lvl5pPr>
              <a:buClr>
                <a:srgbClr val="4F4C4D"/>
              </a:buClr>
              <a:defRPr>
                <a:solidFill>
                  <a:srgbClr val="48464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Koribalski * CSIRO Astronomy &amp; Space Science</a:t>
            </a:r>
          </a:p>
        </p:txBody>
      </p:sp>
    </p:spTree>
    <p:extLst>
      <p:ext uri="{BB962C8B-B14F-4D97-AF65-F5344CB8AC3E}">
        <p14:creationId xmlns:p14="http://schemas.microsoft.com/office/powerpoint/2010/main" val="159226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/>
          <a:lstStyle>
            <a:lvl1pPr marL="378000" indent="-378000">
              <a:buFont typeface="+mj-lt"/>
              <a:buAutoNum type="arabicPeriod"/>
              <a:defRPr/>
            </a:lvl1pPr>
            <a:lvl2pPr marL="630000" indent="-250825">
              <a:defRPr/>
            </a:lvl2pPr>
            <a:lvl3pPr marL="756000">
              <a:defRPr/>
            </a:lvl3pPr>
            <a:lvl4pPr marL="1008000">
              <a:defRPr/>
            </a:lvl4pPr>
            <a:lvl5pPr marL="1260000">
              <a:buClr>
                <a:srgbClr val="4F4C4D"/>
              </a:buClr>
              <a:defRPr>
                <a:solidFill>
                  <a:srgbClr val="4F4C4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Koribalski * CSIRO Astronomy &amp; Space Science</a:t>
            </a:r>
          </a:p>
        </p:txBody>
      </p:sp>
    </p:spTree>
    <p:extLst>
      <p:ext uri="{BB962C8B-B14F-4D97-AF65-F5344CB8AC3E}">
        <p14:creationId xmlns:p14="http://schemas.microsoft.com/office/powerpoint/2010/main" val="80904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9300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defRPr sz="4000" b="1">
                <a:solidFill>
                  <a:schemeClr val="accent1">
                    <a:lumMod val="75000"/>
                  </a:schemeClr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Koribalski * CSIRO Astronomy &amp; Space Science</a:t>
            </a:r>
          </a:p>
        </p:txBody>
      </p:sp>
    </p:spTree>
    <p:extLst>
      <p:ext uri="{BB962C8B-B14F-4D97-AF65-F5344CB8AC3E}">
        <p14:creationId xmlns:p14="http://schemas.microsoft.com/office/powerpoint/2010/main" val="267222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60363" y="1276350"/>
            <a:ext cx="8460000" cy="4559300"/>
          </a:xfr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Koribalski * CSIRO Astronomy &amp; Space Science</a:t>
            </a:r>
          </a:p>
        </p:txBody>
      </p:sp>
    </p:spTree>
    <p:extLst>
      <p:ext uri="{BB962C8B-B14F-4D97-AF65-F5344CB8AC3E}">
        <p14:creationId xmlns:p14="http://schemas.microsoft.com/office/powerpoint/2010/main" val="277732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7"/>
          <p:cNvGrpSpPr>
            <a:grpSpLocks/>
          </p:cNvGrpSpPr>
          <p:nvPr userDrawn="1"/>
        </p:nvGrpSpPr>
        <p:grpSpPr bwMode="auto">
          <a:xfrm>
            <a:off x="-7938" y="6056313"/>
            <a:ext cx="9161463" cy="801687"/>
            <a:chOff x="-7938" y="6056313"/>
            <a:chExt cx="9161463" cy="801687"/>
          </a:xfrm>
        </p:grpSpPr>
        <p:sp>
          <p:nvSpPr>
            <p:cNvPr id="4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1"/>
            <p:cNvGrpSpPr>
              <a:grpSpLocks/>
            </p:cNvGrpSpPr>
            <p:nvPr userDrawn="1"/>
          </p:nvGrpSpPr>
          <p:grpSpPr bwMode="auto">
            <a:xfrm>
              <a:off x="1588" y="6065838"/>
              <a:ext cx="9142412" cy="690562"/>
              <a:chOff x="1495" y="6065893"/>
              <a:chExt cx="9143026" cy="690563"/>
            </a:xfrm>
          </p:grpSpPr>
          <p:sp>
            <p:nvSpPr>
              <p:cNvPr id="7" name="Freeform 8"/>
              <p:cNvSpPr>
                <a:spLocks noEditPoints="1"/>
              </p:cNvSpPr>
              <p:nvPr userDrawn="1"/>
            </p:nvSpPr>
            <p:spPr bwMode="auto">
              <a:xfrm>
                <a:off x="1495" y="6065893"/>
                <a:ext cx="9143026" cy="690563"/>
              </a:xfrm>
              <a:custGeom>
                <a:avLst/>
                <a:gdLst>
                  <a:gd name="T0" fmla="*/ 2880 w 2880"/>
                  <a:gd name="T1" fmla="*/ 14 h 217"/>
                  <a:gd name="T2" fmla="*/ 2817 w 2880"/>
                  <a:gd name="T3" fmla="*/ 14 h 217"/>
                  <a:gd name="T4" fmla="*/ 2486 w 2880"/>
                  <a:gd name="T5" fmla="*/ 95 h 217"/>
                  <a:gd name="T6" fmla="*/ 2486 w 2880"/>
                  <a:gd name="T7" fmla="*/ 95 h 217"/>
                  <a:gd name="T8" fmla="*/ 2880 w 2880"/>
                  <a:gd name="T9" fmla="*/ 95 h 217"/>
                  <a:gd name="T10" fmla="*/ 2880 w 2880"/>
                  <a:gd name="T11" fmla="*/ 217 h 217"/>
                  <a:gd name="T12" fmla="*/ 2880 w 2880"/>
                  <a:gd name="T13" fmla="*/ 217 h 217"/>
                  <a:gd name="T14" fmla="*/ 2880 w 2880"/>
                  <a:gd name="T15" fmla="*/ 14 h 217"/>
                  <a:gd name="T16" fmla="*/ 2171 w 2880"/>
                  <a:gd name="T17" fmla="*/ 0 h 217"/>
                  <a:gd name="T18" fmla="*/ 0 w 2880"/>
                  <a:gd name="T19" fmla="*/ 0 h 217"/>
                  <a:gd name="T20" fmla="*/ 0 w 2880"/>
                  <a:gd name="T21" fmla="*/ 95 h 217"/>
                  <a:gd name="T22" fmla="*/ 2486 w 2880"/>
                  <a:gd name="T23" fmla="*/ 95 h 217"/>
                  <a:gd name="T24" fmla="*/ 2486 w 2880"/>
                  <a:gd name="T25" fmla="*/ 95 h 217"/>
                  <a:gd name="T26" fmla="*/ 2486 w 2880"/>
                  <a:gd name="T27" fmla="*/ 95 h 217"/>
                  <a:gd name="T28" fmla="*/ 2486 w 2880"/>
                  <a:gd name="T29" fmla="*/ 95 h 217"/>
                  <a:gd name="T30" fmla="*/ 2171 w 2880"/>
                  <a:gd name="T31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80" h="217">
                    <a:moveTo>
                      <a:pt x="2880" y="14"/>
                    </a:moveTo>
                    <a:cubicBezTo>
                      <a:pt x="2817" y="14"/>
                      <a:pt x="2817" y="14"/>
                      <a:pt x="2817" y="14"/>
                    </a:cubicBezTo>
                    <a:cubicBezTo>
                      <a:pt x="2616" y="14"/>
                      <a:pt x="2542" y="74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880" y="95"/>
                      <a:pt x="2880" y="95"/>
                      <a:pt x="2880" y="95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14"/>
                      <a:pt x="2880" y="14"/>
                      <a:pt x="2880" y="14"/>
                    </a:cubicBezTo>
                    <a:moveTo>
                      <a:pt x="21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19" y="39"/>
                      <a:pt x="2306" y="0"/>
                      <a:pt x="2171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8" name="Freeform 9"/>
              <p:cNvSpPr>
                <a:spLocks noEditPoints="1"/>
              </p:cNvSpPr>
              <p:nvPr userDrawn="1"/>
            </p:nvSpPr>
            <p:spPr bwMode="auto">
              <a:xfrm>
                <a:off x="1495" y="6367518"/>
                <a:ext cx="9143026" cy="388938"/>
              </a:xfrm>
              <a:custGeom>
                <a:avLst/>
                <a:gdLst>
                  <a:gd name="T0" fmla="*/ 2486 w 2880"/>
                  <a:gd name="T1" fmla="*/ 0 h 122"/>
                  <a:gd name="T2" fmla="*/ 0 w 2880"/>
                  <a:gd name="T3" fmla="*/ 0 h 122"/>
                  <a:gd name="T4" fmla="*/ 0 w 2880"/>
                  <a:gd name="T5" fmla="*/ 13 h 122"/>
                  <a:gd name="T6" fmla="*/ 2289 w 2880"/>
                  <a:gd name="T7" fmla="*/ 13 h 122"/>
                  <a:gd name="T8" fmla="*/ 2486 w 2880"/>
                  <a:gd name="T9" fmla="*/ 0 h 122"/>
                  <a:gd name="T10" fmla="*/ 2880 w 2880"/>
                  <a:gd name="T11" fmla="*/ 0 h 122"/>
                  <a:gd name="T12" fmla="*/ 2486 w 2880"/>
                  <a:gd name="T13" fmla="*/ 0 h 122"/>
                  <a:gd name="T14" fmla="*/ 2813 w 2880"/>
                  <a:gd name="T15" fmla="*/ 122 h 122"/>
                  <a:gd name="T16" fmla="*/ 2880 w 2880"/>
                  <a:gd name="T17" fmla="*/ 122 h 122"/>
                  <a:gd name="T18" fmla="*/ 2880 w 2880"/>
                  <a:gd name="T1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0" h="122">
                    <a:moveTo>
                      <a:pt x="24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289" y="13"/>
                      <a:pt x="2289" y="13"/>
                      <a:pt x="2289" y="13"/>
                    </a:cubicBezTo>
                    <a:cubicBezTo>
                      <a:pt x="2418" y="13"/>
                      <a:pt x="2459" y="10"/>
                      <a:pt x="2486" y="0"/>
                    </a:cubicBezTo>
                    <a:moveTo>
                      <a:pt x="2880" y="0"/>
                    </a:moveTo>
                    <a:cubicBezTo>
                      <a:pt x="2486" y="0"/>
                      <a:pt x="2486" y="0"/>
                      <a:pt x="2486" y="0"/>
                    </a:cubicBezTo>
                    <a:cubicBezTo>
                      <a:pt x="2554" y="56"/>
                      <a:pt x="2645" y="122"/>
                      <a:pt x="2813" y="122"/>
                    </a:cubicBezTo>
                    <a:cubicBezTo>
                      <a:pt x="2854" y="122"/>
                      <a:pt x="2880" y="122"/>
                      <a:pt x="2880" y="122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10" name="Freeform 10"/>
              <p:cNvSpPr>
                <a:spLocks/>
              </p:cNvSpPr>
              <p:nvPr userDrawn="1"/>
            </p:nvSpPr>
            <p:spPr bwMode="auto">
              <a:xfrm>
                <a:off x="1495" y="6110343"/>
                <a:ext cx="7891992" cy="298450"/>
              </a:xfrm>
              <a:custGeom>
                <a:avLst/>
                <a:gdLst>
                  <a:gd name="T0" fmla="*/ 2147483647 w 2486"/>
                  <a:gd name="T1" fmla="*/ 2147483647 h 94"/>
                  <a:gd name="T2" fmla="*/ 2147483647 w 2486"/>
                  <a:gd name="T3" fmla="*/ 0 h 94"/>
                  <a:gd name="T4" fmla="*/ 0 w 2486"/>
                  <a:gd name="T5" fmla="*/ 0 h 94"/>
                  <a:gd name="T6" fmla="*/ 0 w 2486"/>
                  <a:gd name="T7" fmla="*/ 2147483647 h 94"/>
                  <a:gd name="T8" fmla="*/ 2147483647 w 2486"/>
                  <a:gd name="T9" fmla="*/ 2147483647 h 94"/>
                  <a:gd name="T10" fmla="*/ 2147483647 w 2486"/>
                  <a:gd name="T11" fmla="*/ 2147483647 h 9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86" h="94">
                    <a:moveTo>
                      <a:pt x="2486" y="81"/>
                    </a:moveTo>
                    <a:cubicBezTo>
                      <a:pt x="2410" y="38"/>
                      <a:pt x="2306" y="0"/>
                      <a:pt x="217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2289" y="94"/>
                      <a:pt x="2289" y="94"/>
                      <a:pt x="2289" y="94"/>
                    </a:cubicBezTo>
                    <a:cubicBezTo>
                      <a:pt x="2418" y="94"/>
                      <a:pt x="2459" y="91"/>
                      <a:pt x="2486" y="8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11"/>
              <p:cNvSpPr>
                <a:spLocks/>
              </p:cNvSpPr>
              <p:nvPr userDrawn="1"/>
            </p:nvSpPr>
            <p:spPr bwMode="auto">
              <a:xfrm>
                <a:off x="7893487" y="6110343"/>
                <a:ext cx="1251034" cy="601663"/>
              </a:xfrm>
              <a:custGeom>
                <a:avLst/>
                <a:gdLst>
                  <a:gd name="T0" fmla="*/ 2147483647 w 394"/>
                  <a:gd name="T1" fmla="*/ 0 h 189"/>
                  <a:gd name="T2" fmla="*/ 0 w 394"/>
                  <a:gd name="T3" fmla="*/ 2147483647 h 189"/>
                  <a:gd name="T4" fmla="*/ 2147483647 w 394"/>
                  <a:gd name="T5" fmla="*/ 2147483647 h 189"/>
                  <a:gd name="T6" fmla="*/ 2147483647 w 394"/>
                  <a:gd name="T7" fmla="*/ 2147483647 h 189"/>
                  <a:gd name="T8" fmla="*/ 2147483647 w 394"/>
                  <a:gd name="T9" fmla="*/ 0 h 189"/>
                  <a:gd name="T10" fmla="*/ 2147483647 w 394"/>
                  <a:gd name="T11" fmla="*/ 0 h 1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94" h="189">
                    <a:moveTo>
                      <a:pt x="331" y="0"/>
                    </a:moveTo>
                    <a:cubicBezTo>
                      <a:pt x="130" y="0"/>
                      <a:pt x="56" y="60"/>
                      <a:pt x="0" y="81"/>
                    </a:cubicBezTo>
                    <a:cubicBezTo>
                      <a:pt x="89" y="131"/>
                      <a:pt x="159" y="189"/>
                      <a:pt x="327" y="189"/>
                    </a:cubicBezTo>
                    <a:cubicBezTo>
                      <a:pt x="368" y="189"/>
                      <a:pt x="394" y="189"/>
                      <a:pt x="394" y="189"/>
                    </a:cubicBezTo>
                    <a:cubicBezTo>
                      <a:pt x="394" y="0"/>
                      <a:pt x="394" y="0"/>
                      <a:pt x="394" y="0"/>
                    </a:cubicBezTo>
                    <a:lnTo>
                      <a:pt x="3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6" name="Picture 78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60000" y="1276350"/>
            <a:ext cx="7477125" cy="4559301"/>
          </a:xfrm>
        </p:spPr>
        <p:txBody>
          <a:bodyPr/>
          <a:lstStyle>
            <a:lvl1pPr>
              <a:spcAft>
                <a:spcPts val="0"/>
              </a:spcAft>
              <a:defRPr sz="4400" b="1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Koribalski * CSIRO Astronomy &amp; Space Science</a:t>
            </a:r>
          </a:p>
        </p:txBody>
      </p:sp>
    </p:spTree>
    <p:extLst>
      <p:ext uri="{BB962C8B-B14F-4D97-AF65-F5344CB8AC3E}">
        <p14:creationId xmlns:p14="http://schemas.microsoft.com/office/powerpoint/2010/main" val="798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Koribalski * CSIRO Astronomy &amp; Space Science</a:t>
            </a:r>
          </a:p>
        </p:txBody>
      </p:sp>
    </p:spTree>
    <p:extLst>
      <p:ext uri="{BB962C8B-B14F-4D97-AF65-F5344CB8AC3E}">
        <p14:creationId xmlns:p14="http://schemas.microsoft.com/office/powerpoint/2010/main" val="330554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Koribalski * CSIRO Astronomy &amp; Space Science</a:t>
            </a:r>
          </a:p>
        </p:txBody>
      </p:sp>
    </p:spTree>
    <p:extLst>
      <p:ext uri="{BB962C8B-B14F-4D97-AF65-F5344CB8AC3E}">
        <p14:creationId xmlns:p14="http://schemas.microsoft.com/office/powerpoint/2010/main" val="300900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7"/>
          <p:cNvGrpSpPr>
            <a:grpSpLocks/>
          </p:cNvGrpSpPr>
          <p:nvPr userDrawn="1"/>
        </p:nvGrpSpPr>
        <p:grpSpPr bwMode="auto">
          <a:xfrm>
            <a:off x="-26988" y="357188"/>
            <a:ext cx="9199563" cy="6500812"/>
            <a:chOff x="-26988" y="357188"/>
            <a:chExt cx="9199469" cy="6500812"/>
          </a:xfrm>
        </p:grpSpPr>
        <p:grpSp>
          <p:nvGrpSpPr>
            <p:cNvPr id="6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832" cy="2571750"/>
              <a:chOff x="-17463" y="357188"/>
              <a:chExt cx="9186769" cy="2571750"/>
            </a:xfrm>
          </p:grpSpPr>
          <p:sp>
            <p:nvSpPr>
              <p:cNvPr id="30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769" cy="957263"/>
              </a:xfrm>
              <a:custGeom>
                <a:avLst/>
                <a:gdLst>
                  <a:gd name="T0" fmla="*/ 0 w 2880"/>
                  <a:gd name="T1" fmla="*/ 0 h 300"/>
                  <a:gd name="T2" fmla="*/ 2147483647 w 2880"/>
                  <a:gd name="T3" fmla="*/ 0 h 300"/>
                  <a:gd name="T4" fmla="*/ 2147483647 w 2880"/>
                  <a:gd name="T5" fmla="*/ 2147483647 h 300"/>
                  <a:gd name="T6" fmla="*/ 2147483647 w 2880"/>
                  <a:gd name="T7" fmla="*/ 2147483647 h 300"/>
                  <a:gd name="T8" fmla="*/ 2147483647 w 2880"/>
                  <a:gd name="T9" fmla="*/ 2147483647 h 3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769" cy="479425"/>
              </a:xfrm>
              <a:custGeom>
                <a:avLst/>
                <a:gdLst>
                  <a:gd name="T0" fmla="*/ 2147483647 w 2880"/>
                  <a:gd name="T1" fmla="*/ 0 h 150"/>
                  <a:gd name="T2" fmla="*/ 2147483647 w 2880"/>
                  <a:gd name="T3" fmla="*/ 0 h 150"/>
                  <a:gd name="T4" fmla="*/ 2147483647 w 2880"/>
                  <a:gd name="T5" fmla="*/ 2147483647 h 150"/>
                  <a:gd name="T6" fmla="*/ 2147483647 w 2880"/>
                  <a:gd name="T7" fmla="*/ 2147483647 h 150"/>
                  <a:gd name="T8" fmla="*/ 0 w 2880"/>
                  <a:gd name="T9" fmla="*/ 2147483647 h 1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769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33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769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34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769" cy="954088"/>
              </a:xfrm>
              <a:custGeom>
                <a:avLst/>
                <a:gdLst>
                  <a:gd name="T0" fmla="*/ 0 w 2880"/>
                  <a:gd name="T1" fmla="*/ 0 h 299"/>
                  <a:gd name="T2" fmla="*/ 2147483647 w 2880"/>
                  <a:gd name="T3" fmla="*/ 0 h 299"/>
                  <a:gd name="T4" fmla="*/ 2147483647 w 2880"/>
                  <a:gd name="T5" fmla="*/ 2147483647 h 299"/>
                  <a:gd name="T6" fmla="*/ 2147483647 w 2880"/>
                  <a:gd name="T7" fmla="*/ 2147483647 h 299"/>
                  <a:gd name="T8" fmla="*/ 2147483647 w 2880"/>
                  <a:gd name="T9" fmla="*/ 2147483647 h 2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769" cy="479425"/>
              </a:xfrm>
              <a:custGeom>
                <a:avLst/>
                <a:gdLst>
                  <a:gd name="T0" fmla="*/ 2147483647 w 2880"/>
                  <a:gd name="T1" fmla="*/ 0 h 150"/>
                  <a:gd name="T2" fmla="*/ 2147483647 w 2880"/>
                  <a:gd name="T3" fmla="*/ 0 h 150"/>
                  <a:gd name="T4" fmla="*/ 2147483647 w 2880"/>
                  <a:gd name="T5" fmla="*/ 2147483647 h 150"/>
                  <a:gd name="T6" fmla="*/ 2147483647 w 2880"/>
                  <a:gd name="T7" fmla="*/ 2147483647 h 150"/>
                  <a:gd name="T8" fmla="*/ 0 w 2880"/>
                  <a:gd name="T9" fmla="*/ 2147483647 h 1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769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37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769" cy="477837"/>
              </a:xfrm>
              <a:custGeom>
                <a:avLst/>
                <a:gdLst>
                  <a:gd name="T0" fmla="*/ 0 w 2880"/>
                  <a:gd name="T1" fmla="*/ 2147483647 h 150"/>
                  <a:gd name="T2" fmla="*/ 2147483647 w 2880"/>
                  <a:gd name="T3" fmla="*/ 2147483647 h 150"/>
                  <a:gd name="T4" fmla="*/ 2147483647 w 2880"/>
                  <a:gd name="T5" fmla="*/ 2147483647 h 150"/>
                  <a:gd name="T6" fmla="*/ 2147483647 w 2880"/>
                  <a:gd name="T7" fmla="*/ 0 h 150"/>
                  <a:gd name="T8" fmla="*/ 2147483647 w 2880"/>
                  <a:gd name="T9" fmla="*/ 0 h 1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769" cy="954088"/>
              </a:xfrm>
              <a:custGeom>
                <a:avLst/>
                <a:gdLst>
                  <a:gd name="T0" fmla="*/ 2147483647 w 2880"/>
                  <a:gd name="T1" fmla="*/ 2147483647 h 299"/>
                  <a:gd name="T2" fmla="*/ 2147483647 w 2880"/>
                  <a:gd name="T3" fmla="*/ 2147483647 h 299"/>
                  <a:gd name="T4" fmla="*/ 2147483647 w 2880"/>
                  <a:gd name="T5" fmla="*/ 2147483647 h 299"/>
                  <a:gd name="T6" fmla="*/ 2147483647 w 2880"/>
                  <a:gd name="T7" fmla="*/ 0 h 299"/>
                  <a:gd name="T8" fmla="*/ 0 w 2880"/>
                  <a:gd name="T9" fmla="*/ 0 h 2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769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40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769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41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769" cy="474662"/>
              </a:xfrm>
              <a:custGeom>
                <a:avLst/>
                <a:gdLst>
                  <a:gd name="T0" fmla="*/ 0 w 2880"/>
                  <a:gd name="T1" fmla="*/ 2147483647 h 149"/>
                  <a:gd name="T2" fmla="*/ 2147483647 w 2880"/>
                  <a:gd name="T3" fmla="*/ 2147483647 h 149"/>
                  <a:gd name="T4" fmla="*/ 2147483647 w 2880"/>
                  <a:gd name="T5" fmla="*/ 2147483647 h 149"/>
                  <a:gd name="T6" fmla="*/ 2147483647 w 2880"/>
                  <a:gd name="T7" fmla="*/ 0 h 149"/>
                  <a:gd name="T8" fmla="*/ 2147483647 w 2880"/>
                  <a:gd name="T9" fmla="*/ 0 h 1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19"/>
            <p:cNvGrpSpPr>
              <a:grpSpLocks/>
            </p:cNvGrpSpPr>
            <p:nvPr userDrawn="1"/>
          </p:nvGrpSpPr>
          <p:grpSpPr bwMode="auto">
            <a:xfrm>
              <a:off x="1588" y="5500688"/>
              <a:ext cx="9170893" cy="1357312"/>
              <a:chOff x="1588" y="5500688"/>
              <a:chExt cx="9170893" cy="1357312"/>
            </a:xfrm>
          </p:grpSpPr>
          <p:sp>
            <p:nvSpPr>
              <p:cNvPr id="9" name="Rectangle 8"/>
              <p:cNvSpPr/>
              <p:nvPr userDrawn="1"/>
            </p:nvSpPr>
            <p:spPr>
              <a:xfrm>
                <a:off x="1588" y="5940425"/>
                <a:ext cx="9158193" cy="9175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AU" sz="1800"/>
              </a:p>
            </p:txBody>
          </p:sp>
          <p:grpSp>
            <p:nvGrpSpPr>
              <p:cNvPr id="10" name="Group 21"/>
              <p:cNvGrpSpPr>
                <a:grpSpLocks/>
              </p:cNvGrpSpPr>
              <p:nvPr userDrawn="1"/>
            </p:nvGrpSpPr>
            <p:grpSpPr bwMode="auto">
              <a:xfrm>
                <a:off x="1588" y="5500688"/>
                <a:ext cx="9170893" cy="995362"/>
                <a:chOff x="1588" y="5500688"/>
                <a:chExt cx="9170893" cy="995362"/>
              </a:xfrm>
            </p:grpSpPr>
            <p:sp>
              <p:nvSpPr>
                <p:cNvPr id="26" name="Freeform 7"/>
                <p:cNvSpPr>
                  <a:spLocks noEditPoints="1"/>
                </p:cNvSpPr>
                <p:nvPr userDrawn="1"/>
              </p:nvSpPr>
              <p:spPr bwMode="auto">
                <a:xfrm>
                  <a:off x="1588" y="5564188"/>
                  <a:ext cx="9170893" cy="931862"/>
                </a:xfrm>
                <a:custGeom>
                  <a:avLst/>
                  <a:gdLst>
                    <a:gd name="T0" fmla="*/ 2147483647 w 2880"/>
                    <a:gd name="T1" fmla="*/ 2147483647 h 293"/>
                    <a:gd name="T2" fmla="*/ 0 w 2880"/>
                    <a:gd name="T3" fmla="*/ 2147483647 h 293"/>
                    <a:gd name="T4" fmla="*/ 0 w 2880"/>
                    <a:gd name="T5" fmla="*/ 2147483647 h 293"/>
                    <a:gd name="T6" fmla="*/ 2147483647 w 2880"/>
                    <a:gd name="T7" fmla="*/ 2147483647 h 293"/>
                    <a:gd name="T8" fmla="*/ 2147483647 w 2880"/>
                    <a:gd name="T9" fmla="*/ 2147483647 h 293"/>
                    <a:gd name="T10" fmla="*/ 2147483647 w 2880"/>
                    <a:gd name="T11" fmla="*/ 0 h 293"/>
                    <a:gd name="T12" fmla="*/ 2147483647 w 2880"/>
                    <a:gd name="T13" fmla="*/ 0 h 293"/>
                    <a:gd name="T14" fmla="*/ 2147483647 w 2880"/>
                    <a:gd name="T15" fmla="*/ 2147483647 h 293"/>
                    <a:gd name="T16" fmla="*/ 2147483647 w 2880"/>
                    <a:gd name="T17" fmla="*/ 2147483647 h 293"/>
                    <a:gd name="T18" fmla="*/ 2147483647 w 2880"/>
                    <a:gd name="T19" fmla="*/ 2147483647 h 293"/>
                    <a:gd name="T20" fmla="*/ 2147483647 w 2880"/>
                    <a:gd name="T21" fmla="*/ 2147483647 h 293"/>
                    <a:gd name="T22" fmla="*/ 2147483647 w 2880"/>
                    <a:gd name="T23" fmla="*/ 0 h 29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880" h="293">
                      <a:moveTo>
                        <a:pt x="2313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030" y="137"/>
                        <a:pt x="2030" y="137"/>
                        <a:pt x="2030" y="137"/>
                      </a:cubicBezTo>
                      <a:cubicBezTo>
                        <a:pt x="2214" y="137"/>
                        <a:pt x="2274" y="132"/>
                        <a:pt x="2313" y="117"/>
                      </a:cubicBezTo>
                      <a:moveTo>
                        <a:pt x="2880" y="0"/>
                      </a:moveTo>
                      <a:cubicBezTo>
                        <a:pt x="2880" y="0"/>
                        <a:pt x="2880" y="0"/>
                        <a:pt x="2880" y="0"/>
                      </a:cubicBezTo>
                      <a:cubicBezTo>
                        <a:pt x="2880" y="117"/>
                        <a:pt x="2880" y="117"/>
                        <a:pt x="2880" y="117"/>
                      </a:cubicBezTo>
                      <a:cubicBezTo>
                        <a:pt x="2313" y="117"/>
                        <a:pt x="2313" y="117"/>
                        <a:pt x="2313" y="117"/>
                      </a:cubicBezTo>
                      <a:cubicBezTo>
                        <a:pt x="2411" y="197"/>
                        <a:pt x="2542" y="293"/>
                        <a:pt x="2784" y="293"/>
                      </a:cubicBezTo>
                      <a:cubicBezTo>
                        <a:pt x="2842" y="293"/>
                        <a:pt x="2880" y="293"/>
                        <a:pt x="2880" y="293"/>
                      </a:cubicBezTo>
                      <a:cubicBezTo>
                        <a:pt x="2880" y="0"/>
                        <a:pt x="2880" y="0"/>
                        <a:pt x="2880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" name="Freeform 8"/>
                <p:cNvSpPr>
                  <a:spLocks noEditPoints="1"/>
                </p:cNvSpPr>
                <p:nvPr userDrawn="1"/>
              </p:nvSpPr>
              <p:spPr bwMode="auto">
                <a:xfrm>
                  <a:off x="1588" y="5500688"/>
                  <a:ext cx="9170893" cy="434975"/>
                </a:xfrm>
                <a:custGeom>
                  <a:avLst/>
                  <a:gdLst/>
                  <a:ahLst/>
                  <a:cxnLst>
                    <a:cxn ang="0">
                      <a:pos x="2880" y="20"/>
                    </a:cxn>
                    <a:cxn ang="0">
                      <a:pos x="2789" y="20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880" y="137"/>
                    </a:cxn>
                    <a:cxn ang="0">
                      <a:pos x="2880" y="20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1860" y="0"/>
                    </a:cxn>
                  </a:cxnLst>
                  <a:rect l="0" t="0" r="r" b="b"/>
                  <a:pathLst>
                    <a:path w="2880" h="137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880" y="137"/>
                        <a:pt x="2880" y="137"/>
                        <a:pt x="2880" y="137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800"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 9"/>
                <p:cNvSpPr>
                  <a:spLocks/>
                </p:cNvSpPr>
                <p:nvPr userDrawn="1"/>
              </p:nvSpPr>
              <p:spPr bwMode="auto">
                <a:xfrm>
                  <a:off x="1588" y="5564188"/>
                  <a:ext cx="7365925" cy="431800"/>
                </a:xfrm>
                <a:custGeom>
                  <a:avLst/>
                  <a:gdLst>
                    <a:gd name="T0" fmla="*/ 2147483647 w 2313"/>
                    <a:gd name="T1" fmla="*/ 2147483647 h 136"/>
                    <a:gd name="T2" fmla="*/ 2147483647 w 2313"/>
                    <a:gd name="T3" fmla="*/ 0 h 136"/>
                    <a:gd name="T4" fmla="*/ 0 w 2313"/>
                    <a:gd name="T5" fmla="*/ 0 h 136"/>
                    <a:gd name="T6" fmla="*/ 0 w 2313"/>
                    <a:gd name="T7" fmla="*/ 2147483647 h 136"/>
                    <a:gd name="T8" fmla="*/ 2147483647 w 2313"/>
                    <a:gd name="T9" fmla="*/ 2147483647 h 136"/>
                    <a:gd name="T10" fmla="*/ 2147483647 w 2313"/>
                    <a:gd name="T11" fmla="*/ 2147483647 h 13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" name="Freeform 10"/>
                <p:cNvSpPr>
                  <a:spLocks/>
                </p:cNvSpPr>
                <p:nvPr userDrawn="1"/>
              </p:nvSpPr>
              <p:spPr bwMode="auto">
                <a:xfrm>
                  <a:off x="7367513" y="5564188"/>
                  <a:ext cx="1804968" cy="868362"/>
                </a:xfrm>
                <a:custGeom>
                  <a:avLst/>
                  <a:gdLst>
                    <a:gd name="T0" fmla="*/ 2147483647 w 567"/>
                    <a:gd name="T1" fmla="*/ 0 h 273"/>
                    <a:gd name="T2" fmla="*/ 0 w 567"/>
                    <a:gd name="T3" fmla="*/ 2147483647 h 273"/>
                    <a:gd name="T4" fmla="*/ 2147483647 w 567"/>
                    <a:gd name="T5" fmla="*/ 2147483647 h 273"/>
                    <a:gd name="T6" fmla="*/ 2147483647 w 567"/>
                    <a:gd name="T7" fmla="*/ 2147483647 h 273"/>
                    <a:gd name="T8" fmla="*/ 2147483647 w 567"/>
                    <a:gd name="T9" fmla="*/ 0 h 273"/>
                    <a:gd name="T10" fmla="*/ 2147483647 w 567"/>
                    <a:gd name="T11" fmla="*/ 0 h 27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12" name="Picture 78"/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3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14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60000" y="3123776"/>
            <a:ext cx="8042400" cy="1080000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AU" sz="44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60000" y="4268888"/>
            <a:ext cx="8043863" cy="3161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 b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417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chemeClr val="bg1"/>
                </a:solidFill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6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93371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7"/>
          <p:cNvGrpSpPr>
            <a:grpSpLocks/>
          </p:cNvGrpSpPr>
          <p:nvPr userDrawn="1"/>
        </p:nvGrpSpPr>
        <p:grpSpPr bwMode="auto">
          <a:xfrm>
            <a:off x="0" y="5500688"/>
            <a:ext cx="9167813" cy="996950"/>
            <a:chOff x="608" y="5500319"/>
            <a:chExt cx="9167813" cy="996950"/>
          </a:xfrm>
        </p:grpSpPr>
        <p:grpSp>
          <p:nvGrpSpPr>
            <p:cNvPr id="7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25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26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5" cy="433387"/>
              </a:xfrm>
              <a:custGeom>
                <a:avLst/>
                <a:gdLst>
                  <a:gd name="T0" fmla="*/ 2147483647 w 2313"/>
                  <a:gd name="T1" fmla="*/ 2147483647 h 136"/>
                  <a:gd name="T2" fmla="*/ 2147483647 w 2313"/>
                  <a:gd name="T3" fmla="*/ 0 h 136"/>
                  <a:gd name="T4" fmla="*/ 0 w 2313"/>
                  <a:gd name="T5" fmla="*/ 0 h 136"/>
                  <a:gd name="T6" fmla="*/ 0 w 2313"/>
                  <a:gd name="T7" fmla="*/ 2147483647 h 136"/>
                  <a:gd name="T8" fmla="*/ 2147483647 w 2313"/>
                  <a:gd name="T9" fmla="*/ 2147483647 h 136"/>
                  <a:gd name="T10" fmla="*/ 2147483647 w 2313"/>
                  <a:gd name="T11" fmla="*/ 2147483647 h 1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25"/>
              <p:cNvSpPr>
                <a:spLocks/>
              </p:cNvSpPr>
              <p:nvPr userDrawn="1"/>
            </p:nvSpPr>
            <p:spPr bwMode="auto">
              <a:xfrm>
                <a:off x="7354887" y="5732463"/>
                <a:ext cx="1804988" cy="869950"/>
              </a:xfrm>
              <a:custGeom>
                <a:avLst/>
                <a:gdLst>
                  <a:gd name="T0" fmla="*/ 2147483647 w 567"/>
                  <a:gd name="T1" fmla="*/ 0 h 273"/>
                  <a:gd name="T2" fmla="*/ 0 w 567"/>
                  <a:gd name="T3" fmla="*/ 2147483647 h 273"/>
                  <a:gd name="T4" fmla="*/ 2147483647 w 567"/>
                  <a:gd name="T5" fmla="*/ 2147483647 h 273"/>
                  <a:gd name="T6" fmla="*/ 2147483647 w 567"/>
                  <a:gd name="T7" fmla="*/ 2147483647 h 273"/>
                  <a:gd name="T8" fmla="*/ 2147483647 w 567"/>
                  <a:gd name="T9" fmla="*/ 0 h 273"/>
                  <a:gd name="T10" fmla="*/ 2147483647 w 567"/>
                  <a:gd name="T11" fmla="*/ 0 h 2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8" name="Picture 78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8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10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12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15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16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17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18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19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20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21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22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23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24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</p:grp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60000" y="2866540"/>
            <a:ext cx="7469550" cy="72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85000"/>
              </a:lnSpc>
              <a:spcAft>
                <a:spcPts val="0"/>
              </a:spcAft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360000" y="3712540"/>
            <a:ext cx="2772000" cy="1530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1600" b="1">
                <a:solidFill>
                  <a:srgbClr val="FFFFFF"/>
                </a:solidFill>
              </a:defRPr>
            </a:lvl1pPr>
            <a:lvl2pPr marL="0" indent="0">
              <a:lnSpc>
                <a:spcPct val="90000"/>
              </a:lnSpc>
              <a:spcAft>
                <a:spcPts val="567"/>
              </a:spcAft>
              <a:buNone/>
              <a:defRPr sz="1600">
                <a:solidFill>
                  <a:srgbClr val="FFFFFF"/>
                </a:solidFill>
              </a:defRPr>
            </a:lvl2pPr>
            <a:lvl3pPr marL="266700" indent="-266700">
              <a:lnSpc>
                <a:spcPct val="90000"/>
              </a:lnSpc>
              <a:spcAft>
                <a:spcPts val="0"/>
              </a:spcAft>
              <a:buNone/>
              <a:tabLst>
                <a:tab pos="266700" algn="l"/>
              </a:tabLst>
              <a:defRPr sz="16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3600000" y="3712540"/>
            <a:ext cx="2772000" cy="1530000"/>
          </a:xfrm>
        </p:spPr>
        <p:txBody>
          <a:bodyPr>
            <a:noAutofit/>
          </a:bodyPr>
          <a:lstStyle>
            <a:lvl1pPr marL="271463" indent="-271463">
              <a:lnSpc>
                <a:spcPct val="90000"/>
              </a:lnSpc>
              <a:spcAft>
                <a:spcPts val="0"/>
              </a:spcAft>
              <a:tabLst>
                <a:tab pos="355600" algn="l"/>
              </a:tabLst>
              <a:defRPr sz="1600" b="1">
                <a:solidFill>
                  <a:srgbClr val="FFFFFF"/>
                </a:solidFill>
              </a:defRPr>
            </a:lvl1pPr>
            <a:lvl2pPr marL="0" indent="0">
              <a:lnSpc>
                <a:spcPct val="90000"/>
              </a:lnSpc>
              <a:spcAft>
                <a:spcPts val="567"/>
              </a:spcAft>
              <a:buNone/>
              <a:defRPr sz="1600">
                <a:solidFill>
                  <a:srgbClr val="FFFFFF"/>
                </a:solidFill>
              </a:defRPr>
            </a:lvl2pPr>
            <a:lvl3pPr marL="271463" indent="-271463">
              <a:lnSpc>
                <a:spcPct val="90000"/>
              </a:lnSpc>
              <a:spcAft>
                <a:spcPts val="0"/>
              </a:spcAft>
              <a:buNone/>
              <a:tabLst>
                <a:tab pos="271463" algn="l"/>
              </a:tabLst>
              <a:defRPr lang="en-AU" sz="16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4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40268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CHANG-ES, Leiden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48B65-1859-604E-95F4-2DB0EE6305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4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2013 NRAO Synthesis Imaging Summer School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09A39-5DFB-47F0-AAEC-A4EF59B5DC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2013 NRAO Synthesis Imaging Summer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549F0-3CB2-4971-B66C-94583B6709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2013 NRAO Synthesis Imaging Summer School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A947A-5546-48BE-93DE-43A220950E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2013 NRAO Synthesis Imaging Summer School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50B8C-0759-4621-8374-184B39B600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2013 NRAO Synthesis Imaging Summer School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8D59E-9A72-464A-80D7-9333BAA4B6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2013 NRAO Synthesis Imaging Summer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BE37A-F922-437D-84CB-3757B70113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2013 NRAO Synthesis Imaging Summer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5D5E3-28E8-4AFF-8607-3C4491F5E7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2013 NRAO Synthesis Imaging Summer School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72B708-2E76-4EE9-BE34-8983F44DED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7"/>
          <p:cNvGrpSpPr>
            <a:grpSpLocks/>
          </p:cNvGrpSpPr>
          <p:nvPr userDrawn="1"/>
        </p:nvGrpSpPr>
        <p:grpSpPr bwMode="auto">
          <a:xfrm>
            <a:off x="0" y="5500688"/>
            <a:ext cx="9167813" cy="996950"/>
            <a:chOff x="608" y="5500319"/>
            <a:chExt cx="9167813" cy="996950"/>
          </a:xfrm>
        </p:grpSpPr>
        <p:grpSp>
          <p:nvGrpSpPr>
            <p:cNvPr id="6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23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24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5" cy="433387"/>
              </a:xfrm>
              <a:custGeom>
                <a:avLst/>
                <a:gdLst>
                  <a:gd name="T0" fmla="*/ 2147483647 w 2313"/>
                  <a:gd name="T1" fmla="*/ 2147483647 h 136"/>
                  <a:gd name="T2" fmla="*/ 2147483647 w 2313"/>
                  <a:gd name="T3" fmla="*/ 0 h 136"/>
                  <a:gd name="T4" fmla="*/ 0 w 2313"/>
                  <a:gd name="T5" fmla="*/ 0 h 136"/>
                  <a:gd name="T6" fmla="*/ 0 w 2313"/>
                  <a:gd name="T7" fmla="*/ 2147483647 h 136"/>
                  <a:gd name="T8" fmla="*/ 2147483647 w 2313"/>
                  <a:gd name="T9" fmla="*/ 2147483647 h 136"/>
                  <a:gd name="T10" fmla="*/ 2147483647 w 2313"/>
                  <a:gd name="T11" fmla="*/ 2147483647 h 1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25"/>
              <p:cNvSpPr>
                <a:spLocks/>
              </p:cNvSpPr>
              <p:nvPr userDrawn="1"/>
            </p:nvSpPr>
            <p:spPr bwMode="auto">
              <a:xfrm>
                <a:off x="7354887" y="5732463"/>
                <a:ext cx="1804988" cy="869950"/>
              </a:xfrm>
              <a:custGeom>
                <a:avLst/>
                <a:gdLst>
                  <a:gd name="T0" fmla="*/ 2147483647 w 567"/>
                  <a:gd name="T1" fmla="*/ 0 h 273"/>
                  <a:gd name="T2" fmla="*/ 0 w 567"/>
                  <a:gd name="T3" fmla="*/ 2147483647 h 273"/>
                  <a:gd name="T4" fmla="*/ 2147483647 w 567"/>
                  <a:gd name="T5" fmla="*/ 2147483647 h 273"/>
                  <a:gd name="T6" fmla="*/ 2147483647 w 567"/>
                  <a:gd name="T7" fmla="*/ 2147483647 h 273"/>
                  <a:gd name="T8" fmla="*/ 2147483647 w 567"/>
                  <a:gd name="T9" fmla="*/ 0 h 273"/>
                  <a:gd name="T10" fmla="*/ 2147483647 w 567"/>
                  <a:gd name="T11" fmla="*/ 0 h 2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7" name="Picture 78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7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10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11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12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13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14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15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16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18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19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20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21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22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60000" y="4267725"/>
            <a:ext cx="8043863" cy="3161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 b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417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chemeClr val="bg1"/>
                </a:solidFill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itle 15"/>
          <p:cNvSpPr>
            <a:spLocks noGrp="1"/>
          </p:cNvSpPr>
          <p:nvPr>
            <p:ph type="title"/>
          </p:nvPr>
        </p:nvSpPr>
        <p:spPr>
          <a:xfrm>
            <a:off x="360000" y="3122613"/>
            <a:ext cx="8043863" cy="1080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 smtClean="0"/>
          </a:p>
        </p:txBody>
      </p:sp>
      <p:sp>
        <p:nvSpPr>
          <p:cNvPr id="65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13272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696200" cy="536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7700" y="1219200"/>
            <a:ext cx="38100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19200"/>
            <a:ext cx="38100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A83E3-8596-45B8-BC2B-4A8DBA6E2B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2013 NRAO Synthesis Imaging Summer School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2013 NRAO Synthesis Imaging Summer School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09A39-5DFB-47F0-AAEC-A4EF59B5DC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2013 NRAO Synthesis Imaging Summer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549F0-3CB2-4971-B66C-94583B6709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2013 NRAO Synthesis Imaging Summer School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A947A-5546-48BE-93DE-43A220950E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2013 NRAO Synthesis Imaging Summer School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50B8C-0759-4621-8374-184B39B600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2013 NRAO Synthesis Imaging Summer School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8D59E-9A72-464A-80D7-9333BAA4B6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2013 NRAO Synthesis Imaging Summer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BE37A-F922-437D-84CB-3757B70113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2013 NRAO Synthesis Imaging Summer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5D5E3-28E8-4AFF-8607-3C4491F5E7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2013 NRAO Synthesis Imaging Summer School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72B708-2E76-4EE9-BE34-8983F44DED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696200" cy="536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7700" y="1219200"/>
            <a:ext cx="38100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19200"/>
            <a:ext cx="38100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A83E3-8596-45B8-BC2B-4A8DBA6E2B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2013 NRAO Synthesis Imaging Summer School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7"/>
          <p:cNvGrpSpPr>
            <a:grpSpLocks/>
          </p:cNvGrpSpPr>
          <p:nvPr userDrawn="1"/>
        </p:nvGrpSpPr>
        <p:grpSpPr bwMode="auto">
          <a:xfrm>
            <a:off x="-26988" y="357188"/>
            <a:ext cx="9194801" cy="6140450"/>
            <a:chOff x="-26988" y="357188"/>
            <a:chExt cx="9195409" cy="6140081"/>
          </a:xfrm>
        </p:grpSpPr>
        <p:grpSp>
          <p:nvGrpSpPr>
            <p:cNvPr id="6" name="Group 18"/>
            <p:cNvGrpSpPr>
              <a:grpSpLocks/>
            </p:cNvGrpSpPr>
            <p:nvPr userDrawn="1"/>
          </p:nvGrpSpPr>
          <p:grpSpPr bwMode="auto">
            <a:xfrm>
              <a:off x="2" y="5500379"/>
              <a:ext cx="9168419" cy="996890"/>
              <a:chOff x="2" y="5500379"/>
              <a:chExt cx="9168419" cy="996890"/>
            </a:xfrm>
          </p:grpSpPr>
          <p:grpSp>
            <p:nvGrpSpPr>
              <p:cNvPr id="22" name="Group 22"/>
              <p:cNvGrpSpPr>
                <a:grpSpLocks/>
              </p:cNvGrpSpPr>
              <p:nvPr userDrawn="1"/>
            </p:nvGrpSpPr>
            <p:grpSpPr bwMode="auto">
              <a:xfrm>
                <a:off x="2" y="5500379"/>
                <a:ext cx="9168419" cy="996890"/>
                <a:chOff x="-8544" y="5669023"/>
                <a:chExt cx="9168419" cy="996890"/>
              </a:xfrm>
            </p:grpSpPr>
            <p:sp>
              <p:nvSpPr>
                <p:cNvPr id="37" name="Freeform 11"/>
                <p:cNvSpPr>
                  <a:spLocks noEditPoints="1"/>
                </p:cNvSpPr>
                <p:nvPr userDrawn="1"/>
              </p:nvSpPr>
              <p:spPr bwMode="auto">
                <a:xfrm>
                  <a:off x="-8544" y="5669023"/>
                  <a:ext cx="9168419" cy="996890"/>
                </a:xfrm>
                <a:custGeom>
                  <a:avLst/>
                  <a:gdLst>
                    <a:gd name="T0" fmla="*/ 2880 w 2880"/>
                    <a:gd name="T1" fmla="*/ 20 h 313"/>
                    <a:gd name="T2" fmla="*/ 2789 w 2880"/>
                    <a:gd name="T3" fmla="*/ 20 h 313"/>
                    <a:gd name="T4" fmla="*/ 2313 w 2880"/>
                    <a:gd name="T5" fmla="*/ 137 h 313"/>
                    <a:gd name="T6" fmla="*/ 2784 w 2880"/>
                    <a:gd name="T7" fmla="*/ 313 h 313"/>
                    <a:gd name="T8" fmla="*/ 2880 w 2880"/>
                    <a:gd name="T9" fmla="*/ 313 h 313"/>
                    <a:gd name="T10" fmla="*/ 2880 w 2880"/>
                    <a:gd name="T11" fmla="*/ 20 h 313"/>
                    <a:gd name="T12" fmla="*/ 1860 w 2880"/>
                    <a:gd name="T13" fmla="*/ 0 h 313"/>
                    <a:gd name="T14" fmla="*/ 0 w 2880"/>
                    <a:gd name="T15" fmla="*/ 0 h 313"/>
                    <a:gd name="T16" fmla="*/ 0 w 2880"/>
                    <a:gd name="T17" fmla="*/ 157 h 313"/>
                    <a:gd name="T18" fmla="*/ 2030 w 2880"/>
                    <a:gd name="T19" fmla="*/ 157 h 313"/>
                    <a:gd name="T20" fmla="*/ 2313 w 2880"/>
                    <a:gd name="T21" fmla="*/ 137 h 313"/>
                    <a:gd name="T22" fmla="*/ 2313 w 2880"/>
                    <a:gd name="T23" fmla="*/ 137 h 313"/>
                    <a:gd name="T24" fmla="*/ 2313 w 2880"/>
                    <a:gd name="T25" fmla="*/ 137 h 313"/>
                    <a:gd name="T26" fmla="*/ 1860 w 2880"/>
                    <a:gd name="T27" fmla="*/ 0 h 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880" h="313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411" y="217"/>
                        <a:pt x="2542" y="313"/>
                        <a:pt x="2784" y="313"/>
                      </a:cubicBezTo>
                      <a:cubicBezTo>
                        <a:pt x="2842" y="313"/>
                        <a:pt x="2880" y="313"/>
                        <a:pt x="2880" y="313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57"/>
                        <a:pt x="0" y="157"/>
                        <a:pt x="0" y="157"/>
                      </a:cubicBezTo>
                      <a:cubicBezTo>
                        <a:pt x="2030" y="157"/>
                        <a:pt x="2030" y="157"/>
                        <a:pt x="2030" y="157"/>
                      </a:cubicBezTo>
                      <a:cubicBezTo>
                        <a:pt x="2214" y="157"/>
                        <a:pt x="2274" y="152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reeform 24"/>
                <p:cNvSpPr>
                  <a:spLocks/>
                </p:cNvSpPr>
                <p:nvPr userDrawn="1"/>
              </p:nvSpPr>
              <p:spPr bwMode="auto">
                <a:xfrm>
                  <a:off x="-8544" y="5732519"/>
                  <a:ext cx="7363312" cy="433361"/>
                </a:xfrm>
                <a:custGeom>
                  <a:avLst/>
                  <a:gdLst>
                    <a:gd name="T0" fmla="*/ 2147483647 w 2313"/>
                    <a:gd name="T1" fmla="*/ 2147483647 h 136"/>
                    <a:gd name="T2" fmla="*/ 2147483647 w 2313"/>
                    <a:gd name="T3" fmla="*/ 0 h 136"/>
                    <a:gd name="T4" fmla="*/ 0 w 2313"/>
                    <a:gd name="T5" fmla="*/ 0 h 136"/>
                    <a:gd name="T6" fmla="*/ 0 w 2313"/>
                    <a:gd name="T7" fmla="*/ 2147483647 h 136"/>
                    <a:gd name="T8" fmla="*/ 2147483647 w 2313"/>
                    <a:gd name="T9" fmla="*/ 2147483647 h 136"/>
                    <a:gd name="T10" fmla="*/ 2147483647 w 2313"/>
                    <a:gd name="T11" fmla="*/ 2147483647 h 13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Freeform 25"/>
                <p:cNvSpPr>
                  <a:spLocks/>
                </p:cNvSpPr>
                <p:nvPr userDrawn="1"/>
              </p:nvSpPr>
              <p:spPr bwMode="auto">
                <a:xfrm>
                  <a:off x="7354768" y="5732519"/>
                  <a:ext cx="1805107" cy="869898"/>
                </a:xfrm>
                <a:custGeom>
                  <a:avLst/>
                  <a:gdLst>
                    <a:gd name="T0" fmla="*/ 2147483647 w 567"/>
                    <a:gd name="T1" fmla="*/ 0 h 273"/>
                    <a:gd name="T2" fmla="*/ 0 w 567"/>
                    <a:gd name="T3" fmla="*/ 2147483647 h 273"/>
                    <a:gd name="T4" fmla="*/ 2147483647 w 567"/>
                    <a:gd name="T5" fmla="*/ 2147483647 h 273"/>
                    <a:gd name="T6" fmla="*/ 2147483647 w 567"/>
                    <a:gd name="T7" fmla="*/ 2147483647 h 273"/>
                    <a:gd name="T8" fmla="*/ 2147483647 w 567"/>
                    <a:gd name="T9" fmla="*/ 0 h 273"/>
                    <a:gd name="T10" fmla="*/ 2147483647 w 567"/>
                    <a:gd name="T11" fmla="*/ 0 h 27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23" name="Picture 78"/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4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25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sz="1800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9533" cy="2571595"/>
              <a:chOff x="-17463" y="357188"/>
              <a:chExt cx="9187471" cy="2571595"/>
            </a:xfrm>
          </p:grpSpPr>
          <p:sp>
            <p:nvSpPr>
              <p:cNvPr id="9" name="Freeform 17"/>
              <p:cNvSpPr>
                <a:spLocks/>
              </p:cNvSpPr>
              <p:nvPr userDrawn="1"/>
            </p:nvSpPr>
            <p:spPr bwMode="auto">
              <a:xfrm>
                <a:off x="-17463" y="1971578"/>
                <a:ext cx="9187471" cy="957205"/>
              </a:xfrm>
              <a:custGeom>
                <a:avLst/>
                <a:gdLst>
                  <a:gd name="T0" fmla="*/ 0 w 2880"/>
                  <a:gd name="T1" fmla="*/ 0 h 300"/>
                  <a:gd name="T2" fmla="*/ 2147483647 w 2880"/>
                  <a:gd name="T3" fmla="*/ 0 h 300"/>
                  <a:gd name="T4" fmla="*/ 2147483647 w 2880"/>
                  <a:gd name="T5" fmla="*/ 2147483647 h 300"/>
                  <a:gd name="T6" fmla="*/ 2147483647 w 2880"/>
                  <a:gd name="T7" fmla="*/ 2147483647 h 300"/>
                  <a:gd name="T8" fmla="*/ 2147483647 w 2880"/>
                  <a:gd name="T9" fmla="*/ 2147483647 h 3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Freeform 18"/>
              <p:cNvSpPr>
                <a:spLocks/>
              </p:cNvSpPr>
              <p:nvPr userDrawn="1"/>
            </p:nvSpPr>
            <p:spPr bwMode="auto">
              <a:xfrm>
                <a:off x="-17463" y="2449387"/>
                <a:ext cx="9187471" cy="479396"/>
              </a:xfrm>
              <a:custGeom>
                <a:avLst/>
                <a:gdLst>
                  <a:gd name="T0" fmla="*/ 2147483647 w 2880"/>
                  <a:gd name="T1" fmla="*/ 0 h 150"/>
                  <a:gd name="T2" fmla="*/ 2147483647 w 2880"/>
                  <a:gd name="T3" fmla="*/ 0 h 150"/>
                  <a:gd name="T4" fmla="*/ 2147483647 w 2880"/>
                  <a:gd name="T5" fmla="*/ 2147483647 h 150"/>
                  <a:gd name="T6" fmla="*/ 2147483647 w 2880"/>
                  <a:gd name="T7" fmla="*/ 2147483647 h 150"/>
                  <a:gd name="T8" fmla="*/ 0 w 2880"/>
                  <a:gd name="T9" fmla="*/ 2147483647 h 1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19"/>
              <p:cNvSpPr>
                <a:spLocks/>
              </p:cNvSpPr>
              <p:nvPr userDrawn="1"/>
            </p:nvSpPr>
            <p:spPr bwMode="auto">
              <a:xfrm>
                <a:off x="-17463" y="1655685"/>
                <a:ext cx="9187471" cy="954029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13" name="Freeform 20"/>
              <p:cNvSpPr>
                <a:spLocks/>
              </p:cNvSpPr>
              <p:nvPr userDrawn="1"/>
            </p:nvSpPr>
            <p:spPr bwMode="auto">
              <a:xfrm>
                <a:off x="-17463" y="2130318"/>
                <a:ext cx="9187471" cy="479396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14" name="Freeform 21"/>
              <p:cNvSpPr>
                <a:spLocks/>
              </p:cNvSpPr>
              <p:nvPr userDrawn="1"/>
            </p:nvSpPr>
            <p:spPr bwMode="auto">
              <a:xfrm>
                <a:off x="-17463" y="1336616"/>
                <a:ext cx="9187471" cy="954030"/>
              </a:xfrm>
              <a:custGeom>
                <a:avLst/>
                <a:gdLst>
                  <a:gd name="T0" fmla="*/ 0 w 2880"/>
                  <a:gd name="T1" fmla="*/ 0 h 299"/>
                  <a:gd name="T2" fmla="*/ 2147483647 w 2880"/>
                  <a:gd name="T3" fmla="*/ 0 h 299"/>
                  <a:gd name="T4" fmla="*/ 2147483647 w 2880"/>
                  <a:gd name="T5" fmla="*/ 2147483647 h 299"/>
                  <a:gd name="T6" fmla="*/ 2147483647 w 2880"/>
                  <a:gd name="T7" fmla="*/ 2147483647 h 299"/>
                  <a:gd name="T8" fmla="*/ 2147483647 w 2880"/>
                  <a:gd name="T9" fmla="*/ 2147483647 h 2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22"/>
              <p:cNvSpPr>
                <a:spLocks/>
              </p:cNvSpPr>
              <p:nvPr userDrawn="1"/>
            </p:nvSpPr>
            <p:spPr bwMode="auto">
              <a:xfrm>
                <a:off x="-17463" y="1811250"/>
                <a:ext cx="9187471" cy="479396"/>
              </a:xfrm>
              <a:custGeom>
                <a:avLst/>
                <a:gdLst>
                  <a:gd name="T0" fmla="*/ 2147483647 w 2880"/>
                  <a:gd name="T1" fmla="*/ 0 h 150"/>
                  <a:gd name="T2" fmla="*/ 2147483647 w 2880"/>
                  <a:gd name="T3" fmla="*/ 0 h 150"/>
                  <a:gd name="T4" fmla="*/ 2147483647 w 2880"/>
                  <a:gd name="T5" fmla="*/ 2147483647 h 150"/>
                  <a:gd name="T6" fmla="*/ 2147483647 w 2880"/>
                  <a:gd name="T7" fmla="*/ 2147483647 h 150"/>
                  <a:gd name="T8" fmla="*/ 0 w 2880"/>
                  <a:gd name="T9" fmla="*/ 2147483647 h 1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7471" cy="957204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17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7471" cy="477808"/>
              </a:xfrm>
              <a:custGeom>
                <a:avLst/>
                <a:gdLst>
                  <a:gd name="T0" fmla="*/ 0 w 2880"/>
                  <a:gd name="T1" fmla="*/ 2147483647 h 150"/>
                  <a:gd name="T2" fmla="*/ 2147483647 w 2880"/>
                  <a:gd name="T3" fmla="*/ 2147483647 h 150"/>
                  <a:gd name="T4" fmla="*/ 2147483647 w 2880"/>
                  <a:gd name="T5" fmla="*/ 2147483647 h 150"/>
                  <a:gd name="T6" fmla="*/ 2147483647 w 2880"/>
                  <a:gd name="T7" fmla="*/ 0 h 150"/>
                  <a:gd name="T8" fmla="*/ 2147483647 w 2880"/>
                  <a:gd name="T9" fmla="*/ 0 h 1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25"/>
              <p:cNvSpPr>
                <a:spLocks/>
              </p:cNvSpPr>
              <p:nvPr userDrawn="1"/>
            </p:nvSpPr>
            <p:spPr bwMode="auto">
              <a:xfrm>
                <a:off x="-17463" y="676256"/>
                <a:ext cx="9187471" cy="954030"/>
              </a:xfrm>
              <a:custGeom>
                <a:avLst/>
                <a:gdLst>
                  <a:gd name="T0" fmla="*/ 2147483647 w 2880"/>
                  <a:gd name="T1" fmla="*/ 2147483647 h 299"/>
                  <a:gd name="T2" fmla="*/ 2147483647 w 2880"/>
                  <a:gd name="T3" fmla="*/ 2147483647 h 299"/>
                  <a:gd name="T4" fmla="*/ 2147483647 w 2880"/>
                  <a:gd name="T5" fmla="*/ 2147483647 h 299"/>
                  <a:gd name="T6" fmla="*/ 2147483647 w 2880"/>
                  <a:gd name="T7" fmla="*/ 0 h 299"/>
                  <a:gd name="T8" fmla="*/ 0 w 2880"/>
                  <a:gd name="T9" fmla="*/ 0 h 2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26"/>
              <p:cNvSpPr>
                <a:spLocks/>
              </p:cNvSpPr>
              <p:nvPr userDrawn="1"/>
            </p:nvSpPr>
            <p:spPr bwMode="auto">
              <a:xfrm>
                <a:off x="-17463" y="676256"/>
                <a:ext cx="9187471" cy="477809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20" name="Freeform 27"/>
              <p:cNvSpPr>
                <a:spLocks/>
              </p:cNvSpPr>
              <p:nvPr userDrawn="1"/>
            </p:nvSpPr>
            <p:spPr bwMode="auto">
              <a:xfrm>
                <a:off x="-17463" y="995325"/>
                <a:ext cx="9187471" cy="954029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800">
                  <a:ea typeface="+mn-ea"/>
                  <a:cs typeface="+mn-cs"/>
                </a:endParaRPr>
              </a:p>
            </p:txBody>
          </p:sp>
          <p:sp>
            <p:nvSpPr>
              <p:cNvPr id="21" name="Freeform 28"/>
              <p:cNvSpPr>
                <a:spLocks/>
              </p:cNvSpPr>
              <p:nvPr userDrawn="1"/>
            </p:nvSpPr>
            <p:spPr bwMode="auto">
              <a:xfrm>
                <a:off x="-17463" y="995325"/>
                <a:ext cx="9187471" cy="474633"/>
              </a:xfrm>
              <a:custGeom>
                <a:avLst/>
                <a:gdLst>
                  <a:gd name="T0" fmla="*/ 0 w 2880"/>
                  <a:gd name="T1" fmla="*/ 2147483647 h 149"/>
                  <a:gd name="T2" fmla="*/ 2147483647 w 2880"/>
                  <a:gd name="T3" fmla="*/ 2147483647 h 149"/>
                  <a:gd name="T4" fmla="*/ 2147483647 w 2880"/>
                  <a:gd name="T5" fmla="*/ 2147483647 h 149"/>
                  <a:gd name="T6" fmla="*/ 2147483647 w 2880"/>
                  <a:gd name="T7" fmla="*/ 0 h 149"/>
                  <a:gd name="T8" fmla="*/ 2147483647 w 2880"/>
                  <a:gd name="T9" fmla="*/ 0 h 1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60000" y="3122613"/>
            <a:ext cx="8042400" cy="1080000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AU" sz="44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60000" y="4267725"/>
            <a:ext cx="8043863" cy="3161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 b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417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chemeClr val="bg1"/>
                </a:solidFill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6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214011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2013 NRAO Synthesis Imaging Summer School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09A39-5DFB-47F0-AAEC-A4EF59B5DC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2013 NRAO Synthesis Imaging Summer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549F0-3CB2-4971-B66C-94583B6709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2013 NRAO Synthesis Imaging Summer School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A947A-5546-48BE-93DE-43A220950E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2013 NRAO Synthesis Imaging Summer School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50B8C-0759-4621-8374-184B39B600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2013 NRAO Synthesis Imaging Summer School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8D59E-9A72-464A-80D7-9333BAA4B6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2013 NRAO Synthesis Imaging Summer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BE37A-F922-437D-84CB-3757B70113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2013 NRAO Synthesis Imaging Summer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5D5E3-28E8-4AFF-8607-3C4491F5E7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2013 NRAO Synthesis Imaging Summer School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72B708-2E76-4EE9-BE34-8983F44DED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696200" cy="536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7700" y="1219200"/>
            <a:ext cx="38100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219200"/>
            <a:ext cx="38100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848100"/>
            <a:ext cx="38100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5B1B4-3B3A-4772-A1A3-267DE63EE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2013 NRAO Synthesis Imaging Summer School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696200" cy="536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7700" y="1219200"/>
            <a:ext cx="38100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19200"/>
            <a:ext cx="38100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A83E3-8596-45B8-BC2B-4A8DBA6E2B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2013 NRAO Synthesis Imaging Summer School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28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60363" y="1276350"/>
            <a:ext cx="8459787" cy="4559300"/>
          </a:xfrm>
        </p:spPr>
        <p:txBody>
          <a:bodyPr>
            <a:noAutofit/>
          </a:bodyPr>
          <a:lstStyle>
            <a:lvl1pPr marL="378000" indent="-378000">
              <a:buFont typeface="+mj-lt"/>
              <a:buAutoNum type="arabicPeriod"/>
              <a:defRPr/>
            </a:lvl1pPr>
            <a:lvl2pPr marL="648000" indent="-270000">
              <a:defRPr/>
            </a:lvl2pPr>
            <a:lvl3pPr marL="648000" indent="-270000">
              <a:defRPr/>
            </a:lvl3pPr>
            <a:lvl4pPr marL="648000" indent="-270000">
              <a:defRPr/>
            </a:lvl4pPr>
            <a:lvl5pPr marL="648000" indent="-270000">
              <a:defRPr/>
            </a:lvl5pPr>
            <a:lvl6pPr marL="648000" indent="-270000">
              <a:defRPr/>
            </a:lvl6pPr>
            <a:lvl7pPr marL="648000" indent="-270000">
              <a:defRPr/>
            </a:lvl7pPr>
            <a:lvl8pPr marL="648000" indent="-270000">
              <a:defRPr/>
            </a:lvl8pPr>
            <a:lvl9pPr marL="648000" indent="-270000"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Koribalski * CSIRO Astronomy &amp; Space Science</a:t>
            </a:r>
          </a:p>
        </p:txBody>
      </p:sp>
    </p:spTree>
    <p:extLst>
      <p:ext uri="{BB962C8B-B14F-4D97-AF65-F5344CB8AC3E}">
        <p14:creationId xmlns:p14="http://schemas.microsoft.com/office/powerpoint/2010/main" val="57614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2013 NRAO Synthesis Imaging Summer School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09A39-5DFB-47F0-AAEC-A4EF59B5DC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2013 NRAO Synthesis Imaging Summer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549F0-3CB2-4971-B66C-94583B6709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2013 NRAO Synthesis Imaging Summer School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A947A-5546-48BE-93DE-43A220950E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2013 NRAO Synthesis Imaging Summer School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50B8C-0759-4621-8374-184B39B600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2013 NRAO Synthesis Imaging Summer School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8D59E-9A72-464A-80D7-9333BAA4B6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2013 NRAO Synthesis Imaging Summer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BE37A-F922-437D-84CB-3757B70113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2013 NRAO Synthesis Imaging Summer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5D5E3-28E8-4AFF-8607-3C4491F5E7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2013 NRAO Synthesis Imaging Summer School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72B708-2E76-4EE9-BE34-8983F44DED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696200" cy="536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7700" y="1219200"/>
            <a:ext cx="38100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219200"/>
            <a:ext cx="38100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848100"/>
            <a:ext cx="38100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5B1B4-3B3A-4772-A1A3-267DE63EE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2013 NRAO Synthesis Imaging Summer School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696200" cy="536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7700" y="1219200"/>
            <a:ext cx="38100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19200"/>
            <a:ext cx="38100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A83E3-8596-45B8-BC2B-4A8DBA6E2B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2013 NRAO Synthesis Imaging Summer School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/>
          <a:lstStyle>
            <a:lvl2pPr marL="252000" indent="-250825"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89378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Koribalski * CSIRO Astronomy &amp; Space Science</a:t>
            </a:r>
          </a:p>
        </p:txBody>
      </p:sp>
    </p:spTree>
    <p:extLst>
      <p:ext uri="{BB962C8B-B14F-4D97-AF65-F5344CB8AC3E}">
        <p14:creationId xmlns:p14="http://schemas.microsoft.com/office/powerpoint/2010/main" val="349089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09A39-5DFB-47F0-AAEC-A4EF59B5DC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549F0-3CB2-4971-B66C-94583B6709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A947A-5546-48BE-93DE-43A220950E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50B8C-0759-4621-8374-184B39B600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8D59E-9A72-464A-80D7-9333BAA4B6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BE37A-F922-437D-84CB-3757B70113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5D5E3-28E8-4AFF-8607-3C4491F5E7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72B708-2E76-4EE9-BE34-8983F44DED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696200" cy="536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7700" y="1219200"/>
            <a:ext cx="38100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219200"/>
            <a:ext cx="38100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848100"/>
            <a:ext cx="38100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5B1B4-3B3A-4772-A1A3-267DE63EE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2010 NRAO Synthesis Imaging School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696200" cy="536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7700" y="1219200"/>
            <a:ext cx="38100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19200"/>
            <a:ext cx="38100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A83E3-8596-45B8-BC2B-4A8DBA6E2B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2008 ATNF Synthesis Imaging School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/>
          <a:lstStyle>
            <a:lvl2pPr marL="252000" indent="-250825"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 baseline="0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Koribalski * CSIRO Astronomy &amp; Space Science</a:t>
            </a:r>
          </a:p>
        </p:txBody>
      </p:sp>
    </p:spTree>
    <p:extLst>
      <p:ext uri="{BB962C8B-B14F-4D97-AF65-F5344CB8AC3E}">
        <p14:creationId xmlns:p14="http://schemas.microsoft.com/office/powerpoint/2010/main" val="98698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152400"/>
            <a:ext cx="7696200" cy="536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47700" y="1219200"/>
            <a:ext cx="38100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219200"/>
            <a:ext cx="38100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47700" y="3848100"/>
            <a:ext cx="38100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0100" y="3848100"/>
            <a:ext cx="38100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63E84-59A7-4A19-94FB-A79A265D0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2008 ATNF Synthesis Imaging School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09A39-5DFB-47F0-AAEC-A4EF59B5DC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549F0-3CB2-4971-B66C-94583B6709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A947A-5546-48BE-93DE-43A220950E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50B8C-0759-4621-8374-184B39B600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8D59E-9A72-464A-80D7-9333BAA4B6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BE37A-F922-437D-84CB-3757B70113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5D5E3-28E8-4AFF-8607-3C4491F5E7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72B708-2E76-4EE9-BE34-8983F44DED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696200" cy="536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7700" y="1219200"/>
            <a:ext cx="38100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219200"/>
            <a:ext cx="38100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848100"/>
            <a:ext cx="38100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5B1B4-3B3A-4772-A1A3-267DE63EE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2010 NRAO Synthesis Imaging School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text 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363" y="1276350"/>
            <a:ext cx="4140000" cy="455565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680363" y="1276350"/>
            <a:ext cx="4140000" cy="4555650"/>
          </a:xfr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Koribalski * CSIRO Astronomy &amp; Space Science</a:t>
            </a:r>
          </a:p>
        </p:txBody>
      </p:sp>
    </p:spTree>
    <p:extLst>
      <p:ext uri="{BB962C8B-B14F-4D97-AF65-F5344CB8AC3E}">
        <p14:creationId xmlns:p14="http://schemas.microsoft.com/office/powerpoint/2010/main" val="243523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696200" cy="536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7700" y="1219200"/>
            <a:ext cx="38100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19200"/>
            <a:ext cx="38100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A83E3-8596-45B8-BC2B-4A8DBA6E2B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2008 ATNF Synthesis Imaging School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152400"/>
            <a:ext cx="7696200" cy="536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47700" y="1219200"/>
            <a:ext cx="38100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219200"/>
            <a:ext cx="38100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47700" y="3848100"/>
            <a:ext cx="38100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0100" y="3848100"/>
            <a:ext cx="38100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63E84-59A7-4A19-94FB-A79A265D0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2008 ATNF Synthesis Imaging School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09A39-5DFB-47F0-AAEC-A4EF59B5DC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549F0-3CB2-4971-B66C-94583B6709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A947A-5546-48BE-93DE-43A220950E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50B8C-0759-4621-8374-184B39B600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8D59E-9A72-464A-80D7-9333BAA4B6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BE37A-F922-437D-84CB-3757B70113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5D5E3-28E8-4AFF-8607-3C4491F5E7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72B708-2E76-4EE9-BE34-8983F44DED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 2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363" y="1276350"/>
            <a:ext cx="4140000" cy="455565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80363" y="1276350"/>
            <a:ext cx="4140000" cy="2251650"/>
          </a:xfr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680363" y="3708000"/>
            <a:ext cx="4140000" cy="2124000"/>
          </a:xfr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Koribalski * CSIRO Astronomy &amp; Space Science</a:t>
            </a:r>
          </a:p>
        </p:txBody>
      </p:sp>
    </p:spTree>
    <p:extLst>
      <p:ext uri="{BB962C8B-B14F-4D97-AF65-F5344CB8AC3E}">
        <p14:creationId xmlns:p14="http://schemas.microsoft.com/office/powerpoint/2010/main" val="133681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09A39-5DFB-47F0-AAEC-A4EF59B5DC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549F0-3CB2-4971-B66C-94583B6709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A947A-5546-48BE-93DE-43A220950E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50B8C-0759-4621-8374-184B39B600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8D59E-9A72-464A-80D7-9333BAA4B6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BE37A-F922-437D-84CB-3757B70113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5D5E3-28E8-4AFF-8607-3C4491F5E7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Thirteenth Synthesis Imaging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72B708-2E76-4EE9-BE34-8983F44DED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theme" Target="../theme/theme2.xml"/><Relationship Id="rId11" Type="http://schemas.openxmlformats.org/officeDocument/2006/relationships/image" Target="../media/image2.jpeg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Relationship Id="rId9" Type="http://schemas.openxmlformats.org/officeDocument/2006/relationships/slideLayout" Target="../slideLayouts/slideLayout39.xml"/><Relationship Id="rId10" Type="http://schemas.openxmlformats.org/officeDocument/2006/relationships/theme" Target="../theme/theme3.xml"/><Relationship Id="rId11" Type="http://schemas.openxmlformats.org/officeDocument/2006/relationships/image" Target="../media/image2.jpeg"/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theme" Target="../theme/theme4.xml"/><Relationship Id="rId12" Type="http://schemas.openxmlformats.org/officeDocument/2006/relationships/image" Target="../media/image2.jpeg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9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theme" Target="../theme/theme5.xml"/><Relationship Id="rId12" Type="http://schemas.openxmlformats.org/officeDocument/2006/relationships/image" Target="../media/image2.jpeg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9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openxmlformats.org/officeDocument/2006/relationships/image" Target="../media/image4.jpeg"/><Relationship Id="rId13" Type="http://schemas.openxmlformats.org/officeDocument/2006/relationships/image" Target="../media/image5.png"/><Relationship Id="rId14" Type="http://schemas.openxmlformats.org/officeDocument/2006/relationships/image" Target="../media/image6.png"/><Relationship Id="rId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theme" Target="../theme/theme8.xml"/><Relationship Id="rId10" Type="http://schemas.openxmlformats.org/officeDocument/2006/relationships/image" Target="../media/image2.jpeg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openxmlformats.org/officeDocument/2006/relationships/image" Target="../media/image4.jpeg"/><Relationship Id="rId13" Type="http://schemas.openxmlformats.org/officeDocument/2006/relationships/image" Target="../media/image5.png"/><Relationship Id="rId14" Type="http://schemas.openxmlformats.org/officeDocument/2006/relationships/image" Target="../media/image6.png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theme" Target="../theme/theme9.xml"/><Relationship Id="rId10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 userDrawn="1"/>
        </p:nvGrpSpPr>
        <p:grpSpPr bwMode="auto">
          <a:xfrm>
            <a:off x="-9525" y="6051550"/>
            <a:ext cx="9169400" cy="849313"/>
            <a:chOff x="-9525" y="6051550"/>
            <a:chExt cx="9169400" cy="849313"/>
          </a:xfrm>
        </p:grpSpPr>
        <p:sp>
          <p:nvSpPr>
            <p:cNvPr id="1031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" name="Rectangle 6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1800"/>
            </a:p>
          </p:txBody>
        </p:sp>
        <p:sp>
          <p:nvSpPr>
            <p:cNvPr id="1033" name="Rectangle 7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1800"/>
            </a:p>
          </p:txBody>
        </p:sp>
        <p:sp>
          <p:nvSpPr>
            <p:cNvPr id="1034" name="Freeform 8"/>
            <p:cNvSpPr>
              <a:spLocks noEditPoints="1"/>
            </p:cNvSpPr>
            <p:nvPr userDrawn="1"/>
          </p:nvSpPr>
          <p:spPr bwMode="auto">
            <a:xfrm>
              <a:off x="1588" y="6065838"/>
              <a:ext cx="9142412" cy="690562"/>
            </a:xfrm>
            <a:custGeom>
              <a:avLst/>
              <a:gdLst>
                <a:gd name="T0" fmla="*/ 2147483647 w 2880"/>
                <a:gd name="T1" fmla="*/ 2147483647 h 217"/>
                <a:gd name="T2" fmla="*/ 2147483647 w 2880"/>
                <a:gd name="T3" fmla="*/ 2147483647 h 217"/>
                <a:gd name="T4" fmla="*/ 2147483647 w 2880"/>
                <a:gd name="T5" fmla="*/ 2147483647 h 217"/>
                <a:gd name="T6" fmla="*/ 2147483647 w 2880"/>
                <a:gd name="T7" fmla="*/ 2147483647 h 217"/>
                <a:gd name="T8" fmla="*/ 2147483647 w 2880"/>
                <a:gd name="T9" fmla="*/ 2147483647 h 217"/>
                <a:gd name="T10" fmla="*/ 2147483647 w 2880"/>
                <a:gd name="T11" fmla="*/ 2147483647 h 217"/>
                <a:gd name="T12" fmla="*/ 2147483647 w 2880"/>
                <a:gd name="T13" fmla="*/ 2147483647 h 217"/>
                <a:gd name="T14" fmla="*/ 2147483647 w 2880"/>
                <a:gd name="T15" fmla="*/ 2147483647 h 217"/>
                <a:gd name="T16" fmla="*/ 2147483647 w 2880"/>
                <a:gd name="T17" fmla="*/ 0 h 217"/>
                <a:gd name="T18" fmla="*/ 0 w 2880"/>
                <a:gd name="T19" fmla="*/ 0 h 217"/>
                <a:gd name="T20" fmla="*/ 0 w 2880"/>
                <a:gd name="T21" fmla="*/ 2147483647 h 217"/>
                <a:gd name="T22" fmla="*/ 2147483647 w 2880"/>
                <a:gd name="T23" fmla="*/ 2147483647 h 217"/>
                <a:gd name="T24" fmla="*/ 2147483647 w 2880"/>
                <a:gd name="T25" fmla="*/ 2147483647 h 217"/>
                <a:gd name="T26" fmla="*/ 2147483647 w 2880"/>
                <a:gd name="T27" fmla="*/ 2147483647 h 217"/>
                <a:gd name="T28" fmla="*/ 2147483647 w 2880"/>
                <a:gd name="T29" fmla="*/ 2147483647 h 217"/>
                <a:gd name="T30" fmla="*/ 2147483647 w 2880"/>
                <a:gd name="T31" fmla="*/ 0 h 2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880" h="217">
                  <a:moveTo>
                    <a:pt x="2880" y="14"/>
                  </a:moveTo>
                  <a:cubicBezTo>
                    <a:pt x="2817" y="14"/>
                    <a:pt x="2817" y="14"/>
                    <a:pt x="2817" y="14"/>
                  </a:cubicBezTo>
                  <a:cubicBezTo>
                    <a:pt x="2616" y="14"/>
                    <a:pt x="2542" y="74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880" y="95"/>
                    <a:pt x="2880" y="95"/>
                    <a:pt x="2880" y="95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14"/>
                    <a:pt x="2880" y="14"/>
                    <a:pt x="2880" y="14"/>
                  </a:cubicBezTo>
                  <a:moveTo>
                    <a:pt x="217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19" y="39"/>
                    <a:pt x="2306" y="0"/>
                    <a:pt x="217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9"/>
            <p:cNvSpPr>
              <a:spLocks noEditPoints="1"/>
            </p:cNvSpPr>
            <p:nvPr userDrawn="1"/>
          </p:nvSpPr>
          <p:spPr bwMode="auto">
            <a:xfrm>
              <a:off x="1588" y="6367463"/>
              <a:ext cx="9142412" cy="388937"/>
            </a:xfrm>
            <a:custGeom>
              <a:avLst/>
              <a:gdLst>
                <a:gd name="T0" fmla="*/ 2486 w 2880"/>
                <a:gd name="T1" fmla="*/ 0 h 122"/>
                <a:gd name="T2" fmla="*/ 0 w 2880"/>
                <a:gd name="T3" fmla="*/ 0 h 122"/>
                <a:gd name="T4" fmla="*/ 0 w 2880"/>
                <a:gd name="T5" fmla="*/ 13 h 122"/>
                <a:gd name="T6" fmla="*/ 2289 w 2880"/>
                <a:gd name="T7" fmla="*/ 13 h 122"/>
                <a:gd name="T8" fmla="*/ 2486 w 2880"/>
                <a:gd name="T9" fmla="*/ 0 h 122"/>
                <a:gd name="T10" fmla="*/ 2880 w 2880"/>
                <a:gd name="T11" fmla="*/ 0 h 122"/>
                <a:gd name="T12" fmla="*/ 2486 w 2880"/>
                <a:gd name="T13" fmla="*/ 0 h 122"/>
                <a:gd name="T14" fmla="*/ 2813 w 2880"/>
                <a:gd name="T15" fmla="*/ 122 h 122"/>
                <a:gd name="T16" fmla="*/ 2880 w 2880"/>
                <a:gd name="T17" fmla="*/ 122 h 122"/>
                <a:gd name="T18" fmla="*/ 2880 w 2880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0" h="122">
                  <a:moveTo>
                    <a:pt x="248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289" y="13"/>
                    <a:pt x="2289" y="13"/>
                    <a:pt x="2289" y="13"/>
                  </a:cubicBezTo>
                  <a:cubicBezTo>
                    <a:pt x="2418" y="13"/>
                    <a:pt x="2459" y="10"/>
                    <a:pt x="2486" y="0"/>
                  </a:cubicBezTo>
                  <a:moveTo>
                    <a:pt x="2880" y="0"/>
                  </a:moveTo>
                  <a:cubicBezTo>
                    <a:pt x="2486" y="0"/>
                    <a:pt x="2486" y="0"/>
                    <a:pt x="2486" y="0"/>
                  </a:cubicBezTo>
                  <a:cubicBezTo>
                    <a:pt x="2554" y="56"/>
                    <a:pt x="2645" y="122"/>
                    <a:pt x="2813" y="122"/>
                  </a:cubicBezTo>
                  <a:cubicBezTo>
                    <a:pt x="2854" y="122"/>
                    <a:pt x="2880" y="122"/>
                    <a:pt x="2880" y="122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 sz="1800">
                <a:ea typeface="+mn-ea"/>
                <a:cs typeface="+mn-cs"/>
              </a:endParaRPr>
            </a:p>
          </p:txBody>
        </p:sp>
        <p:sp>
          <p:nvSpPr>
            <p:cNvPr id="1036" name="Freeform 10"/>
            <p:cNvSpPr>
              <a:spLocks/>
            </p:cNvSpPr>
            <p:nvPr userDrawn="1"/>
          </p:nvSpPr>
          <p:spPr bwMode="auto">
            <a:xfrm>
              <a:off x="1588" y="6110288"/>
              <a:ext cx="7891462" cy="298450"/>
            </a:xfrm>
            <a:custGeom>
              <a:avLst/>
              <a:gdLst>
                <a:gd name="T0" fmla="*/ 2147483647 w 2486"/>
                <a:gd name="T1" fmla="*/ 2147483647 h 94"/>
                <a:gd name="T2" fmla="*/ 2147483647 w 2486"/>
                <a:gd name="T3" fmla="*/ 0 h 94"/>
                <a:gd name="T4" fmla="*/ 0 w 2486"/>
                <a:gd name="T5" fmla="*/ 0 h 94"/>
                <a:gd name="T6" fmla="*/ 0 w 2486"/>
                <a:gd name="T7" fmla="*/ 2147483647 h 94"/>
                <a:gd name="T8" fmla="*/ 2147483647 w 2486"/>
                <a:gd name="T9" fmla="*/ 2147483647 h 94"/>
                <a:gd name="T10" fmla="*/ 2147483647 w 2486"/>
                <a:gd name="T11" fmla="*/ 2147483647 h 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86" h="94">
                  <a:moveTo>
                    <a:pt x="2486" y="81"/>
                  </a:moveTo>
                  <a:cubicBezTo>
                    <a:pt x="2410" y="38"/>
                    <a:pt x="2306" y="0"/>
                    <a:pt x="217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2289" y="94"/>
                    <a:pt x="2289" y="94"/>
                    <a:pt x="2289" y="94"/>
                  </a:cubicBezTo>
                  <a:cubicBezTo>
                    <a:pt x="2418" y="94"/>
                    <a:pt x="2459" y="91"/>
                    <a:pt x="2486" y="8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Freeform 11"/>
            <p:cNvSpPr>
              <a:spLocks/>
            </p:cNvSpPr>
            <p:nvPr userDrawn="1"/>
          </p:nvSpPr>
          <p:spPr bwMode="auto">
            <a:xfrm>
              <a:off x="7893050" y="6110288"/>
              <a:ext cx="1250950" cy="601662"/>
            </a:xfrm>
            <a:custGeom>
              <a:avLst/>
              <a:gdLst>
                <a:gd name="T0" fmla="*/ 2147483647 w 394"/>
                <a:gd name="T1" fmla="*/ 0 h 189"/>
                <a:gd name="T2" fmla="*/ 0 w 394"/>
                <a:gd name="T3" fmla="*/ 2147483647 h 189"/>
                <a:gd name="T4" fmla="*/ 2147483647 w 394"/>
                <a:gd name="T5" fmla="*/ 2147483647 h 189"/>
                <a:gd name="T6" fmla="*/ 2147483647 w 394"/>
                <a:gd name="T7" fmla="*/ 2147483647 h 189"/>
                <a:gd name="T8" fmla="*/ 2147483647 w 394"/>
                <a:gd name="T9" fmla="*/ 0 h 189"/>
                <a:gd name="T10" fmla="*/ 2147483647 w 394"/>
                <a:gd name="T11" fmla="*/ 0 h 1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4" h="189">
                  <a:moveTo>
                    <a:pt x="331" y="0"/>
                  </a:moveTo>
                  <a:cubicBezTo>
                    <a:pt x="130" y="0"/>
                    <a:pt x="56" y="60"/>
                    <a:pt x="0" y="81"/>
                  </a:cubicBezTo>
                  <a:cubicBezTo>
                    <a:pt x="89" y="131"/>
                    <a:pt x="159" y="189"/>
                    <a:pt x="327" y="189"/>
                  </a:cubicBezTo>
                  <a:cubicBezTo>
                    <a:pt x="368" y="189"/>
                    <a:pt x="394" y="189"/>
                    <a:pt x="394" y="189"/>
                  </a:cubicBezTo>
                  <a:cubicBezTo>
                    <a:pt x="394" y="0"/>
                    <a:pt x="394" y="0"/>
                    <a:pt x="394" y="0"/>
                  </a:cubicBezTo>
                  <a:lnTo>
                    <a:pt x="331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6051550"/>
              <a:ext cx="9169400" cy="849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Rectangle 84"/>
            <p:cNvSpPr>
              <a:spLocks noChangeArrowheads="1"/>
            </p:cNvSpPr>
            <p:nvPr/>
          </p:nvSpPr>
          <p:spPr bwMode="auto">
            <a:xfrm>
              <a:off x="-9525" y="6356350"/>
              <a:ext cx="9167813" cy="544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pic>
          <p:nvPicPr>
            <p:cNvPr id="1040" name="Picture 78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0363" y="1276350"/>
            <a:ext cx="8459787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363" y="6516688"/>
            <a:ext cx="6119812" cy="10795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bg1"/>
                </a:solidFill>
                <a:latin typeface="Calibri" charset="0"/>
              </a:defRPr>
            </a:lvl1pPr>
          </a:lstStyle>
          <a:p>
            <a:pPr>
              <a:defRPr/>
            </a:pPr>
            <a:r>
              <a:rPr lang="en-US"/>
              <a:t>B. Koribalski * CSIRO Astronomy &amp; Space Science</a:t>
            </a:r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360363" y="269875"/>
            <a:ext cx="845978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46"/>
          <p:cNvSpPr>
            <a:spLocks noChangeArrowheads="1"/>
          </p:cNvSpPr>
          <p:nvPr/>
        </p:nvSpPr>
        <p:spPr bwMode="auto">
          <a:xfrm>
            <a:off x="-71438" y="6365875"/>
            <a:ext cx="9317038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3" r:id="rId1"/>
    <p:sldLayoutId id="2147484494" r:id="rId2"/>
    <p:sldLayoutId id="2147484495" r:id="rId3"/>
    <p:sldLayoutId id="2147484496" r:id="rId4"/>
    <p:sldLayoutId id="2147484479" r:id="rId5"/>
    <p:sldLayoutId id="2147484480" r:id="rId6"/>
    <p:sldLayoutId id="2147484481" r:id="rId7"/>
    <p:sldLayoutId id="2147484482" r:id="rId8"/>
    <p:sldLayoutId id="2147484483" r:id="rId9"/>
    <p:sldLayoutId id="2147484484" r:id="rId10"/>
    <p:sldLayoutId id="2147484485" r:id="rId11"/>
    <p:sldLayoutId id="2147484486" r:id="rId12"/>
    <p:sldLayoutId id="2147484487" r:id="rId13"/>
    <p:sldLayoutId id="2147484488" r:id="rId14"/>
    <p:sldLayoutId id="2147484489" r:id="rId15"/>
    <p:sldLayoutId id="2147484490" r:id="rId16"/>
    <p:sldLayoutId id="2147484497" r:id="rId17"/>
    <p:sldLayoutId id="2147484491" r:id="rId18"/>
    <p:sldLayoutId id="2147484492" r:id="rId19"/>
    <p:sldLayoutId id="2147484498" r:id="rId20"/>
    <p:sldLayoutId id="2147484655" r:id="rId2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accent2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Calibri" pitchFamily="34" charset="0"/>
        </a:defRPr>
      </a:lvl6pPr>
      <a:lvl7pPr marL="9144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Calibri" pitchFamily="34" charset="0"/>
        </a:defRPr>
      </a:lvl7pPr>
      <a:lvl8pPr marL="13716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Calibri" pitchFamily="34" charset="0"/>
        </a:defRPr>
      </a:lvl8pPr>
      <a:lvl9pPr marL="18288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lnSpc>
          <a:spcPct val="90000"/>
        </a:lnSpc>
        <a:spcBef>
          <a:spcPts val="600"/>
        </a:spcBef>
        <a:spcAft>
          <a:spcPts val="563"/>
        </a:spcAft>
        <a:buFont typeface="Arial" charset="0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250825" indent="-250825" algn="l" defTabSz="457200" rtl="0" eaLnBrk="0" fontAlgn="base" hangingPunct="0">
        <a:lnSpc>
          <a:spcPct val="90000"/>
        </a:lnSpc>
        <a:spcBef>
          <a:spcPct val="0"/>
        </a:spcBef>
        <a:spcAft>
          <a:spcPts val="563"/>
        </a:spcAft>
        <a:buFont typeface="Symbol" charset="0"/>
        <a:buChar char="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503238" indent="-250825" algn="l" defTabSz="457200" rtl="0" eaLnBrk="0" fontAlgn="base" hangingPunct="0">
        <a:lnSpc>
          <a:spcPct val="90000"/>
        </a:lnSpc>
        <a:spcBef>
          <a:spcPct val="0"/>
        </a:spcBef>
        <a:spcAft>
          <a:spcPts val="563"/>
        </a:spcAft>
        <a:buClr>
          <a:srgbClr val="484647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755650" indent="-250825" algn="l" defTabSz="457200" rtl="0" eaLnBrk="0" fontAlgn="base" hangingPunct="0">
        <a:lnSpc>
          <a:spcPct val="90000"/>
        </a:lnSpc>
        <a:spcBef>
          <a:spcPct val="0"/>
        </a:spcBef>
        <a:spcAft>
          <a:spcPts val="563"/>
        </a:spcAft>
        <a:buClr>
          <a:srgbClr val="484647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006475" indent="-250825" algn="l" defTabSz="457200" rtl="0" eaLnBrk="0" fontAlgn="base" hangingPunct="0">
        <a:lnSpc>
          <a:spcPct val="90000"/>
        </a:lnSpc>
        <a:spcBef>
          <a:spcPct val="0"/>
        </a:spcBef>
        <a:spcAft>
          <a:spcPts val="563"/>
        </a:spcAft>
        <a:buClr>
          <a:schemeClr val="accent2"/>
        </a:buClr>
        <a:buFont typeface="Arial" charset="0"/>
        <a:buChar char="•"/>
        <a:defRPr kern="1200">
          <a:solidFill>
            <a:schemeClr val="accent2"/>
          </a:solidFill>
          <a:latin typeface="+mn-lt"/>
          <a:ea typeface="ＭＳ Ｐゴシック" charset="-128"/>
          <a:cs typeface="+mn-cs"/>
        </a:defRPr>
      </a:lvl5pPr>
      <a:lvl6pPr marL="756000" indent="-252000" algn="l" defTabSz="457200" rtl="0" eaLnBrk="1" latinLnBrk="0" hangingPunct="1">
        <a:lnSpc>
          <a:spcPct val="90000"/>
        </a:lnSpc>
        <a:spcBef>
          <a:spcPts val="0"/>
        </a:spcBef>
        <a:spcAft>
          <a:spcPts val="567"/>
        </a:spcAft>
        <a:buClr>
          <a:schemeClr val="tx2"/>
        </a:buClr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6pPr>
      <a:lvl7pPr marL="756000" indent="-252000" algn="l" defTabSz="457200" rtl="0" eaLnBrk="1" latinLnBrk="0" hangingPunct="1">
        <a:lnSpc>
          <a:spcPct val="90000"/>
        </a:lnSpc>
        <a:spcBef>
          <a:spcPts val="0"/>
        </a:spcBef>
        <a:spcAft>
          <a:spcPts val="567"/>
        </a:spcAft>
        <a:buClr>
          <a:schemeClr val="tx2"/>
        </a:buClr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7pPr>
      <a:lvl8pPr marL="756000" indent="-252000" algn="l" defTabSz="457200" rtl="0" eaLnBrk="1" latinLnBrk="0" hangingPunct="1">
        <a:lnSpc>
          <a:spcPct val="90000"/>
        </a:lnSpc>
        <a:spcBef>
          <a:spcPts val="0"/>
        </a:spcBef>
        <a:spcAft>
          <a:spcPts val="567"/>
        </a:spcAft>
        <a:buClr>
          <a:schemeClr val="tx2"/>
        </a:buClr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8pPr>
      <a:lvl9pPr marL="756000" indent="-252000" algn="l" defTabSz="457200" rtl="0" eaLnBrk="1" latinLnBrk="0" hangingPunct="1">
        <a:lnSpc>
          <a:spcPct val="90000"/>
        </a:lnSpc>
        <a:spcBef>
          <a:spcPts val="0"/>
        </a:spcBef>
        <a:spcAft>
          <a:spcPts val="567"/>
        </a:spcAft>
        <a:buClr>
          <a:schemeClr val="tx2"/>
        </a:buClr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822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dirty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r>
              <a:rPr lang="en-US" smtClean="0">
                <a:ea typeface="ＭＳ Ｐゴシック" pitchFamily="17" charset="-128"/>
                <a:cs typeface="+mn-cs"/>
              </a:rPr>
              <a:t>2013 NRAO Synthesis Imaging Summer School</a:t>
            </a:r>
            <a:endParaRPr lang="en-US">
              <a:ea typeface="ＭＳ Ｐゴシック" pitchFamily="17" charset="-128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492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6172B708-2E76-4EE9-BE34-8983F44DED2D}" type="slidenum">
              <a:rPr lang="en-US">
                <a:ea typeface="ＭＳ Ｐゴシック" pitchFamily="17" charset="-128"/>
                <a:cs typeface="+mn-cs"/>
              </a:rPr>
              <a:pPr>
                <a:defRPr/>
              </a:pPr>
              <a:t>‹#›</a:t>
            </a:fld>
            <a:endParaRPr lang="en-US" dirty="0">
              <a:ea typeface="ＭＳ Ｐゴシック" pitchFamily="17" charset="-128"/>
              <a:cs typeface="+mn-cs"/>
            </a:endParaRPr>
          </a:p>
        </p:txBody>
      </p:sp>
      <p:sp>
        <p:nvSpPr>
          <p:cNvPr id="307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8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4" r:id="rId1"/>
    <p:sldLayoutId id="2147484505" r:id="rId2"/>
    <p:sldLayoutId id="2147484506" r:id="rId3"/>
    <p:sldLayoutId id="2147484507" r:id="rId4"/>
    <p:sldLayoutId id="2147484508" r:id="rId5"/>
    <p:sldLayoutId id="2147484509" r:id="rId6"/>
    <p:sldLayoutId id="2147484510" r:id="rId7"/>
    <p:sldLayoutId id="2147484511" r:id="rId8"/>
    <p:sldLayoutId id="2147484513" r:id="rId9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822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dirty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r>
              <a:rPr lang="en-US" smtClean="0">
                <a:ea typeface="ＭＳ Ｐゴシック" pitchFamily="17" charset="-128"/>
                <a:cs typeface="+mn-cs"/>
              </a:rPr>
              <a:t>2013 NRAO Synthesis Imaging Summer School</a:t>
            </a:r>
            <a:endParaRPr lang="en-US">
              <a:ea typeface="ＭＳ Ｐゴシック" pitchFamily="17" charset="-128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492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6172B708-2E76-4EE9-BE34-8983F44DED2D}" type="slidenum">
              <a:rPr lang="en-US">
                <a:ea typeface="ＭＳ Ｐゴシック" pitchFamily="17" charset="-128"/>
                <a:cs typeface="+mn-cs"/>
              </a:rPr>
              <a:pPr>
                <a:defRPr/>
              </a:pPr>
              <a:t>‹#›</a:t>
            </a:fld>
            <a:endParaRPr lang="en-US" dirty="0">
              <a:ea typeface="ＭＳ Ｐゴシック" pitchFamily="17" charset="-128"/>
              <a:cs typeface="+mn-cs"/>
            </a:endParaRPr>
          </a:p>
        </p:txBody>
      </p:sp>
      <p:sp>
        <p:nvSpPr>
          <p:cNvPr id="307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8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5" r:id="rId1"/>
    <p:sldLayoutId id="2147484516" r:id="rId2"/>
    <p:sldLayoutId id="2147484517" r:id="rId3"/>
    <p:sldLayoutId id="2147484518" r:id="rId4"/>
    <p:sldLayoutId id="2147484519" r:id="rId5"/>
    <p:sldLayoutId id="2147484520" r:id="rId6"/>
    <p:sldLayoutId id="2147484521" r:id="rId7"/>
    <p:sldLayoutId id="2147484522" r:id="rId8"/>
    <p:sldLayoutId id="2147484524" r:id="rId9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822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dirty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r>
              <a:rPr lang="en-US" smtClean="0">
                <a:ea typeface="ＭＳ Ｐゴシック" pitchFamily="17" charset="-128"/>
                <a:cs typeface="+mn-cs"/>
              </a:rPr>
              <a:t>2013 NRAO Synthesis Imaging Summer School</a:t>
            </a:r>
            <a:endParaRPr lang="en-US">
              <a:ea typeface="ＭＳ Ｐゴシック" pitchFamily="17" charset="-128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492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6172B708-2E76-4EE9-BE34-8983F44DED2D}" type="slidenum">
              <a:rPr lang="en-US">
                <a:ea typeface="ＭＳ Ｐゴシック" pitchFamily="17" charset="-128"/>
                <a:cs typeface="+mn-cs"/>
              </a:rPr>
              <a:pPr>
                <a:defRPr/>
              </a:pPr>
              <a:t>‹#›</a:t>
            </a:fld>
            <a:endParaRPr lang="en-US" dirty="0">
              <a:ea typeface="ＭＳ Ｐゴシック" pitchFamily="17" charset="-128"/>
              <a:cs typeface="+mn-cs"/>
            </a:endParaRPr>
          </a:p>
        </p:txBody>
      </p:sp>
      <p:sp>
        <p:nvSpPr>
          <p:cNvPr id="307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8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6" r:id="rId1"/>
    <p:sldLayoutId id="2147484527" r:id="rId2"/>
    <p:sldLayoutId id="2147484528" r:id="rId3"/>
    <p:sldLayoutId id="2147484529" r:id="rId4"/>
    <p:sldLayoutId id="2147484530" r:id="rId5"/>
    <p:sldLayoutId id="2147484531" r:id="rId6"/>
    <p:sldLayoutId id="2147484532" r:id="rId7"/>
    <p:sldLayoutId id="2147484533" r:id="rId8"/>
    <p:sldLayoutId id="2147484534" r:id="rId9"/>
    <p:sldLayoutId id="2147484535" r:id="rId10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822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dirty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r>
              <a:rPr lang="en-US" smtClean="0">
                <a:ea typeface="ＭＳ Ｐゴシック" pitchFamily="17" charset="-128"/>
                <a:cs typeface="+mn-cs"/>
              </a:rPr>
              <a:t>2013 NRAO Synthesis Imaging Summer School</a:t>
            </a:r>
            <a:endParaRPr lang="en-US">
              <a:ea typeface="ＭＳ Ｐゴシック" pitchFamily="17" charset="-128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492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6172B708-2E76-4EE9-BE34-8983F44DED2D}" type="slidenum">
              <a:rPr lang="en-US">
                <a:ea typeface="ＭＳ Ｐゴシック" pitchFamily="17" charset="-128"/>
                <a:cs typeface="+mn-cs"/>
              </a:rPr>
              <a:pPr>
                <a:defRPr/>
              </a:pPr>
              <a:t>‹#›</a:t>
            </a:fld>
            <a:endParaRPr lang="en-US" dirty="0">
              <a:ea typeface="ＭＳ Ｐゴシック" pitchFamily="17" charset="-128"/>
              <a:cs typeface="+mn-cs"/>
            </a:endParaRPr>
          </a:p>
        </p:txBody>
      </p:sp>
      <p:sp>
        <p:nvSpPr>
          <p:cNvPr id="307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8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7" r:id="rId1"/>
    <p:sldLayoutId id="2147484538" r:id="rId2"/>
    <p:sldLayoutId id="2147484539" r:id="rId3"/>
    <p:sldLayoutId id="2147484540" r:id="rId4"/>
    <p:sldLayoutId id="2147484541" r:id="rId5"/>
    <p:sldLayoutId id="2147484542" r:id="rId6"/>
    <p:sldLayoutId id="2147484543" r:id="rId7"/>
    <p:sldLayoutId id="2147484544" r:id="rId8"/>
    <p:sldLayoutId id="2147484545" r:id="rId9"/>
    <p:sldLayoutId id="2147484546" r:id="rId10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822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dirty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r>
              <a:rPr lang="en-US" smtClean="0">
                <a:ea typeface="ＭＳ Ｐゴシック" pitchFamily="17" charset="-128"/>
                <a:cs typeface="+mn-cs"/>
              </a:rPr>
              <a:t>Twelfth Synthesis Imaging Workshop</a:t>
            </a:r>
            <a:endParaRPr lang="en-US">
              <a:ea typeface="ＭＳ Ｐゴシック" pitchFamily="17" charset="-128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492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6172B708-2E76-4EE9-BE34-8983F44DED2D}" type="slidenum">
              <a:rPr lang="en-US">
                <a:ea typeface="ＭＳ Ｐゴシック" pitchFamily="17" charset="-128"/>
                <a:cs typeface="+mn-cs"/>
              </a:rPr>
              <a:pPr>
                <a:defRPr/>
              </a:pPr>
              <a:t>‹#›</a:t>
            </a:fld>
            <a:endParaRPr lang="en-US" dirty="0">
              <a:ea typeface="ＭＳ Ｐゴシック" pitchFamily="17" charset="-128"/>
              <a:cs typeface="+mn-cs"/>
            </a:endParaRPr>
          </a:p>
        </p:txBody>
      </p:sp>
      <p:sp>
        <p:nvSpPr>
          <p:cNvPr id="307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8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3" r:id="rId1"/>
    <p:sldLayoutId id="2147484614" r:id="rId2"/>
    <p:sldLayoutId id="2147484615" r:id="rId3"/>
    <p:sldLayoutId id="2147484616" r:id="rId4"/>
    <p:sldLayoutId id="2147484617" r:id="rId5"/>
    <p:sldLayoutId id="2147484618" r:id="rId6"/>
    <p:sldLayoutId id="2147484619" r:id="rId7"/>
    <p:sldLayoutId id="2147484620" r:id="rId8"/>
    <p:sldLayoutId id="2147484621" r:id="rId9"/>
    <p:sldLayoutId id="2147484622" r:id="rId10"/>
    <p:sldLayoutId id="214748462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822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dirty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r>
              <a:rPr lang="en-US" smtClean="0">
                <a:ea typeface="ＭＳ Ｐゴシック" pitchFamily="17" charset="-128"/>
                <a:cs typeface="+mn-cs"/>
              </a:rPr>
              <a:t>Twelfth Synthesis Imaging Workshop</a:t>
            </a:r>
            <a:endParaRPr lang="en-US">
              <a:ea typeface="ＭＳ Ｐゴシック" pitchFamily="17" charset="-128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492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6172B708-2E76-4EE9-BE34-8983F44DED2D}" type="slidenum">
              <a:rPr lang="en-US">
                <a:ea typeface="ＭＳ Ｐゴシック" pitchFamily="17" charset="-128"/>
                <a:cs typeface="+mn-cs"/>
              </a:rPr>
              <a:pPr>
                <a:defRPr/>
              </a:pPr>
              <a:t>‹#›</a:t>
            </a:fld>
            <a:endParaRPr lang="en-US" dirty="0">
              <a:ea typeface="ＭＳ Ｐゴシック" pitchFamily="17" charset="-128"/>
              <a:cs typeface="+mn-cs"/>
            </a:endParaRPr>
          </a:p>
        </p:txBody>
      </p:sp>
      <p:sp>
        <p:nvSpPr>
          <p:cNvPr id="307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8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5" r:id="rId1"/>
    <p:sldLayoutId id="2147484626" r:id="rId2"/>
    <p:sldLayoutId id="2147484627" r:id="rId3"/>
    <p:sldLayoutId id="2147484628" r:id="rId4"/>
    <p:sldLayoutId id="2147484629" r:id="rId5"/>
    <p:sldLayoutId id="2147484630" r:id="rId6"/>
    <p:sldLayoutId id="2147484631" r:id="rId7"/>
    <p:sldLayoutId id="2147484632" r:id="rId8"/>
    <p:sldLayoutId id="2147484633" r:id="rId9"/>
    <p:sldLayoutId id="2147484634" r:id="rId10"/>
    <p:sldLayoutId id="21474846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822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dirty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r>
              <a:rPr lang="en-US" smtClean="0">
                <a:ea typeface="ＭＳ Ｐゴシック" pitchFamily="17" charset="-128"/>
                <a:cs typeface="+mn-cs"/>
              </a:rPr>
              <a:t>Thirteenth Synthesis Imaging Workshop</a:t>
            </a:r>
            <a:endParaRPr lang="en-US">
              <a:ea typeface="ＭＳ Ｐゴシック" pitchFamily="17" charset="-128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492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6172B708-2E76-4EE9-BE34-8983F44DED2D}" type="slidenum">
              <a:rPr lang="en-US">
                <a:ea typeface="ＭＳ Ｐゴシック" pitchFamily="17" charset="-128"/>
                <a:cs typeface="+mn-cs"/>
              </a:rPr>
              <a:pPr>
                <a:defRPr/>
              </a:pPr>
              <a:t>‹#›</a:t>
            </a:fld>
            <a:endParaRPr lang="en-US" dirty="0">
              <a:ea typeface="ＭＳ Ｐゴシック" pitchFamily="17" charset="-128"/>
              <a:cs typeface="+mn-cs"/>
            </a:endParaRPr>
          </a:p>
        </p:txBody>
      </p:sp>
      <p:sp>
        <p:nvSpPr>
          <p:cNvPr id="307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8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9" name="Picture 23" descr="nmtlogo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70432" y="6117336"/>
            <a:ext cx="1306059" cy="46037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26" descr="unm-large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675120" y="6117336"/>
            <a:ext cx="765313" cy="45747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590902" y="6117336"/>
            <a:ext cx="1095898" cy="450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37" r:id="rId1"/>
    <p:sldLayoutId id="2147484638" r:id="rId2"/>
    <p:sldLayoutId id="2147484639" r:id="rId3"/>
    <p:sldLayoutId id="2147484640" r:id="rId4"/>
    <p:sldLayoutId id="2147484641" r:id="rId5"/>
    <p:sldLayoutId id="2147484642" r:id="rId6"/>
    <p:sldLayoutId id="2147484643" r:id="rId7"/>
    <p:sldLayoutId id="2147484644" r:id="rId8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822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dirty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r>
              <a:rPr lang="en-US" smtClean="0">
                <a:ea typeface="ＭＳ Ｐゴシック" pitchFamily="17" charset="-128"/>
                <a:cs typeface="+mn-cs"/>
              </a:rPr>
              <a:t>Thirteenth Synthesis Imaging Workshop</a:t>
            </a:r>
            <a:endParaRPr lang="en-US">
              <a:ea typeface="ＭＳ Ｐゴシック" pitchFamily="17" charset="-128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492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6172B708-2E76-4EE9-BE34-8983F44DED2D}" type="slidenum">
              <a:rPr lang="en-US">
                <a:ea typeface="ＭＳ Ｐゴシック" pitchFamily="17" charset="-128"/>
                <a:cs typeface="+mn-cs"/>
              </a:rPr>
              <a:pPr>
                <a:defRPr/>
              </a:pPr>
              <a:t>‹#›</a:t>
            </a:fld>
            <a:endParaRPr lang="en-US" dirty="0">
              <a:ea typeface="ＭＳ Ｐゴシック" pitchFamily="17" charset="-128"/>
              <a:cs typeface="+mn-cs"/>
            </a:endParaRPr>
          </a:p>
        </p:txBody>
      </p:sp>
      <p:sp>
        <p:nvSpPr>
          <p:cNvPr id="307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8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9" name="Picture 23" descr="nmtlogo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70432" y="6117336"/>
            <a:ext cx="1306059" cy="46037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26" descr="unm-large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675120" y="6117336"/>
            <a:ext cx="765313" cy="45747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590902" y="6117336"/>
            <a:ext cx="1095898" cy="450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46" r:id="rId1"/>
    <p:sldLayoutId id="2147484647" r:id="rId2"/>
    <p:sldLayoutId id="2147484648" r:id="rId3"/>
    <p:sldLayoutId id="2147484649" r:id="rId4"/>
    <p:sldLayoutId id="2147484650" r:id="rId5"/>
    <p:sldLayoutId id="2147484651" r:id="rId6"/>
    <p:sldLayoutId id="2147484652" r:id="rId7"/>
    <p:sldLayoutId id="2147484653" r:id="rId8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e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3.png"/><Relationship Id="rId3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e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e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4.jpeg"/><Relationship Id="rId3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9.jpg"/><Relationship Id="rId3" Type="http://schemas.openxmlformats.org/officeDocument/2006/relationships/image" Target="../media/image1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e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9.png"/><Relationship Id="rId3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e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9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e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jpg"/><Relationship Id="rId3" Type="http://schemas.openxmlformats.org/officeDocument/2006/relationships/image" Target="../media/image51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6.png"/><Relationship Id="rId3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6.png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60363" y="5626100"/>
            <a:ext cx="4751387" cy="144463"/>
          </a:xfrm>
        </p:spPr>
        <p:txBody>
          <a:bodyPr/>
          <a:lstStyle/>
          <a:p>
            <a:pPr marL="0" indent="0" eaLnBrk="1" hangingPunct="1"/>
            <a:r>
              <a:rPr lang="en-AU" cap="none">
                <a:latin typeface="Calibri" charset="0"/>
                <a:ea typeface="ＭＳ Ｐゴシック" charset="0"/>
                <a:cs typeface="ＭＳ Ｐゴシック" charset="0"/>
              </a:rPr>
              <a:t>CSIRO Astronomy and Space Science</a:t>
            </a:r>
          </a:p>
        </p:txBody>
      </p:sp>
      <p:sp>
        <p:nvSpPr>
          <p:cNvPr id="26629" name="Footer Placeholder 2"/>
          <p:cNvSpPr txBox="1">
            <a:spLocks/>
          </p:cNvSpPr>
          <p:nvPr/>
        </p:nvSpPr>
        <p:spPr bwMode="auto">
          <a:xfrm>
            <a:off x="403552" y="4951413"/>
            <a:ext cx="8042275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AU" sz="1600" dirty="0" smtClean="0">
                <a:solidFill>
                  <a:schemeClr val="bg1"/>
                </a:solidFill>
                <a:latin typeface="Calibri" charset="0"/>
              </a:rPr>
              <a:t>2 October 2014</a:t>
            </a:r>
            <a:endParaRPr lang="en-US" sz="16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1" y="84638"/>
            <a:ext cx="8293486" cy="2674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493187" y="2489704"/>
            <a:ext cx="3292025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 smtClean="0">
                <a:solidFill>
                  <a:schemeClr val="bg1"/>
                </a:solidFill>
              </a:rPr>
              <a:t>ATCA – Australia Telescope Compact Array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 descr="parkes_morn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56" y="3087398"/>
            <a:ext cx="3982488" cy="2523902"/>
          </a:xfrm>
          <a:prstGeom prst="rect">
            <a:avLst/>
          </a:prstGeom>
        </p:spPr>
      </p:pic>
      <p:sp>
        <p:nvSpPr>
          <p:cNvPr id="26626" name="Title 13"/>
          <p:cNvSpPr>
            <a:spLocks noGrp="1"/>
          </p:cNvSpPr>
          <p:nvPr>
            <p:ph type="title"/>
          </p:nvPr>
        </p:nvSpPr>
        <p:spPr>
          <a:xfrm>
            <a:off x="438955" y="-327726"/>
            <a:ext cx="8043862" cy="10795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1" hangingPunct="1"/>
            <a:r>
              <a:rPr lang="en-AU" sz="4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The Zero/Short Spacing Problem</a:t>
            </a:r>
            <a:endParaRPr lang="en-AU" sz="40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592" y="817386"/>
            <a:ext cx="8043863" cy="316188"/>
          </a:xfrm>
        </p:spPr>
        <p:txBody>
          <a:bodyPr/>
          <a:lstStyle/>
          <a:p>
            <a:r>
              <a:rPr lang="en-US" dirty="0" smtClean="0"/>
              <a:t>ATNF Synthesis Imaging School 2014</a:t>
            </a:r>
            <a:endParaRPr lang="en-US" dirty="0"/>
          </a:p>
        </p:txBody>
      </p:sp>
      <p:sp>
        <p:nvSpPr>
          <p:cNvPr id="26628" name="Footer Placeholder 2"/>
          <p:cNvSpPr txBox="1">
            <a:spLocks/>
          </p:cNvSpPr>
          <p:nvPr/>
        </p:nvSpPr>
        <p:spPr bwMode="auto">
          <a:xfrm>
            <a:off x="360363" y="4700588"/>
            <a:ext cx="80422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AU" sz="1600" b="1" dirty="0" smtClean="0">
                <a:solidFill>
                  <a:schemeClr val="bg1"/>
                </a:solidFill>
                <a:latin typeface="Calibri" charset="0"/>
              </a:rPr>
              <a:t>Megan Johnson</a:t>
            </a:r>
            <a:endParaRPr lang="en-US" sz="16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2404286" y="5334301"/>
            <a:ext cx="1948089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 err="1" smtClean="0">
                <a:solidFill>
                  <a:schemeClr val="bg1"/>
                </a:solidFill>
              </a:rPr>
              <a:t>Parkes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RadioTelescope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59647" y="2603546"/>
            <a:ext cx="4542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+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Gill Sans MT" pitchFamily="8" charset="0"/>
                <a:ea typeface="ＭＳ Ｐゴシック" pitchFamily="8" charset="-128"/>
              </a:rPr>
              <a:t>and placing them far apart.</a:t>
            </a:r>
          </a:p>
        </p:txBody>
      </p:sp>
      <p:pic>
        <p:nvPicPr>
          <p:cNvPr id="139267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05030"/>
            <a:ext cx="8229600" cy="391630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9269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C74E102-8EF1-E54E-985F-AB1947831DA7}" type="slidenum">
              <a:rPr lang="en-US" smtClean="0"/>
              <a:pPr/>
              <a:t>10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8927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" t="26753" r="31960" b="15007"/>
          <a:stretch/>
        </p:blipFill>
        <p:spPr bwMode="auto">
          <a:xfrm>
            <a:off x="280988" y="3284937"/>
            <a:ext cx="1828800" cy="126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08" y="3838307"/>
            <a:ext cx="639703" cy="479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3" name="Picture 14"/>
          <p:cNvPicPr>
            <a:picLocks noChangeAspect="1"/>
          </p:cNvPicPr>
          <p:nvPr/>
        </p:nvPicPr>
        <p:blipFill>
          <a:blip r:embed="rId4"/>
          <a:srcRect l="4361" t="4474" r="4349" b="30940"/>
          <a:stretch>
            <a:fillRect/>
          </a:stretch>
        </p:blipFill>
        <p:spPr bwMode="auto">
          <a:xfrm>
            <a:off x="280988" y="4816020"/>
            <a:ext cx="182880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4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988" y="1650384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3"/>
          <a:stretch/>
        </p:blipFill>
        <p:spPr>
          <a:xfrm>
            <a:off x="280988" y="227962"/>
            <a:ext cx="1828800" cy="1273362"/>
          </a:xfrm>
          <a:prstGeom prst="rect">
            <a:avLst/>
          </a:prstGeom>
        </p:spPr>
      </p:pic>
      <p:sp>
        <p:nvSpPr>
          <p:cNvPr id="10" name="Title 6"/>
          <p:cNvSpPr txBox="1">
            <a:spLocks/>
          </p:cNvSpPr>
          <p:nvPr/>
        </p:nvSpPr>
        <p:spPr bwMode="auto">
          <a:xfrm>
            <a:off x="2154239" y="298450"/>
            <a:ext cx="6834540" cy="7376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4572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Calibri" pitchFamily="34" charset="0"/>
              </a:defRPr>
            </a:lvl6pPr>
            <a:lvl7pPr marL="9144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Calibri" pitchFamily="34" charset="0"/>
              </a:defRPr>
            </a:lvl7pPr>
            <a:lvl8pPr marL="13716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Calibri" pitchFamily="34" charset="0"/>
              </a:defRPr>
            </a:lvl8pPr>
            <a:lvl9pPr marL="18288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Calibri" pitchFamily="34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3200" dirty="0" smtClean="0"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latin typeface="Gill Sans MT" pitchFamily="8" charset="0"/>
                <a:ea typeface="ＭＳ Ｐゴシック" pitchFamily="8" charset="-128"/>
              </a:rPr>
              <a:t>Introduction</a:t>
            </a:r>
            <a:br>
              <a:rPr lang="en-US" sz="3200" dirty="0" smtClean="0"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  <a:t>What is Short Spacing?</a:t>
            </a:r>
            <a: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28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28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latin typeface="Gill Sans MT" pitchFamily="8" charset="0"/>
                <a:ea typeface="ＭＳ Ｐゴシック" pitchFamily="8" charset="-128"/>
              </a:rPr>
              <a:t>Correcting for Short Spacing</a:t>
            </a:r>
            <a:r>
              <a:rPr lang="en-US" sz="3200" dirty="0" smtClean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2400" dirty="0" smtClean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2400" dirty="0" smtClean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  <a:t>Tools for Interferometer + Single Dish Data Combination</a:t>
            </a:r>
            <a:b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latin typeface="Gill Sans MT" pitchFamily="8" charset="0"/>
                <a:ea typeface="ＭＳ Ｐゴシック" pitchFamily="8" charset="-128"/>
              </a:rPr>
            </a:br>
            <a:endParaRPr lang="en-US" sz="3200" dirty="0" smtClean="0">
              <a:latin typeface="Gill Sans MT" pitchFamily="8" charset="0"/>
              <a:ea typeface="ＭＳ Ｐゴシック" pitchFamily="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964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Gill Sans MT" pitchFamily="8" charset="0"/>
                <a:ea typeface="ＭＳ Ｐゴシック" pitchFamily="8" charset="-128"/>
              </a:rPr>
              <a:t>The signals between the different dishes are correlated together.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2744611" y="2166056"/>
            <a:ext cx="799281" cy="11669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2349" name="TextBox 22"/>
          <p:cNvSpPr txBox="1">
            <a:spLocks noChangeArrowheads="1"/>
          </p:cNvSpPr>
          <p:nvPr/>
        </p:nvSpPr>
        <p:spPr bwMode="auto">
          <a:xfrm flipH="1">
            <a:off x="3798642" y="3434612"/>
            <a:ext cx="1519281" cy="4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99"/>
                </a:solidFill>
                <a:latin typeface="Gill Sans MT" pitchFamily="8" charset="0"/>
                <a:ea typeface="Gill Sans" pitchFamily="8" charset="0"/>
                <a:cs typeface="Gill Sans" pitchFamily="8" charset="0"/>
              </a:rPr>
              <a:t>d = baseline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 flipV="1">
            <a:off x="4183947" y="1509889"/>
            <a:ext cx="1157435" cy="16736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 bwMode="auto">
          <a:xfrm rot="10800000" flipV="1">
            <a:off x="3798642" y="2478971"/>
            <a:ext cx="1054100" cy="635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>
            <a:off x="3440113" y="3294063"/>
            <a:ext cx="1952624" cy="1587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2353" name="TextBox 23"/>
          <p:cNvSpPr txBox="1">
            <a:spLocks noChangeArrowheads="1"/>
          </p:cNvSpPr>
          <p:nvPr/>
        </p:nvSpPr>
        <p:spPr bwMode="auto">
          <a:xfrm rot="19500000">
            <a:off x="3470247" y="2227325"/>
            <a:ext cx="898492" cy="4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99"/>
                </a:solidFill>
                <a:latin typeface="Gill Sans MT" pitchFamily="8" charset="0"/>
                <a:ea typeface="Gill Sans" pitchFamily="8" charset="0"/>
                <a:cs typeface="Gill Sans" pitchFamily="8" charset="0"/>
              </a:rPr>
              <a:t>d sin </a:t>
            </a:r>
            <a:r>
              <a:rPr lang="en-US" sz="2000">
                <a:solidFill>
                  <a:srgbClr val="000099"/>
                </a:solidFill>
                <a:latin typeface="Lucida Grande" pitchFamily="8" charset="0"/>
                <a:ea typeface="Lucida Grande" pitchFamily="8" charset="0"/>
                <a:cs typeface="Lucida Grande" pitchFamily="8" charset="0"/>
              </a:rPr>
              <a:t>θ</a:t>
            </a:r>
            <a:r>
              <a:rPr lang="en-US" sz="2000">
                <a:solidFill>
                  <a:srgbClr val="000099"/>
                </a:solidFill>
                <a:latin typeface="Gill Sans MT" pitchFamily="8" charset="0"/>
                <a:ea typeface="Gill Sans" pitchFamily="8" charset="0"/>
                <a:cs typeface="Gill Sans" pitchFamily="8" charset="0"/>
              </a:rPr>
              <a:t> </a:t>
            </a:r>
          </a:p>
        </p:txBody>
      </p:sp>
      <p:sp>
        <p:nvSpPr>
          <p:cNvPr id="142354" name="TextBox 24"/>
          <p:cNvSpPr txBox="1">
            <a:spLocks noChangeArrowheads="1"/>
          </p:cNvSpPr>
          <p:nvPr/>
        </p:nvSpPr>
        <p:spPr bwMode="auto">
          <a:xfrm>
            <a:off x="4852761" y="2880115"/>
            <a:ext cx="390743" cy="4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99"/>
                </a:solidFill>
                <a:latin typeface="Lucida Grande" pitchFamily="8" charset="0"/>
                <a:ea typeface="Lucida Grande" pitchFamily="8" charset="0"/>
                <a:cs typeface="Lucida Grande" pitchFamily="8" charset="0"/>
              </a:rPr>
              <a:t>θ</a:t>
            </a:r>
            <a:r>
              <a:rPr lang="en-US" sz="2000">
                <a:solidFill>
                  <a:srgbClr val="000099"/>
                </a:solidFill>
                <a:latin typeface="Gill Sans MT" pitchFamily="8" charset="0"/>
                <a:ea typeface="Gill Sans" pitchFamily="8" charset="0"/>
                <a:cs typeface="Gill Sans" pitchFamily="8" charset="0"/>
              </a:rPr>
              <a:t> </a:t>
            </a:r>
          </a:p>
        </p:txBody>
      </p:sp>
      <p:pic>
        <p:nvPicPr>
          <p:cNvPr id="142355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4960" y="2931301"/>
            <a:ext cx="894157" cy="59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5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31135" y="2924971"/>
            <a:ext cx="894155" cy="59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Summing Junction 32"/>
          <p:cNvSpPr/>
          <p:nvPr/>
        </p:nvSpPr>
        <p:spPr bwMode="auto">
          <a:xfrm flipV="1">
            <a:off x="4237037" y="3894138"/>
            <a:ext cx="330200" cy="330200"/>
          </a:xfrm>
          <a:prstGeom prst="flowChartSummingJunct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5" name="Elbow Connector 34"/>
          <p:cNvCxnSpPr>
            <a:endCxn id="33" idx="2"/>
          </p:cNvCxnSpPr>
          <p:nvPr/>
        </p:nvCxnSpPr>
        <p:spPr bwMode="auto">
          <a:xfrm rot="16200000" flipH="1">
            <a:off x="3588543" y="3410744"/>
            <a:ext cx="538163" cy="758825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endCxn id="33" idx="6"/>
          </p:cNvCxnSpPr>
          <p:nvPr/>
        </p:nvCxnSpPr>
        <p:spPr bwMode="auto">
          <a:xfrm rot="5400000">
            <a:off x="4712493" y="3378994"/>
            <a:ext cx="534988" cy="825500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33" idx="0"/>
          </p:cNvCxnSpPr>
          <p:nvPr/>
        </p:nvCxnSpPr>
        <p:spPr bwMode="auto">
          <a:xfrm rot="16200000" flipH="1">
            <a:off x="4183857" y="4442619"/>
            <a:ext cx="43815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Freeform 47"/>
          <p:cNvSpPr/>
          <p:nvPr/>
        </p:nvSpPr>
        <p:spPr bwMode="auto">
          <a:xfrm>
            <a:off x="3471863" y="4899025"/>
            <a:ext cx="1866899" cy="1008063"/>
          </a:xfrm>
          <a:custGeom>
            <a:avLst/>
            <a:gdLst>
              <a:gd name="connsiteX0" fmla="*/ 0 w 1866900"/>
              <a:gd name="connsiteY0" fmla="*/ 663575 h 1007533"/>
              <a:gd name="connsiteX1" fmla="*/ 57150 w 1866900"/>
              <a:gd name="connsiteY1" fmla="*/ 466725 h 1007533"/>
              <a:gd name="connsiteX2" fmla="*/ 146050 w 1866900"/>
              <a:gd name="connsiteY2" fmla="*/ 803275 h 1007533"/>
              <a:gd name="connsiteX3" fmla="*/ 254000 w 1866900"/>
              <a:gd name="connsiteY3" fmla="*/ 263525 h 1007533"/>
              <a:gd name="connsiteX4" fmla="*/ 381000 w 1866900"/>
              <a:gd name="connsiteY4" fmla="*/ 898525 h 1007533"/>
              <a:gd name="connsiteX5" fmla="*/ 527050 w 1866900"/>
              <a:gd name="connsiteY5" fmla="*/ 130175 h 1007533"/>
              <a:gd name="connsiteX6" fmla="*/ 635000 w 1866900"/>
              <a:gd name="connsiteY6" fmla="*/ 968375 h 1007533"/>
              <a:gd name="connsiteX7" fmla="*/ 819150 w 1866900"/>
              <a:gd name="connsiteY7" fmla="*/ 3175 h 1007533"/>
              <a:gd name="connsiteX8" fmla="*/ 977900 w 1866900"/>
              <a:gd name="connsiteY8" fmla="*/ 987425 h 1007533"/>
              <a:gd name="connsiteX9" fmla="*/ 1136650 w 1866900"/>
              <a:gd name="connsiteY9" fmla="*/ 123825 h 1007533"/>
              <a:gd name="connsiteX10" fmla="*/ 1250950 w 1866900"/>
              <a:gd name="connsiteY10" fmla="*/ 835025 h 1007533"/>
              <a:gd name="connsiteX11" fmla="*/ 1435100 w 1866900"/>
              <a:gd name="connsiteY11" fmla="*/ 250825 h 1007533"/>
              <a:gd name="connsiteX12" fmla="*/ 1543050 w 1866900"/>
              <a:gd name="connsiteY12" fmla="*/ 758825 h 1007533"/>
              <a:gd name="connsiteX13" fmla="*/ 1689100 w 1866900"/>
              <a:gd name="connsiteY13" fmla="*/ 365125 h 1007533"/>
              <a:gd name="connsiteX14" fmla="*/ 1784350 w 1866900"/>
              <a:gd name="connsiteY14" fmla="*/ 688975 h 1007533"/>
              <a:gd name="connsiteX15" fmla="*/ 1866900 w 1866900"/>
              <a:gd name="connsiteY15" fmla="*/ 523875 h 1007533"/>
              <a:gd name="connsiteX16" fmla="*/ 1866900 w 1866900"/>
              <a:gd name="connsiteY16" fmla="*/ 523875 h 1007533"/>
              <a:gd name="connsiteX17" fmla="*/ 1866900 w 1866900"/>
              <a:gd name="connsiteY17" fmla="*/ 542925 h 100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6900" h="1007533">
                <a:moveTo>
                  <a:pt x="0" y="663575"/>
                </a:moveTo>
                <a:cubicBezTo>
                  <a:pt x="16404" y="553508"/>
                  <a:pt x="32808" y="443442"/>
                  <a:pt x="57150" y="466725"/>
                </a:cubicBezTo>
                <a:cubicBezTo>
                  <a:pt x="81492" y="490008"/>
                  <a:pt x="113242" y="837142"/>
                  <a:pt x="146050" y="803275"/>
                </a:cubicBezTo>
                <a:cubicBezTo>
                  <a:pt x="178858" y="769408"/>
                  <a:pt x="214842" y="247650"/>
                  <a:pt x="254000" y="263525"/>
                </a:cubicBezTo>
                <a:cubicBezTo>
                  <a:pt x="293158" y="279400"/>
                  <a:pt x="335492" y="920750"/>
                  <a:pt x="381000" y="898525"/>
                </a:cubicBezTo>
                <a:cubicBezTo>
                  <a:pt x="426508" y="876300"/>
                  <a:pt x="484717" y="118533"/>
                  <a:pt x="527050" y="130175"/>
                </a:cubicBezTo>
                <a:cubicBezTo>
                  <a:pt x="569383" y="141817"/>
                  <a:pt x="586317" y="989542"/>
                  <a:pt x="635000" y="968375"/>
                </a:cubicBezTo>
                <a:cubicBezTo>
                  <a:pt x="683683" y="947208"/>
                  <a:pt x="762000" y="0"/>
                  <a:pt x="819150" y="3175"/>
                </a:cubicBezTo>
                <a:cubicBezTo>
                  <a:pt x="876300" y="6350"/>
                  <a:pt x="924983" y="967317"/>
                  <a:pt x="977900" y="987425"/>
                </a:cubicBezTo>
                <a:cubicBezTo>
                  <a:pt x="1030817" y="1007533"/>
                  <a:pt x="1091142" y="149225"/>
                  <a:pt x="1136650" y="123825"/>
                </a:cubicBezTo>
                <a:cubicBezTo>
                  <a:pt x="1182158" y="98425"/>
                  <a:pt x="1201208" y="813858"/>
                  <a:pt x="1250950" y="835025"/>
                </a:cubicBezTo>
                <a:cubicBezTo>
                  <a:pt x="1300692" y="856192"/>
                  <a:pt x="1386417" y="263525"/>
                  <a:pt x="1435100" y="250825"/>
                </a:cubicBezTo>
                <a:cubicBezTo>
                  <a:pt x="1483783" y="238125"/>
                  <a:pt x="1500717" y="739775"/>
                  <a:pt x="1543050" y="758825"/>
                </a:cubicBezTo>
                <a:cubicBezTo>
                  <a:pt x="1585383" y="777875"/>
                  <a:pt x="1648883" y="376767"/>
                  <a:pt x="1689100" y="365125"/>
                </a:cubicBezTo>
                <a:cubicBezTo>
                  <a:pt x="1729317" y="353483"/>
                  <a:pt x="1754717" y="662517"/>
                  <a:pt x="1784350" y="688975"/>
                </a:cubicBezTo>
                <a:cubicBezTo>
                  <a:pt x="1813983" y="715433"/>
                  <a:pt x="1866900" y="523875"/>
                  <a:pt x="1866900" y="523875"/>
                </a:cubicBezTo>
                <a:lnTo>
                  <a:pt x="1866900" y="523875"/>
                </a:lnTo>
                <a:lnTo>
                  <a:pt x="1866900" y="542925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2343" name="TextBox 55"/>
          <p:cNvSpPr txBox="1">
            <a:spLocks noChangeArrowheads="1"/>
          </p:cNvSpPr>
          <p:nvPr/>
        </p:nvSpPr>
        <p:spPr bwMode="auto">
          <a:xfrm>
            <a:off x="5600700" y="5326063"/>
            <a:ext cx="1209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99"/>
                </a:solidFill>
                <a:latin typeface="Gill Sans MT" pitchFamily="8" charset="0"/>
                <a:ea typeface="Gill Sans" pitchFamily="8" charset="0"/>
                <a:cs typeface="Gill Sans" pitchFamily="8" charset="0"/>
              </a:rPr>
              <a:t>Visibilities</a:t>
            </a:r>
          </a:p>
        </p:txBody>
      </p:sp>
      <p:sp>
        <p:nvSpPr>
          <p:cNvPr id="142344" name="TextBox 56"/>
          <p:cNvSpPr txBox="1">
            <a:spLocks noChangeArrowheads="1"/>
          </p:cNvSpPr>
          <p:nvPr/>
        </p:nvSpPr>
        <p:spPr bwMode="auto">
          <a:xfrm>
            <a:off x="6673850" y="4587875"/>
            <a:ext cx="12477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>
                <a:solidFill>
                  <a:srgbClr val="000099"/>
                </a:solidFill>
                <a:latin typeface="Gill Sans MT" pitchFamily="8" charset="0"/>
                <a:ea typeface="Gill Sans" pitchFamily="8" charset="0"/>
                <a:cs typeface="Gill Sans" pitchFamily="8" charset="0"/>
              </a:rPr>
              <a:t>Fourier </a:t>
            </a:r>
          </a:p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>
                <a:solidFill>
                  <a:srgbClr val="000099"/>
                </a:solidFill>
                <a:latin typeface="Gill Sans MT" pitchFamily="8" charset="0"/>
                <a:ea typeface="Gill Sans" pitchFamily="8" charset="0"/>
                <a:cs typeface="Gill Sans" pitchFamily="8" charset="0"/>
              </a:rPr>
              <a:t>Transform</a:t>
            </a:r>
          </a:p>
        </p:txBody>
      </p:sp>
      <p:sp>
        <p:nvSpPr>
          <p:cNvPr id="142345" name="TextBox 57"/>
          <p:cNvSpPr txBox="1">
            <a:spLocks noChangeArrowheads="1"/>
          </p:cNvSpPr>
          <p:nvPr/>
        </p:nvSpPr>
        <p:spPr bwMode="auto">
          <a:xfrm>
            <a:off x="7799388" y="5326063"/>
            <a:ext cx="8874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99"/>
                </a:solidFill>
                <a:latin typeface="Gill Sans MT" pitchFamily="8" charset="0"/>
                <a:ea typeface="Gill Sans" pitchFamily="8" charset="0"/>
                <a:cs typeface="Gill Sans" pitchFamily="8" charset="0"/>
              </a:rPr>
              <a:t>Images</a:t>
            </a:r>
          </a:p>
        </p:txBody>
      </p:sp>
      <p:cxnSp>
        <p:nvCxnSpPr>
          <p:cNvPr id="60" name="Straight Arrow Connector 59"/>
          <p:cNvCxnSpPr>
            <a:stCxn id="142343" idx="3"/>
            <a:endCxn id="142345" idx="1"/>
          </p:cNvCxnSpPr>
          <p:nvPr/>
        </p:nvCxnSpPr>
        <p:spPr>
          <a:xfrm>
            <a:off x="6810375" y="5526088"/>
            <a:ext cx="989013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57200" y="6090169"/>
            <a:ext cx="29959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Courtesy of Amanda </a:t>
            </a:r>
            <a:r>
              <a:rPr lang="en-US" sz="1200" dirty="0" err="1" smtClean="0"/>
              <a:t>Kepley</a:t>
            </a:r>
            <a:r>
              <a:rPr lang="en-US" sz="1200" dirty="0" smtClean="0"/>
              <a:t>, NRAO</a:t>
            </a:r>
          </a:p>
        </p:txBody>
      </p:sp>
    </p:spTree>
    <p:extLst>
      <p:ext uri="{BB962C8B-B14F-4D97-AF65-F5344CB8AC3E}">
        <p14:creationId xmlns:p14="http://schemas.microsoft.com/office/powerpoint/2010/main" val="64681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Gill Sans MT" pitchFamily="8" charset="0"/>
                <a:ea typeface="ＭＳ Ｐゴシック" pitchFamily="8" charset="-128"/>
              </a:rPr>
              <a:t>Interferometers are analogous to double slits!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415925" y="3351213"/>
            <a:ext cx="33543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446088" y="2027238"/>
            <a:ext cx="3324225" cy="1390650"/>
          </a:xfrm>
          <a:custGeom>
            <a:avLst/>
            <a:gdLst>
              <a:gd name="connsiteX0" fmla="*/ 0 w 3323863"/>
              <a:gd name="connsiteY0" fmla="*/ 1229407 h 1391527"/>
              <a:gd name="connsiteX1" fmla="*/ 310768 w 3323863"/>
              <a:gd name="connsiteY1" fmla="*/ 1107818 h 1391527"/>
              <a:gd name="connsiteX2" fmla="*/ 567489 w 3323863"/>
              <a:gd name="connsiteY2" fmla="*/ 1256427 h 1391527"/>
              <a:gd name="connsiteX3" fmla="*/ 878256 w 3323863"/>
              <a:gd name="connsiteY3" fmla="*/ 1053778 h 1391527"/>
              <a:gd name="connsiteX4" fmla="*/ 1175512 w 3323863"/>
              <a:gd name="connsiteY4" fmla="*/ 1215897 h 1391527"/>
              <a:gd name="connsiteX5" fmla="*/ 1621396 w 3323863"/>
              <a:gd name="connsiteY5" fmla="*/ 0 h 1391527"/>
              <a:gd name="connsiteX6" fmla="*/ 2067280 w 3323863"/>
              <a:gd name="connsiteY6" fmla="*/ 1215897 h 1391527"/>
              <a:gd name="connsiteX7" fmla="*/ 2459118 w 3323863"/>
              <a:gd name="connsiteY7" fmla="*/ 1040268 h 1391527"/>
              <a:gd name="connsiteX8" fmla="*/ 2702327 w 3323863"/>
              <a:gd name="connsiteY8" fmla="*/ 1283447 h 1391527"/>
              <a:gd name="connsiteX9" fmla="*/ 3040118 w 3323863"/>
              <a:gd name="connsiteY9" fmla="*/ 1067288 h 1391527"/>
              <a:gd name="connsiteX10" fmla="*/ 3323863 w 3323863"/>
              <a:gd name="connsiteY10" fmla="*/ 1269937 h 1391527"/>
              <a:gd name="connsiteX11" fmla="*/ 3323863 w 3323863"/>
              <a:gd name="connsiteY11" fmla="*/ 1269937 h 1391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23863" h="1391527">
                <a:moveTo>
                  <a:pt x="0" y="1229407"/>
                </a:moveTo>
                <a:cubicBezTo>
                  <a:pt x="108093" y="1166361"/>
                  <a:pt x="216187" y="1103315"/>
                  <a:pt x="310768" y="1107818"/>
                </a:cubicBezTo>
                <a:cubicBezTo>
                  <a:pt x="405349" y="1112321"/>
                  <a:pt x="472908" y="1265434"/>
                  <a:pt x="567489" y="1256427"/>
                </a:cubicBezTo>
                <a:cubicBezTo>
                  <a:pt x="662070" y="1247420"/>
                  <a:pt x="776919" y="1060533"/>
                  <a:pt x="878256" y="1053778"/>
                </a:cubicBezTo>
                <a:cubicBezTo>
                  <a:pt x="979593" y="1047023"/>
                  <a:pt x="1051655" y="1391527"/>
                  <a:pt x="1175512" y="1215897"/>
                </a:cubicBezTo>
                <a:cubicBezTo>
                  <a:pt x="1299369" y="1040267"/>
                  <a:pt x="1472768" y="0"/>
                  <a:pt x="1621396" y="0"/>
                </a:cubicBezTo>
                <a:cubicBezTo>
                  <a:pt x="1770024" y="0"/>
                  <a:pt x="1927660" y="1042519"/>
                  <a:pt x="2067280" y="1215897"/>
                </a:cubicBezTo>
                <a:cubicBezTo>
                  <a:pt x="2206900" y="1389275"/>
                  <a:pt x="2353277" y="1029010"/>
                  <a:pt x="2459118" y="1040268"/>
                </a:cubicBezTo>
                <a:cubicBezTo>
                  <a:pt x="2564959" y="1051526"/>
                  <a:pt x="2605494" y="1278944"/>
                  <a:pt x="2702327" y="1283447"/>
                </a:cubicBezTo>
                <a:cubicBezTo>
                  <a:pt x="2799160" y="1287950"/>
                  <a:pt x="2936529" y="1069540"/>
                  <a:pt x="3040118" y="1067288"/>
                </a:cubicBezTo>
                <a:cubicBezTo>
                  <a:pt x="3143707" y="1065036"/>
                  <a:pt x="3323863" y="1269937"/>
                  <a:pt x="3323863" y="1269937"/>
                </a:cubicBezTo>
                <a:lnTo>
                  <a:pt x="3323863" y="1269937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708150" y="3675063"/>
            <a:ext cx="739775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368" name="Rectangle 16"/>
          <p:cNvSpPr>
            <a:spLocks noChangeArrowheads="1"/>
          </p:cNvSpPr>
          <p:nvPr/>
        </p:nvSpPr>
        <p:spPr bwMode="auto">
          <a:xfrm>
            <a:off x="6313488" y="3878263"/>
            <a:ext cx="8651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Lucida Grande" pitchFamily="8" charset="0"/>
                <a:ea typeface="Lucida Grande" pitchFamily="8" charset="0"/>
                <a:cs typeface="Lucida Grande" pitchFamily="8" charset="0"/>
              </a:rPr>
              <a:t>λ </a:t>
            </a:r>
            <a:r>
              <a:rPr lang="en-US">
                <a:latin typeface="Gill Sans MT" pitchFamily="8" charset="0"/>
              </a:rPr>
              <a:t>/ D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5095875" y="3349625"/>
            <a:ext cx="3352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6737350" y="2019300"/>
            <a:ext cx="1663700" cy="1420813"/>
          </a:xfrm>
          <a:custGeom>
            <a:avLst/>
            <a:gdLst>
              <a:gd name="connsiteX0" fmla="*/ 0 w 1663700"/>
              <a:gd name="connsiteY0" fmla="*/ 0 h 1421342"/>
              <a:gd name="connsiteX1" fmla="*/ 88900 w 1663700"/>
              <a:gd name="connsiteY1" fmla="*/ 1327150 h 1421342"/>
              <a:gd name="connsiteX2" fmla="*/ 152400 w 1663700"/>
              <a:gd name="connsiteY2" fmla="*/ 304800 h 1421342"/>
              <a:gd name="connsiteX3" fmla="*/ 247650 w 1663700"/>
              <a:gd name="connsiteY3" fmla="*/ 1333500 h 1421342"/>
              <a:gd name="connsiteX4" fmla="*/ 298450 w 1663700"/>
              <a:gd name="connsiteY4" fmla="*/ 831850 h 1421342"/>
              <a:gd name="connsiteX5" fmla="*/ 368300 w 1663700"/>
              <a:gd name="connsiteY5" fmla="*/ 1339850 h 1421342"/>
              <a:gd name="connsiteX6" fmla="*/ 400050 w 1663700"/>
              <a:gd name="connsiteY6" fmla="*/ 1117600 h 1421342"/>
              <a:gd name="connsiteX7" fmla="*/ 469900 w 1663700"/>
              <a:gd name="connsiteY7" fmla="*/ 1358900 h 1421342"/>
              <a:gd name="connsiteX8" fmla="*/ 520700 w 1663700"/>
              <a:gd name="connsiteY8" fmla="*/ 1257300 h 1421342"/>
              <a:gd name="connsiteX9" fmla="*/ 577850 w 1663700"/>
              <a:gd name="connsiteY9" fmla="*/ 1346200 h 1421342"/>
              <a:gd name="connsiteX10" fmla="*/ 622300 w 1663700"/>
              <a:gd name="connsiteY10" fmla="*/ 1212850 h 1421342"/>
              <a:gd name="connsiteX11" fmla="*/ 685800 w 1663700"/>
              <a:gd name="connsiteY11" fmla="*/ 1358900 h 1421342"/>
              <a:gd name="connsiteX12" fmla="*/ 736600 w 1663700"/>
              <a:gd name="connsiteY12" fmla="*/ 1117600 h 1421342"/>
              <a:gd name="connsiteX13" fmla="*/ 800100 w 1663700"/>
              <a:gd name="connsiteY13" fmla="*/ 1346200 h 1421342"/>
              <a:gd name="connsiteX14" fmla="*/ 857250 w 1663700"/>
              <a:gd name="connsiteY14" fmla="*/ 1054100 h 1421342"/>
              <a:gd name="connsiteX15" fmla="*/ 914400 w 1663700"/>
              <a:gd name="connsiteY15" fmla="*/ 1346200 h 1421342"/>
              <a:gd name="connsiteX16" fmla="*/ 958850 w 1663700"/>
              <a:gd name="connsiteY16" fmla="*/ 1174750 h 1421342"/>
              <a:gd name="connsiteX17" fmla="*/ 1016000 w 1663700"/>
              <a:gd name="connsiteY17" fmla="*/ 1352550 h 1421342"/>
              <a:gd name="connsiteX18" fmla="*/ 1066800 w 1663700"/>
              <a:gd name="connsiteY18" fmla="*/ 1257300 h 1421342"/>
              <a:gd name="connsiteX19" fmla="*/ 1130300 w 1663700"/>
              <a:gd name="connsiteY19" fmla="*/ 1333500 h 1421342"/>
              <a:gd name="connsiteX20" fmla="*/ 1187450 w 1663700"/>
              <a:gd name="connsiteY20" fmla="*/ 1231900 h 1421342"/>
              <a:gd name="connsiteX21" fmla="*/ 1244600 w 1663700"/>
              <a:gd name="connsiteY21" fmla="*/ 1333500 h 1421342"/>
              <a:gd name="connsiteX22" fmla="*/ 1301750 w 1663700"/>
              <a:gd name="connsiteY22" fmla="*/ 1149350 h 1421342"/>
              <a:gd name="connsiteX23" fmla="*/ 1365250 w 1663700"/>
              <a:gd name="connsiteY23" fmla="*/ 1327150 h 1421342"/>
              <a:gd name="connsiteX24" fmla="*/ 1403350 w 1663700"/>
              <a:gd name="connsiteY24" fmla="*/ 1079500 h 1421342"/>
              <a:gd name="connsiteX25" fmla="*/ 1466850 w 1663700"/>
              <a:gd name="connsiteY25" fmla="*/ 1352550 h 1421342"/>
              <a:gd name="connsiteX26" fmla="*/ 1504950 w 1663700"/>
              <a:gd name="connsiteY26" fmla="*/ 1104900 h 1421342"/>
              <a:gd name="connsiteX27" fmla="*/ 1568450 w 1663700"/>
              <a:gd name="connsiteY27" fmla="*/ 1346200 h 1421342"/>
              <a:gd name="connsiteX28" fmla="*/ 1612900 w 1663700"/>
              <a:gd name="connsiteY28" fmla="*/ 1174750 h 1421342"/>
              <a:gd name="connsiteX29" fmla="*/ 1663700 w 1663700"/>
              <a:gd name="connsiteY29" fmla="*/ 1339850 h 142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663700" h="1421342">
                <a:moveTo>
                  <a:pt x="0" y="0"/>
                </a:moveTo>
                <a:cubicBezTo>
                  <a:pt x="31750" y="638175"/>
                  <a:pt x="63500" y="1276350"/>
                  <a:pt x="88900" y="1327150"/>
                </a:cubicBezTo>
                <a:cubicBezTo>
                  <a:pt x="114300" y="1377950"/>
                  <a:pt x="125942" y="303742"/>
                  <a:pt x="152400" y="304800"/>
                </a:cubicBezTo>
                <a:cubicBezTo>
                  <a:pt x="178858" y="305858"/>
                  <a:pt x="223308" y="1245658"/>
                  <a:pt x="247650" y="1333500"/>
                </a:cubicBezTo>
                <a:cubicBezTo>
                  <a:pt x="271992" y="1421342"/>
                  <a:pt x="278342" y="830792"/>
                  <a:pt x="298450" y="831850"/>
                </a:cubicBezTo>
                <a:cubicBezTo>
                  <a:pt x="318558" y="832908"/>
                  <a:pt x="351367" y="1292225"/>
                  <a:pt x="368300" y="1339850"/>
                </a:cubicBezTo>
                <a:cubicBezTo>
                  <a:pt x="385233" y="1387475"/>
                  <a:pt x="383117" y="1114425"/>
                  <a:pt x="400050" y="1117600"/>
                </a:cubicBezTo>
                <a:cubicBezTo>
                  <a:pt x="416983" y="1120775"/>
                  <a:pt x="449792" y="1335617"/>
                  <a:pt x="469900" y="1358900"/>
                </a:cubicBezTo>
                <a:cubicBezTo>
                  <a:pt x="490008" y="1382183"/>
                  <a:pt x="502708" y="1259417"/>
                  <a:pt x="520700" y="1257300"/>
                </a:cubicBezTo>
                <a:cubicBezTo>
                  <a:pt x="538692" y="1255183"/>
                  <a:pt x="560917" y="1353608"/>
                  <a:pt x="577850" y="1346200"/>
                </a:cubicBezTo>
                <a:cubicBezTo>
                  <a:pt x="594783" y="1338792"/>
                  <a:pt x="604308" y="1210733"/>
                  <a:pt x="622300" y="1212850"/>
                </a:cubicBezTo>
                <a:cubicBezTo>
                  <a:pt x="640292" y="1214967"/>
                  <a:pt x="666750" y="1374775"/>
                  <a:pt x="685800" y="1358900"/>
                </a:cubicBezTo>
                <a:cubicBezTo>
                  <a:pt x="704850" y="1343025"/>
                  <a:pt x="717550" y="1119717"/>
                  <a:pt x="736600" y="1117600"/>
                </a:cubicBezTo>
                <a:cubicBezTo>
                  <a:pt x="755650" y="1115483"/>
                  <a:pt x="779992" y="1356783"/>
                  <a:pt x="800100" y="1346200"/>
                </a:cubicBezTo>
                <a:cubicBezTo>
                  <a:pt x="820208" y="1335617"/>
                  <a:pt x="838200" y="1054100"/>
                  <a:pt x="857250" y="1054100"/>
                </a:cubicBezTo>
                <a:cubicBezTo>
                  <a:pt x="876300" y="1054100"/>
                  <a:pt x="897467" y="1326092"/>
                  <a:pt x="914400" y="1346200"/>
                </a:cubicBezTo>
                <a:cubicBezTo>
                  <a:pt x="931333" y="1366308"/>
                  <a:pt x="941917" y="1173692"/>
                  <a:pt x="958850" y="1174750"/>
                </a:cubicBezTo>
                <a:cubicBezTo>
                  <a:pt x="975783" y="1175808"/>
                  <a:pt x="998008" y="1338792"/>
                  <a:pt x="1016000" y="1352550"/>
                </a:cubicBezTo>
                <a:cubicBezTo>
                  <a:pt x="1033992" y="1366308"/>
                  <a:pt x="1047750" y="1260475"/>
                  <a:pt x="1066800" y="1257300"/>
                </a:cubicBezTo>
                <a:cubicBezTo>
                  <a:pt x="1085850" y="1254125"/>
                  <a:pt x="1110192" y="1337733"/>
                  <a:pt x="1130300" y="1333500"/>
                </a:cubicBezTo>
                <a:cubicBezTo>
                  <a:pt x="1150408" y="1329267"/>
                  <a:pt x="1168400" y="1231900"/>
                  <a:pt x="1187450" y="1231900"/>
                </a:cubicBezTo>
                <a:cubicBezTo>
                  <a:pt x="1206500" y="1231900"/>
                  <a:pt x="1225550" y="1347258"/>
                  <a:pt x="1244600" y="1333500"/>
                </a:cubicBezTo>
                <a:cubicBezTo>
                  <a:pt x="1263650" y="1319742"/>
                  <a:pt x="1281642" y="1150408"/>
                  <a:pt x="1301750" y="1149350"/>
                </a:cubicBezTo>
                <a:cubicBezTo>
                  <a:pt x="1321858" y="1148292"/>
                  <a:pt x="1348317" y="1338792"/>
                  <a:pt x="1365250" y="1327150"/>
                </a:cubicBezTo>
                <a:cubicBezTo>
                  <a:pt x="1382183" y="1315508"/>
                  <a:pt x="1386417" y="1075267"/>
                  <a:pt x="1403350" y="1079500"/>
                </a:cubicBezTo>
                <a:cubicBezTo>
                  <a:pt x="1420283" y="1083733"/>
                  <a:pt x="1449917" y="1348317"/>
                  <a:pt x="1466850" y="1352550"/>
                </a:cubicBezTo>
                <a:cubicBezTo>
                  <a:pt x="1483783" y="1356783"/>
                  <a:pt x="1488017" y="1105958"/>
                  <a:pt x="1504950" y="1104900"/>
                </a:cubicBezTo>
                <a:cubicBezTo>
                  <a:pt x="1521883" y="1103842"/>
                  <a:pt x="1550458" y="1334558"/>
                  <a:pt x="1568450" y="1346200"/>
                </a:cubicBezTo>
                <a:cubicBezTo>
                  <a:pt x="1586442" y="1357842"/>
                  <a:pt x="1597025" y="1175808"/>
                  <a:pt x="1612900" y="1174750"/>
                </a:cubicBezTo>
                <a:cubicBezTo>
                  <a:pt x="1628775" y="1173692"/>
                  <a:pt x="1663700" y="1339850"/>
                  <a:pt x="1663700" y="133985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Freeform 26"/>
          <p:cNvSpPr/>
          <p:nvPr/>
        </p:nvSpPr>
        <p:spPr>
          <a:xfrm flipH="1">
            <a:off x="5073650" y="2027238"/>
            <a:ext cx="1663700" cy="1420812"/>
          </a:xfrm>
          <a:custGeom>
            <a:avLst/>
            <a:gdLst>
              <a:gd name="connsiteX0" fmla="*/ 0 w 1663700"/>
              <a:gd name="connsiteY0" fmla="*/ 0 h 1421342"/>
              <a:gd name="connsiteX1" fmla="*/ 88900 w 1663700"/>
              <a:gd name="connsiteY1" fmla="*/ 1327150 h 1421342"/>
              <a:gd name="connsiteX2" fmla="*/ 152400 w 1663700"/>
              <a:gd name="connsiteY2" fmla="*/ 304800 h 1421342"/>
              <a:gd name="connsiteX3" fmla="*/ 247650 w 1663700"/>
              <a:gd name="connsiteY3" fmla="*/ 1333500 h 1421342"/>
              <a:gd name="connsiteX4" fmla="*/ 298450 w 1663700"/>
              <a:gd name="connsiteY4" fmla="*/ 831850 h 1421342"/>
              <a:gd name="connsiteX5" fmla="*/ 368300 w 1663700"/>
              <a:gd name="connsiteY5" fmla="*/ 1339850 h 1421342"/>
              <a:gd name="connsiteX6" fmla="*/ 400050 w 1663700"/>
              <a:gd name="connsiteY6" fmla="*/ 1117600 h 1421342"/>
              <a:gd name="connsiteX7" fmla="*/ 469900 w 1663700"/>
              <a:gd name="connsiteY7" fmla="*/ 1358900 h 1421342"/>
              <a:gd name="connsiteX8" fmla="*/ 520700 w 1663700"/>
              <a:gd name="connsiteY8" fmla="*/ 1257300 h 1421342"/>
              <a:gd name="connsiteX9" fmla="*/ 577850 w 1663700"/>
              <a:gd name="connsiteY9" fmla="*/ 1346200 h 1421342"/>
              <a:gd name="connsiteX10" fmla="*/ 622300 w 1663700"/>
              <a:gd name="connsiteY10" fmla="*/ 1212850 h 1421342"/>
              <a:gd name="connsiteX11" fmla="*/ 685800 w 1663700"/>
              <a:gd name="connsiteY11" fmla="*/ 1358900 h 1421342"/>
              <a:gd name="connsiteX12" fmla="*/ 736600 w 1663700"/>
              <a:gd name="connsiteY12" fmla="*/ 1117600 h 1421342"/>
              <a:gd name="connsiteX13" fmla="*/ 800100 w 1663700"/>
              <a:gd name="connsiteY13" fmla="*/ 1346200 h 1421342"/>
              <a:gd name="connsiteX14" fmla="*/ 857250 w 1663700"/>
              <a:gd name="connsiteY14" fmla="*/ 1054100 h 1421342"/>
              <a:gd name="connsiteX15" fmla="*/ 914400 w 1663700"/>
              <a:gd name="connsiteY15" fmla="*/ 1346200 h 1421342"/>
              <a:gd name="connsiteX16" fmla="*/ 958850 w 1663700"/>
              <a:gd name="connsiteY16" fmla="*/ 1174750 h 1421342"/>
              <a:gd name="connsiteX17" fmla="*/ 1016000 w 1663700"/>
              <a:gd name="connsiteY17" fmla="*/ 1352550 h 1421342"/>
              <a:gd name="connsiteX18" fmla="*/ 1066800 w 1663700"/>
              <a:gd name="connsiteY18" fmla="*/ 1257300 h 1421342"/>
              <a:gd name="connsiteX19" fmla="*/ 1130300 w 1663700"/>
              <a:gd name="connsiteY19" fmla="*/ 1333500 h 1421342"/>
              <a:gd name="connsiteX20" fmla="*/ 1187450 w 1663700"/>
              <a:gd name="connsiteY20" fmla="*/ 1231900 h 1421342"/>
              <a:gd name="connsiteX21" fmla="*/ 1244600 w 1663700"/>
              <a:gd name="connsiteY21" fmla="*/ 1333500 h 1421342"/>
              <a:gd name="connsiteX22" fmla="*/ 1301750 w 1663700"/>
              <a:gd name="connsiteY22" fmla="*/ 1149350 h 1421342"/>
              <a:gd name="connsiteX23" fmla="*/ 1365250 w 1663700"/>
              <a:gd name="connsiteY23" fmla="*/ 1327150 h 1421342"/>
              <a:gd name="connsiteX24" fmla="*/ 1403350 w 1663700"/>
              <a:gd name="connsiteY24" fmla="*/ 1079500 h 1421342"/>
              <a:gd name="connsiteX25" fmla="*/ 1466850 w 1663700"/>
              <a:gd name="connsiteY25" fmla="*/ 1352550 h 1421342"/>
              <a:gd name="connsiteX26" fmla="*/ 1504950 w 1663700"/>
              <a:gd name="connsiteY26" fmla="*/ 1104900 h 1421342"/>
              <a:gd name="connsiteX27" fmla="*/ 1568450 w 1663700"/>
              <a:gd name="connsiteY27" fmla="*/ 1346200 h 1421342"/>
              <a:gd name="connsiteX28" fmla="*/ 1612900 w 1663700"/>
              <a:gd name="connsiteY28" fmla="*/ 1174750 h 1421342"/>
              <a:gd name="connsiteX29" fmla="*/ 1663700 w 1663700"/>
              <a:gd name="connsiteY29" fmla="*/ 1339850 h 142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663700" h="1421342">
                <a:moveTo>
                  <a:pt x="0" y="0"/>
                </a:moveTo>
                <a:cubicBezTo>
                  <a:pt x="31750" y="638175"/>
                  <a:pt x="63500" y="1276350"/>
                  <a:pt x="88900" y="1327150"/>
                </a:cubicBezTo>
                <a:cubicBezTo>
                  <a:pt x="114300" y="1377950"/>
                  <a:pt x="125942" y="303742"/>
                  <a:pt x="152400" y="304800"/>
                </a:cubicBezTo>
                <a:cubicBezTo>
                  <a:pt x="178858" y="305858"/>
                  <a:pt x="223308" y="1245658"/>
                  <a:pt x="247650" y="1333500"/>
                </a:cubicBezTo>
                <a:cubicBezTo>
                  <a:pt x="271992" y="1421342"/>
                  <a:pt x="278342" y="830792"/>
                  <a:pt x="298450" y="831850"/>
                </a:cubicBezTo>
                <a:cubicBezTo>
                  <a:pt x="318558" y="832908"/>
                  <a:pt x="351367" y="1292225"/>
                  <a:pt x="368300" y="1339850"/>
                </a:cubicBezTo>
                <a:cubicBezTo>
                  <a:pt x="385233" y="1387475"/>
                  <a:pt x="383117" y="1114425"/>
                  <a:pt x="400050" y="1117600"/>
                </a:cubicBezTo>
                <a:cubicBezTo>
                  <a:pt x="416983" y="1120775"/>
                  <a:pt x="449792" y="1335617"/>
                  <a:pt x="469900" y="1358900"/>
                </a:cubicBezTo>
                <a:cubicBezTo>
                  <a:pt x="490008" y="1382183"/>
                  <a:pt x="502708" y="1259417"/>
                  <a:pt x="520700" y="1257300"/>
                </a:cubicBezTo>
                <a:cubicBezTo>
                  <a:pt x="538692" y="1255183"/>
                  <a:pt x="560917" y="1353608"/>
                  <a:pt x="577850" y="1346200"/>
                </a:cubicBezTo>
                <a:cubicBezTo>
                  <a:pt x="594783" y="1338792"/>
                  <a:pt x="604308" y="1210733"/>
                  <a:pt x="622300" y="1212850"/>
                </a:cubicBezTo>
                <a:cubicBezTo>
                  <a:pt x="640292" y="1214967"/>
                  <a:pt x="666750" y="1374775"/>
                  <a:pt x="685800" y="1358900"/>
                </a:cubicBezTo>
                <a:cubicBezTo>
                  <a:pt x="704850" y="1343025"/>
                  <a:pt x="717550" y="1119717"/>
                  <a:pt x="736600" y="1117600"/>
                </a:cubicBezTo>
                <a:cubicBezTo>
                  <a:pt x="755650" y="1115483"/>
                  <a:pt x="779992" y="1356783"/>
                  <a:pt x="800100" y="1346200"/>
                </a:cubicBezTo>
                <a:cubicBezTo>
                  <a:pt x="820208" y="1335617"/>
                  <a:pt x="838200" y="1054100"/>
                  <a:pt x="857250" y="1054100"/>
                </a:cubicBezTo>
                <a:cubicBezTo>
                  <a:pt x="876300" y="1054100"/>
                  <a:pt x="897467" y="1326092"/>
                  <a:pt x="914400" y="1346200"/>
                </a:cubicBezTo>
                <a:cubicBezTo>
                  <a:pt x="931333" y="1366308"/>
                  <a:pt x="941917" y="1173692"/>
                  <a:pt x="958850" y="1174750"/>
                </a:cubicBezTo>
                <a:cubicBezTo>
                  <a:pt x="975783" y="1175808"/>
                  <a:pt x="998008" y="1338792"/>
                  <a:pt x="1016000" y="1352550"/>
                </a:cubicBezTo>
                <a:cubicBezTo>
                  <a:pt x="1033992" y="1366308"/>
                  <a:pt x="1047750" y="1260475"/>
                  <a:pt x="1066800" y="1257300"/>
                </a:cubicBezTo>
                <a:cubicBezTo>
                  <a:pt x="1085850" y="1254125"/>
                  <a:pt x="1110192" y="1337733"/>
                  <a:pt x="1130300" y="1333500"/>
                </a:cubicBezTo>
                <a:cubicBezTo>
                  <a:pt x="1150408" y="1329267"/>
                  <a:pt x="1168400" y="1231900"/>
                  <a:pt x="1187450" y="1231900"/>
                </a:cubicBezTo>
                <a:cubicBezTo>
                  <a:pt x="1206500" y="1231900"/>
                  <a:pt x="1225550" y="1347258"/>
                  <a:pt x="1244600" y="1333500"/>
                </a:cubicBezTo>
                <a:cubicBezTo>
                  <a:pt x="1263650" y="1319742"/>
                  <a:pt x="1281642" y="1150408"/>
                  <a:pt x="1301750" y="1149350"/>
                </a:cubicBezTo>
                <a:cubicBezTo>
                  <a:pt x="1321858" y="1148292"/>
                  <a:pt x="1348317" y="1338792"/>
                  <a:pt x="1365250" y="1327150"/>
                </a:cubicBezTo>
                <a:cubicBezTo>
                  <a:pt x="1382183" y="1315508"/>
                  <a:pt x="1386417" y="1075267"/>
                  <a:pt x="1403350" y="1079500"/>
                </a:cubicBezTo>
                <a:cubicBezTo>
                  <a:pt x="1420283" y="1083733"/>
                  <a:pt x="1449917" y="1348317"/>
                  <a:pt x="1466850" y="1352550"/>
                </a:cubicBezTo>
                <a:cubicBezTo>
                  <a:pt x="1483783" y="1356783"/>
                  <a:pt x="1488017" y="1105958"/>
                  <a:pt x="1504950" y="1104900"/>
                </a:cubicBezTo>
                <a:cubicBezTo>
                  <a:pt x="1521883" y="1103842"/>
                  <a:pt x="1550458" y="1334558"/>
                  <a:pt x="1568450" y="1346200"/>
                </a:cubicBezTo>
                <a:cubicBezTo>
                  <a:pt x="1586442" y="1357842"/>
                  <a:pt x="1597025" y="1175808"/>
                  <a:pt x="1612900" y="1174750"/>
                </a:cubicBezTo>
                <a:cubicBezTo>
                  <a:pt x="1628775" y="1173692"/>
                  <a:pt x="1663700" y="1339850"/>
                  <a:pt x="1663700" y="133985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367463" y="3676650"/>
            <a:ext cx="739775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3373" name="Picture 28" descr="MLA_VLA4_BW_med.jpg"/>
          <p:cNvPicPr>
            <a:picLocks noChangeAspect="1"/>
          </p:cNvPicPr>
          <p:nvPr/>
        </p:nvPicPr>
        <p:blipFill>
          <a:blip r:embed="rId2"/>
          <a:srcRect l="5380" t="17558" r="53458" b="15894"/>
          <a:stretch>
            <a:fillRect/>
          </a:stretch>
        </p:blipFill>
        <p:spPr bwMode="auto">
          <a:xfrm>
            <a:off x="5095875" y="4619625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74" name="Picture 29" descr="MLA_VLA4_BW_med.jpg"/>
          <p:cNvPicPr>
            <a:picLocks noChangeAspect="1"/>
          </p:cNvPicPr>
          <p:nvPr/>
        </p:nvPicPr>
        <p:blipFill>
          <a:blip r:embed="rId2"/>
          <a:srcRect l="5380" t="17558" r="53458" b="15894"/>
          <a:stretch>
            <a:fillRect/>
          </a:stretch>
        </p:blipFill>
        <p:spPr bwMode="auto">
          <a:xfrm>
            <a:off x="7656513" y="4619625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0" name="Straight Arrow Connector 39"/>
          <p:cNvCxnSpPr/>
          <p:nvPr/>
        </p:nvCxnSpPr>
        <p:spPr>
          <a:xfrm>
            <a:off x="6700064" y="1836738"/>
            <a:ext cx="30846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376" name="Rectangle 42"/>
          <p:cNvSpPr>
            <a:spLocks noChangeArrowheads="1"/>
          </p:cNvSpPr>
          <p:nvPr/>
        </p:nvSpPr>
        <p:spPr bwMode="auto">
          <a:xfrm>
            <a:off x="6465888" y="1187450"/>
            <a:ext cx="7905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Lucida Grande" pitchFamily="8" charset="0"/>
                <a:ea typeface="Lucida Grande" pitchFamily="8" charset="0"/>
                <a:cs typeface="Lucida Grande" pitchFamily="8" charset="0"/>
              </a:rPr>
              <a:t>λ</a:t>
            </a:r>
            <a:r>
              <a:rPr lang="en-US" dirty="0">
                <a:latin typeface="Lucida Grande" pitchFamily="8" charset="0"/>
                <a:ea typeface="Lucida Grande" pitchFamily="8" charset="0"/>
                <a:cs typeface="Lucida Grande" pitchFamily="8" charset="0"/>
              </a:rPr>
              <a:t> </a:t>
            </a:r>
            <a:r>
              <a:rPr lang="en-US" dirty="0">
                <a:latin typeface="Gill Sans MT" pitchFamily="8" charset="0"/>
              </a:rPr>
              <a:t>/ d</a:t>
            </a:r>
          </a:p>
        </p:txBody>
      </p:sp>
      <p:grpSp>
        <p:nvGrpSpPr>
          <p:cNvPr id="143377" name="Group 51"/>
          <p:cNvGrpSpPr>
            <a:grpSpLocks/>
          </p:cNvGrpSpPr>
          <p:nvPr/>
        </p:nvGrpSpPr>
        <p:grpSpPr bwMode="auto">
          <a:xfrm>
            <a:off x="1600200" y="4565650"/>
            <a:ext cx="914400" cy="1009650"/>
            <a:chOff x="1695252" y="4524677"/>
            <a:chExt cx="914400" cy="1010133"/>
          </a:xfrm>
        </p:grpSpPr>
        <p:pic>
          <p:nvPicPr>
            <p:cNvPr id="143381" name="Picture 6" descr="MLA_VLA4_BW_med.jpg"/>
            <p:cNvPicPr>
              <a:picLocks noChangeAspect="1"/>
            </p:cNvPicPr>
            <p:nvPr/>
          </p:nvPicPr>
          <p:blipFill>
            <a:blip r:embed="rId2"/>
            <a:srcRect l="5380" t="17558" r="53458" b="15894"/>
            <a:stretch>
              <a:fillRect/>
            </a:stretch>
          </p:blipFill>
          <p:spPr bwMode="auto">
            <a:xfrm>
              <a:off x="1695252" y="4620410"/>
              <a:ext cx="9144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4" name="Straight Arrow Connector 43"/>
            <p:cNvCxnSpPr/>
            <p:nvPr/>
          </p:nvCxnSpPr>
          <p:spPr>
            <a:xfrm>
              <a:off x="1871465" y="4807387"/>
              <a:ext cx="576262" cy="3398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383" name="Rectangle 45"/>
            <p:cNvSpPr>
              <a:spLocks noChangeArrowheads="1"/>
            </p:cNvSpPr>
            <p:nvPr/>
          </p:nvSpPr>
          <p:spPr bwMode="auto">
            <a:xfrm>
              <a:off x="2099324" y="4524677"/>
              <a:ext cx="41549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Gill Sans MT" pitchFamily="8" charset="0"/>
                </a:rPr>
                <a:t>D</a:t>
              </a:r>
              <a:endParaRPr lang="en-US"/>
            </a:p>
          </p:txBody>
        </p:sp>
      </p:grpSp>
      <p:sp>
        <p:nvSpPr>
          <p:cNvPr id="143378" name="Rectangle 46"/>
          <p:cNvSpPr>
            <a:spLocks noChangeArrowheads="1"/>
          </p:cNvSpPr>
          <p:nvPr/>
        </p:nvSpPr>
        <p:spPr bwMode="auto">
          <a:xfrm>
            <a:off x="1651000" y="3878263"/>
            <a:ext cx="863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Lucida Grande" pitchFamily="8" charset="0"/>
                <a:ea typeface="Lucida Grande" pitchFamily="8" charset="0"/>
                <a:cs typeface="Lucida Grande" pitchFamily="8" charset="0"/>
              </a:rPr>
              <a:t>λ </a:t>
            </a:r>
            <a:r>
              <a:rPr lang="en-US">
                <a:latin typeface="Gill Sans MT" pitchFamily="8" charset="0"/>
              </a:rPr>
              <a:t>/ D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5486400" y="5741988"/>
            <a:ext cx="25527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380" name="Rectangle 50"/>
          <p:cNvSpPr>
            <a:spLocks noChangeArrowheads="1"/>
          </p:cNvSpPr>
          <p:nvPr/>
        </p:nvSpPr>
        <p:spPr bwMode="auto">
          <a:xfrm>
            <a:off x="5999163" y="5741988"/>
            <a:ext cx="1689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Gill Sans MT" pitchFamily="8" charset="0"/>
              </a:rPr>
              <a:t>d = baseline</a:t>
            </a: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7200" y="6090169"/>
            <a:ext cx="29959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Courtesy of Amanda </a:t>
            </a:r>
            <a:r>
              <a:rPr lang="en-US" sz="1200" dirty="0" err="1" smtClean="0"/>
              <a:t>Kepley</a:t>
            </a:r>
            <a:r>
              <a:rPr lang="en-US" sz="1200" dirty="0" smtClean="0"/>
              <a:t>, NRAO</a:t>
            </a:r>
          </a:p>
        </p:txBody>
      </p:sp>
    </p:spTree>
    <p:extLst>
      <p:ext uri="{BB962C8B-B14F-4D97-AF65-F5344CB8AC3E}">
        <p14:creationId xmlns:p14="http://schemas.microsoft.com/office/powerpoint/2010/main" val="387089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Gill Sans MT" pitchFamily="8" charset="0"/>
                <a:ea typeface="ＭＳ Ｐゴシック" pitchFamily="8" charset="-128"/>
              </a:rPr>
              <a:t>The resolution goes as the distance between the dishes, not the dish size.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44389" name="Picture 44" descr="MLA_VLA4_BW_med.jpg"/>
          <p:cNvPicPr>
            <a:picLocks noChangeAspect="1"/>
          </p:cNvPicPr>
          <p:nvPr/>
        </p:nvPicPr>
        <p:blipFill>
          <a:blip r:embed="rId2"/>
          <a:srcRect l="5380" t="17558" r="53458" b="15894"/>
          <a:stretch>
            <a:fillRect/>
          </a:stretch>
        </p:blipFill>
        <p:spPr bwMode="auto">
          <a:xfrm>
            <a:off x="1933575" y="27686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0" name="Picture 45" descr="MLA_VLA4_BW_med.jpg"/>
          <p:cNvPicPr>
            <a:picLocks noChangeAspect="1"/>
          </p:cNvPicPr>
          <p:nvPr/>
        </p:nvPicPr>
        <p:blipFill>
          <a:blip r:embed="rId2"/>
          <a:srcRect l="5380" t="17558" r="53458" b="15894"/>
          <a:stretch>
            <a:fillRect/>
          </a:stretch>
        </p:blipFill>
        <p:spPr bwMode="auto">
          <a:xfrm>
            <a:off x="6191250" y="27559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8" name="Straight Arrow Connector 47"/>
          <p:cNvCxnSpPr/>
          <p:nvPr/>
        </p:nvCxnSpPr>
        <p:spPr>
          <a:xfrm flipV="1">
            <a:off x="2390775" y="3890963"/>
            <a:ext cx="4257675" cy="269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392" name="TextBox 49"/>
          <p:cNvSpPr txBox="1">
            <a:spLocks noChangeArrowheads="1"/>
          </p:cNvSpPr>
          <p:nvPr/>
        </p:nvSpPr>
        <p:spPr bwMode="auto">
          <a:xfrm>
            <a:off x="4368800" y="3427413"/>
            <a:ext cx="342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>
                <a:solidFill>
                  <a:srgbClr val="000099"/>
                </a:solidFill>
                <a:latin typeface="Gill Sans MT" pitchFamily="8" charset="0"/>
                <a:ea typeface="Gill Sans" pitchFamily="8" charset="0"/>
                <a:cs typeface="Gill Sans" pitchFamily="8" charset="0"/>
              </a:rPr>
              <a:t>d</a:t>
            </a:r>
          </a:p>
        </p:txBody>
      </p:sp>
      <p:sp>
        <p:nvSpPr>
          <p:cNvPr id="144393" name="TextBox 8"/>
          <p:cNvSpPr txBox="1">
            <a:spLocks noChangeArrowheads="1"/>
          </p:cNvSpPr>
          <p:nvPr/>
        </p:nvSpPr>
        <p:spPr bwMode="auto">
          <a:xfrm>
            <a:off x="2746375" y="4511675"/>
            <a:ext cx="3522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99"/>
                </a:solidFill>
                <a:latin typeface="Gill Sans MT" pitchFamily="8" charset="0"/>
                <a:ea typeface="Gill Sans" pitchFamily="8" charset="0"/>
                <a:cs typeface="Gill Sans" pitchFamily="8" charset="0"/>
              </a:rPr>
              <a:t>Long baselines = high resolution</a:t>
            </a:r>
          </a:p>
        </p:txBody>
      </p:sp>
      <p:sp>
        <p:nvSpPr>
          <p:cNvPr id="144394" name="TextBox 9"/>
          <p:cNvSpPr txBox="1">
            <a:spLocks noChangeArrowheads="1"/>
          </p:cNvSpPr>
          <p:nvPr/>
        </p:nvSpPr>
        <p:spPr bwMode="auto">
          <a:xfrm>
            <a:off x="2746375" y="4983163"/>
            <a:ext cx="35544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99"/>
                </a:solidFill>
                <a:latin typeface="Gill Sans MT" pitchFamily="8" charset="0"/>
                <a:ea typeface="Gill Sans" pitchFamily="8" charset="0"/>
                <a:cs typeface="Gill Sans" pitchFamily="8" charset="0"/>
              </a:rPr>
              <a:t>Short baselines = low resolution</a:t>
            </a:r>
          </a:p>
        </p:txBody>
      </p:sp>
      <p:sp>
        <p:nvSpPr>
          <p:cNvPr id="11" name="Rectangle 42"/>
          <p:cNvSpPr>
            <a:spLocks noChangeArrowheads="1"/>
          </p:cNvSpPr>
          <p:nvPr/>
        </p:nvSpPr>
        <p:spPr bwMode="auto">
          <a:xfrm>
            <a:off x="3484359" y="1868894"/>
            <a:ext cx="21088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  <a:latin typeface="Lucida Grande"/>
                <a:ea typeface="Lucida Grande"/>
                <a:cs typeface="Lucida Grande"/>
              </a:rPr>
              <a:t>θ</a:t>
            </a:r>
            <a:r>
              <a:rPr lang="en-US" dirty="0">
                <a:solidFill>
                  <a:schemeClr val="accent2"/>
                </a:solidFill>
                <a:latin typeface="Lucida Grande"/>
                <a:ea typeface="Lucida Grande"/>
                <a:cs typeface="Lucida Grande"/>
              </a:rPr>
              <a:t>[rad</a:t>
            </a:r>
            <a:r>
              <a:rPr lang="en-US" dirty="0" smtClean="0">
                <a:solidFill>
                  <a:schemeClr val="accent2"/>
                </a:solidFill>
                <a:latin typeface="Lucida Grande"/>
                <a:ea typeface="Lucida Grande"/>
                <a:cs typeface="Lucida Grande"/>
              </a:rPr>
              <a:t>] ≈ </a:t>
            </a:r>
            <a:r>
              <a:rPr lang="en-US" dirty="0" err="1" smtClean="0">
                <a:solidFill>
                  <a:srgbClr val="004B87"/>
                </a:solidFill>
                <a:latin typeface="Lucida Grande" pitchFamily="8" charset="0"/>
                <a:ea typeface="Lucida Grande" pitchFamily="8" charset="0"/>
                <a:cs typeface="Lucida Grande" pitchFamily="8" charset="0"/>
              </a:rPr>
              <a:t>λ</a:t>
            </a:r>
            <a:r>
              <a:rPr lang="en-US" dirty="0" smtClean="0">
                <a:solidFill>
                  <a:srgbClr val="004B87"/>
                </a:solidFill>
                <a:latin typeface="Lucida Grande" pitchFamily="8" charset="0"/>
                <a:ea typeface="Lucida Grande" pitchFamily="8" charset="0"/>
                <a:cs typeface="Lucida Grande" pitchFamily="8" charset="0"/>
              </a:rPr>
              <a:t> </a:t>
            </a:r>
            <a:r>
              <a:rPr lang="en-US" dirty="0">
                <a:solidFill>
                  <a:srgbClr val="004B87"/>
                </a:solidFill>
                <a:latin typeface="Gill Sans MT" pitchFamily="8" charset="0"/>
              </a:rPr>
              <a:t>/ 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6090169"/>
            <a:ext cx="29959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Courtesy of Amanda </a:t>
            </a:r>
            <a:r>
              <a:rPr lang="en-US" sz="1200" dirty="0" err="1" smtClean="0"/>
              <a:t>Kepley</a:t>
            </a:r>
            <a:r>
              <a:rPr lang="en-US" sz="1200" dirty="0" smtClean="0"/>
              <a:t>, NRAO</a:t>
            </a:r>
          </a:p>
        </p:txBody>
      </p:sp>
    </p:spTree>
    <p:extLst>
      <p:ext uri="{BB962C8B-B14F-4D97-AF65-F5344CB8AC3E}">
        <p14:creationId xmlns:p14="http://schemas.microsoft.com/office/powerpoint/2010/main" val="389815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itchFamily="8" charset="0"/>
                <a:ea typeface="ＭＳ Ｐゴシック" pitchFamily="8" charset="-128"/>
              </a:rPr>
              <a:t>Interferometers are only sensitive to a range of spatial scales because d ≠ 0</a:t>
            </a:r>
          </a:p>
        </p:txBody>
      </p:sp>
      <p:pic>
        <p:nvPicPr>
          <p:cNvPr id="145411" name="Content Placeholder 7" descr="uv.png"/>
          <p:cNvPicPr>
            <a:picLocks noGrp="1" noChangeAspect="1"/>
          </p:cNvPicPr>
          <p:nvPr>
            <p:ph idx="1"/>
          </p:nvPr>
        </p:nvPicPr>
        <p:blipFill>
          <a:blip r:embed="rId2"/>
          <a:srcRect l="7191" t="5991" r="13428"/>
          <a:stretch>
            <a:fillRect/>
          </a:stretch>
        </p:blipFill>
        <p:spPr>
          <a:xfrm>
            <a:off x="3919538" y="1689100"/>
            <a:ext cx="4767262" cy="42545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45414" name="Content Placeholder 5" descr="VLAWye1_med.jpg"/>
          <p:cNvPicPr>
            <a:picLocks noChangeAspect="1"/>
          </p:cNvPicPr>
          <p:nvPr/>
        </p:nvPicPr>
        <p:blipFill>
          <a:blip r:embed="rId3"/>
          <a:srcRect l="-10535" r="-10535"/>
          <a:stretch>
            <a:fillRect/>
          </a:stretch>
        </p:blipFill>
        <p:spPr bwMode="auto">
          <a:xfrm>
            <a:off x="368300" y="2509838"/>
            <a:ext cx="3838575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5010150" y="2509838"/>
            <a:ext cx="3219450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416" name="TextBox 12"/>
          <p:cNvSpPr txBox="1">
            <a:spLocks noChangeArrowheads="1"/>
          </p:cNvSpPr>
          <p:nvPr/>
        </p:nvSpPr>
        <p:spPr bwMode="auto">
          <a:xfrm>
            <a:off x="5881688" y="2060575"/>
            <a:ext cx="12985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99"/>
                </a:solidFill>
                <a:latin typeface="Gill Sans MT" pitchFamily="8" charset="0"/>
                <a:ea typeface="Gill Sans" pitchFamily="8" charset="0"/>
                <a:cs typeface="Gill Sans" pitchFamily="8" charset="0"/>
              </a:rPr>
              <a:t>Resolution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5400000" flipH="1" flipV="1">
            <a:off x="5979319" y="4306094"/>
            <a:ext cx="1187450" cy="269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418" name="TextBox 17"/>
          <p:cNvSpPr txBox="1">
            <a:spLocks noChangeArrowheads="1"/>
          </p:cNvSpPr>
          <p:nvPr/>
        </p:nvSpPr>
        <p:spPr bwMode="auto">
          <a:xfrm>
            <a:off x="5370513" y="4978400"/>
            <a:ext cx="23764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99"/>
                </a:solidFill>
                <a:latin typeface="Gill Sans MT" pitchFamily="8" charset="0"/>
                <a:ea typeface="Gill Sans" pitchFamily="8" charset="0"/>
                <a:cs typeface="Gill Sans" pitchFamily="8" charset="0"/>
              </a:rPr>
              <a:t>Largest Angular Scale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6090169"/>
            <a:ext cx="29959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Courtesy of Amanda </a:t>
            </a:r>
            <a:r>
              <a:rPr lang="en-US" sz="1200" dirty="0" err="1" smtClean="0"/>
              <a:t>Kepley</a:t>
            </a:r>
            <a:r>
              <a:rPr lang="en-US" sz="1200" dirty="0" smtClean="0"/>
              <a:t>, NRAO</a:t>
            </a:r>
          </a:p>
        </p:txBody>
      </p:sp>
    </p:spTree>
    <p:extLst>
      <p:ext uri="{BB962C8B-B14F-4D97-AF65-F5344CB8AC3E}">
        <p14:creationId xmlns:p14="http://schemas.microsoft.com/office/powerpoint/2010/main" val="376569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Gill Sans MT" pitchFamily="8" charset="0"/>
                <a:ea typeface="ＭＳ Ｐゴシック" pitchFamily="8" charset="-128"/>
              </a:rPr>
              <a:t>Short Spacing Problem</a:t>
            </a:r>
          </a:p>
        </p:txBody>
      </p:sp>
      <p:pic>
        <p:nvPicPr>
          <p:cNvPr id="147459" name="Content Placeholder 6" descr="braun_walt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6293" r="-16293"/>
          <a:stretch>
            <a:fillRect/>
          </a:stretch>
        </p:blipFill>
        <p:spPr/>
      </p:pic>
      <p:sp>
        <p:nvSpPr>
          <p:cNvPr id="147460" name="TextBox 7"/>
          <p:cNvSpPr txBox="1">
            <a:spLocks noChangeArrowheads="1"/>
          </p:cNvSpPr>
          <p:nvPr/>
        </p:nvSpPr>
        <p:spPr bwMode="auto">
          <a:xfrm>
            <a:off x="5765800" y="5818188"/>
            <a:ext cx="2095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Braun &amp; Walterbos 1985</a:t>
            </a:r>
          </a:p>
        </p:txBody>
      </p:sp>
      <p:sp>
        <p:nvSpPr>
          <p:cNvPr id="147461" name="TextBox 8"/>
          <p:cNvSpPr txBox="1">
            <a:spLocks noChangeArrowheads="1"/>
          </p:cNvSpPr>
          <p:nvPr/>
        </p:nvSpPr>
        <p:spPr bwMode="auto">
          <a:xfrm>
            <a:off x="-25400" y="2462213"/>
            <a:ext cx="7778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Ideal</a:t>
            </a:r>
          </a:p>
        </p:txBody>
      </p:sp>
      <p:sp>
        <p:nvSpPr>
          <p:cNvPr id="147462" name="TextBox 9"/>
          <p:cNvSpPr txBox="1">
            <a:spLocks noChangeArrowheads="1"/>
          </p:cNvSpPr>
          <p:nvPr/>
        </p:nvSpPr>
        <p:spPr bwMode="auto">
          <a:xfrm>
            <a:off x="-25400" y="3654425"/>
            <a:ext cx="16081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Minus Short</a:t>
            </a:r>
          </a:p>
          <a:p>
            <a:r>
              <a:rPr lang="en-US" sz="1800"/>
              <a:t>Spacing</a:t>
            </a:r>
          </a:p>
        </p:txBody>
      </p:sp>
      <p:sp>
        <p:nvSpPr>
          <p:cNvPr id="147463" name="TextBox 10"/>
          <p:cNvSpPr txBox="1">
            <a:spLocks noChangeArrowheads="1"/>
          </p:cNvSpPr>
          <p:nvPr/>
        </p:nvSpPr>
        <p:spPr bwMode="auto">
          <a:xfrm>
            <a:off x="-25400" y="5127625"/>
            <a:ext cx="20335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Effect of missing</a:t>
            </a:r>
          </a:p>
          <a:p>
            <a:r>
              <a:rPr lang="en-US" sz="1800"/>
              <a:t>short spacing</a:t>
            </a:r>
          </a:p>
        </p:txBody>
      </p:sp>
      <p:sp>
        <p:nvSpPr>
          <p:cNvPr id="147464" name="TextBox 11"/>
          <p:cNvSpPr txBox="1">
            <a:spLocks noChangeArrowheads="1"/>
          </p:cNvSpPr>
          <p:nvPr/>
        </p:nvSpPr>
        <p:spPr bwMode="auto">
          <a:xfrm>
            <a:off x="1027113" y="1230313"/>
            <a:ext cx="3635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Observed Spatial Frequencies</a:t>
            </a:r>
          </a:p>
        </p:txBody>
      </p:sp>
      <p:sp>
        <p:nvSpPr>
          <p:cNvPr id="147465" name="TextBox 12"/>
          <p:cNvSpPr txBox="1">
            <a:spLocks noChangeArrowheads="1"/>
          </p:cNvSpPr>
          <p:nvPr/>
        </p:nvSpPr>
        <p:spPr bwMode="auto">
          <a:xfrm>
            <a:off x="5038725" y="1233488"/>
            <a:ext cx="28225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Instrumental Response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6460753" y="5030227"/>
            <a:ext cx="1220639" cy="579463"/>
          </a:xfrm>
          <a:prstGeom prst="straightConnector1">
            <a:avLst/>
          </a:prstGeom>
          <a:ln w="34925">
            <a:solidFill>
              <a:schemeClr val="accent5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5967566" y="5030227"/>
            <a:ext cx="1713826" cy="579463"/>
          </a:xfrm>
          <a:prstGeom prst="straightConnector1">
            <a:avLst/>
          </a:prstGeom>
          <a:ln w="34925">
            <a:solidFill>
              <a:schemeClr val="accent5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632074" y="4712126"/>
            <a:ext cx="13993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Negative</a:t>
            </a:r>
          </a:p>
          <a:p>
            <a:r>
              <a:rPr lang="en-US" dirty="0" smtClean="0">
                <a:solidFill>
                  <a:schemeClr val="accent5"/>
                </a:solidFill>
              </a:rPr>
              <a:t>Bowls</a:t>
            </a:r>
          </a:p>
        </p:txBody>
      </p:sp>
    </p:spTree>
    <p:extLst>
      <p:ext uri="{BB962C8B-B14F-4D97-AF65-F5344CB8AC3E}">
        <p14:creationId xmlns:p14="http://schemas.microsoft.com/office/powerpoint/2010/main" val="212511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1"/>
          <p:cNvSpPr>
            <a:spLocks noGrp="1"/>
          </p:cNvSpPr>
          <p:nvPr>
            <p:ph type="title"/>
          </p:nvPr>
        </p:nvSpPr>
        <p:spPr>
          <a:xfrm>
            <a:off x="457200" y="88900"/>
            <a:ext cx="8229600" cy="1143000"/>
          </a:xfrm>
        </p:spPr>
        <p:txBody>
          <a:bodyPr/>
          <a:lstStyle/>
          <a:p>
            <a:r>
              <a:rPr lang="en-US" smtClean="0">
                <a:latin typeface="Gill Sans MT" pitchFamily="8" charset="0"/>
                <a:ea typeface="ＭＳ Ｐゴシック" pitchFamily="8" charset="-128"/>
              </a:rPr>
              <a:t>Short Spacing Problem – Interferometer FT View</a:t>
            </a:r>
          </a:p>
        </p:txBody>
      </p:sp>
      <p:pic>
        <p:nvPicPr>
          <p:cNvPr id="148483" name="Content Placeholder 15" descr="Dirty_summed_channel.pdf"/>
          <p:cNvPicPr>
            <a:picLocks noGrp="1" noChangeAspect="1"/>
          </p:cNvPicPr>
          <p:nvPr>
            <p:ph idx="1"/>
          </p:nvPr>
        </p:nvPicPr>
        <p:blipFill>
          <a:blip r:embed="rId2"/>
          <a:srcRect l="-89" t="12308" r="39175"/>
          <a:stretch>
            <a:fillRect/>
          </a:stretch>
        </p:blipFill>
        <p:spPr>
          <a:xfrm>
            <a:off x="0" y="1231900"/>
            <a:ext cx="4756150" cy="4262438"/>
          </a:xfrm>
        </p:spPr>
      </p:pic>
      <p:pic>
        <p:nvPicPr>
          <p:cNvPr id="148484" name="Picture 17" descr="n1569_fft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127625" y="2400301"/>
            <a:ext cx="3398837" cy="46339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48485" name="TextBox 19"/>
          <p:cNvSpPr txBox="1">
            <a:spLocks noChangeArrowheads="1"/>
          </p:cNvSpPr>
          <p:nvPr/>
        </p:nvSpPr>
        <p:spPr bwMode="auto">
          <a:xfrm>
            <a:off x="4983163" y="1101725"/>
            <a:ext cx="3703637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Wingdings" pitchFamily="8" charset="2"/>
              <a:buChar char="§"/>
            </a:pPr>
            <a:r>
              <a:rPr lang="en-US" sz="2000"/>
              <a:t> NGC 1569</a:t>
            </a:r>
          </a:p>
          <a:p>
            <a:pPr lvl="1">
              <a:buFont typeface="Wingdings" pitchFamily="8" charset="2"/>
              <a:buChar char="§"/>
            </a:pPr>
            <a:r>
              <a:rPr lang="en-US" sz="2000"/>
              <a:t> Dirty Cube – single channel shows ugly negative bowls</a:t>
            </a:r>
          </a:p>
          <a:p>
            <a:pPr lvl="1">
              <a:buFont typeface="Wingdings" pitchFamily="8" charset="2"/>
              <a:buChar char="§"/>
            </a:pPr>
            <a:r>
              <a:rPr lang="en-US" sz="2000"/>
              <a:t> FFT of channel shows missing flux in center 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10800000" flipV="1">
            <a:off x="3124200" y="2254250"/>
            <a:ext cx="2344738" cy="5445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 flipV="1">
            <a:off x="2889250" y="2254250"/>
            <a:ext cx="2579688" cy="13477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19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1"/>
          <p:cNvSpPr>
            <a:spLocks noGrp="1"/>
          </p:cNvSpPr>
          <p:nvPr>
            <p:ph type="title"/>
          </p:nvPr>
        </p:nvSpPr>
        <p:spPr>
          <a:xfrm>
            <a:off x="457200" y="88900"/>
            <a:ext cx="8229600" cy="1143000"/>
          </a:xfrm>
        </p:spPr>
        <p:txBody>
          <a:bodyPr/>
          <a:lstStyle/>
          <a:p>
            <a:r>
              <a:rPr lang="en-US" smtClean="0">
                <a:latin typeface="Gill Sans MT" pitchFamily="8" charset="0"/>
                <a:ea typeface="ＭＳ Ｐゴシック" pitchFamily="8" charset="-128"/>
              </a:rPr>
              <a:t>Short Spacing Problem – Interferometer FT View</a:t>
            </a:r>
          </a:p>
        </p:txBody>
      </p:sp>
      <p:pic>
        <p:nvPicPr>
          <p:cNvPr id="148483" name="Content Placeholder 15" descr="Dirty_summed_channel.pdf"/>
          <p:cNvPicPr>
            <a:picLocks noGrp="1" noChangeAspect="1"/>
          </p:cNvPicPr>
          <p:nvPr>
            <p:ph idx="1"/>
          </p:nvPr>
        </p:nvPicPr>
        <p:blipFill>
          <a:blip r:embed="rId2"/>
          <a:srcRect l="-89" t="12308" r="39175"/>
          <a:stretch>
            <a:fillRect/>
          </a:stretch>
        </p:blipFill>
        <p:spPr>
          <a:xfrm>
            <a:off x="0" y="1231900"/>
            <a:ext cx="4756150" cy="4262438"/>
          </a:xfrm>
        </p:spPr>
      </p:pic>
      <p:pic>
        <p:nvPicPr>
          <p:cNvPr id="148484" name="Picture 17" descr="n1569_fft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127625" y="2400301"/>
            <a:ext cx="3398837" cy="46339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48485" name="TextBox 19"/>
          <p:cNvSpPr txBox="1">
            <a:spLocks noChangeArrowheads="1"/>
          </p:cNvSpPr>
          <p:nvPr/>
        </p:nvSpPr>
        <p:spPr bwMode="auto">
          <a:xfrm>
            <a:off x="4983163" y="1101725"/>
            <a:ext cx="370363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Wingdings" pitchFamily="8" charset="2"/>
              <a:buChar char="§"/>
            </a:pPr>
            <a:r>
              <a:rPr lang="en-US" sz="2000" dirty="0"/>
              <a:t> </a:t>
            </a:r>
            <a:r>
              <a:rPr lang="en-US" sz="2000" dirty="0" smtClean="0"/>
              <a:t>Looks insignificant, but the center pixel is where ALL of the flux in the image is defined!</a:t>
            </a:r>
            <a:endParaRPr lang="en-US" sz="2000" dirty="0"/>
          </a:p>
        </p:txBody>
      </p:sp>
      <p:cxnSp>
        <p:nvCxnSpPr>
          <p:cNvPr id="23" name="Straight Arrow Connector 22"/>
          <p:cNvCxnSpPr>
            <a:stCxn id="148485" idx="2"/>
          </p:cNvCxnSpPr>
          <p:nvPr/>
        </p:nvCxnSpPr>
        <p:spPr>
          <a:xfrm>
            <a:off x="6834982" y="2117388"/>
            <a:ext cx="397970" cy="22731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60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/>
                <a:cs typeface="Gill Sans MT"/>
              </a:rPr>
              <a:t>BECAUSE…</a:t>
            </a:r>
            <a:endParaRPr lang="en-US" dirty="0">
              <a:latin typeface="Gill Sans MT"/>
              <a:cs typeface="Gill Sans MT"/>
            </a:endParaRPr>
          </a:p>
        </p:txBody>
      </p:sp>
      <p:pic>
        <p:nvPicPr>
          <p:cNvPr id="5" name="Content Placeholder 4" descr="Screen shot 2011-07-28 at 11.27.36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553" b="-72553"/>
          <a:stretch>
            <a:fillRect/>
          </a:stretch>
        </p:blipFill>
        <p:spPr>
          <a:xfrm>
            <a:off x="2157183" y="2761344"/>
            <a:ext cx="4853826" cy="2669418"/>
          </a:xfrm>
        </p:spPr>
      </p:pic>
      <p:pic>
        <p:nvPicPr>
          <p:cNvPr id="6" name="Picture 5" descr="Screen shot 2011-09-28 at 2.27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768" y="1345671"/>
            <a:ext cx="6627251" cy="121851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584096" y="2382762"/>
            <a:ext cx="24190" cy="943428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22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" t="26753" r="31960" b="15007"/>
          <a:stretch/>
        </p:blipFill>
        <p:spPr bwMode="auto">
          <a:xfrm>
            <a:off x="280988" y="3284937"/>
            <a:ext cx="1828800" cy="126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08" y="3838307"/>
            <a:ext cx="639703" cy="479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3" name="Picture 14"/>
          <p:cNvPicPr>
            <a:picLocks noChangeAspect="1"/>
          </p:cNvPicPr>
          <p:nvPr/>
        </p:nvPicPr>
        <p:blipFill>
          <a:blip r:embed="rId4"/>
          <a:srcRect l="4361" t="4474" r="4349" b="30940"/>
          <a:stretch>
            <a:fillRect/>
          </a:stretch>
        </p:blipFill>
        <p:spPr bwMode="auto">
          <a:xfrm>
            <a:off x="280988" y="4816020"/>
            <a:ext cx="182880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4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988" y="1650384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3"/>
          <a:stretch/>
        </p:blipFill>
        <p:spPr>
          <a:xfrm>
            <a:off x="280988" y="227962"/>
            <a:ext cx="1828800" cy="1273362"/>
          </a:xfrm>
          <a:prstGeom prst="rect">
            <a:avLst/>
          </a:prstGeom>
        </p:spPr>
      </p:pic>
      <p:sp>
        <p:nvSpPr>
          <p:cNvPr id="9" name="Title 6"/>
          <p:cNvSpPr txBox="1">
            <a:spLocks/>
          </p:cNvSpPr>
          <p:nvPr/>
        </p:nvSpPr>
        <p:spPr bwMode="auto">
          <a:xfrm>
            <a:off x="2154239" y="298450"/>
            <a:ext cx="6834540" cy="7376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4572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Calibri" pitchFamily="34" charset="0"/>
              </a:defRPr>
            </a:lvl6pPr>
            <a:lvl7pPr marL="9144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Calibri" pitchFamily="34" charset="0"/>
              </a:defRPr>
            </a:lvl7pPr>
            <a:lvl8pPr marL="13716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Calibri" pitchFamily="34" charset="0"/>
              </a:defRPr>
            </a:lvl8pPr>
            <a:lvl9pPr marL="18288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Calibri" pitchFamily="34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3200" dirty="0" smtClean="0"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latin typeface="Gill Sans MT" pitchFamily="8" charset="0"/>
                <a:ea typeface="ＭＳ Ｐゴシック" pitchFamily="8" charset="-128"/>
              </a:rPr>
              <a:t>Introduction</a:t>
            </a:r>
            <a:br>
              <a:rPr lang="en-US" sz="3200" dirty="0" smtClean="0"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  <a:t>What is Short Spacing?</a:t>
            </a:r>
            <a:b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28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28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latin typeface="Gill Sans MT" pitchFamily="8" charset="0"/>
                <a:ea typeface="ＭＳ Ｐゴシック" pitchFamily="8" charset="-128"/>
              </a:rPr>
              <a:t>Correcting for Short Spacing</a:t>
            </a:r>
            <a:r>
              <a:rPr lang="en-US" sz="3200" dirty="0" smtClean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2400" dirty="0" smtClean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2400" dirty="0" smtClean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  <a:t>Tools for Interferometer + Single Dish Data Combination</a:t>
            </a:r>
            <a:b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latin typeface="Gill Sans MT" pitchFamily="8" charset="0"/>
                <a:ea typeface="ＭＳ Ｐゴシック" pitchFamily="8" charset="-128"/>
              </a:rPr>
            </a:br>
            <a:endParaRPr lang="en-US" sz="3200" dirty="0" smtClean="0">
              <a:latin typeface="Gill Sans MT" pitchFamily="8" charset="0"/>
              <a:ea typeface="ＭＳ Ｐゴシック" pitchFamily="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070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6"/>
          <p:cNvSpPr>
            <a:spLocks noGrp="1"/>
          </p:cNvSpPr>
          <p:nvPr>
            <p:ph type="title"/>
          </p:nvPr>
        </p:nvSpPr>
        <p:spPr>
          <a:xfrm>
            <a:off x="2154239" y="298450"/>
            <a:ext cx="6834540" cy="7376378"/>
          </a:xfr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200" dirty="0" smtClean="0"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latin typeface="Gill Sans MT" pitchFamily="8" charset="0"/>
                <a:ea typeface="ＭＳ Ｐゴシック" pitchFamily="8" charset="-128"/>
              </a:rPr>
              <a:t>Introduction</a:t>
            </a:r>
            <a:r>
              <a:rPr lang="en-US" sz="3200" dirty="0"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  <a:t>What is Short Spacing?</a:t>
            </a:r>
            <a:b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28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28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  <a:t>Correcting for Short Spacing</a:t>
            </a:r>
            <a:br>
              <a:rPr lang="en-US" sz="3200" dirty="0" smtClean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2400" dirty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2400" dirty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  <a:t>Tools for Interferometer + Single Dish Data Combination</a:t>
            </a:r>
            <a:b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latin typeface="Gill Sans MT" pitchFamily="8" charset="0"/>
                <a:ea typeface="ＭＳ Ｐゴシック" pitchFamily="8" charset="-128"/>
              </a:rPr>
            </a:br>
            <a:endParaRPr lang="en-US" sz="3200" dirty="0" smtClean="0">
              <a:latin typeface="Gill Sans MT" pitchFamily="8" charset="0"/>
              <a:ea typeface="ＭＳ Ｐゴシック" pitchFamily="8" charset="-128"/>
            </a:endParaRPr>
          </a:p>
        </p:txBody>
      </p:sp>
      <p:pic>
        <p:nvPicPr>
          <p:cNvPr id="14029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" t="26753" r="31960" b="15007"/>
          <a:stretch/>
        </p:blipFill>
        <p:spPr bwMode="auto">
          <a:xfrm>
            <a:off x="280988" y="3284937"/>
            <a:ext cx="1828800" cy="126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08" y="3838307"/>
            <a:ext cx="639703" cy="479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3" name="Picture 14"/>
          <p:cNvPicPr>
            <a:picLocks noChangeAspect="1"/>
          </p:cNvPicPr>
          <p:nvPr/>
        </p:nvPicPr>
        <p:blipFill>
          <a:blip r:embed="rId4"/>
          <a:srcRect l="4361" t="4474" r="4349" b="30940"/>
          <a:stretch>
            <a:fillRect/>
          </a:stretch>
        </p:blipFill>
        <p:spPr bwMode="auto">
          <a:xfrm>
            <a:off x="280988" y="4816020"/>
            <a:ext cx="182880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4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988" y="1650384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3"/>
          <a:stretch/>
        </p:blipFill>
        <p:spPr>
          <a:xfrm>
            <a:off x="280988" y="227962"/>
            <a:ext cx="1828800" cy="127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5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1"/>
          <p:cNvSpPr>
            <a:spLocks noGrp="1"/>
          </p:cNvSpPr>
          <p:nvPr>
            <p:ph type="title"/>
          </p:nvPr>
        </p:nvSpPr>
        <p:spPr>
          <a:xfrm>
            <a:off x="538163" y="-9525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Gill Sans MT" pitchFamily="8" charset="0"/>
                <a:ea typeface="ＭＳ Ｐゴシック" pitchFamily="8" charset="-128"/>
              </a:rPr>
              <a:t>CLEAN extrapolates inner flux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-1647031" y="3339307"/>
            <a:ext cx="4852987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60413" y="5773738"/>
            <a:ext cx="8018462" cy="142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1365250" y="2282825"/>
            <a:ext cx="6932613" cy="3489325"/>
          </a:xfrm>
          <a:custGeom>
            <a:avLst/>
            <a:gdLst>
              <a:gd name="connsiteX0" fmla="*/ 0 w 6932562"/>
              <a:gd name="connsiteY0" fmla="*/ 3647693 h 3944913"/>
              <a:gd name="connsiteX1" fmla="*/ 13512 w 6932562"/>
              <a:gd name="connsiteY1" fmla="*/ 3607163 h 3944913"/>
              <a:gd name="connsiteX2" fmla="*/ 67558 w 6932562"/>
              <a:gd name="connsiteY2" fmla="*/ 3526103 h 3944913"/>
              <a:gd name="connsiteX3" fmla="*/ 108093 w 6932562"/>
              <a:gd name="connsiteY3" fmla="*/ 3431534 h 3944913"/>
              <a:gd name="connsiteX4" fmla="*/ 148628 w 6932562"/>
              <a:gd name="connsiteY4" fmla="*/ 3323454 h 3944913"/>
              <a:gd name="connsiteX5" fmla="*/ 175652 w 6932562"/>
              <a:gd name="connsiteY5" fmla="*/ 3282924 h 3944913"/>
              <a:gd name="connsiteX6" fmla="*/ 189163 w 6932562"/>
              <a:gd name="connsiteY6" fmla="*/ 3134314 h 3944913"/>
              <a:gd name="connsiteX7" fmla="*/ 202675 w 6932562"/>
              <a:gd name="connsiteY7" fmla="*/ 3066764 h 3944913"/>
              <a:gd name="connsiteX8" fmla="*/ 216186 w 6932562"/>
              <a:gd name="connsiteY8" fmla="*/ 2958684 h 3944913"/>
              <a:gd name="connsiteX9" fmla="*/ 256721 w 6932562"/>
              <a:gd name="connsiteY9" fmla="*/ 2701995 h 3944913"/>
              <a:gd name="connsiteX10" fmla="*/ 297256 w 6932562"/>
              <a:gd name="connsiteY10" fmla="*/ 2607425 h 3944913"/>
              <a:gd name="connsiteX11" fmla="*/ 310768 w 6932562"/>
              <a:gd name="connsiteY11" fmla="*/ 2499345 h 3944913"/>
              <a:gd name="connsiteX12" fmla="*/ 324280 w 6932562"/>
              <a:gd name="connsiteY12" fmla="*/ 2404776 h 3944913"/>
              <a:gd name="connsiteX13" fmla="*/ 378326 w 6932562"/>
              <a:gd name="connsiteY13" fmla="*/ 1999476 h 3944913"/>
              <a:gd name="connsiteX14" fmla="*/ 418861 w 6932562"/>
              <a:gd name="connsiteY14" fmla="*/ 1769807 h 3944913"/>
              <a:gd name="connsiteX15" fmla="*/ 445884 w 6932562"/>
              <a:gd name="connsiteY15" fmla="*/ 1634707 h 3944913"/>
              <a:gd name="connsiteX16" fmla="*/ 459396 w 6932562"/>
              <a:gd name="connsiteY16" fmla="*/ 1513117 h 3944913"/>
              <a:gd name="connsiteX17" fmla="*/ 486419 w 6932562"/>
              <a:gd name="connsiteY17" fmla="*/ 1378018 h 3944913"/>
              <a:gd name="connsiteX18" fmla="*/ 513442 w 6932562"/>
              <a:gd name="connsiteY18" fmla="*/ 1229408 h 3944913"/>
              <a:gd name="connsiteX19" fmla="*/ 540466 w 6932562"/>
              <a:gd name="connsiteY19" fmla="*/ 1094308 h 3944913"/>
              <a:gd name="connsiteX20" fmla="*/ 567489 w 6932562"/>
              <a:gd name="connsiteY20" fmla="*/ 986228 h 3944913"/>
              <a:gd name="connsiteX21" fmla="*/ 594512 w 6932562"/>
              <a:gd name="connsiteY21" fmla="*/ 945699 h 3944913"/>
              <a:gd name="connsiteX22" fmla="*/ 608024 w 6932562"/>
              <a:gd name="connsiteY22" fmla="*/ 864639 h 3944913"/>
              <a:gd name="connsiteX23" fmla="*/ 621536 w 6932562"/>
              <a:gd name="connsiteY23" fmla="*/ 824109 h 3944913"/>
              <a:gd name="connsiteX24" fmla="*/ 635047 w 6932562"/>
              <a:gd name="connsiteY24" fmla="*/ 756559 h 3944913"/>
              <a:gd name="connsiteX25" fmla="*/ 662070 w 6932562"/>
              <a:gd name="connsiteY25" fmla="*/ 716029 h 3944913"/>
              <a:gd name="connsiteX26" fmla="*/ 702605 w 6932562"/>
              <a:gd name="connsiteY26" fmla="*/ 634969 h 3944913"/>
              <a:gd name="connsiteX27" fmla="*/ 716117 w 6932562"/>
              <a:gd name="connsiteY27" fmla="*/ 580929 h 3944913"/>
              <a:gd name="connsiteX28" fmla="*/ 797187 w 6932562"/>
              <a:gd name="connsiteY28" fmla="*/ 499869 h 3944913"/>
              <a:gd name="connsiteX29" fmla="*/ 851233 w 6932562"/>
              <a:gd name="connsiteY29" fmla="*/ 391790 h 3944913"/>
              <a:gd name="connsiteX30" fmla="*/ 945815 w 6932562"/>
              <a:gd name="connsiteY30" fmla="*/ 270200 h 3944913"/>
              <a:gd name="connsiteX31" fmla="*/ 1013373 w 6932562"/>
              <a:gd name="connsiteY31" fmla="*/ 148610 h 3944913"/>
              <a:gd name="connsiteX32" fmla="*/ 1067420 w 6932562"/>
              <a:gd name="connsiteY32" fmla="*/ 81060 h 3944913"/>
              <a:gd name="connsiteX33" fmla="*/ 1107954 w 6932562"/>
              <a:gd name="connsiteY33" fmla="*/ 54040 h 3944913"/>
              <a:gd name="connsiteX34" fmla="*/ 1134978 w 6932562"/>
              <a:gd name="connsiteY34" fmla="*/ 27020 h 3944913"/>
              <a:gd name="connsiteX35" fmla="*/ 1216048 w 6932562"/>
              <a:gd name="connsiteY35" fmla="*/ 0 h 3944913"/>
              <a:gd name="connsiteX36" fmla="*/ 1324141 w 6932562"/>
              <a:gd name="connsiteY36" fmla="*/ 27020 h 3944913"/>
              <a:gd name="connsiteX37" fmla="*/ 1378187 w 6932562"/>
              <a:gd name="connsiteY37" fmla="*/ 54040 h 3944913"/>
              <a:gd name="connsiteX38" fmla="*/ 1472769 w 6932562"/>
              <a:gd name="connsiteY38" fmla="*/ 81060 h 3944913"/>
              <a:gd name="connsiteX39" fmla="*/ 1540327 w 6932562"/>
              <a:gd name="connsiteY39" fmla="*/ 135100 h 3944913"/>
              <a:gd name="connsiteX40" fmla="*/ 1607885 w 6932562"/>
              <a:gd name="connsiteY40" fmla="*/ 148610 h 3944913"/>
              <a:gd name="connsiteX41" fmla="*/ 1715978 w 6932562"/>
              <a:gd name="connsiteY41" fmla="*/ 189140 h 3944913"/>
              <a:gd name="connsiteX42" fmla="*/ 1864606 w 6932562"/>
              <a:gd name="connsiteY42" fmla="*/ 297220 h 3944913"/>
              <a:gd name="connsiteX43" fmla="*/ 1918653 w 6932562"/>
              <a:gd name="connsiteY43" fmla="*/ 351260 h 3944913"/>
              <a:gd name="connsiteX44" fmla="*/ 2013234 w 6932562"/>
              <a:gd name="connsiteY44" fmla="*/ 418810 h 3944913"/>
              <a:gd name="connsiteX45" fmla="*/ 2107816 w 6932562"/>
              <a:gd name="connsiteY45" fmla="*/ 499869 h 3944913"/>
              <a:gd name="connsiteX46" fmla="*/ 2148350 w 6932562"/>
              <a:gd name="connsiteY46" fmla="*/ 553909 h 3944913"/>
              <a:gd name="connsiteX47" fmla="*/ 2161862 w 6932562"/>
              <a:gd name="connsiteY47" fmla="*/ 594439 h 3944913"/>
              <a:gd name="connsiteX48" fmla="*/ 2215909 w 6932562"/>
              <a:gd name="connsiteY48" fmla="*/ 729539 h 3944913"/>
              <a:gd name="connsiteX49" fmla="*/ 2256444 w 6932562"/>
              <a:gd name="connsiteY49" fmla="*/ 851129 h 3944913"/>
              <a:gd name="connsiteX50" fmla="*/ 2283467 w 6932562"/>
              <a:gd name="connsiteY50" fmla="*/ 891659 h 3944913"/>
              <a:gd name="connsiteX51" fmla="*/ 2296978 w 6932562"/>
              <a:gd name="connsiteY51" fmla="*/ 932189 h 3944913"/>
              <a:gd name="connsiteX52" fmla="*/ 2310490 w 6932562"/>
              <a:gd name="connsiteY52" fmla="*/ 986228 h 3944913"/>
              <a:gd name="connsiteX53" fmla="*/ 2337513 w 6932562"/>
              <a:gd name="connsiteY53" fmla="*/ 1040268 h 3944913"/>
              <a:gd name="connsiteX54" fmla="*/ 2337513 w 6932562"/>
              <a:gd name="connsiteY54" fmla="*/ 1229408 h 3944913"/>
              <a:gd name="connsiteX55" fmla="*/ 2310490 w 6932562"/>
              <a:gd name="connsiteY55" fmla="*/ 1296958 h 3944913"/>
              <a:gd name="connsiteX56" fmla="*/ 2296978 w 6932562"/>
              <a:gd name="connsiteY56" fmla="*/ 1337488 h 3944913"/>
              <a:gd name="connsiteX57" fmla="*/ 2310490 w 6932562"/>
              <a:gd name="connsiteY57" fmla="*/ 1513117 h 3944913"/>
              <a:gd name="connsiteX58" fmla="*/ 2391560 w 6932562"/>
              <a:gd name="connsiteY58" fmla="*/ 1580667 h 3944913"/>
              <a:gd name="connsiteX59" fmla="*/ 2459118 w 6932562"/>
              <a:gd name="connsiteY59" fmla="*/ 1594177 h 3944913"/>
              <a:gd name="connsiteX60" fmla="*/ 2810421 w 6932562"/>
              <a:gd name="connsiteY60" fmla="*/ 1621197 h 3944913"/>
              <a:gd name="connsiteX61" fmla="*/ 2877979 w 6932562"/>
              <a:gd name="connsiteY61" fmla="*/ 1634707 h 3944913"/>
              <a:gd name="connsiteX62" fmla="*/ 2999584 w 6932562"/>
              <a:gd name="connsiteY62" fmla="*/ 1661727 h 3944913"/>
              <a:gd name="connsiteX63" fmla="*/ 3107677 w 6932562"/>
              <a:gd name="connsiteY63" fmla="*/ 1675237 h 3944913"/>
              <a:gd name="connsiteX64" fmla="*/ 3148212 w 6932562"/>
              <a:gd name="connsiteY64" fmla="*/ 1688747 h 3944913"/>
              <a:gd name="connsiteX65" fmla="*/ 3256305 w 6932562"/>
              <a:gd name="connsiteY65" fmla="*/ 1729277 h 3944913"/>
              <a:gd name="connsiteX66" fmla="*/ 3323863 w 6932562"/>
              <a:gd name="connsiteY66" fmla="*/ 1783317 h 3944913"/>
              <a:gd name="connsiteX67" fmla="*/ 3364398 w 6932562"/>
              <a:gd name="connsiteY67" fmla="*/ 1837357 h 3944913"/>
              <a:gd name="connsiteX68" fmla="*/ 3431956 w 6932562"/>
              <a:gd name="connsiteY68" fmla="*/ 1864377 h 3944913"/>
              <a:gd name="connsiteX69" fmla="*/ 3526537 w 6932562"/>
              <a:gd name="connsiteY69" fmla="*/ 1945437 h 3944913"/>
              <a:gd name="connsiteX70" fmla="*/ 3580584 w 6932562"/>
              <a:gd name="connsiteY70" fmla="*/ 1972456 h 3944913"/>
              <a:gd name="connsiteX71" fmla="*/ 3688677 w 6932562"/>
              <a:gd name="connsiteY71" fmla="*/ 2053516 h 3944913"/>
              <a:gd name="connsiteX72" fmla="*/ 3756235 w 6932562"/>
              <a:gd name="connsiteY72" fmla="*/ 2094046 h 3944913"/>
              <a:gd name="connsiteX73" fmla="*/ 3810282 w 6932562"/>
              <a:gd name="connsiteY73" fmla="*/ 2121066 h 3944913"/>
              <a:gd name="connsiteX74" fmla="*/ 3850817 w 6932562"/>
              <a:gd name="connsiteY74" fmla="*/ 2148086 h 3944913"/>
              <a:gd name="connsiteX75" fmla="*/ 3891352 w 6932562"/>
              <a:gd name="connsiteY75" fmla="*/ 2161596 h 3944913"/>
              <a:gd name="connsiteX76" fmla="*/ 3931887 w 6932562"/>
              <a:gd name="connsiteY76" fmla="*/ 2188616 h 3944913"/>
              <a:gd name="connsiteX77" fmla="*/ 4026468 w 6932562"/>
              <a:gd name="connsiteY77" fmla="*/ 2229146 h 3944913"/>
              <a:gd name="connsiteX78" fmla="*/ 4080515 w 6932562"/>
              <a:gd name="connsiteY78" fmla="*/ 2256166 h 3944913"/>
              <a:gd name="connsiteX79" fmla="*/ 4161584 w 6932562"/>
              <a:gd name="connsiteY79" fmla="*/ 2269676 h 3944913"/>
              <a:gd name="connsiteX80" fmla="*/ 4485864 w 6932562"/>
              <a:gd name="connsiteY80" fmla="*/ 2283186 h 3944913"/>
              <a:gd name="connsiteX81" fmla="*/ 4958771 w 6932562"/>
              <a:gd name="connsiteY81" fmla="*/ 2323716 h 3944913"/>
              <a:gd name="connsiteX82" fmla="*/ 5012817 w 6932562"/>
              <a:gd name="connsiteY82" fmla="*/ 2337226 h 3944913"/>
              <a:gd name="connsiteX83" fmla="*/ 5093887 w 6932562"/>
              <a:gd name="connsiteY83" fmla="*/ 2350736 h 3944913"/>
              <a:gd name="connsiteX84" fmla="*/ 5161445 w 6932562"/>
              <a:gd name="connsiteY84" fmla="*/ 2377756 h 3944913"/>
              <a:gd name="connsiteX85" fmla="*/ 5242515 w 6932562"/>
              <a:gd name="connsiteY85" fmla="*/ 2404776 h 3944913"/>
              <a:gd name="connsiteX86" fmla="*/ 5485725 w 6932562"/>
              <a:gd name="connsiteY86" fmla="*/ 2499345 h 3944913"/>
              <a:gd name="connsiteX87" fmla="*/ 5539771 w 6932562"/>
              <a:gd name="connsiteY87" fmla="*/ 2526365 h 3944913"/>
              <a:gd name="connsiteX88" fmla="*/ 5580306 w 6932562"/>
              <a:gd name="connsiteY88" fmla="*/ 2553385 h 3944913"/>
              <a:gd name="connsiteX89" fmla="*/ 5634353 w 6932562"/>
              <a:gd name="connsiteY89" fmla="*/ 2566895 h 3944913"/>
              <a:gd name="connsiteX90" fmla="*/ 5715423 w 6932562"/>
              <a:gd name="connsiteY90" fmla="*/ 2593915 h 3944913"/>
              <a:gd name="connsiteX91" fmla="*/ 5823516 w 6932562"/>
              <a:gd name="connsiteY91" fmla="*/ 2688485 h 3944913"/>
              <a:gd name="connsiteX92" fmla="*/ 5904585 w 6932562"/>
              <a:gd name="connsiteY92" fmla="*/ 2742525 h 3944913"/>
              <a:gd name="connsiteX93" fmla="*/ 5945120 w 6932562"/>
              <a:gd name="connsiteY93" fmla="*/ 2783055 h 3944913"/>
              <a:gd name="connsiteX94" fmla="*/ 5999167 w 6932562"/>
              <a:gd name="connsiteY94" fmla="*/ 2823585 h 3944913"/>
              <a:gd name="connsiteX95" fmla="*/ 6039702 w 6932562"/>
              <a:gd name="connsiteY95" fmla="*/ 2850605 h 3944913"/>
              <a:gd name="connsiteX96" fmla="*/ 6080237 w 6932562"/>
              <a:gd name="connsiteY96" fmla="*/ 2891135 h 3944913"/>
              <a:gd name="connsiteX97" fmla="*/ 6174818 w 6932562"/>
              <a:gd name="connsiteY97" fmla="*/ 2945175 h 3944913"/>
              <a:gd name="connsiteX98" fmla="*/ 6255888 w 6932562"/>
              <a:gd name="connsiteY98" fmla="*/ 3053254 h 3944913"/>
              <a:gd name="connsiteX99" fmla="*/ 6269400 w 6932562"/>
              <a:gd name="connsiteY99" fmla="*/ 3134314 h 3944913"/>
              <a:gd name="connsiteX100" fmla="*/ 6282911 w 6932562"/>
              <a:gd name="connsiteY100" fmla="*/ 3336964 h 3944913"/>
              <a:gd name="connsiteX101" fmla="*/ 6309935 w 6932562"/>
              <a:gd name="connsiteY101" fmla="*/ 3363984 h 3944913"/>
              <a:gd name="connsiteX102" fmla="*/ 6350469 w 6932562"/>
              <a:gd name="connsiteY102" fmla="*/ 3418024 h 3944913"/>
              <a:gd name="connsiteX103" fmla="*/ 6445051 w 6932562"/>
              <a:gd name="connsiteY103" fmla="*/ 3445044 h 3944913"/>
              <a:gd name="connsiteX104" fmla="*/ 6539632 w 6932562"/>
              <a:gd name="connsiteY104" fmla="*/ 3499083 h 3944913"/>
              <a:gd name="connsiteX105" fmla="*/ 6580167 w 6932562"/>
              <a:gd name="connsiteY105" fmla="*/ 3512593 h 3944913"/>
              <a:gd name="connsiteX106" fmla="*/ 6701772 w 6932562"/>
              <a:gd name="connsiteY106" fmla="*/ 3607163 h 3944913"/>
              <a:gd name="connsiteX107" fmla="*/ 6728795 w 6932562"/>
              <a:gd name="connsiteY107" fmla="*/ 3647693 h 3944913"/>
              <a:gd name="connsiteX108" fmla="*/ 6809865 w 6932562"/>
              <a:gd name="connsiteY108" fmla="*/ 3701733 h 3944913"/>
              <a:gd name="connsiteX109" fmla="*/ 6836888 w 6932562"/>
              <a:gd name="connsiteY109" fmla="*/ 3742263 h 3944913"/>
              <a:gd name="connsiteX110" fmla="*/ 6863912 w 6932562"/>
              <a:gd name="connsiteY110" fmla="*/ 3769283 h 3944913"/>
              <a:gd name="connsiteX111" fmla="*/ 6890935 w 6932562"/>
              <a:gd name="connsiteY111" fmla="*/ 3850343 h 3944913"/>
              <a:gd name="connsiteX112" fmla="*/ 6931470 w 6932562"/>
              <a:gd name="connsiteY112" fmla="*/ 3931403 h 3944913"/>
              <a:gd name="connsiteX113" fmla="*/ 6931470 w 6932562"/>
              <a:gd name="connsiteY113" fmla="*/ 3944913 h 3944913"/>
              <a:gd name="connsiteX114" fmla="*/ 6931470 w 6932562"/>
              <a:gd name="connsiteY114" fmla="*/ 3944913 h 3944913"/>
              <a:gd name="connsiteX115" fmla="*/ 6931470 w 6932562"/>
              <a:gd name="connsiteY115" fmla="*/ 3944913 h 394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6932562" h="3944913">
                <a:moveTo>
                  <a:pt x="0" y="3647693"/>
                </a:moveTo>
                <a:cubicBezTo>
                  <a:pt x="4504" y="3634183"/>
                  <a:pt x="6595" y="3619612"/>
                  <a:pt x="13512" y="3607163"/>
                </a:cubicBezTo>
                <a:cubicBezTo>
                  <a:pt x="29285" y="3578775"/>
                  <a:pt x="57287" y="3556911"/>
                  <a:pt x="67558" y="3526103"/>
                </a:cubicBezTo>
                <a:cubicBezTo>
                  <a:pt x="99246" y="3431053"/>
                  <a:pt x="58004" y="3548393"/>
                  <a:pt x="108093" y="3431534"/>
                </a:cubicBezTo>
                <a:cubicBezTo>
                  <a:pt x="143172" y="3349693"/>
                  <a:pt x="92649" y="3435397"/>
                  <a:pt x="148628" y="3323454"/>
                </a:cubicBezTo>
                <a:cubicBezTo>
                  <a:pt x="155890" y="3308931"/>
                  <a:pt x="166644" y="3296434"/>
                  <a:pt x="175652" y="3282924"/>
                </a:cubicBezTo>
                <a:cubicBezTo>
                  <a:pt x="180156" y="3233387"/>
                  <a:pt x="182993" y="3183671"/>
                  <a:pt x="189163" y="3134314"/>
                </a:cubicBezTo>
                <a:cubicBezTo>
                  <a:pt x="192011" y="3111529"/>
                  <a:pt x="199183" y="3089460"/>
                  <a:pt x="202675" y="3066764"/>
                </a:cubicBezTo>
                <a:cubicBezTo>
                  <a:pt x="208196" y="3030879"/>
                  <a:pt x="211387" y="2994673"/>
                  <a:pt x="216186" y="2958684"/>
                </a:cubicBezTo>
                <a:cubicBezTo>
                  <a:pt x="222082" y="2914470"/>
                  <a:pt x="250898" y="2715581"/>
                  <a:pt x="256721" y="2701995"/>
                </a:cubicBezTo>
                <a:lnTo>
                  <a:pt x="297256" y="2607425"/>
                </a:lnTo>
                <a:cubicBezTo>
                  <a:pt x="301760" y="2571398"/>
                  <a:pt x="305969" y="2535334"/>
                  <a:pt x="310768" y="2499345"/>
                </a:cubicBezTo>
                <a:cubicBezTo>
                  <a:pt x="314977" y="2467781"/>
                  <a:pt x="320161" y="2436352"/>
                  <a:pt x="324280" y="2404776"/>
                </a:cubicBezTo>
                <a:cubicBezTo>
                  <a:pt x="376664" y="2003214"/>
                  <a:pt x="325718" y="2367683"/>
                  <a:pt x="378326" y="1999476"/>
                </a:cubicBezTo>
                <a:cubicBezTo>
                  <a:pt x="402944" y="1827173"/>
                  <a:pt x="378944" y="1982673"/>
                  <a:pt x="418861" y="1769807"/>
                </a:cubicBezTo>
                <a:cubicBezTo>
                  <a:pt x="443708" y="1637307"/>
                  <a:pt x="420115" y="1737775"/>
                  <a:pt x="445884" y="1634707"/>
                </a:cubicBezTo>
                <a:cubicBezTo>
                  <a:pt x="450388" y="1594177"/>
                  <a:pt x="453035" y="1553397"/>
                  <a:pt x="459396" y="1513117"/>
                </a:cubicBezTo>
                <a:cubicBezTo>
                  <a:pt x="466559" y="1467754"/>
                  <a:pt x="477411" y="1423051"/>
                  <a:pt x="486419" y="1378018"/>
                </a:cubicBezTo>
                <a:cubicBezTo>
                  <a:pt x="534302" y="1138635"/>
                  <a:pt x="461564" y="1506059"/>
                  <a:pt x="513442" y="1229408"/>
                </a:cubicBezTo>
                <a:cubicBezTo>
                  <a:pt x="521907" y="1184269"/>
                  <a:pt x="531458" y="1139341"/>
                  <a:pt x="540466" y="1094308"/>
                </a:cubicBezTo>
                <a:cubicBezTo>
                  <a:pt x="545606" y="1068610"/>
                  <a:pt x="553638" y="1013926"/>
                  <a:pt x="567489" y="986228"/>
                </a:cubicBezTo>
                <a:cubicBezTo>
                  <a:pt x="574751" y="971705"/>
                  <a:pt x="585504" y="959209"/>
                  <a:pt x="594512" y="945699"/>
                </a:cubicBezTo>
                <a:cubicBezTo>
                  <a:pt x="599016" y="918679"/>
                  <a:pt x="602081" y="891379"/>
                  <a:pt x="608024" y="864639"/>
                </a:cubicBezTo>
                <a:cubicBezTo>
                  <a:pt x="611114" y="850737"/>
                  <a:pt x="618082" y="837925"/>
                  <a:pt x="621536" y="824109"/>
                </a:cubicBezTo>
                <a:cubicBezTo>
                  <a:pt x="627106" y="801832"/>
                  <a:pt x="626984" y="778059"/>
                  <a:pt x="635047" y="756559"/>
                </a:cubicBezTo>
                <a:cubicBezTo>
                  <a:pt x="640749" y="741355"/>
                  <a:pt x="654808" y="730552"/>
                  <a:pt x="662070" y="716029"/>
                </a:cubicBezTo>
                <a:cubicBezTo>
                  <a:pt x="718011" y="604161"/>
                  <a:pt x="625160" y="751124"/>
                  <a:pt x="702605" y="634969"/>
                </a:cubicBezTo>
                <a:cubicBezTo>
                  <a:pt x="707109" y="616956"/>
                  <a:pt x="708802" y="597995"/>
                  <a:pt x="716117" y="580929"/>
                </a:cubicBezTo>
                <a:cubicBezTo>
                  <a:pt x="734835" y="537259"/>
                  <a:pt x="758991" y="528512"/>
                  <a:pt x="797187" y="499869"/>
                </a:cubicBezTo>
                <a:cubicBezTo>
                  <a:pt x="817738" y="417673"/>
                  <a:pt x="797643" y="468338"/>
                  <a:pt x="851233" y="391790"/>
                </a:cubicBezTo>
                <a:cubicBezTo>
                  <a:pt x="926654" y="284060"/>
                  <a:pt x="875976" y="340030"/>
                  <a:pt x="945815" y="270200"/>
                </a:cubicBezTo>
                <a:cubicBezTo>
                  <a:pt x="969596" y="198861"/>
                  <a:pt x="951425" y="241520"/>
                  <a:pt x="1013373" y="148610"/>
                </a:cubicBezTo>
                <a:cubicBezTo>
                  <a:pt x="1033441" y="118511"/>
                  <a:pt x="1039913" y="103063"/>
                  <a:pt x="1067420" y="81060"/>
                </a:cubicBezTo>
                <a:cubicBezTo>
                  <a:pt x="1080100" y="70917"/>
                  <a:pt x="1095274" y="64183"/>
                  <a:pt x="1107954" y="54040"/>
                </a:cubicBezTo>
                <a:cubicBezTo>
                  <a:pt x="1117901" y="46083"/>
                  <a:pt x="1123584" y="32716"/>
                  <a:pt x="1134978" y="27020"/>
                </a:cubicBezTo>
                <a:cubicBezTo>
                  <a:pt x="1160456" y="14283"/>
                  <a:pt x="1216048" y="0"/>
                  <a:pt x="1216048" y="0"/>
                </a:cubicBezTo>
                <a:cubicBezTo>
                  <a:pt x="1255699" y="7929"/>
                  <a:pt x="1287787" y="11442"/>
                  <a:pt x="1324141" y="27020"/>
                </a:cubicBezTo>
                <a:cubicBezTo>
                  <a:pt x="1342654" y="34953"/>
                  <a:pt x="1359674" y="46107"/>
                  <a:pt x="1378187" y="54040"/>
                </a:cubicBezTo>
                <a:cubicBezTo>
                  <a:pt x="1405325" y="65669"/>
                  <a:pt x="1445343" y="74205"/>
                  <a:pt x="1472769" y="81060"/>
                </a:cubicBezTo>
                <a:cubicBezTo>
                  <a:pt x="1495288" y="99073"/>
                  <a:pt x="1514533" y="122205"/>
                  <a:pt x="1540327" y="135100"/>
                </a:cubicBezTo>
                <a:cubicBezTo>
                  <a:pt x="1560868" y="145369"/>
                  <a:pt x="1586098" y="141349"/>
                  <a:pt x="1607885" y="148610"/>
                </a:cubicBezTo>
                <a:cubicBezTo>
                  <a:pt x="1819858" y="219259"/>
                  <a:pt x="1512105" y="138177"/>
                  <a:pt x="1715978" y="189140"/>
                </a:cubicBezTo>
                <a:cubicBezTo>
                  <a:pt x="1761244" y="219314"/>
                  <a:pt x="1834334" y="266951"/>
                  <a:pt x="1864606" y="297220"/>
                </a:cubicBezTo>
                <a:cubicBezTo>
                  <a:pt x="1882622" y="315233"/>
                  <a:pt x="1899309" y="334681"/>
                  <a:pt x="1918653" y="351260"/>
                </a:cubicBezTo>
                <a:cubicBezTo>
                  <a:pt x="1972359" y="397288"/>
                  <a:pt x="1953915" y="359499"/>
                  <a:pt x="2013234" y="418810"/>
                </a:cubicBezTo>
                <a:cubicBezTo>
                  <a:pt x="2100934" y="506498"/>
                  <a:pt x="2002251" y="447093"/>
                  <a:pt x="2107816" y="499869"/>
                </a:cubicBezTo>
                <a:cubicBezTo>
                  <a:pt x="2121327" y="517882"/>
                  <a:pt x="2137177" y="534359"/>
                  <a:pt x="2148350" y="553909"/>
                </a:cubicBezTo>
                <a:cubicBezTo>
                  <a:pt x="2155416" y="566273"/>
                  <a:pt x="2156749" y="581147"/>
                  <a:pt x="2161862" y="594439"/>
                </a:cubicBezTo>
                <a:cubicBezTo>
                  <a:pt x="2179276" y="639709"/>
                  <a:pt x="2204144" y="682484"/>
                  <a:pt x="2215909" y="729539"/>
                </a:cubicBezTo>
                <a:cubicBezTo>
                  <a:pt x="2228811" y="781143"/>
                  <a:pt x="2231002" y="800251"/>
                  <a:pt x="2256444" y="851129"/>
                </a:cubicBezTo>
                <a:cubicBezTo>
                  <a:pt x="2263706" y="865652"/>
                  <a:pt x="2274459" y="878149"/>
                  <a:pt x="2283467" y="891659"/>
                </a:cubicBezTo>
                <a:cubicBezTo>
                  <a:pt x="2287971" y="905169"/>
                  <a:pt x="2293065" y="918496"/>
                  <a:pt x="2296978" y="932189"/>
                </a:cubicBezTo>
                <a:cubicBezTo>
                  <a:pt x="2302079" y="950042"/>
                  <a:pt x="2303970" y="968843"/>
                  <a:pt x="2310490" y="986228"/>
                </a:cubicBezTo>
                <a:cubicBezTo>
                  <a:pt x="2317562" y="1005085"/>
                  <a:pt x="2328505" y="1022255"/>
                  <a:pt x="2337513" y="1040268"/>
                </a:cubicBezTo>
                <a:cubicBezTo>
                  <a:pt x="2354973" y="1127555"/>
                  <a:pt x="2360755" y="1120959"/>
                  <a:pt x="2337513" y="1229408"/>
                </a:cubicBezTo>
                <a:cubicBezTo>
                  <a:pt x="2332431" y="1253121"/>
                  <a:pt x="2319006" y="1274251"/>
                  <a:pt x="2310490" y="1296958"/>
                </a:cubicBezTo>
                <a:cubicBezTo>
                  <a:pt x="2305489" y="1310292"/>
                  <a:pt x="2301482" y="1323978"/>
                  <a:pt x="2296978" y="1337488"/>
                </a:cubicBezTo>
                <a:cubicBezTo>
                  <a:pt x="2301482" y="1396031"/>
                  <a:pt x="2296247" y="1456155"/>
                  <a:pt x="2310490" y="1513117"/>
                </a:cubicBezTo>
                <a:cubicBezTo>
                  <a:pt x="2314116" y="1527618"/>
                  <a:pt x="2376253" y="1574927"/>
                  <a:pt x="2391560" y="1580667"/>
                </a:cubicBezTo>
                <a:cubicBezTo>
                  <a:pt x="2413063" y="1588730"/>
                  <a:pt x="2436523" y="1590069"/>
                  <a:pt x="2459118" y="1594177"/>
                </a:cubicBezTo>
                <a:cubicBezTo>
                  <a:pt x="2609607" y="1621535"/>
                  <a:pt x="2577169" y="1609536"/>
                  <a:pt x="2810421" y="1621197"/>
                </a:cubicBezTo>
                <a:cubicBezTo>
                  <a:pt x="2832940" y="1625700"/>
                  <a:pt x="2855561" y="1629726"/>
                  <a:pt x="2877979" y="1634707"/>
                </a:cubicBezTo>
                <a:cubicBezTo>
                  <a:pt x="2938504" y="1648155"/>
                  <a:pt x="2933357" y="1651540"/>
                  <a:pt x="2999584" y="1661727"/>
                </a:cubicBezTo>
                <a:cubicBezTo>
                  <a:pt x="3035473" y="1667248"/>
                  <a:pt x="3071646" y="1670734"/>
                  <a:pt x="3107677" y="1675237"/>
                </a:cubicBezTo>
                <a:cubicBezTo>
                  <a:pt x="3121189" y="1679740"/>
                  <a:pt x="3134876" y="1683747"/>
                  <a:pt x="3148212" y="1688747"/>
                </a:cubicBezTo>
                <a:cubicBezTo>
                  <a:pt x="3277463" y="1737210"/>
                  <a:pt x="3164298" y="1698612"/>
                  <a:pt x="3256305" y="1729277"/>
                </a:cubicBezTo>
                <a:cubicBezTo>
                  <a:pt x="3278824" y="1747290"/>
                  <a:pt x="3303471" y="1762927"/>
                  <a:pt x="3323863" y="1783317"/>
                </a:cubicBezTo>
                <a:cubicBezTo>
                  <a:pt x="3339786" y="1799238"/>
                  <a:pt x="3346383" y="1823847"/>
                  <a:pt x="3364398" y="1837357"/>
                </a:cubicBezTo>
                <a:cubicBezTo>
                  <a:pt x="3383802" y="1851908"/>
                  <a:pt x="3410754" y="1852599"/>
                  <a:pt x="3431956" y="1864377"/>
                </a:cubicBezTo>
                <a:cubicBezTo>
                  <a:pt x="3536141" y="1922250"/>
                  <a:pt x="3440508" y="1883995"/>
                  <a:pt x="3526537" y="1945437"/>
                </a:cubicBezTo>
                <a:cubicBezTo>
                  <a:pt x="3542928" y="1957143"/>
                  <a:pt x="3563825" y="1961285"/>
                  <a:pt x="3580584" y="1972456"/>
                </a:cubicBezTo>
                <a:cubicBezTo>
                  <a:pt x="3618058" y="1997436"/>
                  <a:pt x="3650057" y="2030347"/>
                  <a:pt x="3688677" y="2053516"/>
                </a:cubicBezTo>
                <a:cubicBezTo>
                  <a:pt x="3711196" y="2067026"/>
                  <a:pt x="3733278" y="2081294"/>
                  <a:pt x="3756235" y="2094046"/>
                </a:cubicBezTo>
                <a:cubicBezTo>
                  <a:pt x="3773842" y="2103827"/>
                  <a:pt x="3792794" y="2111074"/>
                  <a:pt x="3810282" y="2121066"/>
                </a:cubicBezTo>
                <a:cubicBezTo>
                  <a:pt x="3824381" y="2129122"/>
                  <a:pt x="3836293" y="2140825"/>
                  <a:pt x="3850817" y="2148086"/>
                </a:cubicBezTo>
                <a:cubicBezTo>
                  <a:pt x="3863556" y="2154455"/>
                  <a:pt x="3878613" y="2155227"/>
                  <a:pt x="3891352" y="2161596"/>
                </a:cubicBezTo>
                <a:cubicBezTo>
                  <a:pt x="3905876" y="2168857"/>
                  <a:pt x="3917788" y="2180560"/>
                  <a:pt x="3931887" y="2188616"/>
                </a:cubicBezTo>
                <a:cubicBezTo>
                  <a:pt x="4021509" y="2239823"/>
                  <a:pt x="3950676" y="2196668"/>
                  <a:pt x="4026468" y="2229146"/>
                </a:cubicBezTo>
                <a:cubicBezTo>
                  <a:pt x="4044981" y="2237079"/>
                  <a:pt x="4061223" y="2250379"/>
                  <a:pt x="4080515" y="2256166"/>
                </a:cubicBezTo>
                <a:cubicBezTo>
                  <a:pt x="4106756" y="2264037"/>
                  <a:pt x="4134249" y="2267854"/>
                  <a:pt x="4161584" y="2269676"/>
                </a:cubicBezTo>
                <a:cubicBezTo>
                  <a:pt x="4269532" y="2276872"/>
                  <a:pt x="4377771" y="2278683"/>
                  <a:pt x="4485864" y="2283186"/>
                </a:cubicBezTo>
                <a:cubicBezTo>
                  <a:pt x="4648390" y="2391523"/>
                  <a:pt x="4492326" y="2297805"/>
                  <a:pt x="4958771" y="2323716"/>
                </a:cubicBezTo>
                <a:cubicBezTo>
                  <a:pt x="4977312" y="2324746"/>
                  <a:pt x="4994608" y="2333585"/>
                  <a:pt x="5012817" y="2337226"/>
                </a:cubicBezTo>
                <a:cubicBezTo>
                  <a:pt x="5039681" y="2342598"/>
                  <a:pt x="5066864" y="2346233"/>
                  <a:pt x="5093887" y="2350736"/>
                </a:cubicBezTo>
                <a:cubicBezTo>
                  <a:pt x="5116406" y="2359743"/>
                  <a:pt x="5138651" y="2369468"/>
                  <a:pt x="5161445" y="2377756"/>
                </a:cubicBezTo>
                <a:cubicBezTo>
                  <a:pt x="5188215" y="2387489"/>
                  <a:pt x="5215492" y="2395769"/>
                  <a:pt x="5242515" y="2404776"/>
                </a:cubicBezTo>
                <a:cubicBezTo>
                  <a:pt x="5326720" y="2432841"/>
                  <a:pt x="5399375" y="2456175"/>
                  <a:pt x="5485725" y="2499345"/>
                </a:cubicBezTo>
                <a:cubicBezTo>
                  <a:pt x="5503740" y="2508352"/>
                  <a:pt x="5522283" y="2516373"/>
                  <a:pt x="5539771" y="2526365"/>
                </a:cubicBezTo>
                <a:cubicBezTo>
                  <a:pt x="5553870" y="2534421"/>
                  <a:pt x="5565380" y="2546989"/>
                  <a:pt x="5580306" y="2553385"/>
                </a:cubicBezTo>
                <a:cubicBezTo>
                  <a:pt x="5597375" y="2560699"/>
                  <a:pt x="5616566" y="2561560"/>
                  <a:pt x="5634353" y="2566895"/>
                </a:cubicBezTo>
                <a:cubicBezTo>
                  <a:pt x="5661637" y="2575079"/>
                  <a:pt x="5688400" y="2584908"/>
                  <a:pt x="5715423" y="2593915"/>
                </a:cubicBezTo>
                <a:cubicBezTo>
                  <a:pt x="5771362" y="2649847"/>
                  <a:pt x="5761490" y="2645072"/>
                  <a:pt x="5823516" y="2688485"/>
                </a:cubicBezTo>
                <a:cubicBezTo>
                  <a:pt x="5850123" y="2707108"/>
                  <a:pt x="5881619" y="2719562"/>
                  <a:pt x="5904585" y="2742525"/>
                </a:cubicBezTo>
                <a:cubicBezTo>
                  <a:pt x="5918097" y="2756035"/>
                  <a:pt x="5930612" y="2770621"/>
                  <a:pt x="5945120" y="2783055"/>
                </a:cubicBezTo>
                <a:cubicBezTo>
                  <a:pt x="5962218" y="2797709"/>
                  <a:pt x="5980842" y="2810497"/>
                  <a:pt x="5999167" y="2823585"/>
                </a:cubicBezTo>
                <a:cubicBezTo>
                  <a:pt x="6012381" y="2833023"/>
                  <a:pt x="6027227" y="2840210"/>
                  <a:pt x="6039702" y="2850605"/>
                </a:cubicBezTo>
                <a:cubicBezTo>
                  <a:pt x="6054381" y="2862836"/>
                  <a:pt x="6065558" y="2878904"/>
                  <a:pt x="6080237" y="2891135"/>
                </a:cubicBezTo>
                <a:cubicBezTo>
                  <a:pt x="6156822" y="2954948"/>
                  <a:pt x="6082320" y="2879113"/>
                  <a:pt x="6174818" y="2945175"/>
                </a:cubicBezTo>
                <a:cubicBezTo>
                  <a:pt x="6216193" y="2974724"/>
                  <a:pt x="6229889" y="3009928"/>
                  <a:pt x="6255888" y="3053254"/>
                </a:cubicBezTo>
                <a:cubicBezTo>
                  <a:pt x="6260392" y="3080274"/>
                  <a:pt x="6266803" y="3107045"/>
                  <a:pt x="6269400" y="3134314"/>
                </a:cubicBezTo>
                <a:cubicBezTo>
                  <a:pt x="6275819" y="3201709"/>
                  <a:pt x="6271144" y="3270294"/>
                  <a:pt x="6282911" y="3336964"/>
                </a:cubicBezTo>
                <a:cubicBezTo>
                  <a:pt x="6285125" y="3349508"/>
                  <a:pt x="6301780" y="3354199"/>
                  <a:pt x="6309935" y="3363984"/>
                </a:cubicBezTo>
                <a:cubicBezTo>
                  <a:pt x="6324351" y="3381282"/>
                  <a:pt x="6333170" y="3403610"/>
                  <a:pt x="6350469" y="3418024"/>
                </a:cubicBezTo>
                <a:cubicBezTo>
                  <a:pt x="6359378" y="3425447"/>
                  <a:pt x="6441393" y="3443673"/>
                  <a:pt x="6445051" y="3445044"/>
                </a:cubicBezTo>
                <a:cubicBezTo>
                  <a:pt x="6539804" y="3480571"/>
                  <a:pt x="6461229" y="3459886"/>
                  <a:pt x="6539632" y="3499083"/>
                </a:cubicBezTo>
                <a:cubicBezTo>
                  <a:pt x="6552371" y="3505452"/>
                  <a:pt x="6566655" y="3508090"/>
                  <a:pt x="6580167" y="3512593"/>
                </a:cubicBezTo>
                <a:cubicBezTo>
                  <a:pt x="6661968" y="3594384"/>
                  <a:pt x="6619241" y="3565903"/>
                  <a:pt x="6701772" y="3607163"/>
                </a:cubicBezTo>
                <a:cubicBezTo>
                  <a:pt x="6710780" y="3620673"/>
                  <a:pt x="6716574" y="3637001"/>
                  <a:pt x="6728795" y="3647693"/>
                </a:cubicBezTo>
                <a:cubicBezTo>
                  <a:pt x="6753238" y="3669078"/>
                  <a:pt x="6809865" y="3701733"/>
                  <a:pt x="6809865" y="3701733"/>
                </a:cubicBezTo>
                <a:cubicBezTo>
                  <a:pt x="6818873" y="3715243"/>
                  <a:pt x="6826744" y="3729584"/>
                  <a:pt x="6836888" y="3742263"/>
                </a:cubicBezTo>
                <a:cubicBezTo>
                  <a:pt x="6844846" y="3752209"/>
                  <a:pt x="6858215" y="3757890"/>
                  <a:pt x="6863912" y="3769283"/>
                </a:cubicBezTo>
                <a:cubicBezTo>
                  <a:pt x="6876651" y="3794757"/>
                  <a:pt x="6875135" y="3826645"/>
                  <a:pt x="6890935" y="3850343"/>
                </a:cubicBezTo>
                <a:cubicBezTo>
                  <a:pt x="6917353" y="3889966"/>
                  <a:pt x="6920282" y="3886656"/>
                  <a:pt x="6931470" y="3931403"/>
                </a:cubicBezTo>
                <a:cubicBezTo>
                  <a:pt x="6932562" y="3935772"/>
                  <a:pt x="6931470" y="3940410"/>
                  <a:pt x="6931470" y="3944913"/>
                </a:cubicBezTo>
                <a:lnTo>
                  <a:pt x="6931470" y="3944913"/>
                </a:lnTo>
                <a:lnTo>
                  <a:pt x="6931470" y="3944913"/>
                </a:lnTo>
              </a:path>
            </a:pathLst>
          </a:cu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823913" y="1984142"/>
            <a:ext cx="7473950" cy="3546475"/>
          </a:xfrm>
          <a:custGeom>
            <a:avLst/>
            <a:gdLst>
              <a:gd name="connsiteX0" fmla="*/ 0 w 7471935"/>
              <a:gd name="connsiteY0" fmla="*/ 28925 h 3717147"/>
              <a:gd name="connsiteX1" fmla="*/ 162139 w 7471935"/>
              <a:gd name="connsiteY1" fmla="*/ 28925 h 3717147"/>
              <a:gd name="connsiteX2" fmla="*/ 581000 w 7471935"/>
              <a:gd name="connsiteY2" fmla="*/ 42435 h 3717147"/>
              <a:gd name="connsiteX3" fmla="*/ 824210 w 7471935"/>
              <a:gd name="connsiteY3" fmla="*/ 82965 h 3717147"/>
              <a:gd name="connsiteX4" fmla="*/ 918791 w 7471935"/>
              <a:gd name="connsiteY4" fmla="*/ 96475 h 3717147"/>
              <a:gd name="connsiteX5" fmla="*/ 1094442 w 7471935"/>
              <a:gd name="connsiteY5" fmla="*/ 123495 h 3717147"/>
              <a:gd name="connsiteX6" fmla="*/ 1229559 w 7471935"/>
              <a:gd name="connsiteY6" fmla="*/ 150515 h 3717147"/>
              <a:gd name="connsiteX7" fmla="*/ 1270094 w 7471935"/>
              <a:gd name="connsiteY7" fmla="*/ 164025 h 3717147"/>
              <a:gd name="connsiteX8" fmla="*/ 1405210 w 7471935"/>
              <a:gd name="connsiteY8" fmla="*/ 191045 h 3717147"/>
              <a:gd name="connsiteX9" fmla="*/ 1499791 w 7471935"/>
              <a:gd name="connsiteY9" fmla="*/ 258594 h 3717147"/>
              <a:gd name="connsiteX10" fmla="*/ 1553838 w 7471935"/>
              <a:gd name="connsiteY10" fmla="*/ 272104 h 3717147"/>
              <a:gd name="connsiteX11" fmla="*/ 1648419 w 7471935"/>
              <a:gd name="connsiteY11" fmla="*/ 299124 h 3717147"/>
              <a:gd name="connsiteX12" fmla="*/ 1688954 w 7471935"/>
              <a:gd name="connsiteY12" fmla="*/ 326144 h 3717147"/>
              <a:gd name="connsiteX13" fmla="*/ 1783536 w 7471935"/>
              <a:gd name="connsiteY13" fmla="*/ 353164 h 3717147"/>
              <a:gd name="connsiteX14" fmla="*/ 1864606 w 7471935"/>
              <a:gd name="connsiteY14" fmla="*/ 393694 h 3717147"/>
              <a:gd name="connsiteX15" fmla="*/ 1905141 w 7471935"/>
              <a:gd name="connsiteY15" fmla="*/ 420714 h 3717147"/>
              <a:gd name="connsiteX16" fmla="*/ 1959187 w 7471935"/>
              <a:gd name="connsiteY16" fmla="*/ 447734 h 3717147"/>
              <a:gd name="connsiteX17" fmla="*/ 2053769 w 7471935"/>
              <a:gd name="connsiteY17" fmla="*/ 528794 h 3717147"/>
              <a:gd name="connsiteX18" fmla="*/ 2094303 w 7471935"/>
              <a:gd name="connsiteY18" fmla="*/ 555814 h 3717147"/>
              <a:gd name="connsiteX19" fmla="*/ 2161862 w 7471935"/>
              <a:gd name="connsiteY19" fmla="*/ 636874 h 3717147"/>
              <a:gd name="connsiteX20" fmla="*/ 2242931 w 7471935"/>
              <a:gd name="connsiteY20" fmla="*/ 690914 h 3717147"/>
              <a:gd name="connsiteX21" fmla="*/ 2337513 w 7471935"/>
              <a:gd name="connsiteY21" fmla="*/ 758463 h 3717147"/>
              <a:gd name="connsiteX22" fmla="*/ 2405071 w 7471935"/>
              <a:gd name="connsiteY22" fmla="*/ 826013 h 3717147"/>
              <a:gd name="connsiteX23" fmla="*/ 2540187 w 7471935"/>
              <a:gd name="connsiteY23" fmla="*/ 947603 h 3717147"/>
              <a:gd name="connsiteX24" fmla="*/ 2621257 w 7471935"/>
              <a:gd name="connsiteY24" fmla="*/ 1001643 h 3717147"/>
              <a:gd name="connsiteX25" fmla="*/ 2661792 w 7471935"/>
              <a:gd name="connsiteY25" fmla="*/ 1015153 h 3717147"/>
              <a:gd name="connsiteX26" fmla="*/ 2742862 w 7471935"/>
              <a:gd name="connsiteY26" fmla="*/ 1082703 h 3717147"/>
              <a:gd name="connsiteX27" fmla="*/ 2796909 w 7471935"/>
              <a:gd name="connsiteY27" fmla="*/ 1163763 h 3717147"/>
              <a:gd name="connsiteX28" fmla="*/ 2823932 w 7471935"/>
              <a:gd name="connsiteY28" fmla="*/ 1204292 h 3717147"/>
              <a:gd name="connsiteX29" fmla="*/ 2891490 w 7471935"/>
              <a:gd name="connsiteY29" fmla="*/ 1285352 h 3717147"/>
              <a:gd name="connsiteX30" fmla="*/ 2932025 w 7471935"/>
              <a:gd name="connsiteY30" fmla="*/ 1298862 h 3717147"/>
              <a:gd name="connsiteX31" fmla="*/ 3013095 w 7471935"/>
              <a:gd name="connsiteY31" fmla="*/ 1366412 h 3717147"/>
              <a:gd name="connsiteX32" fmla="*/ 3067141 w 7471935"/>
              <a:gd name="connsiteY32" fmla="*/ 1406942 h 3717147"/>
              <a:gd name="connsiteX33" fmla="*/ 3121188 w 7471935"/>
              <a:gd name="connsiteY33" fmla="*/ 1420452 h 3717147"/>
              <a:gd name="connsiteX34" fmla="*/ 3242793 w 7471935"/>
              <a:gd name="connsiteY34" fmla="*/ 1474492 h 3717147"/>
              <a:gd name="connsiteX35" fmla="*/ 3364397 w 7471935"/>
              <a:gd name="connsiteY35" fmla="*/ 1528532 h 3717147"/>
              <a:gd name="connsiteX36" fmla="*/ 3418444 w 7471935"/>
              <a:gd name="connsiteY36" fmla="*/ 1542042 h 3717147"/>
              <a:gd name="connsiteX37" fmla="*/ 3458979 w 7471935"/>
              <a:gd name="connsiteY37" fmla="*/ 1555552 h 3717147"/>
              <a:gd name="connsiteX38" fmla="*/ 3513025 w 7471935"/>
              <a:gd name="connsiteY38" fmla="*/ 1569062 h 3717147"/>
              <a:gd name="connsiteX39" fmla="*/ 3634630 w 7471935"/>
              <a:gd name="connsiteY39" fmla="*/ 1609592 h 3717147"/>
              <a:gd name="connsiteX40" fmla="*/ 3675165 w 7471935"/>
              <a:gd name="connsiteY40" fmla="*/ 1623102 h 3717147"/>
              <a:gd name="connsiteX41" fmla="*/ 3769746 w 7471935"/>
              <a:gd name="connsiteY41" fmla="*/ 1663632 h 3717147"/>
              <a:gd name="connsiteX42" fmla="*/ 3823793 w 7471935"/>
              <a:gd name="connsiteY42" fmla="*/ 1704161 h 3717147"/>
              <a:gd name="connsiteX43" fmla="*/ 3918374 w 7471935"/>
              <a:gd name="connsiteY43" fmla="*/ 1785221 h 3717147"/>
              <a:gd name="connsiteX44" fmla="*/ 3972421 w 7471935"/>
              <a:gd name="connsiteY44" fmla="*/ 1812241 h 3717147"/>
              <a:gd name="connsiteX45" fmla="*/ 4012956 w 7471935"/>
              <a:gd name="connsiteY45" fmla="*/ 1839261 h 3717147"/>
              <a:gd name="connsiteX46" fmla="*/ 4148072 w 7471935"/>
              <a:gd name="connsiteY46" fmla="*/ 1866281 h 3717147"/>
              <a:gd name="connsiteX47" fmla="*/ 4215630 w 7471935"/>
              <a:gd name="connsiteY47" fmla="*/ 1879791 h 3717147"/>
              <a:gd name="connsiteX48" fmla="*/ 4296700 w 7471935"/>
              <a:gd name="connsiteY48" fmla="*/ 1893301 h 3717147"/>
              <a:gd name="connsiteX49" fmla="*/ 4377770 w 7471935"/>
              <a:gd name="connsiteY49" fmla="*/ 1920321 h 3717147"/>
              <a:gd name="connsiteX50" fmla="*/ 4445328 w 7471935"/>
              <a:gd name="connsiteY50" fmla="*/ 1947341 h 3717147"/>
              <a:gd name="connsiteX51" fmla="*/ 4526398 w 7471935"/>
              <a:gd name="connsiteY51" fmla="*/ 1974361 h 3717147"/>
              <a:gd name="connsiteX52" fmla="*/ 4593956 w 7471935"/>
              <a:gd name="connsiteY52" fmla="*/ 2014891 h 3717147"/>
              <a:gd name="connsiteX53" fmla="*/ 4729073 w 7471935"/>
              <a:gd name="connsiteY53" fmla="*/ 2068931 h 3717147"/>
              <a:gd name="connsiteX54" fmla="*/ 4837166 w 7471935"/>
              <a:gd name="connsiteY54" fmla="*/ 2109461 h 3717147"/>
              <a:gd name="connsiteX55" fmla="*/ 4877701 w 7471935"/>
              <a:gd name="connsiteY55" fmla="*/ 2149991 h 3717147"/>
              <a:gd name="connsiteX56" fmla="*/ 4945259 w 7471935"/>
              <a:gd name="connsiteY56" fmla="*/ 2177011 h 3717147"/>
              <a:gd name="connsiteX57" fmla="*/ 5039840 w 7471935"/>
              <a:gd name="connsiteY57" fmla="*/ 2204030 h 3717147"/>
              <a:gd name="connsiteX58" fmla="*/ 5134422 w 7471935"/>
              <a:gd name="connsiteY58" fmla="*/ 2244560 h 3717147"/>
              <a:gd name="connsiteX59" fmla="*/ 5242515 w 7471935"/>
              <a:gd name="connsiteY59" fmla="*/ 2298600 h 3717147"/>
              <a:gd name="connsiteX60" fmla="*/ 5310073 w 7471935"/>
              <a:gd name="connsiteY60" fmla="*/ 2325620 h 3717147"/>
              <a:gd name="connsiteX61" fmla="*/ 5350608 w 7471935"/>
              <a:gd name="connsiteY61" fmla="*/ 2339130 h 3717147"/>
              <a:gd name="connsiteX62" fmla="*/ 5391143 w 7471935"/>
              <a:gd name="connsiteY62" fmla="*/ 2366150 h 3717147"/>
              <a:gd name="connsiteX63" fmla="*/ 5485724 w 7471935"/>
              <a:gd name="connsiteY63" fmla="*/ 2420190 h 3717147"/>
              <a:gd name="connsiteX64" fmla="*/ 5512748 w 7471935"/>
              <a:gd name="connsiteY64" fmla="*/ 2447210 h 3717147"/>
              <a:gd name="connsiteX65" fmla="*/ 5674887 w 7471935"/>
              <a:gd name="connsiteY65" fmla="*/ 2555290 h 3717147"/>
              <a:gd name="connsiteX66" fmla="*/ 5715422 w 7471935"/>
              <a:gd name="connsiteY66" fmla="*/ 2582310 h 3717147"/>
              <a:gd name="connsiteX67" fmla="*/ 5755957 w 7471935"/>
              <a:gd name="connsiteY67" fmla="*/ 2622840 h 3717147"/>
              <a:gd name="connsiteX68" fmla="*/ 5810004 w 7471935"/>
              <a:gd name="connsiteY68" fmla="*/ 2649860 h 3717147"/>
              <a:gd name="connsiteX69" fmla="*/ 5904585 w 7471935"/>
              <a:gd name="connsiteY69" fmla="*/ 2717409 h 3717147"/>
              <a:gd name="connsiteX70" fmla="*/ 5931608 w 7471935"/>
              <a:gd name="connsiteY70" fmla="*/ 2757939 h 3717147"/>
              <a:gd name="connsiteX71" fmla="*/ 5972143 w 7471935"/>
              <a:gd name="connsiteY71" fmla="*/ 2771449 h 3717147"/>
              <a:gd name="connsiteX72" fmla="*/ 6026190 w 7471935"/>
              <a:gd name="connsiteY72" fmla="*/ 2798469 h 3717147"/>
              <a:gd name="connsiteX73" fmla="*/ 6080236 w 7471935"/>
              <a:gd name="connsiteY73" fmla="*/ 2838999 h 3717147"/>
              <a:gd name="connsiteX74" fmla="*/ 6134283 w 7471935"/>
              <a:gd name="connsiteY74" fmla="*/ 2866019 h 3717147"/>
              <a:gd name="connsiteX75" fmla="*/ 6174818 w 7471935"/>
              <a:gd name="connsiteY75" fmla="*/ 2879529 h 3717147"/>
              <a:gd name="connsiteX76" fmla="*/ 6309934 w 7471935"/>
              <a:gd name="connsiteY76" fmla="*/ 2947079 h 3717147"/>
              <a:gd name="connsiteX77" fmla="*/ 6418027 w 7471935"/>
              <a:gd name="connsiteY77" fmla="*/ 3001119 h 3717147"/>
              <a:gd name="connsiteX78" fmla="*/ 6499097 w 7471935"/>
              <a:gd name="connsiteY78" fmla="*/ 3028139 h 3717147"/>
              <a:gd name="connsiteX79" fmla="*/ 6593678 w 7471935"/>
              <a:gd name="connsiteY79" fmla="*/ 3082179 h 3717147"/>
              <a:gd name="connsiteX80" fmla="*/ 6674748 w 7471935"/>
              <a:gd name="connsiteY80" fmla="*/ 3109199 h 3717147"/>
              <a:gd name="connsiteX81" fmla="*/ 6715283 w 7471935"/>
              <a:gd name="connsiteY81" fmla="*/ 3136219 h 3717147"/>
              <a:gd name="connsiteX82" fmla="*/ 6796353 w 7471935"/>
              <a:gd name="connsiteY82" fmla="*/ 3163239 h 3717147"/>
              <a:gd name="connsiteX83" fmla="*/ 6836888 w 7471935"/>
              <a:gd name="connsiteY83" fmla="*/ 3203768 h 3717147"/>
              <a:gd name="connsiteX84" fmla="*/ 6917958 w 7471935"/>
              <a:gd name="connsiteY84" fmla="*/ 3257808 h 3717147"/>
              <a:gd name="connsiteX85" fmla="*/ 6944981 w 7471935"/>
              <a:gd name="connsiteY85" fmla="*/ 3298338 h 3717147"/>
              <a:gd name="connsiteX86" fmla="*/ 7053074 w 7471935"/>
              <a:gd name="connsiteY86" fmla="*/ 3352378 h 3717147"/>
              <a:gd name="connsiteX87" fmla="*/ 7174679 w 7471935"/>
              <a:gd name="connsiteY87" fmla="*/ 3460458 h 3717147"/>
              <a:gd name="connsiteX88" fmla="*/ 7269260 w 7471935"/>
              <a:gd name="connsiteY88" fmla="*/ 3528008 h 3717147"/>
              <a:gd name="connsiteX89" fmla="*/ 7471935 w 7471935"/>
              <a:gd name="connsiteY89" fmla="*/ 3717147 h 3717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7471935" h="3717147">
                <a:moveTo>
                  <a:pt x="0" y="28925"/>
                </a:moveTo>
                <a:cubicBezTo>
                  <a:pt x="86785" y="0"/>
                  <a:pt x="4737" y="21056"/>
                  <a:pt x="162139" y="28925"/>
                </a:cubicBezTo>
                <a:cubicBezTo>
                  <a:pt x="301658" y="35900"/>
                  <a:pt x="441380" y="37932"/>
                  <a:pt x="581000" y="42435"/>
                </a:cubicBezTo>
                <a:cubicBezTo>
                  <a:pt x="815939" y="68536"/>
                  <a:pt x="589421" y="38947"/>
                  <a:pt x="824210" y="82965"/>
                </a:cubicBezTo>
                <a:cubicBezTo>
                  <a:pt x="855512" y="88833"/>
                  <a:pt x="887314" y="91633"/>
                  <a:pt x="918791" y="96475"/>
                </a:cubicBezTo>
                <a:cubicBezTo>
                  <a:pt x="1162505" y="133965"/>
                  <a:pt x="820189" y="84321"/>
                  <a:pt x="1094442" y="123495"/>
                </a:cubicBezTo>
                <a:cubicBezTo>
                  <a:pt x="1186020" y="154017"/>
                  <a:pt x="1074300" y="119467"/>
                  <a:pt x="1229559" y="150515"/>
                </a:cubicBezTo>
                <a:cubicBezTo>
                  <a:pt x="1243525" y="153308"/>
                  <a:pt x="1256399" y="160113"/>
                  <a:pt x="1270094" y="164025"/>
                </a:cubicBezTo>
                <a:cubicBezTo>
                  <a:pt x="1326532" y="180148"/>
                  <a:pt x="1341505" y="180429"/>
                  <a:pt x="1405210" y="191045"/>
                </a:cubicBezTo>
                <a:cubicBezTo>
                  <a:pt x="1411355" y="195653"/>
                  <a:pt x="1484431" y="252012"/>
                  <a:pt x="1499791" y="258594"/>
                </a:cubicBezTo>
                <a:cubicBezTo>
                  <a:pt x="1516860" y="265908"/>
                  <a:pt x="1535982" y="267003"/>
                  <a:pt x="1553838" y="272104"/>
                </a:cubicBezTo>
                <a:cubicBezTo>
                  <a:pt x="1689536" y="310870"/>
                  <a:pt x="1479448" y="256886"/>
                  <a:pt x="1648419" y="299124"/>
                </a:cubicBezTo>
                <a:cubicBezTo>
                  <a:pt x="1661931" y="308131"/>
                  <a:pt x="1674430" y="318883"/>
                  <a:pt x="1688954" y="326144"/>
                </a:cubicBezTo>
                <a:cubicBezTo>
                  <a:pt x="1708338" y="335835"/>
                  <a:pt x="1766220" y="348835"/>
                  <a:pt x="1783536" y="353164"/>
                </a:cubicBezTo>
                <a:cubicBezTo>
                  <a:pt x="1899702" y="430598"/>
                  <a:pt x="1752725" y="337761"/>
                  <a:pt x="1864606" y="393694"/>
                </a:cubicBezTo>
                <a:cubicBezTo>
                  <a:pt x="1879130" y="400955"/>
                  <a:pt x="1891042" y="412658"/>
                  <a:pt x="1905141" y="420714"/>
                </a:cubicBezTo>
                <a:cubicBezTo>
                  <a:pt x="1922629" y="430706"/>
                  <a:pt x="1941699" y="437742"/>
                  <a:pt x="1959187" y="447734"/>
                </a:cubicBezTo>
                <a:cubicBezTo>
                  <a:pt x="2021226" y="483181"/>
                  <a:pt x="1987760" y="472221"/>
                  <a:pt x="2053769" y="528794"/>
                </a:cubicBezTo>
                <a:cubicBezTo>
                  <a:pt x="2066098" y="539361"/>
                  <a:pt x="2080792" y="546807"/>
                  <a:pt x="2094303" y="555814"/>
                </a:cubicBezTo>
                <a:cubicBezTo>
                  <a:pt x="2118325" y="591841"/>
                  <a:pt x="2125850" y="608868"/>
                  <a:pt x="2161862" y="636874"/>
                </a:cubicBezTo>
                <a:cubicBezTo>
                  <a:pt x="2187499" y="656811"/>
                  <a:pt x="2216948" y="671430"/>
                  <a:pt x="2242931" y="690914"/>
                </a:cubicBezTo>
                <a:cubicBezTo>
                  <a:pt x="2309969" y="741185"/>
                  <a:pt x="2278241" y="718953"/>
                  <a:pt x="2337513" y="758463"/>
                </a:cubicBezTo>
                <a:cubicBezTo>
                  <a:pt x="2393196" y="841978"/>
                  <a:pt x="2331373" y="760511"/>
                  <a:pt x="2405071" y="826013"/>
                </a:cubicBezTo>
                <a:cubicBezTo>
                  <a:pt x="2521104" y="929141"/>
                  <a:pt x="2444349" y="880525"/>
                  <a:pt x="2540187" y="947603"/>
                </a:cubicBezTo>
                <a:cubicBezTo>
                  <a:pt x="2566794" y="966226"/>
                  <a:pt x="2590446" y="991374"/>
                  <a:pt x="2621257" y="1001643"/>
                </a:cubicBezTo>
                <a:cubicBezTo>
                  <a:pt x="2634769" y="1006146"/>
                  <a:pt x="2649053" y="1008784"/>
                  <a:pt x="2661792" y="1015153"/>
                </a:cubicBezTo>
                <a:cubicBezTo>
                  <a:pt x="2690179" y="1029345"/>
                  <a:pt x="2723845" y="1058256"/>
                  <a:pt x="2742862" y="1082703"/>
                </a:cubicBezTo>
                <a:cubicBezTo>
                  <a:pt x="2762801" y="1108336"/>
                  <a:pt x="2778893" y="1136743"/>
                  <a:pt x="2796909" y="1163763"/>
                </a:cubicBezTo>
                <a:lnTo>
                  <a:pt x="2823932" y="1204292"/>
                </a:lnTo>
                <a:cubicBezTo>
                  <a:pt x="2843873" y="1234200"/>
                  <a:pt x="2860279" y="1264547"/>
                  <a:pt x="2891490" y="1285352"/>
                </a:cubicBezTo>
                <a:cubicBezTo>
                  <a:pt x="2903341" y="1293252"/>
                  <a:pt x="2918513" y="1294359"/>
                  <a:pt x="2932025" y="1298862"/>
                </a:cubicBezTo>
                <a:cubicBezTo>
                  <a:pt x="2995112" y="1361941"/>
                  <a:pt x="2947254" y="1319389"/>
                  <a:pt x="3013095" y="1366412"/>
                </a:cubicBezTo>
                <a:cubicBezTo>
                  <a:pt x="3031420" y="1379499"/>
                  <a:pt x="3047000" y="1396872"/>
                  <a:pt x="3067141" y="1406942"/>
                </a:cubicBezTo>
                <a:cubicBezTo>
                  <a:pt x="3083751" y="1415246"/>
                  <a:pt x="3103172" y="1415949"/>
                  <a:pt x="3121188" y="1420452"/>
                </a:cubicBezTo>
                <a:cubicBezTo>
                  <a:pt x="3240427" y="1499935"/>
                  <a:pt x="3049835" y="1378024"/>
                  <a:pt x="3242793" y="1474492"/>
                </a:cubicBezTo>
                <a:cubicBezTo>
                  <a:pt x="3289880" y="1498033"/>
                  <a:pt x="3312641" y="1511282"/>
                  <a:pt x="3364397" y="1528532"/>
                </a:cubicBezTo>
                <a:cubicBezTo>
                  <a:pt x="3382014" y="1534404"/>
                  <a:pt x="3400588" y="1536941"/>
                  <a:pt x="3418444" y="1542042"/>
                </a:cubicBezTo>
                <a:cubicBezTo>
                  <a:pt x="3432139" y="1545954"/>
                  <a:pt x="3445284" y="1551640"/>
                  <a:pt x="3458979" y="1555552"/>
                </a:cubicBezTo>
                <a:cubicBezTo>
                  <a:pt x="3476834" y="1560653"/>
                  <a:pt x="3495238" y="1563727"/>
                  <a:pt x="3513025" y="1569062"/>
                </a:cubicBezTo>
                <a:lnTo>
                  <a:pt x="3634630" y="1609592"/>
                </a:lnTo>
                <a:cubicBezTo>
                  <a:pt x="3648142" y="1614095"/>
                  <a:pt x="3662426" y="1616733"/>
                  <a:pt x="3675165" y="1623102"/>
                </a:cubicBezTo>
                <a:cubicBezTo>
                  <a:pt x="3741950" y="1656491"/>
                  <a:pt x="3710103" y="1643753"/>
                  <a:pt x="3769746" y="1663632"/>
                </a:cubicBezTo>
                <a:cubicBezTo>
                  <a:pt x="3787762" y="1677142"/>
                  <a:pt x="3806695" y="1689507"/>
                  <a:pt x="3823793" y="1704161"/>
                </a:cubicBezTo>
                <a:cubicBezTo>
                  <a:pt x="3883320" y="1755177"/>
                  <a:pt x="3845426" y="1739634"/>
                  <a:pt x="3918374" y="1785221"/>
                </a:cubicBezTo>
                <a:cubicBezTo>
                  <a:pt x="3935455" y="1795895"/>
                  <a:pt x="3954933" y="1802249"/>
                  <a:pt x="3972421" y="1812241"/>
                </a:cubicBezTo>
                <a:cubicBezTo>
                  <a:pt x="3986520" y="1820297"/>
                  <a:pt x="3998030" y="1832865"/>
                  <a:pt x="4012956" y="1839261"/>
                </a:cubicBezTo>
                <a:cubicBezTo>
                  <a:pt x="4039371" y="1850580"/>
                  <a:pt x="4128660" y="1862752"/>
                  <a:pt x="4148072" y="1866281"/>
                </a:cubicBezTo>
                <a:cubicBezTo>
                  <a:pt x="4170667" y="1870389"/>
                  <a:pt x="4193035" y="1875683"/>
                  <a:pt x="4215630" y="1879791"/>
                </a:cubicBezTo>
                <a:cubicBezTo>
                  <a:pt x="4242584" y="1884691"/>
                  <a:pt x="4270122" y="1886657"/>
                  <a:pt x="4296700" y="1893301"/>
                </a:cubicBezTo>
                <a:cubicBezTo>
                  <a:pt x="4324334" y="1900209"/>
                  <a:pt x="4351000" y="1910588"/>
                  <a:pt x="4377770" y="1920321"/>
                </a:cubicBezTo>
                <a:cubicBezTo>
                  <a:pt x="4400564" y="1928609"/>
                  <a:pt x="4422534" y="1939053"/>
                  <a:pt x="4445328" y="1947341"/>
                </a:cubicBezTo>
                <a:cubicBezTo>
                  <a:pt x="4472098" y="1957074"/>
                  <a:pt x="4500466" y="1962575"/>
                  <a:pt x="4526398" y="1974361"/>
                </a:cubicBezTo>
                <a:cubicBezTo>
                  <a:pt x="4550306" y="1985227"/>
                  <a:pt x="4570999" y="2002139"/>
                  <a:pt x="4593956" y="2014891"/>
                </a:cubicBezTo>
                <a:cubicBezTo>
                  <a:pt x="4704553" y="2076326"/>
                  <a:pt x="4584953" y="2004886"/>
                  <a:pt x="4729073" y="2068931"/>
                </a:cubicBezTo>
                <a:cubicBezTo>
                  <a:pt x="4842939" y="2119532"/>
                  <a:pt x="4677001" y="2077432"/>
                  <a:pt x="4837166" y="2109461"/>
                </a:cubicBezTo>
                <a:cubicBezTo>
                  <a:pt x="4850678" y="2122971"/>
                  <a:pt x="4861498" y="2139865"/>
                  <a:pt x="4877701" y="2149991"/>
                </a:cubicBezTo>
                <a:cubicBezTo>
                  <a:pt x="4898269" y="2162844"/>
                  <a:pt x="4922549" y="2168496"/>
                  <a:pt x="4945259" y="2177011"/>
                </a:cubicBezTo>
                <a:cubicBezTo>
                  <a:pt x="4984029" y="2191548"/>
                  <a:pt x="4997247" y="2193384"/>
                  <a:pt x="5039840" y="2204030"/>
                </a:cubicBezTo>
                <a:cubicBezTo>
                  <a:pt x="5136518" y="2268474"/>
                  <a:pt x="5018087" y="2196093"/>
                  <a:pt x="5134422" y="2244560"/>
                </a:cubicBezTo>
                <a:cubicBezTo>
                  <a:pt x="5171607" y="2260052"/>
                  <a:pt x="5205113" y="2283641"/>
                  <a:pt x="5242515" y="2298600"/>
                </a:cubicBezTo>
                <a:cubicBezTo>
                  <a:pt x="5265034" y="2307607"/>
                  <a:pt x="5287363" y="2317105"/>
                  <a:pt x="5310073" y="2325620"/>
                </a:cubicBezTo>
                <a:cubicBezTo>
                  <a:pt x="5323409" y="2330620"/>
                  <a:pt x="5337869" y="2332761"/>
                  <a:pt x="5350608" y="2339130"/>
                </a:cubicBezTo>
                <a:cubicBezTo>
                  <a:pt x="5365132" y="2346391"/>
                  <a:pt x="5377044" y="2358094"/>
                  <a:pt x="5391143" y="2366150"/>
                </a:cubicBezTo>
                <a:cubicBezTo>
                  <a:pt x="5439688" y="2393887"/>
                  <a:pt x="5444575" y="2387275"/>
                  <a:pt x="5485724" y="2420190"/>
                </a:cubicBezTo>
                <a:cubicBezTo>
                  <a:pt x="5495671" y="2428147"/>
                  <a:pt x="5502446" y="2439718"/>
                  <a:pt x="5512748" y="2447210"/>
                </a:cubicBezTo>
                <a:cubicBezTo>
                  <a:pt x="5512760" y="2447219"/>
                  <a:pt x="5638852" y="2531270"/>
                  <a:pt x="5674887" y="2555290"/>
                </a:cubicBezTo>
                <a:cubicBezTo>
                  <a:pt x="5688399" y="2564297"/>
                  <a:pt x="5703939" y="2570828"/>
                  <a:pt x="5715422" y="2582310"/>
                </a:cubicBezTo>
                <a:cubicBezTo>
                  <a:pt x="5728934" y="2595820"/>
                  <a:pt x="5740408" y="2611735"/>
                  <a:pt x="5755957" y="2622840"/>
                </a:cubicBezTo>
                <a:cubicBezTo>
                  <a:pt x="5772348" y="2634546"/>
                  <a:pt x="5793011" y="2639047"/>
                  <a:pt x="5810004" y="2649860"/>
                </a:cubicBezTo>
                <a:cubicBezTo>
                  <a:pt x="5842690" y="2670658"/>
                  <a:pt x="5873058" y="2694893"/>
                  <a:pt x="5904585" y="2717409"/>
                </a:cubicBezTo>
                <a:cubicBezTo>
                  <a:pt x="5913593" y="2730919"/>
                  <a:pt x="5918928" y="2747796"/>
                  <a:pt x="5931608" y="2757939"/>
                </a:cubicBezTo>
                <a:cubicBezTo>
                  <a:pt x="5942730" y="2766835"/>
                  <a:pt x="5959052" y="2765839"/>
                  <a:pt x="5972143" y="2771449"/>
                </a:cubicBezTo>
                <a:cubicBezTo>
                  <a:pt x="5990656" y="2779382"/>
                  <a:pt x="6009109" y="2787795"/>
                  <a:pt x="6026190" y="2798469"/>
                </a:cubicBezTo>
                <a:cubicBezTo>
                  <a:pt x="6045286" y="2810403"/>
                  <a:pt x="6061140" y="2827065"/>
                  <a:pt x="6080236" y="2838999"/>
                </a:cubicBezTo>
                <a:cubicBezTo>
                  <a:pt x="6097317" y="2849673"/>
                  <a:pt x="6115770" y="2858086"/>
                  <a:pt x="6134283" y="2866019"/>
                </a:cubicBezTo>
                <a:cubicBezTo>
                  <a:pt x="6147374" y="2871629"/>
                  <a:pt x="6162368" y="2872613"/>
                  <a:pt x="6174818" y="2879529"/>
                </a:cubicBezTo>
                <a:cubicBezTo>
                  <a:pt x="6306439" y="2952643"/>
                  <a:pt x="6204312" y="2920676"/>
                  <a:pt x="6309934" y="2947079"/>
                </a:cubicBezTo>
                <a:cubicBezTo>
                  <a:pt x="6364011" y="2983126"/>
                  <a:pt x="6345308" y="2974679"/>
                  <a:pt x="6418027" y="3001119"/>
                </a:cubicBezTo>
                <a:cubicBezTo>
                  <a:pt x="6444797" y="3010852"/>
                  <a:pt x="6475395" y="3012340"/>
                  <a:pt x="6499097" y="3028139"/>
                </a:cubicBezTo>
                <a:cubicBezTo>
                  <a:pt x="6535659" y="3052511"/>
                  <a:pt x="6550823" y="3065039"/>
                  <a:pt x="6593678" y="3082179"/>
                </a:cubicBezTo>
                <a:cubicBezTo>
                  <a:pt x="6620126" y="3092757"/>
                  <a:pt x="6651046" y="3093400"/>
                  <a:pt x="6674748" y="3109199"/>
                </a:cubicBezTo>
                <a:cubicBezTo>
                  <a:pt x="6688260" y="3118206"/>
                  <a:pt x="6700444" y="3129625"/>
                  <a:pt x="6715283" y="3136219"/>
                </a:cubicBezTo>
                <a:cubicBezTo>
                  <a:pt x="6741313" y="3147787"/>
                  <a:pt x="6796353" y="3163239"/>
                  <a:pt x="6796353" y="3163239"/>
                </a:cubicBezTo>
                <a:cubicBezTo>
                  <a:pt x="6809865" y="3176749"/>
                  <a:pt x="6821805" y="3192038"/>
                  <a:pt x="6836888" y="3203768"/>
                </a:cubicBezTo>
                <a:cubicBezTo>
                  <a:pt x="6862525" y="3223705"/>
                  <a:pt x="6917958" y="3257808"/>
                  <a:pt x="6917958" y="3257808"/>
                </a:cubicBezTo>
                <a:cubicBezTo>
                  <a:pt x="6926966" y="3271318"/>
                  <a:pt x="6933499" y="3286857"/>
                  <a:pt x="6944981" y="3298338"/>
                </a:cubicBezTo>
                <a:cubicBezTo>
                  <a:pt x="6976284" y="3329638"/>
                  <a:pt x="7014369" y="3333028"/>
                  <a:pt x="7053074" y="3352378"/>
                </a:cubicBezTo>
                <a:cubicBezTo>
                  <a:pt x="7131732" y="3391702"/>
                  <a:pt x="7067241" y="3388842"/>
                  <a:pt x="7174679" y="3460458"/>
                </a:cubicBezTo>
                <a:cubicBezTo>
                  <a:pt x="7261048" y="3518031"/>
                  <a:pt x="7232784" y="3491534"/>
                  <a:pt x="7269260" y="3528008"/>
                </a:cubicBezTo>
                <a:lnTo>
                  <a:pt x="7471935" y="3717147"/>
                </a:lnTo>
              </a:path>
            </a:pathLst>
          </a:custGeom>
          <a:ln w="38100" cap="flat" cmpd="sng" algn="ctr">
            <a:solidFill>
              <a:srgbClr val="533EA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Arrow Connector 14"/>
          <p:cNvCxnSpPr>
            <a:stCxn id="13" idx="11"/>
          </p:cNvCxnSpPr>
          <p:nvPr/>
        </p:nvCxnSpPr>
        <p:spPr>
          <a:xfrm flipH="1">
            <a:off x="773113" y="2269892"/>
            <a:ext cx="1700212" cy="566738"/>
          </a:xfrm>
          <a:prstGeom prst="straightConnector1">
            <a:avLst/>
          </a:pr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11"/>
          </p:cNvCxnSpPr>
          <p:nvPr/>
        </p:nvCxnSpPr>
        <p:spPr>
          <a:xfrm flipH="1" flipV="1">
            <a:off x="823913" y="1917467"/>
            <a:ext cx="1649412" cy="352425"/>
          </a:xfrm>
          <a:prstGeom prst="straightConnector1">
            <a:avLst/>
          </a:pr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3" idx="11"/>
          </p:cNvCxnSpPr>
          <p:nvPr/>
        </p:nvCxnSpPr>
        <p:spPr>
          <a:xfrm flipH="1" flipV="1">
            <a:off x="785813" y="1047517"/>
            <a:ext cx="1687512" cy="1222375"/>
          </a:xfrm>
          <a:prstGeom prst="straightConnector1">
            <a:avLst/>
          </a:pr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4634" name="TextBox 22"/>
          <p:cNvSpPr txBox="1">
            <a:spLocks noChangeArrowheads="1"/>
          </p:cNvSpPr>
          <p:nvPr/>
        </p:nvSpPr>
        <p:spPr bwMode="auto">
          <a:xfrm rot="-5400000">
            <a:off x="-107156" y="3566319"/>
            <a:ext cx="1308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Amplitude</a:t>
            </a:r>
          </a:p>
        </p:txBody>
      </p:sp>
      <p:sp>
        <p:nvSpPr>
          <p:cNvPr id="154635" name="TextBox 23"/>
          <p:cNvSpPr txBox="1">
            <a:spLocks noChangeArrowheads="1"/>
          </p:cNvSpPr>
          <p:nvPr/>
        </p:nvSpPr>
        <p:spPr bwMode="auto">
          <a:xfrm>
            <a:off x="3811588" y="5694363"/>
            <a:ext cx="1374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uv-distance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823913" y="1674813"/>
            <a:ext cx="1649412" cy="1428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4637" name="TextBox 27"/>
          <p:cNvSpPr txBox="1">
            <a:spLocks noChangeArrowheads="1"/>
          </p:cNvSpPr>
          <p:nvPr/>
        </p:nvSpPr>
        <p:spPr bwMode="auto">
          <a:xfrm>
            <a:off x="1201738" y="750888"/>
            <a:ext cx="4587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54638" name="TextBox 28"/>
          <p:cNvSpPr txBox="1">
            <a:spLocks noChangeArrowheads="1"/>
          </p:cNvSpPr>
          <p:nvPr/>
        </p:nvSpPr>
        <p:spPr bwMode="auto">
          <a:xfrm>
            <a:off x="973138" y="1561723"/>
            <a:ext cx="4587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54639" name="TextBox 29"/>
          <p:cNvSpPr txBox="1">
            <a:spLocks noChangeArrowheads="1"/>
          </p:cNvSpPr>
          <p:nvPr/>
        </p:nvSpPr>
        <p:spPr bwMode="auto">
          <a:xfrm>
            <a:off x="1354138" y="2517696"/>
            <a:ext cx="4587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54640" name="TextBox 30"/>
          <p:cNvSpPr txBox="1">
            <a:spLocks noChangeArrowheads="1"/>
          </p:cNvSpPr>
          <p:nvPr/>
        </p:nvSpPr>
        <p:spPr bwMode="auto">
          <a:xfrm>
            <a:off x="3363913" y="2034749"/>
            <a:ext cx="37274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FFT of “Dirty” Interferometer map</a:t>
            </a:r>
          </a:p>
        </p:txBody>
      </p:sp>
      <p:sp>
        <p:nvSpPr>
          <p:cNvPr id="154641" name="TextBox 31"/>
          <p:cNvSpPr txBox="1">
            <a:spLocks noChangeArrowheads="1"/>
          </p:cNvSpPr>
          <p:nvPr/>
        </p:nvSpPr>
        <p:spPr bwMode="auto">
          <a:xfrm>
            <a:off x="5787251" y="3466208"/>
            <a:ext cx="17240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CLEAN model</a:t>
            </a:r>
          </a:p>
        </p:txBody>
      </p:sp>
      <p:cxnSp>
        <p:nvCxnSpPr>
          <p:cNvPr id="36" name="Straight Connector 35"/>
          <p:cNvCxnSpPr>
            <a:endCxn id="12" idx="42"/>
          </p:cNvCxnSpPr>
          <p:nvPr/>
        </p:nvCxnSpPr>
        <p:spPr>
          <a:xfrm rot="5400000">
            <a:off x="3191669" y="2320131"/>
            <a:ext cx="263525" cy="1889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5620564" y="3782547"/>
            <a:ext cx="277812" cy="188912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Isosceles Triangle 1"/>
          <p:cNvSpPr/>
          <p:nvPr/>
        </p:nvSpPr>
        <p:spPr>
          <a:xfrm rot="5400000">
            <a:off x="337273" y="1385096"/>
            <a:ext cx="2675840" cy="177876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80991" y="1133475"/>
            <a:ext cx="5488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No information on extended structures!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468915" y="1417834"/>
            <a:ext cx="849066" cy="0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584295" y="936556"/>
            <a:ext cx="1" cy="4851469"/>
          </a:xfrm>
          <a:prstGeom prst="line">
            <a:avLst/>
          </a:prstGeom>
          <a:ln w="22225">
            <a:solidFill>
              <a:schemeClr val="accent5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17150" y="6027003"/>
            <a:ext cx="2596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Shortest Baseline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Observed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584295" y="5788025"/>
            <a:ext cx="0" cy="238978"/>
          </a:xfrm>
          <a:prstGeom prst="line">
            <a:avLst/>
          </a:prstGeom>
          <a:ln w="25400">
            <a:solidFill>
              <a:schemeClr val="accent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1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4637" grpId="0"/>
      <p:bldP spid="154637" grpId="1"/>
      <p:bldP spid="154638" grpId="0"/>
      <p:bldP spid="154638" grpId="1"/>
      <p:bldP spid="154639" grpId="0"/>
      <p:bldP spid="154639" grpId="1"/>
      <p:bldP spid="154641" grpId="0"/>
      <p:bldP spid="2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Gill Sans MT"/>
                <a:cs typeface="Gill Sans MT"/>
              </a:rPr>
              <a:t>Ekers</a:t>
            </a:r>
            <a:r>
              <a:rPr lang="en-US" dirty="0" smtClean="0">
                <a:latin typeface="Gill Sans MT"/>
                <a:cs typeface="Gill Sans MT"/>
              </a:rPr>
              <a:t> &amp; Rots Theorem</a:t>
            </a:r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accent2"/>
                </a:solidFill>
                <a:latin typeface="Gill Sans MT"/>
                <a:cs typeface="Gill Sans MT"/>
              </a:rPr>
              <a:t>An interferometer doesn’t just measure angular scales </a:t>
            </a:r>
            <a:r>
              <a:rPr lang="en-US" dirty="0" err="1" smtClean="0">
                <a:solidFill>
                  <a:schemeClr val="accent2"/>
                </a:solidFill>
                <a:latin typeface="Lucida Grande"/>
                <a:ea typeface="Lucida Grande"/>
                <a:cs typeface="Lucida Grande"/>
              </a:rPr>
              <a:t>θ≈λ</a:t>
            </a:r>
            <a:r>
              <a:rPr lang="en-US" dirty="0" smtClean="0">
                <a:solidFill>
                  <a:schemeClr val="accent2"/>
                </a:solidFill>
                <a:latin typeface="Lucida Grande"/>
                <a:ea typeface="Lucida Grande"/>
                <a:cs typeface="Lucida Grande"/>
              </a:rPr>
              <a:t>/d</a:t>
            </a:r>
            <a:r>
              <a:rPr lang="en-US" dirty="0" smtClean="0">
                <a:solidFill>
                  <a:schemeClr val="accent2"/>
                </a:solidFill>
                <a:latin typeface="Gill Sans MT"/>
                <a:cs typeface="Gill Sans MT"/>
              </a:rPr>
              <a:t> it actually measures </a:t>
            </a:r>
            <a:r>
              <a:rPr lang="en-US" dirty="0" err="1" smtClean="0">
                <a:solidFill>
                  <a:schemeClr val="accent2"/>
                </a:solidFill>
                <a:latin typeface="Lucida Grande"/>
                <a:ea typeface="Lucida Grande"/>
                <a:cs typeface="Lucida Grande"/>
              </a:rPr>
              <a:t>λ</a:t>
            </a:r>
            <a:r>
              <a:rPr lang="en-US" dirty="0" smtClean="0">
                <a:solidFill>
                  <a:schemeClr val="accent2"/>
                </a:solidFill>
                <a:latin typeface="Lucida Grande"/>
                <a:ea typeface="Lucida Grande"/>
                <a:cs typeface="Lucida Grande"/>
              </a:rPr>
              <a:t> </a:t>
            </a:r>
            <a:r>
              <a:rPr lang="en-US" dirty="0" smtClean="0">
                <a:solidFill>
                  <a:schemeClr val="accent2"/>
                </a:solidFill>
                <a:latin typeface="Gill Sans MT"/>
                <a:cs typeface="Gill Sans MT"/>
              </a:rPr>
              <a:t>/ (d - D) &lt; </a:t>
            </a:r>
            <a:r>
              <a:rPr lang="en-US" dirty="0" err="1" smtClean="0">
                <a:solidFill>
                  <a:schemeClr val="accent2"/>
                </a:solidFill>
                <a:latin typeface="Lucida Grande"/>
                <a:ea typeface="Lucida Grande"/>
                <a:cs typeface="Lucida Grande"/>
              </a:rPr>
              <a:t>θ</a:t>
            </a:r>
            <a:r>
              <a:rPr lang="en-US" dirty="0">
                <a:solidFill>
                  <a:schemeClr val="accent2"/>
                </a:solidFill>
                <a:latin typeface="Gill Sans MT"/>
                <a:cs typeface="Gill Sans MT"/>
              </a:rPr>
              <a:t> </a:t>
            </a:r>
            <a:r>
              <a:rPr lang="en-US" dirty="0" smtClean="0">
                <a:solidFill>
                  <a:schemeClr val="accent2"/>
                </a:solidFill>
                <a:latin typeface="Gill Sans MT"/>
                <a:cs typeface="Gill Sans MT"/>
              </a:rPr>
              <a:t>&lt; </a:t>
            </a:r>
            <a:r>
              <a:rPr lang="en-US" dirty="0" err="1" smtClean="0">
                <a:solidFill>
                  <a:schemeClr val="accent2"/>
                </a:solidFill>
                <a:latin typeface="Lucida Grande"/>
                <a:ea typeface="Lucida Grande"/>
                <a:cs typeface="Lucida Grande"/>
              </a:rPr>
              <a:t>λ</a:t>
            </a:r>
            <a:r>
              <a:rPr lang="en-US" dirty="0" smtClean="0">
                <a:solidFill>
                  <a:schemeClr val="accent2"/>
                </a:solidFill>
                <a:latin typeface="Lucida Grande"/>
                <a:ea typeface="Lucida Grande"/>
                <a:cs typeface="Lucida Grande"/>
              </a:rPr>
              <a:t> </a:t>
            </a:r>
            <a:r>
              <a:rPr lang="en-US" dirty="0" smtClean="0">
                <a:solidFill>
                  <a:schemeClr val="accent2"/>
                </a:solidFill>
                <a:latin typeface="Gill Sans MT"/>
                <a:cs typeface="Gill Sans MT"/>
              </a:rPr>
              <a:t>/ (d + D)</a:t>
            </a:r>
          </a:p>
        </p:txBody>
      </p:sp>
      <p:pic>
        <p:nvPicPr>
          <p:cNvPr id="6" name="Picture 5" descr="atca-single-a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7" t="10057" r="20274" b="4197"/>
          <a:stretch/>
        </p:blipFill>
        <p:spPr>
          <a:xfrm>
            <a:off x="3384228" y="3902817"/>
            <a:ext cx="1765686" cy="1742330"/>
          </a:xfrm>
          <a:prstGeom prst="rect">
            <a:avLst/>
          </a:prstGeom>
        </p:spPr>
      </p:pic>
      <p:pic>
        <p:nvPicPr>
          <p:cNvPr id="7" name="Picture 6" descr="atca-single-a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7" t="10057" r="20274" b="4197"/>
          <a:stretch/>
        </p:blipFill>
        <p:spPr>
          <a:xfrm>
            <a:off x="624798" y="3902817"/>
            <a:ext cx="1765686" cy="174233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502381" y="5769044"/>
            <a:ext cx="2811155" cy="7744"/>
          </a:xfrm>
          <a:prstGeom prst="line">
            <a:avLst/>
          </a:prstGeom>
          <a:ln w="22225">
            <a:solidFill>
              <a:srgbClr val="660066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82063" y="3621570"/>
            <a:ext cx="1233818" cy="0"/>
          </a:xfrm>
          <a:prstGeom prst="line">
            <a:avLst/>
          </a:prstGeom>
          <a:ln w="22225">
            <a:solidFill>
              <a:srgbClr val="660066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20214" y="3125974"/>
            <a:ext cx="4344513" cy="0"/>
          </a:xfrm>
          <a:prstGeom prst="line">
            <a:avLst/>
          </a:prstGeom>
          <a:ln w="22225">
            <a:solidFill>
              <a:srgbClr val="660066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65489" y="5672652"/>
            <a:ext cx="341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4B87"/>
                </a:solidFill>
                <a:latin typeface="Gill Sans MT"/>
                <a:cs typeface="Gill Sans MT"/>
              </a:rPr>
              <a:t>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29345" y="2602831"/>
            <a:ext cx="923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4B87"/>
                </a:solidFill>
                <a:latin typeface="Gill Sans MT"/>
                <a:cs typeface="Gill Sans MT"/>
              </a:rPr>
              <a:t>d + 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52865" y="3531386"/>
            <a:ext cx="842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4B87"/>
                </a:solidFill>
                <a:latin typeface="Gill Sans MT"/>
                <a:cs typeface="Gill Sans MT"/>
              </a:rPr>
              <a:t>d - D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720214" y="4194376"/>
            <a:ext cx="1561849" cy="383667"/>
          </a:xfrm>
          <a:prstGeom prst="line">
            <a:avLst/>
          </a:prstGeom>
          <a:ln w="22225">
            <a:solidFill>
              <a:srgbClr val="660066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39342" y="4140531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4B87"/>
                </a:solidFill>
                <a:latin typeface="Gill Sans MT"/>
                <a:cs typeface="Gill Sans MT"/>
              </a:rPr>
              <a:t>D</a:t>
            </a:r>
            <a:endParaRPr lang="en-US" dirty="0" smtClean="0">
              <a:solidFill>
                <a:srgbClr val="004B87"/>
              </a:solidFill>
              <a:latin typeface="Gill Sans MT"/>
              <a:cs typeface="Gill Sans MT"/>
            </a:endParaRPr>
          </a:p>
        </p:txBody>
      </p:sp>
      <p:sp>
        <p:nvSpPr>
          <p:cNvPr id="30" name="Arc 29"/>
          <p:cNvSpPr/>
          <p:nvPr/>
        </p:nvSpPr>
        <p:spPr>
          <a:xfrm rot="5400000">
            <a:off x="5072117" y="3103545"/>
            <a:ext cx="2519172" cy="2564034"/>
          </a:xfrm>
          <a:prstGeom prst="arc">
            <a:avLst/>
          </a:prstGeom>
          <a:ln w="22225">
            <a:solidFill>
              <a:schemeClr val="accent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/>
          <p:cNvSpPr/>
          <p:nvPr/>
        </p:nvSpPr>
        <p:spPr>
          <a:xfrm rot="10800000">
            <a:off x="7613720" y="3081113"/>
            <a:ext cx="2519172" cy="2564034"/>
          </a:xfrm>
          <a:prstGeom prst="arc">
            <a:avLst/>
          </a:prstGeom>
          <a:ln w="22225">
            <a:solidFill>
              <a:schemeClr val="accent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7613720" y="4335495"/>
            <a:ext cx="0" cy="1309653"/>
          </a:xfrm>
          <a:prstGeom prst="line">
            <a:avLst/>
          </a:prstGeom>
          <a:ln w="22225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118318" y="3613730"/>
            <a:ext cx="2791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“Fourier Coverage”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4999" y="6095414"/>
            <a:ext cx="25836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(Slide courtesy of </a:t>
            </a:r>
            <a:r>
              <a:rPr lang="en-US" sz="1100" dirty="0" err="1" smtClean="0"/>
              <a:t>Juergen</a:t>
            </a:r>
            <a:r>
              <a:rPr lang="en-US" sz="1100" dirty="0" smtClean="0"/>
              <a:t> </a:t>
            </a:r>
            <a:r>
              <a:rPr lang="en-US" sz="1100" dirty="0" err="1" smtClean="0"/>
              <a:t>Ott</a:t>
            </a:r>
            <a:r>
              <a:rPr lang="en-US" sz="1100" dirty="0" smtClean="0"/>
              <a:t>, NRAO)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435335" y="5576161"/>
            <a:ext cx="302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4B87"/>
                </a:solidFill>
                <a:latin typeface="Gill Sans MT"/>
                <a:cs typeface="Gill Sans MT"/>
              </a:rPr>
              <a:t>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422347" y="5576161"/>
            <a:ext cx="738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4B87"/>
                </a:solidFill>
                <a:latin typeface="Gill Sans MT"/>
                <a:cs typeface="Gill Sans MT"/>
              </a:rPr>
              <a:t>d + 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980749" y="5576161"/>
            <a:ext cx="678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4B87"/>
                </a:solidFill>
                <a:latin typeface="Gill Sans MT"/>
                <a:cs typeface="Gill Sans MT"/>
              </a:rPr>
              <a:t>d - D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6310939" y="5645147"/>
            <a:ext cx="2551638" cy="0"/>
          </a:xfrm>
          <a:prstGeom prst="line">
            <a:avLst/>
          </a:prstGeom>
          <a:ln w="22225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87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Gill Sans MT"/>
                <a:cs typeface="Gill Sans MT"/>
              </a:rPr>
              <a:t>Ekers</a:t>
            </a:r>
            <a:r>
              <a:rPr lang="en-US" dirty="0" smtClean="0">
                <a:latin typeface="Gill Sans MT"/>
                <a:cs typeface="Gill Sans MT"/>
              </a:rPr>
              <a:t> &amp; Rots Theorem</a:t>
            </a:r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>
                <a:latin typeface="Gill Sans MT"/>
                <a:cs typeface="Gill Sans MT"/>
              </a:rPr>
              <a:t>Sounds great but you can’t get all that extra information from a single visibility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Gill Sans MT"/>
                <a:cs typeface="Gill Sans MT"/>
              </a:rPr>
              <a:t>Interferometers measure a number per baseline and integration time, not a range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Gill Sans MT"/>
                <a:cs typeface="Gill Sans MT"/>
              </a:rPr>
              <a:t>Similar to a single dish, you have to scan to get the extra “</a:t>
            </a:r>
            <a:r>
              <a:rPr lang="en-US" dirty="0" err="1" smtClean="0">
                <a:latin typeface="Gill Sans MT"/>
                <a:cs typeface="Gill Sans MT"/>
              </a:rPr>
              <a:t>spacings</a:t>
            </a:r>
            <a:r>
              <a:rPr lang="en-US" dirty="0" smtClean="0">
                <a:latin typeface="Gill Sans MT"/>
                <a:cs typeface="Gill Sans MT"/>
              </a:rPr>
              <a:t>”</a:t>
            </a:r>
          </a:p>
          <a:p>
            <a:pPr>
              <a:buFont typeface="Arial"/>
              <a:buChar char="•"/>
            </a:pPr>
            <a:r>
              <a:rPr lang="en-US" dirty="0" err="1" smtClean="0">
                <a:latin typeface="Gill Sans MT"/>
                <a:cs typeface="Gill Sans MT"/>
              </a:rPr>
              <a:t>Mosaicing</a:t>
            </a:r>
            <a:r>
              <a:rPr lang="en-US" dirty="0" smtClean="0">
                <a:latin typeface="Gill Sans MT"/>
                <a:cs typeface="Gill Sans MT"/>
              </a:rPr>
              <a:t> is a way to perform this scanning and unlocks the extra information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4999" y="6095414"/>
            <a:ext cx="25836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(Slide courtesy of </a:t>
            </a:r>
            <a:r>
              <a:rPr lang="en-US" sz="1100" dirty="0" err="1" smtClean="0"/>
              <a:t>Juergen</a:t>
            </a:r>
            <a:r>
              <a:rPr lang="en-US" sz="1100" dirty="0" smtClean="0"/>
              <a:t> </a:t>
            </a:r>
            <a:r>
              <a:rPr lang="en-US" sz="1100" dirty="0" err="1" smtClean="0"/>
              <a:t>Ott</a:t>
            </a:r>
            <a:r>
              <a:rPr lang="en-US" sz="1100" dirty="0" smtClean="0"/>
              <a:t>, NRAO)</a:t>
            </a:r>
          </a:p>
        </p:txBody>
      </p:sp>
    </p:spTree>
    <p:extLst>
      <p:ext uri="{BB962C8B-B14F-4D97-AF65-F5344CB8AC3E}">
        <p14:creationId xmlns:p14="http://schemas.microsoft.com/office/powerpoint/2010/main" val="122531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Gill Sans MT"/>
                <a:cs typeface="Gill Sans MT"/>
              </a:rPr>
              <a:t>Ekers</a:t>
            </a:r>
            <a:r>
              <a:rPr lang="en-US" dirty="0" smtClean="0">
                <a:latin typeface="Gill Sans MT"/>
                <a:cs typeface="Gill Sans MT"/>
              </a:rPr>
              <a:t> &amp; Rots Theorem</a:t>
            </a:r>
            <a:endParaRPr lang="en-US" dirty="0">
              <a:latin typeface="Gill Sans MT"/>
              <a:cs typeface="Gill Sans MT"/>
            </a:endParaRPr>
          </a:p>
        </p:txBody>
      </p:sp>
      <p:pic>
        <p:nvPicPr>
          <p:cNvPr id="5" name="Content Placeholder 4" descr="ekers-rot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14" b="-4814"/>
          <a:stretch>
            <a:fillRect/>
          </a:stretch>
        </p:blipFill>
        <p:spPr>
          <a:xfrm>
            <a:off x="41181" y="1144454"/>
            <a:ext cx="9058289" cy="4981710"/>
          </a:xfrm>
        </p:spPr>
      </p:pic>
      <p:sp>
        <p:nvSpPr>
          <p:cNvPr id="6" name="TextBox 5"/>
          <p:cNvSpPr txBox="1"/>
          <p:nvPr/>
        </p:nvSpPr>
        <p:spPr>
          <a:xfrm>
            <a:off x="634999" y="6095414"/>
            <a:ext cx="25836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(Slide courtesy of </a:t>
            </a:r>
            <a:r>
              <a:rPr lang="en-US" sz="1100" dirty="0" err="1" smtClean="0"/>
              <a:t>Juergen</a:t>
            </a:r>
            <a:r>
              <a:rPr lang="en-US" sz="1100" dirty="0" smtClean="0"/>
              <a:t> </a:t>
            </a:r>
            <a:r>
              <a:rPr lang="en-US" sz="1100" dirty="0" err="1" smtClean="0"/>
              <a:t>Ott</a:t>
            </a:r>
            <a:r>
              <a:rPr lang="en-US" sz="1100" dirty="0" smtClean="0"/>
              <a:t>, NRAO)</a:t>
            </a:r>
          </a:p>
        </p:txBody>
      </p:sp>
    </p:spTree>
    <p:extLst>
      <p:ext uri="{BB962C8B-B14F-4D97-AF65-F5344CB8AC3E}">
        <p14:creationId xmlns:p14="http://schemas.microsoft.com/office/powerpoint/2010/main" val="313788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Gill Sans MT"/>
                <a:cs typeface="Gill Sans MT"/>
              </a:rPr>
              <a:t>Centaurus</a:t>
            </a:r>
            <a:r>
              <a:rPr lang="en-US" dirty="0" smtClean="0">
                <a:latin typeface="Gill Sans MT"/>
                <a:cs typeface="Gill Sans MT"/>
              </a:rPr>
              <a:t> A: 406 </a:t>
            </a:r>
            <a:r>
              <a:rPr lang="en-US" dirty="0" err="1" smtClean="0">
                <a:latin typeface="Gill Sans MT"/>
                <a:cs typeface="Gill Sans MT"/>
              </a:rPr>
              <a:t>pointings</a:t>
            </a:r>
            <a:r>
              <a:rPr lang="en-US" dirty="0" smtClean="0">
                <a:latin typeface="Gill Sans MT"/>
                <a:cs typeface="Gill Sans MT"/>
              </a:rPr>
              <a:t>!</a:t>
            </a:r>
            <a:endParaRPr lang="en-US" dirty="0">
              <a:latin typeface="Gill Sans MT"/>
              <a:cs typeface="Gill Sans MT"/>
            </a:endParaRPr>
          </a:p>
        </p:txBody>
      </p:sp>
      <p:pic>
        <p:nvPicPr>
          <p:cNvPr id="5" name="Content Placeholder 4" descr="CenA-mosaic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r="1383"/>
          <a:stretch/>
        </p:blipFill>
        <p:spPr>
          <a:xfrm>
            <a:off x="1249578" y="863138"/>
            <a:ext cx="6684188" cy="5356651"/>
          </a:xfrm>
        </p:spPr>
      </p:pic>
      <p:sp>
        <p:nvSpPr>
          <p:cNvPr id="6" name="TextBox 5"/>
          <p:cNvSpPr txBox="1"/>
          <p:nvPr/>
        </p:nvSpPr>
        <p:spPr>
          <a:xfrm>
            <a:off x="5715011" y="6129189"/>
            <a:ext cx="1698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Feain</a:t>
            </a:r>
            <a:r>
              <a:rPr lang="en-US" sz="1600" dirty="0" smtClean="0"/>
              <a:t> et al. 2011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0294" y="6184434"/>
            <a:ext cx="25836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(Slide courtesy of </a:t>
            </a:r>
            <a:r>
              <a:rPr lang="en-US" sz="1100" dirty="0" err="1" smtClean="0"/>
              <a:t>Juergen</a:t>
            </a:r>
            <a:r>
              <a:rPr lang="en-US" sz="1100" dirty="0" smtClean="0"/>
              <a:t> </a:t>
            </a:r>
            <a:r>
              <a:rPr lang="en-US" sz="1100" dirty="0" err="1" smtClean="0"/>
              <a:t>Ott</a:t>
            </a:r>
            <a:r>
              <a:rPr lang="en-US" sz="1100" dirty="0" smtClean="0"/>
              <a:t>, NRAO)</a:t>
            </a:r>
          </a:p>
        </p:txBody>
      </p:sp>
    </p:spTree>
    <p:extLst>
      <p:ext uri="{BB962C8B-B14F-4D97-AF65-F5344CB8AC3E}">
        <p14:creationId xmlns:p14="http://schemas.microsoft.com/office/powerpoint/2010/main" val="273004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Gill Sans MT" pitchFamily="8" charset="0"/>
                <a:ea typeface="ＭＳ Ｐゴシック" pitchFamily="8" charset="-128"/>
              </a:rPr>
              <a:t>Interferometer + Single Dish</a:t>
            </a:r>
          </a:p>
        </p:txBody>
      </p:sp>
      <p:sp>
        <p:nvSpPr>
          <p:cNvPr id="155651" name="TextBox 8"/>
          <p:cNvSpPr txBox="1">
            <a:spLocks noChangeArrowheads="1"/>
          </p:cNvSpPr>
          <p:nvPr/>
        </p:nvSpPr>
        <p:spPr bwMode="auto">
          <a:xfrm>
            <a:off x="4570413" y="3422650"/>
            <a:ext cx="5270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/>
              <a:t>+</a:t>
            </a:r>
          </a:p>
        </p:txBody>
      </p:sp>
      <p:pic>
        <p:nvPicPr>
          <p:cNvPr id="155652" name="Picture 10" descr="VL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3" y="2438400"/>
            <a:ext cx="4471987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3" name="Picture 11" descr="GBT_photo_s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3663" y="2438400"/>
            <a:ext cx="3970337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rot="10800000" flipV="1">
            <a:off x="6324600" y="3344863"/>
            <a:ext cx="1217613" cy="936625"/>
          </a:xfrm>
          <a:prstGeom prst="straightConnector1">
            <a:avLst/>
          </a:prstGeom>
          <a:ln w="34925" cap="flat" cmpd="sng" algn="ctr">
            <a:solidFill>
              <a:srgbClr val="BE629D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655" name="TextBox 13"/>
          <p:cNvSpPr txBox="1">
            <a:spLocks noChangeArrowheads="1"/>
          </p:cNvSpPr>
          <p:nvPr/>
        </p:nvSpPr>
        <p:spPr bwMode="auto">
          <a:xfrm>
            <a:off x="5553186" y="3160713"/>
            <a:ext cx="13393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100 meters</a:t>
            </a:r>
          </a:p>
        </p:txBody>
      </p:sp>
      <p:sp>
        <p:nvSpPr>
          <p:cNvPr id="155656" name="TextBox 14"/>
          <p:cNvSpPr txBox="1">
            <a:spLocks noChangeArrowheads="1"/>
          </p:cNvSpPr>
          <p:nvPr/>
        </p:nvSpPr>
        <p:spPr bwMode="auto">
          <a:xfrm>
            <a:off x="1700213" y="3487738"/>
            <a:ext cx="12110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43 meters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120900" y="4032250"/>
            <a:ext cx="347663" cy="14288"/>
          </a:xfrm>
          <a:prstGeom prst="straightConnector1">
            <a:avLst/>
          </a:prstGeom>
          <a:ln w="34925" cap="flat" cmpd="sng" algn="ctr">
            <a:solidFill>
              <a:srgbClr val="BE629D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69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Gill Sans MT" pitchFamily="8" charset="0"/>
                <a:ea typeface="ＭＳ Ｐゴシック" pitchFamily="8" charset="-128"/>
              </a:rPr>
              <a:t>Interferometer + Single Dish</a:t>
            </a:r>
          </a:p>
        </p:txBody>
      </p:sp>
      <p:sp>
        <p:nvSpPr>
          <p:cNvPr id="155651" name="TextBox 8"/>
          <p:cNvSpPr txBox="1">
            <a:spLocks noChangeArrowheads="1"/>
          </p:cNvSpPr>
          <p:nvPr/>
        </p:nvSpPr>
        <p:spPr bwMode="auto">
          <a:xfrm>
            <a:off x="4570413" y="3422650"/>
            <a:ext cx="5270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/>
              <a:t>+</a:t>
            </a:r>
          </a:p>
        </p:txBody>
      </p:sp>
      <p:pic>
        <p:nvPicPr>
          <p:cNvPr id="155652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196" y="2438400"/>
            <a:ext cx="4124520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3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4456" y="2438400"/>
            <a:ext cx="3968750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H="1">
            <a:off x="5553187" y="3160713"/>
            <a:ext cx="3133613" cy="1735769"/>
          </a:xfrm>
          <a:prstGeom prst="straightConnector1">
            <a:avLst/>
          </a:prstGeom>
          <a:ln w="34925" cap="flat" cmpd="sng" algn="ctr">
            <a:solidFill>
              <a:srgbClr val="BE629D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655" name="TextBox 13"/>
          <p:cNvSpPr txBox="1">
            <a:spLocks noChangeArrowheads="1"/>
          </p:cNvSpPr>
          <p:nvPr/>
        </p:nvSpPr>
        <p:spPr bwMode="auto">
          <a:xfrm>
            <a:off x="5335969" y="2749074"/>
            <a:ext cx="12110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64 </a:t>
            </a:r>
            <a:r>
              <a:rPr lang="en-US" sz="1800" dirty="0">
                <a:solidFill>
                  <a:schemeClr val="bg1"/>
                </a:solidFill>
              </a:rPr>
              <a:t>meters</a:t>
            </a:r>
          </a:p>
        </p:txBody>
      </p:sp>
      <p:sp>
        <p:nvSpPr>
          <p:cNvPr id="155656" name="TextBox 14"/>
          <p:cNvSpPr txBox="1">
            <a:spLocks noChangeArrowheads="1"/>
          </p:cNvSpPr>
          <p:nvPr/>
        </p:nvSpPr>
        <p:spPr bwMode="auto">
          <a:xfrm>
            <a:off x="489199" y="3118406"/>
            <a:ext cx="12110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31 </a:t>
            </a:r>
            <a:r>
              <a:rPr lang="en-US" sz="1800" dirty="0">
                <a:solidFill>
                  <a:schemeClr val="bg1"/>
                </a:solidFill>
              </a:rPr>
              <a:t>meters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138752" y="3927213"/>
            <a:ext cx="167090" cy="484635"/>
          </a:xfrm>
          <a:prstGeom prst="straightConnector1">
            <a:avLst/>
          </a:prstGeom>
          <a:ln w="34925" cap="flat" cmpd="sng" algn="ctr">
            <a:solidFill>
              <a:srgbClr val="BE629D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97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r>
              <a:rPr lang="en-US" smtClean="0">
                <a:latin typeface="Gill Sans MT" pitchFamily="8" charset="0"/>
                <a:ea typeface="ＭＳ Ｐゴシック" pitchFamily="8" charset="-128"/>
              </a:rPr>
              <a:t>Single Dish – FT View</a:t>
            </a:r>
          </a:p>
        </p:txBody>
      </p:sp>
      <p:pic>
        <p:nvPicPr>
          <p:cNvPr id="149507" name="Content Placeholder 6" descr="GBT_summed_flux_casa_viewer.pdf"/>
          <p:cNvPicPr>
            <a:picLocks noGrp="1" noChangeAspect="1"/>
          </p:cNvPicPr>
          <p:nvPr>
            <p:ph idx="1"/>
          </p:nvPr>
        </p:nvPicPr>
        <p:blipFill>
          <a:blip r:embed="rId2"/>
          <a:srcRect l="-217" t="11890" r="38780"/>
          <a:stretch>
            <a:fillRect/>
          </a:stretch>
        </p:blipFill>
        <p:spPr>
          <a:xfrm>
            <a:off x="25400" y="1204913"/>
            <a:ext cx="5184775" cy="4738687"/>
          </a:xfrm>
        </p:spPr>
      </p:pic>
      <p:pic>
        <p:nvPicPr>
          <p:cNvPr id="149508" name="Picture 8" descr="N1569_gbt_fft.1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325269" y="2807494"/>
            <a:ext cx="3008312" cy="42100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49509" name="TextBox 9"/>
          <p:cNvSpPr txBox="1">
            <a:spLocks noChangeArrowheads="1"/>
          </p:cNvSpPr>
          <p:nvPr/>
        </p:nvSpPr>
        <p:spPr bwMode="auto">
          <a:xfrm>
            <a:off x="5210175" y="1204913"/>
            <a:ext cx="3236913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Wingdings" pitchFamily="8" charset="2"/>
              <a:buChar char="§"/>
            </a:pPr>
            <a:r>
              <a:rPr lang="en-US" sz="2000"/>
              <a:t> NGC 1569</a:t>
            </a:r>
          </a:p>
          <a:p>
            <a:pPr lvl="1">
              <a:buFont typeface="Wingdings" pitchFamily="8" charset="2"/>
              <a:buChar char="§"/>
            </a:pPr>
            <a:r>
              <a:rPr lang="en-US" sz="2000"/>
              <a:t> GBT Cube – single channel shows all flux</a:t>
            </a:r>
          </a:p>
          <a:p>
            <a:pPr lvl="1">
              <a:buFont typeface="Wingdings" pitchFamily="8" charset="2"/>
              <a:buChar char="§"/>
            </a:pPr>
            <a:r>
              <a:rPr lang="en-US" sz="2000"/>
              <a:t> FFT of channel shows all flux is in center </a:t>
            </a:r>
          </a:p>
        </p:txBody>
      </p:sp>
    </p:spTree>
    <p:extLst>
      <p:ext uri="{BB962C8B-B14F-4D97-AF65-F5344CB8AC3E}">
        <p14:creationId xmlns:p14="http://schemas.microsoft.com/office/powerpoint/2010/main" val="360916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/>
                <a:cs typeface="Gill Sans MT"/>
              </a:rPr>
              <a:t>Using a Single Dish (SD) to Correct for Zero Spacing</a:t>
            </a:r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8599"/>
            <a:ext cx="8229600" cy="4525963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1800" dirty="0" smtClean="0">
                <a:latin typeface="Gill Sans MT"/>
                <a:cs typeface="Gill Sans MT"/>
              </a:rPr>
              <a:t>Get an </a:t>
            </a:r>
            <a:r>
              <a:rPr lang="en-US" sz="1800" dirty="0" err="1" smtClean="0">
                <a:latin typeface="Gill Sans MT"/>
                <a:cs typeface="Gill Sans MT"/>
              </a:rPr>
              <a:t>interferometric</a:t>
            </a:r>
            <a:r>
              <a:rPr lang="en-US" sz="1800" dirty="0" smtClean="0">
                <a:latin typeface="Gill Sans MT"/>
                <a:cs typeface="Gill Sans MT"/>
              </a:rPr>
              <a:t> observation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latin typeface="Gill Sans MT"/>
                <a:cs typeface="Gill Sans MT"/>
              </a:rPr>
              <a:t>Go to a SD and map the same region, use a SD with a diameter larger than the shortest baseline of your </a:t>
            </a:r>
            <a:r>
              <a:rPr lang="en-US" sz="1800" dirty="0" err="1" smtClean="0">
                <a:latin typeface="Gill Sans MT"/>
                <a:cs typeface="Gill Sans MT"/>
              </a:rPr>
              <a:t>interferometric</a:t>
            </a:r>
            <a:r>
              <a:rPr lang="en-US" sz="1800" dirty="0" smtClean="0">
                <a:latin typeface="Gill Sans MT"/>
                <a:cs typeface="Gill Sans MT"/>
              </a:rPr>
              <a:t> map</a:t>
            </a:r>
          </a:p>
          <a:p>
            <a:pPr marL="0" indent="0" algn="ctr"/>
            <a:r>
              <a:rPr lang="en-US" u="sng" dirty="0" smtClean="0">
                <a:latin typeface="Gill Sans MT"/>
                <a:cs typeface="Gill Sans MT"/>
              </a:rPr>
              <a:t>Goals:</a:t>
            </a:r>
            <a:endParaRPr lang="en-US" u="sng" dirty="0">
              <a:latin typeface="Gill Sans MT"/>
              <a:cs typeface="Gill Sans MT"/>
            </a:endParaRPr>
          </a:p>
          <a:p>
            <a:pPr>
              <a:buFont typeface="Arial"/>
              <a:buChar char="•"/>
            </a:pPr>
            <a:r>
              <a:rPr lang="en-US" sz="1800" dirty="0" smtClean="0">
                <a:latin typeface="Gill Sans MT"/>
                <a:cs typeface="Gill Sans MT"/>
              </a:rPr>
              <a:t>Aim for (at least) same surface brightness sensitivity at shortest baseline and SD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latin typeface="Gill Sans MT"/>
                <a:cs typeface="Gill Sans MT"/>
              </a:rPr>
              <a:t>Calibrate, calibrate, calibrate!</a:t>
            </a:r>
          </a:p>
          <a:p>
            <a:pPr marL="0" indent="0" algn="ctr"/>
            <a:r>
              <a:rPr lang="en-US" u="sng" dirty="0" smtClean="0">
                <a:latin typeface="Gill Sans MT"/>
                <a:cs typeface="Gill Sans MT"/>
              </a:rPr>
              <a:t>Methods for Combining:</a:t>
            </a:r>
            <a:endParaRPr lang="en-US" u="sng" dirty="0">
              <a:latin typeface="Gill Sans MT"/>
              <a:cs typeface="Gill Sans MT"/>
            </a:endParaRPr>
          </a:p>
          <a:p>
            <a:pPr marL="285750" indent="-285750">
              <a:buClr>
                <a:schemeClr val="tx1"/>
              </a:buClr>
              <a:buFont typeface="Wingdings" charset="2"/>
              <a:buChar char="²"/>
            </a:pPr>
            <a:r>
              <a:rPr lang="en-US" sz="1800" dirty="0" smtClean="0">
                <a:solidFill>
                  <a:srgbClr val="BE629D"/>
                </a:solidFill>
                <a:latin typeface="Gill Sans MT"/>
                <a:cs typeface="Gill Sans MT"/>
              </a:rPr>
              <a:t>Feathering</a:t>
            </a:r>
            <a:r>
              <a:rPr lang="en-US" sz="1800" dirty="0" smtClean="0">
                <a:latin typeface="Gill Sans MT"/>
                <a:cs typeface="Gill Sans MT"/>
              </a:rPr>
              <a:t>: FT SD map </a:t>
            </a:r>
            <a:r>
              <a:rPr lang="en-US" sz="1800" dirty="0" smtClean="0">
                <a:latin typeface="Gill Sans MT"/>
                <a:cs typeface="Gill Sans MT"/>
                <a:sym typeface="Wingdings"/>
              </a:rPr>
              <a:t> FT cleaned, </a:t>
            </a:r>
            <a:r>
              <a:rPr lang="en-US" sz="1800" dirty="0" err="1" smtClean="0">
                <a:latin typeface="Gill Sans MT"/>
                <a:cs typeface="Gill Sans MT"/>
                <a:sym typeface="Wingdings"/>
              </a:rPr>
              <a:t>interferometric</a:t>
            </a:r>
            <a:r>
              <a:rPr lang="en-US" sz="1800" dirty="0" smtClean="0">
                <a:latin typeface="Gill Sans MT"/>
                <a:cs typeface="Gill Sans MT"/>
                <a:sym typeface="Wingdings"/>
              </a:rPr>
              <a:t> map  combine both with weighting in </a:t>
            </a:r>
            <a:r>
              <a:rPr lang="en-US" sz="1800" dirty="0" err="1" smtClean="0">
                <a:latin typeface="Gill Sans MT"/>
                <a:cs typeface="Gill Sans MT"/>
                <a:sym typeface="Wingdings"/>
              </a:rPr>
              <a:t>uv</a:t>
            </a:r>
            <a:r>
              <a:rPr lang="en-US" sz="1800" dirty="0" smtClean="0">
                <a:latin typeface="Gill Sans MT"/>
                <a:cs typeface="Gill Sans MT"/>
                <a:sym typeface="Wingdings"/>
              </a:rPr>
              <a:t>-space  FT back to combined image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1800" dirty="0" smtClean="0">
                <a:latin typeface="Gill Sans MT"/>
                <a:cs typeface="Gill Sans MT"/>
                <a:sym typeface="Wingdings"/>
              </a:rPr>
              <a:t>Use the SD map as a </a:t>
            </a:r>
            <a:r>
              <a:rPr lang="en-US" sz="1800" dirty="0" smtClean="0">
                <a:solidFill>
                  <a:srgbClr val="BE629D"/>
                </a:solidFill>
                <a:latin typeface="Gill Sans MT"/>
                <a:cs typeface="Gill Sans MT"/>
                <a:sym typeface="Wingdings"/>
              </a:rPr>
              <a:t>model for </a:t>
            </a:r>
            <a:r>
              <a:rPr lang="en-US" sz="1800" dirty="0" err="1" smtClean="0">
                <a:solidFill>
                  <a:srgbClr val="BE629D"/>
                </a:solidFill>
                <a:latin typeface="Gill Sans MT"/>
                <a:cs typeface="Gill Sans MT"/>
                <a:sym typeface="Wingdings"/>
              </a:rPr>
              <a:t>deconvolution</a:t>
            </a:r>
            <a:r>
              <a:rPr lang="en-US" sz="1800" dirty="0" smtClean="0">
                <a:solidFill>
                  <a:srgbClr val="BE629D"/>
                </a:solidFill>
                <a:latin typeface="Gill Sans MT"/>
                <a:cs typeface="Gill Sans MT"/>
                <a:sym typeface="Wingdings"/>
              </a:rPr>
              <a:t> </a:t>
            </a:r>
            <a:r>
              <a:rPr lang="en-US" sz="1800" dirty="0" smtClean="0">
                <a:latin typeface="Gill Sans MT"/>
                <a:cs typeface="Gill Sans MT"/>
                <a:sym typeface="Wingdings"/>
              </a:rPr>
              <a:t>with (multi-scale-)clean</a:t>
            </a:r>
          </a:p>
          <a:p>
            <a:pPr marL="285750" indent="-285750">
              <a:buClr>
                <a:schemeClr val="tx1"/>
              </a:buClr>
              <a:buFont typeface="Wingdings" charset="2"/>
              <a:buChar char="²"/>
            </a:pPr>
            <a:r>
              <a:rPr lang="en-US" sz="1800" dirty="0" smtClean="0">
                <a:solidFill>
                  <a:srgbClr val="BE629D"/>
                </a:solidFill>
                <a:latin typeface="Gill Sans MT"/>
                <a:cs typeface="Gill Sans MT"/>
                <a:sym typeface="Wingdings"/>
              </a:rPr>
              <a:t>Minimize Maximum Entropy </a:t>
            </a:r>
            <a:r>
              <a:rPr lang="en-US" sz="1800" dirty="0" smtClean="0">
                <a:solidFill>
                  <a:srgbClr val="BE629D"/>
                </a:solidFill>
                <a:latin typeface="Lucida Grande"/>
                <a:ea typeface="Lucida Grande"/>
                <a:cs typeface="Lucida Grande"/>
                <a:sym typeface="Wingdings"/>
              </a:rPr>
              <a:t>χ</a:t>
            </a:r>
            <a:r>
              <a:rPr lang="en-US" sz="1800" baseline="30000" dirty="0" smtClean="0">
                <a:solidFill>
                  <a:srgbClr val="BE629D"/>
                </a:solidFill>
                <a:latin typeface="Gill Sans MT"/>
                <a:cs typeface="Gill Sans MT"/>
                <a:sym typeface="Wingdings"/>
              </a:rPr>
              <a:t>2</a:t>
            </a:r>
            <a:r>
              <a:rPr lang="en-US" sz="1800" dirty="0" smtClean="0">
                <a:solidFill>
                  <a:srgbClr val="BE629D"/>
                </a:solidFill>
                <a:latin typeface="Gill Sans MT"/>
                <a:cs typeface="Gill Sans MT"/>
                <a:sym typeface="Wingdings"/>
              </a:rPr>
              <a:t> </a:t>
            </a:r>
            <a:r>
              <a:rPr lang="en-US" sz="1800" dirty="0" smtClean="0">
                <a:latin typeface="Gill Sans MT"/>
                <a:cs typeface="Gill Sans MT"/>
                <a:sym typeface="Wingdings"/>
              </a:rPr>
              <a:t>for both the SD and the </a:t>
            </a:r>
            <a:r>
              <a:rPr lang="en-US" sz="1800" dirty="0" err="1" smtClean="0">
                <a:latin typeface="Gill Sans MT"/>
                <a:cs typeface="Gill Sans MT"/>
                <a:sym typeface="Wingdings"/>
              </a:rPr>
              <a:t>interferometric</a:t>
            </a:r>
            <a:r>
              <a:rPr lang="en-US" sz="1800" dirty="0" smtClean="0">
                <a:latin typeface="Gill Sans MT"/>
                <a:cs typeface="Gill Sans MT"/>
                <a:sym typeface="Wingdings"/>
              </a:rPr>
              <a:t> map simultaneously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1800" dirty="0" smtClean="0">
                <a:latin typeface="Gill Sans MT"/>
                <a:cs typeface="Gill Sans MT"/>
                <a:sym typeface="Wingdings"/>
              </a:rPr>
              <a:t>Linear Combination in </a:t>
            </a:r>
            <a:r>
              <a:rPr lang="en-US" sz="1800" dirty="0" smtClean="0">
                <a:solidFill>
                  <a:srgbClr val="BE629D"/>
                </a:solidFill>
                <a:latin typeface="Gill Sans MT"/>
                <a:cs typeface="Gill Sans MT"/>
                <a:sym typeface="Wingdings"/>
              </a:rPr>
              <a:t>image domain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4999" y="6095414"/>
            <a:ext cx="25836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(Slide courtesy of </a:t>
            </a:r>
            <a:r>
              <a:rPr lang="en-US" sz="1100" dirty="0" err="1" smtClean="0"/>
              <a:t>Juergen</a:t>
            </a:r>
            <a:r>
              <a:rPr lang="en-US" sz="1100" dirty="0" smtClean="0"/>
              <a:t> </a:t>
            </a:r>
            <a:r>
              <a:rPr lang="en-US" sz="1100" dirty="0" err="1" smtClean="0"/>
              <a:t>Ott</a:t>
            </a:r>
            <a:r>
              <a:rPr lang="en-US" sz="1100" dirty="0" smtClean="0"/>
              <a:t>, NRAO)</a:t>
            </a:r>
          </a:p>
        </p:txBody>
      </p:sp>
    </p:spTree>
    <p:extLst>
      <p:ext uri="{BB962C8B-B14F-4D97-AF65-F5344CB8AC3E}">
        <p14:creationId xmlns:p14="http://schemas.microsoft.com/office/powerpoint/2010/main" val="323444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6"/>
          <p:cNvSpPr>
            <a:spLocks noGrp="1"/>
          </p:cNvSpPr>
          <p:nvPr>
            <p:ph type="title"/>
          </p:nvPr>
        </p:nvSpPr>
        <p:spPr>
          <a:xfrm>
            <a:off x="2154239" y="298450"/>
            <a:ext cx="6834540" cy="7376378"/>
          </a:xfr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200" dirty="0" smtClean="0"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  <a:t>Introduction</a:t>
            </a:r>
            <a:r>
              <a:rPr lang="en-US" sz="3200" dirty="0"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  <a:t>What is Short Spacing?</a:t>
            </a:r>
            <a:b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28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28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  <a:t>Correcting for Short Spacing</a:t>
            </a:r>
            <a:r>
              <a:rPr lang="en-US" sz="3200" dirty="0" smtClean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2400" dirty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2400" dirty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  <a:t>Tools for Interferometer + Single Dish Data Combination</a:t>
            </a:r>
            <a:b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latin typeface="Gill Sans MT" pitchFamily="8" charset="0"/>
                <a:ea typeface="ＭＳ Ｐゴシック" pitchFamily="8" charset="-128"/>
              </a:rPr>
            </a:br>
            <a:endParaRPr lang="en-US" sz="3200" dirty="0" smtClean="0">
              <a:latin typeface="Gill Sans MT" pitchFamily="8" charset="0"/>
              <a:ea typeface="ＭＳ Ｐゴシック" pitchFamily="8" charset="-128"/>
            </a:endParaRPr>
          </a:p>
        </p:txBody>
      </p:sp>
      <p:pic>
        <p:nvPicPr>
          <p:cNvPr id="14029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" t="26753" r="31960" b="15007"/>
          <a:stretch/>
        </p:blipFill>
        <p:spPr bwMode="auto">
          <a:xfrm>
            <a:off x="280988" y="3284937"/>
            <a:ext cx="1828800" cy="126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08" y="3838307"/>
            <a:ext cx="639703" cy="479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3" name="Picture 14"/>
          <p:cNvPicPr>
            <a:picLocks noChangeAspect="1"/>
          </p:cNvPicPr>
          <p:nvPr/>
        </p:nvPicPr>
        <p:blipFill>
          <a:blip r:embed="rId4"/>
          <a:srcRect l="4361" t="4474" r="4349" b="30940"/>
          <a:stretch>
            <a:fillRect/>
          </a:stretch>
        </p:blipFill>
        <p:spPr bwMode="auto">
          <a:xfrm>
            <a:off x="280988" y="4816020"/>
            <a:ext cx="182880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4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988" y="1650384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3"/>
          <a:stretch/>
        </p:blipFill>
        <p:spPr>
          <a:xfrm>
            <a:off x="280988" y="227962"/>
            <a:ext cx="1828800" cy="127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54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/>
                <a:cs typeface="Gill Sans MT"/>
              </a:rPr>
              <a:t>Using a Single Dish (SD) to Correct for Zero Spacing</a:t>
            </a:r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8599"/>
            <a:ext cx="8229600" cy="4525963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1800" dirty="0" smtClean="0">
                <a:latin typeface="Gill Sans MT"/>
                <a:cs typeface="Gill Sans MT"/>
              </a:rPr>
              <a:t>Get an </a:t>
            </a:r>
            <a:r>
              <a:rPr lang="en-US" sz="1800" dirty="0" err="1" smtClean="0">
                <a:latin typeface="Gill Sans MT"/>
                <a:cs typeface="Gill Sans MT"/>
              </a:rPr>
              <a:t>interferometric</a:t>
            </a:r>
            <a:r>
              <a:rPr lang="en-US" sz="1800" dirty="0" smtClean="0">
                <a:latin typeface="Gill Sans MT"/>
                <a:cs typeface="Gill Sans MT"/>
              </a:rPr>
              <a:t> observation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latin typeface="Gill Sans MT"/>
                <a:cs typeface="Gill Sans MT"/>
              </a:rPr>
              <a:t>Go to a SD and map the same region, use a SD with a diameter larger than the shortest baseline of your </a:t>
            </a:r>
            <a:r>
              <a:rPr lang="en-US" sz="1800" dirty="0" err="1" smtClean="0">
                <a:latin typeface="Gill Sans MT"/>
                <a:cs typeface="Gill Sans MT"/>
              </a:rPr>
              <a:t>interferometric</a:t>
            </a:r>
            <a:r>
              <a:rPr lang="en-US" sz="1800" dirty="0" smtClean="0">
                <a:latin typeface="Gill Sans MT"/>
                <a:cs typeface="Gill Sans MT"/>
              </a:rPr>
              <a:t> map</a:t>
            </a:r>
          </a:p>
          <a:p>
            <a:pPr marL="0" indent="0" algn="ctr"/>
            <a:r>
              <a:rPr lang="en-US" u="sng" dirty="0" smtClean="0">
                <a:latin typeface="Gill Sans MT"/>
                <a:cs typeface="Gill Sans MT"/>
              </a:rPr>
              <a:t>Goals:</a:t>
            </a:r>
            <a:endParaRPr lang="en-US" u="sng" dirty="0">
              <a:latin typeface="Gill Sans MT"/>
              <a:cs typeface="Gill Sans MT"/>
            </a:endParaRPr>
          </a:p>
          <a:p>
            <a:pPr>
              <a:buFont typeface="Arial"/>
              <a:buChar char="•"/>
            </a:pPr>
            <a:r>
              <a:rPr lang="en-US" sz="1800" dirty="0" smtClean="0">
                <a:latin typeface="Gill Sans MT"/>
                <a:cs typeface="Gill Sans MT"/>
              </a:rPr>
              <a:t>Aim for (at least) same surface brightness sensitivity at shortest baseline and SD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latin typeface="Gill Sans MT"/>
                <a:cs typeface="Gill Sans MT"/>
              </a:rPr>
              <a:t>Calibrate, calibrate, calibrate!</a:t>
            </a:r>
          </a:p>
          <a:p>
            <a:pPr marL="0" indent="0" algn="ctr"/>
            <a:r>
              <a:rPr lang="en-US" u="sng" dirty="0" smtClean="0">
                <a:latin typeface="Gill Sans MT"/>
                <a:cs typeface="Gill Sans MT"/>
              </a:rPr>
              <a:t>Methods for Combining:</a:t>
            </a:r>
            <a:endParaRPr lang="en-US" u="sng" dirty="0">
              <a:latin typeface="Gill Sans MT"/>
              <a:cs typeface="Gill Sans MT"/>
            </a:endParaRPr>
          </a:p>
          <a:p>
            <a:pPr marL="285750" indent="-285750">
              <a:buClr>
                <a:schemeClr val="tx1"/>
              </a:buClr>
              <a:buFont typeface="Wingdings" charset="2"/>
              <a:buChar char="²"/>
            </a:pPr>
            <a:r>
              <a:rPr lang="en-US" sz="1800" b="1" dirty="0" smtClean="0">
                <a:solidFill>
                  <a:srgbClr val="BE629D"/>
                </a:solidFill>
                <a:latin typeface="Gill Sans MT"/>
                <a:cs typeface="Gill Sans MT"/>
              </a:rPr>
              <a:t>Feathering</a:t>
            </a:r>
            <a:r>
              <a:rPr lang="en-US" sz="1800" b="1" dirty="0" smtClean="0">
                <a:latin typeface="Gill Sans MT"/>
                <a:cs typeface="Gill Sans MT"/>
              </a:rPr>
              <a:t>: FT SD map </a:t>
            </a:r>
            <a:r>
              <a:rPr lang="en-US" sz="1800" b="1" dirty="0" smtClean="0">
                <a:latin typeface="Gill Sans MT"/>
                <a:cs typeface="Gill Sans MT"/>
                <a:sym typeface="Wingdings"/>
              </a:rPr>
              <a:t> FT cleaned, </a:t>
            </a:r>
            <a:r>
              <a:rPr lang="en-US" sz="1800" b="1" dirty="0" err="1" smtClean="0">
                <a:latin typeface="Gill Sans MT"/>
                <a:cs typeface="Gill Sans MT"/>
                <a:sym typeface="Wingdings"/>
              </a:rPr>
              <a:t>interferometric</a:t>
            </a:r>
            <a:r>
              <a:rPr lang="en-US" sz="1800" b="1" dirty="0" smtClean="0">
                <a:latin typeface="Gill Sans MT"/>
                <a:cs typeface="Gill Sans MT"/>
                <a:sym typeface="Wingdings"/>
              </a:rPr>
              <a:t> map  combine both with weighting in </a:t>
            </a:r>
            <a:r>
              <a:rPr lang="en-US" sz="1800" b="1" dirty="0" err="1" smtClean="0">
                <a:latin typeface="Gill Sans MT"/>
                <a:cs typeface="Gill Sans MT"/>
                <a:sym typeface="Wingdings"/>
              </a:rPr>
              <a:t>uv</a:t>
            </a:r>
            <a:r>
              <a:rPr lang="en-US" sz="1800" b="1" dirty="0" smtClean="0">
                <a:latin typeface="Gill Sans MT"/>
                <a:cs typeface="Gill Sans MT"/>
                <a:sym typeface="Wingdings"/>
              </a:rPr>
              <a:t>-space  FT back to combined image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1800" dirty="0" smtClean="0">
                <a:latin typeface="Gill Sans MT"/>
                <a:cs typeface="Gill Sans MT"/>
                <a:sym typeface="Wingdings"/>
              </a:rPr>
              <a:t>Use the SD map as a </a:t>
            </a:r>
            <a:r>
              <a:rPr lang="en-US" sz="1800" dirty="0" smtClean="0">
                <a:solidFill>
                  <a:srgbClr val="BE629D"/>
                </a:solidFill>
                <a:latin typeface="Gill Sans MT"/>
                <a:cs typeface="Gill Sans MT"/>
                <a:sym typeface="Wingdings"/>
              </a:rPr>
              <a:t>model for </a:t>
            </a:r>
            <a:r>
              <a:rPr lang="en-US" sz="1800" dirty="0" err="1" smtClean="0">
                <a:solidFill>
                  <a:srgbClr val="BE629D"/>
                </a:solidFill>
                <a:latin typeface="Gill Sans MT"/>
                <a:cs typeface="Gill Sans MT"/>
                <a:sym typeface="Wingdings"/>
              </a:rPr>
              <a:t>deconvolution</a:t>
            </a:r>
            <a:r>
              <a:rPr lang="en-US" sz="1800" dirty="0" smtClean="0">
                <a:solidFill>
                  <a:srgbClr val="BE629D"/>
                </a:solidFill>
                <a:latin typeface="Gill Sans MT"/>
                <a:cs typeface="Gill Sans MT"/>
                <a:sym typeface="Wingdings"/>
              </a:rPr>
              <a:t> </a:t>
            </a:r>
            <a:r>
              <a:rPr lang="en-US" sz="1800" dirty="0" smtClean="0">
                <a:latin typeface="Gill Sans MT"/>
                <a:cs typeface="Gill Sans MT"/>
                <a:sym typeface="Wingdings"/>
              </a:rPr>
              <a:t>with (multi-scale-)clean</a:t>
            </a:r>
          </a:p>
          <a:p>
            <a:pPr marL="285750" indent="-285750">
              <a:buClr>
                <a:schemeClr val="tx1"/>
              </a:buClr>
              <a:buFont typeface="Wingdings" charset="2"/>
              <a:buChar char="²"/>
            </a:pPr>
            <a:r>
              <a:rPr lang="en-US" sz="1800" dirty="0" smtClean="0">
                <a:solidFill>
                  <a:srgbClr val="BE629D"/>
                </a:solidFill>
                <a:latin typeface="Gill Sans MT"/>
                <a:cs typeface="Gill Sans MT"/>
                <a:sym typeface="Wingdings"/>
              </a:rPr>
              <a:t>Minimize Maximum Entropy </a:t>
            </a:r>
            <a:r>
              <a:rPr lang="en-US" sz="1800" dirty="0" smtClean="0">
                <a:solidFill>
                  <a:srgbClr val="BE629D"/>
                </a:solidFill>
                <a:latin typeface="Lucida Grande"/>
                <a:ea typeface="Lucida Grande"/>
                <a:cs typeface="Lucida Grande"/>
                <a:sym typeface="Wingdings"/>
              </a:rPr>
              <a:t>χ</a:t>
            </a:r>
            <a:r>
              <a:rPr lang="en-US" sz="1800" baseline="30000" dirty="0" smtClean="0">
                <a:solidFill>
                  <a:srgbClr val="BE629D"/>
                </a:solidFill>
                <a:latin typeface="Gill Sans MT"/>
                <a:cs typeface="Gill Sans MT"/>
                <a:sym typeface="Wingdings"/>
              </a:rPr>
              <a:t>2</a:t>
            </a:r>
            <a:r>
              <a:rPr lang="en-US" sz="1800" dirty="0" smtClean="0">
                <a:solidFill>
                  <a:srgbClr val="BE629D"/>
                </a:solidFill>
                <a:latin typeface="Gill Sans MT"/>
                <a:cs typeface="Gill Sans MT"/>
                <a:sym typeface="Wingdings"/>
              </a:rPr>
              <a:t> </a:t>
            </a:r>
            <a:r>
              <a:rPr lang="en-US" sz="1800" dirty="0" smtClean="0">
                <a:latin typeface="Gill Sans MT"/>
                <a:cs typeface="Gill Sans MT"/>
                <a:sym typeface="Wingdings"/>
              </a:rPr>
              <a:t>for both the SD and the </a:t>
            </a:r>
            <a:r>
              <a:rPr lang="en-US" sz="1800" dirty="0" err="1" smtClean="0">
                <a:latin typeface="Gill Sans MT"/>
                <a:cs typeface="Gill Sans MT"/>
                <a:sym typeface="Wingdings"/>
              </a:rPr>
              <a:t>interferometric</a:t>
            </a:r>
            <a:r>
              <a:rPr lang="en-US" sz="1800" dirty="0" smtClean="0">
                <a:latin typeface="Gill Sans MT"/>
                <a:cs typeface="Gill Sans MT"/>
                <a:sym typeface="Wingdings"/>
              </a:rPr>
              <a:t> map simultaneously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1800" dirty="0" smtClean="0">
                <a:latin typeface="Gill Sans MT"/>
                <a:cs typeface="Gill Sans MT"/>
                <a:sym typeface="Wingdings"/>
              </a:rPr>
              <a:t>Linear Combination in </a:t>
            </a:r>
            <a:r>
              <a:rPr lang="en-US" sz="1800" dirty="0" smtClean="0">
                <a:solidFill>
                  <a:srgbClr val="BE629D"/>
                </a:solidFill>
                <a:latin typeface="Gill Sans MT"/>
                <a:cs typeface="Gill Sans MT"/>
                <a:sym typeface="Wingdings"/>
              </a:rPr>
              <a:t>image domain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4999" y="6095414"/>
            <a:ext cx="25836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(Slide courtesy of </a:t>
            </a:r>
            <a:r>
              <a:rPr lang="en-US" sz="1100" dirty="0" err="1" smtClean="0"/>
              <a:t>Juergen</a:t>
            </a:r>
            <a:r>
              <a:rPr lang="en-US" sz="1100" dirty="0" smtClean="0"/>
              <a:t> </a:t>
            </a:r>
            <a:r>
              <a:rPr lang="en-US" sz="1100" dirty="0" err="1" smtClean="0"/>
              <a:t>Ott</a:t>
            </a:r>
            <a:r>
              <a:rPr lang="en-US" sz="1100" dirty="0" smtClean="0"/>
              <a:t>, NRAO)</a:t>
            </a:r>
          </a:p>
        </p:txBody>
      </p:sp>
    </p:spTree>
    <p:extLst>
      <p:ext uri="{BB962C8B-B14F-4D97-AF65-F5344CB8AC3E}">
        <p14:creationId xmlns:p14="http://schemas.microsoft.com/office/powerpoint/2010/main" val="334764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Gill Sans MT" pitchFamily="8" charset="0"/>
              <a:ea typeface="ＭＳ Ｐゴシック" pitchFamily="8" charset="-128"/>
            </a:endParaRPr>
          </a:p>
        </p:txBody>
      </p:sp>
      <p:sp>
        <p:nvSpPr>
          <p:cNvPr id="156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Gill Sans MT" pitchFamily="8" charset="0"/>
              <a:ea typeface="ＭＳ Ｐゴシック" pitchFamily="8" charset="-128"/>
            </a:endParaRPr>
          </a:p>
        </p:txBody>
      </p:sp>
      <p:pic>
        <p:nvPicPr>
          <p:cNvPr id="156676" name="Picture 6" descr="FFT_GBT_Dirty_VS_Udist.pdf"/>
          <p:cNvPicPr>
            <a:picLocks noChangeAspect="1"/>
          </p:cNvPicPr>
          <p:nvPr/>
        </p:nvPicPr>
        <p:blipFill>
          <a:blip r:embed="rId2"/>
          <a:srcRect l="10162" t="12177" r="8298" b="7030"/>
          <a:stretch>
            <a:fillRect/>
          </a:stretch>
        </p:blipFill>
        <p:spPr bwMode="auto">
          <a:xfrm rot="-5400000">
            <a:off x="1069182" y="-965994"/>
            <a:ext cx="6845300" cy="87772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 rot="5400000">
            <a:off x="227807" y="3274219"/>
            <a:ext cx="5702300" cy="158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3165475" y="3270250"/>
            <a:ext cx="5700713" cy="1111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 flipV="1">
            <a:off x="4833938" y="5048250"/>
            <a:ext cx="1166812" cy="107791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 flipV="1">
            <a:off x="3078163" y="425450"/>
            <a:ext cx="1474787" cy="140970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 flipV="1">
            <a:off x="3089275" y="425450"/>
            <a:ext cx="2932113" cy="273843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10800000" flipV="1">
            <a:off x="3079750" y="1978025"/>
            <a:ext cx="2930525" cy="273843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cxnSpLocks noChangeAspect="1"/>
          </p:cNvCxnSpPr>
          <p:nvPr/>
        </p:nvCxnSpPr>
        <p:spPr>
          <a:xfrm rot="10800000" flipV="1">
            <a:off x="3259138" y="3554413"/>
            <a:ext cx="2759075" cy="257175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10800000" flipV="1">
            <a:off x="5137150" y="3887788"/>
            <a:ext cx="1114425" cy="685800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200775" y="3629025"/>
            <a:ext cx="2138363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660066"/>
                </a:solidFill>
              </a:rPr>
              <a:t>Overlap Region = fluxes should be </a:t>
            </a:r>
            <a:r>
              <a:rPr lang="en-US" sz="1800" dirty="0" smtClean="0">
                <a:solidFill>
                  <a:srgbClr val="660066"/>
                </a:solidFill>
              </a:rPr>
              <a:t>equal, but single dish is convolved with the beam</a:t>
            </a:r>
            <a:endParaRPr lang="en-US" sz="1800" dirty="0">
              <a:solidFill>
                <a:srgbClr val="660066"/>
              </a:solidFill>
            </a:endParaRPr>
          </a:p>
        </p:txBody>
      </p:sp>
      <p:sp>
        <p:nvSpPr>
          <p:cNvPr id="156686" name="TextBox 49"/>
          <p:cNvSpPr txBox="1">
            <a:spLocks noChangeArrowheads="1"/>
          </p:cNvSpPr>
          <p:nvPr/>
        </p:nvSpPr>
        <p:spPr bwMode="auto">
          <a:xfrm>
            <a:off x="6497638" y="1335088"/>
            <a:ext cx="17176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660066"/>
                </a:solidFill>
              </a:rPr>
              <a:t>= 100 meter dish</a:t>
            </a:r>
          </a:p>
        </p:txBody>
      </p:sp>
      <p:sp>
        <p:nvSpPr>
          <p:cNvPr id="156687" name="TextBox 50"/>
          <p:cNvSpPr txBox="1">
            <a:spLocks noChangeArrowheads="1"/>
          </p:cNvSpPr>
          <p:nvPr/>
        </p:nvSpPr>
        <p:spPr bwMode="auto">
          <a:xfrm>
            <a:off x="6122988" y="1547813"/>
            <a:ext cx="23780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660066"/>
                </a:solidFill>
              </a:rPr>
              <a:t>                            = 43 </a:t>
            </a:r>
          </a:p>
          <a:p>
            <a:r>
              <a:rPr lang="en-US" sz="1600" dirty="0">
                <a:solidFill>
                  <a:srgbClr val="660066"/>
                </a:solidFill>
              </a:rPr>
              <a:t>meters for shortest baseline</a:t>
            </a:r>
          </a:p>
        </p:txBody>
      </p:sp>
    </p:spTree>
    <p:extLst>
      <p:ext uri="{BB962C8B-B14F-4D97-AF65-F5344CB8AC3E}">
        <p14:creationId xmlns:p14="http://schemas.microsoft.com/office/powerpoint/2010/main" val="29075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itchFamily="8" charset="0"/>
                <a:ea typeface="ＭＳ Ｐゴシック" pitchFamily="8" charset="-128"/>
              </a:rPr>
              <a:t>Feather – Combine in </a:t>
            </a:r>
            <a:r>
              <a:rPr lang="en-US" dirty="0" err="1" smtClean="0">
                <a:latin typeface="Gill Sans MT" pitchFamily="8" charset="0"/>
                <a:ea typeface="ＭＳ Ｐゴシック" pitchFamily="8" charset="-128"/>
              </a:rPr>
              <a:t>uv</a:t>
            </a:r>
            <a:r>
              <a:rPr lang="en-US" dirty="0" smtClean="0">
                <a:latin typeface="Gill Sans MT" pitchFamily="8" charset="0"/>
                <a:ea typeface="ＭＳ Ｐゴシック" pitchFamily="8" charset="-128"/>
              </a:rPr>
              <a:t>-plane</a:t>
            </a:r>
          </a:p>
        </p:txBody>
      </p:sp>
      <p:pic>
        <p:nvPicPr>
          <p:cNvPr id="157699" name="Picture 6" descr="n1569_fft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969962" y="973138"/>
            <a:ext cx="2570163" cy="35956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57700" name="TextBox 8"/>
          <p:cNvSpPr txBox="1">
            <a:spLocks noChangeArrowheads="1"/>
          </p:cNvSpPr>
          <p:nvPr/>
        </p:nvSpPr>
        <p:spPr bwMode="auto">
          <a:xfrm>
            <a:off x="4425950" y="2205038"/>
            <a:ext cx="5270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57701" name="TextBox 9"/>
          <p:cNvSpPr txBox="1">
            <a:spLocks noChangeArrowheads="1"/>
          </p:cNvSpPr>
          <p:nvPr/>
        </p:nvSpPr>
        <p:spPr bwMode="auto">
          <a:xfrm>
            <a:off x="852565" y="1074738"/>
            <a:ext cx="32451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/>
              <a:t>FT EVLA </a:t>
            </a:r>
            <a:r>
              <a:rPr lang="en-US" sz="2000" dirty="0"/>
              <a:t>Clean Data Cube</a:t>
            </a:r>
          </a:p>
        </p:txBody>
      </p:sp>
      <p:sp>
        <p:nvSpPr>
          <p:cNvPr id="157702" name="TextBox 10"/>
          <p:cNvSpPr txBox="1">
            <a:spLocks noChangeArrowheads="1"/>
          </p:cNvSpPr>
          <p:nvPr/>
        </p:nvSpPr>
        <p:spPr bwMode="auto">
          <a:xfrm>
            <a:off x="6084888" y="1117600"/>
            <a:ext cx="2384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/>
              <a:t>FT GBT </a:t>
            </a:r>
            <a:r>
              <a:rPr lang="en-US" sz="2000" dirty="0"/>
              <a:t>Data Cube</a:t>
            </a:r>
          </a:p>
        </p:txBody>
      </p:sp>
      <p:pic>
        <p:nvPicPr>
          <p:cNvPr id="157703" name="Picture 12" descr="N1569_clean+gbt_fft.1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3315494" y="3431382"/>
            <a:ext cx="2574925" cy="36020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57704" name="TextBox 13"/>
          <p:cNvSpPr txBox="1">
            <a:spLocks noChangeArrowheads="1"/>
          </p:cNvSpPr>
          <p:nvPr/>
        </p:nvSpPr>
        <p:spPr bwMode="auto">
          <a:xfrm>
            <a:off x="2063750" y="4846638"/>
            <a:ext cx="52705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/>
              <a:t>=</a:t>
            </a:r>
          </a:p>
        </p:txBody>
      </p:sp>
      <p:pic>
        <p:nvPicPr>
          <p:cNvPr id="157705" name="Picture 14" descr="N1569_gbt_fft.2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5838032" y="970756"/>
            <a:ext cx="2571750" cy="35956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489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095"/>
            <a:ext cx="8229600" cy="1143000"/>
          </a:xfrm>
        </p:spPr>
        <p:txBody>
          <a:bodyPr/>
          <a:lstStyle/>
          <a:p>
            <a:r>
              <a:rPr lang="en-US" dirty="0">
                <a:latin typeface="Gill Sans MT" pitchFamily="8" charset="0"/>
                <a:ea typeface="ＭＳ Ｐゴシック" pitchFamily="8" charset="-128"/>
              </a:rPr>
              <a:t>Feather – </a:t>
            </a:r>
            <a:r>
              <a:rPr lang="en-US" dirty="0" smtClean="0">
                <a:latin typeface="Gill Sans MT" pitchFamily="8" charset="0"/>
                <a:ea typeface="ＭＳ Ｐゴシック" pitchFamily="8" charset="-128"/>
              </a:rPr>
              <a:t>Weights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773113" y="965862"/>
            <a:ext cx="12698" cy="487352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60413" y="5840977"/>
            <a:ext cx="8018462" cy="14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823913" y="2238156"/>
            <a:ext cx="7473950" cy="3546475"/>
          </a:xfrm>
          <a:custGeom>
            <a:avLst/>
            <a:gdLst>
              <a:gd name="connsiteX0" fmla="*/ 0 w 7471935"/>
              <a:gd name="connsiteY0" fmla="*/ 28925 h 3717147"/>
              <a:gd name="connsiteX1" fmla="*/ 162139 w 7471935"/>
              <a:gd name="connsiteY1" fmla="*/ 28925 h 3717147"/>
              <a:gd name="connsiteX2" fmla="*/ 581000 w 7471935"/>
              <a:gd name="connsiteY2" fmla="*/ 42435 h 3717147"/>
              <a:gd name="connsiteX3" fmla="*/ 824210 w 7471935"/>
              <a:gd name="connsiteY3" fmla="*/ 82965 h 3717147"/>
              <a:gd name="connsiteX4" fmla="*/ 918791 w 7471935"/>
              <a:gd name="connsiteY4" fmla="*/ 96475 h 3717147"/>
              <a:gd name="connsiteX5" fmla="*/ 1094442 w 7471935"/>
              <a:gd name="connsiteY5" fmla="*/ 123495 h 3717147"/>
              <a:gd name="connsiteX6" fmla="*/ 1229559 w 7471935"/>
              <a:gd name="connsiteY6" fmla="*/ 150515 h 3717147"/>
              <a:gd name="connsiteX7" fmla="*/ 1270094 w 7471935"/>
              <a:gd name="connsiteY7" fmla="*/ 164025 h 3717147"/>
              <a:gd name="connsiteX8" fmla="*/ 1405210 w 7471935"/>
              <a:gd name="connsiteY8" fmla="*/ 191045 h 3717147"/>
              <a:gd name="connsiteX9" fmla="*/ 1499791 w 7471935"/>
              <a:gd name="connsiteY9" fmla="*/ 258594 h 3717147"/>
              <a:gd name="connsiteX10" fmla="*/ 1553838 w 7471935"/>
              <a:gd name="connsiteY10" fmla="*/ 272104 h 3717147"/>
              <a:gd name="connsiteX11" fmla="*/ 1648419 w 7471935"/>
              <a:gd name="connsiteY11" fmla="*/ 299124 h 3717147"/>
              <a:gd name="connsiteX12" fmla="*/ 1688954 w 7471935"/>
              <a:gd name="connsiteY12" fmla="*/ 326144 h 3717147"/>
              <a:gd name="connsiteX13" fmla="*/ 1783536 w 7471935"/>
              <a:gd name="connsiteY13" fmla="*/ 353164 h 3717147"/>
              <a:gd name="connsiteX14" fmla="*/ 1864606 w 7471935"/>
              <a:gd name="connsiteY14" fmla="*/ 393694 h 3717147"/>
              <a:gd name="connsiteX15" fmla="*/ 1905141 w 7471935"/>
              <a:gd name="connsiteY15" fmla="*/ 420714 h 3717147"/>
              <a:gd name="connsiteX16" fmla="*/ 1959187 w 7471935"/>
              <a:gd name="connsiteY16" fmla="*/ 447734 h 3717147"/>
              <a:gd name="connsiteX17" fmla="*/ 2053769 w 7471935"/>
              <a:gd name="connsiteY17" fmla="*/ 528794 h 3717147"/>
              <a:gd name="connsiteX18" fmla="*/ 2094303 w 7471935"/>
              <a:gd name="connsiteY18" fmla="*/ 555814 h 3717147"/>
              <a:gd name="connsiteX19" fmla="*/ 2161862 w 7471935"/>
              <a:gd name="connsiteY19" fmla="*/ 636874 h 3717147"/>
              <a:gd name="connsiteX20" fmla="*/ 2242931 w 7471935"/>
              <a:gd name="connsiteY20" fmla="*/ 690914 h 3717147"/>
              <a:gd name="connsiteX21" fmla="*/ 2337513 w 7471935"/>
              <a:gd name="connsiteY21" fmla="*/ 758463 h 3717147"/>
              <a:gd name="connsiteX22" fmla="*/ 2405071 w 7471935"/>
              <a:gd name="connsiteY22" fmla="*/ 826013 h 3717147"/>
              <a:gd name="connsiteX23" fmla="*/ 2540187 w 7471935"/>
              <a:gd name="connsiteY23" fmla="*/ 947603 h 3717147"/>
              <a:gd name="connsiteX24" fmla="*/ 2621257 w 7471935"/>
              <a:gd name="connsiteY24" fmla="*/ 1001643 h 3717147"/>
              <a:gd name="connsiteX25" fmla="*/ 2661792 w 7471935"/>
              <a:gd name="connsiteY25" fmla="*/ 1015153 h 3717147"/>
              <a:gd name="connsiteX26" fmla="*/ 2742862 w 7471935"/>
              <a:gd name="connsiteY26" fmla="*/ 1082703 h 3717147"/>
              <a:gd name="connsiteX27" fmla="*/ 2796909 w 7471935"/>
              <a:gd name="connsiteY27" fmla="*/ 1163763 h 3717147"/>
              <a:gd name="connsiteX28" fmla="*/ 2823932 w 7471935"/>
              <a:gd name="connsiteY28" fmla="*/ 1204292 h 3717147"/>
              <a:gd name="connsiteX29" fmla="*/ 2891490 w 7471935"/>
              <a:gd name="connsiteY29" fmla="*/ 1285352 h 3717147"/>
              <a:gd name="connsiteX30" fmla="*/ 2932025 w 7471935"/>
              <a:gd name="connsiteY30" fmla="*/ 1298862 h 3717147"/>
              <a:gd name="connsiteX31" fmla="*/ 3013095 w 7471935"/>
              <a:gd name="connsiteY31" fmla="*/ 1366412 h 3717147"/>
              <a:gd name="connsiteX32" fmla="*/ 3067141 w 7471935"/>
              <a:gd name="connsiteY32" fmla="*/ 1406942 h 3717147"/>
              <a:gd name="connsiteX33" fmla="*/ 3121188 w 7471935"/>
              <a:gd name="connsiteY33" fmla="*/ 1420452 h 3717147"/>
              <a:gd name="connsiteX34" fmla="*/ 3242793 w 7471935"/>
              <a:gd name="connsiteY34" fmla="*/ 1474492 h 3717147"/>
              <a:gd name="connsiteX35" fmla="*/ 3364397 w 7471935"/>
              <a:gd name="connsiteY35" fmla="*/ 1528532 h 3717147"/>
              <a:gd name="connsiteX36" fmla="*/ 3418444 w 7471935"/>
              <a:gd name="connsiteY36" fmla="*/ 1542042 h 3717147"/>
              <a:gd name="connsiteX37" fmla="*/ 3458979 w 7471935"/>
              <a:gd name="connsiteY37" fmla="*/ 1555552 h 3717147"/>
              <a:gd name="connsiteX38" fmla="*/ 3513025 w 7471935"/>
              <a:gd name="connsiteY38" fmla="*/ 1569062 h 3717147"/>
              <a:gd name="connsiteX39" fmla="*/ 3634630 w 7471935"/>
              <a:gd name="connsiteY39" fmla="*/ 1609592 h 3717147"/>
              <a:gd name="connsiteX40" fmla="*/ 3675165 w 7471935"/>
              <a:gd name="connsiteY40" fmla="*/ 1623102 h 3717147"/>
              <a:gd name="connsiteX41" fmla="*/ 3769746 w 7471935"/>
              <a:gd name="connsiteY41" fmla="*/ 1663632 h 3717147"/>
              <a:gd name="connsiteX42" fmla="*/ 3823793 w 7471935"/>
              <a:gd name="connsiteY42" fmla="*/ 1704161 h 3717147"/>
              <a:gd name="connsiteX43" fmla="*/ 3918374 w 7471935"/>
              <a:gd name="connsiteY43" fmla="*/ 1785221 h 3717147"/>
              <a:gd name="connsiteX44" fmla="*/ 3972421 w 7471935"/>
              <a:gd name="connsiteY44" fmla="*/ 1812241 h 3717147"/>
              <a:gd name="connsiteX45" fmla="*/ 4012956 w 7471935"/>
              <a:gd name="connsiteY45" fmla="*/ 1839261 h 3717147"/>
              <a:gd name="connsiteX46" fmla="*/ 4148072 w 7471935"/>
              <a:gd name="connsiteY46" fmla="*/ 1866281 h 3717147"/>
              <a:gd name="connsiteX47" fmla="*/ 4215630 w 7471935"/>
              <a:gd name="connsiteY47" fmla="*/ 1879791 h 3717147"/>
              <a:gd name="connsiteX48" fmla="*/ 4296700 w 7471935"/>
              <a:gd name="connsiteY48" fmla="*/ 1893301 h 3717147"/>
              <a:gd name="connsiteX49" fmla="*/ 4377770 w 7471935"/>
              <a:gd name="connsiteY49" fmla="*/ 1920321 h 3717147"/>
              <a:gd name="connsiteX50" fmla="*/ 4445328 w 7471935"/>
              <a:gd name="connsiteY50" fmla="*/ 1947341 h 3717147"/>
              <a:gd name="connsiteX51" fmla="*/ 4526398 w 7471935"/>
              <a:gd name="connsiteY51" fmla="*/ 1974361 h 3717147"/>
              <a:gd name="connsiteX52" fmla="*/ 4593956 w 7471935"/>
              <a:gd name="connsiteY52" fmla="*/ 2014891 h 3717147"/>
              <a:gd name="connsiteX53" fmla="*/ 4729073 w 7471935"/>
              <a:gd name="connsiteY53" fmla="*/ 2068931 h 3717147"/>
              <a:gd name="connsiteX54" fmla="*/ 4837166 w 7471935"/>
              <a:gd name="connsiteY54" fmla="*/ 2109461 h 3717147"/>
              <a:gd name="connsiteX55" fmla="*/ 4877701 w 7471935"/>
              <a:gd name="connsiteY55" fmla="*/ 2149991 h 3717147"/>
              <a:gd name="connsiteX56" fmla="*/ 4945259 w 7471935"/>
              <a:gd name="connsiteY56" fmla="*/ 2177011 h 3717147"/>
              <a:gd name="connsiteX57" fmla="*/ 5039840 w 7471935"/>
              <a:gd name="connsiteY57" fmla="*/ 2204030 h 3717147"/>
              <a:gd name="connsiteX58" fmla="*/ 5134422 w 7471935"/>
              <a:gd name="connsiteY58" fmla="*/ 2244560 h 3717147"/>
              <a:gd name="connsiteX59" fmla="*/ 5242515 w 7471935"/>
              <a:gd name="connsiteY59" fmla="*/ 2298600 h 3717147"/>
              <a:gd name="connsiteX60" fmla="*/ 5310073 w 7471935"/>
              <a:gd name="connsiteY60" fmla="*/ 2325620 h 3717147"/>
              <a:gd name="connsiteX61" fmla="*/ 5350608 w 7471935"/>
              <a:gd name="connsiteY61" fmla="*/ 2339130 h 3717147"/>
              <a:gd name="connsiteX62" fmla="*/ 5391143 w 7471935"/>
              <a:gd name="connsiteY62" fmla="*/ 2366150 h 3717147"/>
              <a:gd name="connsiteX63" fmla="*/ 5485724 w 7471935"/>
              <a:gd name="connsiteY63" fmla="*/ 2420190 h 3717147"/>
              <a:gd name="connsiteX64" fmla="*/ 5512748 w 7471935"/>
              <a:gd name="connsiteY64" fmla="*/ 2447210 h 3717147"/>
              <a:gd name="connsiteX65" fmla="*/ 5674887 w 7471935"/>
              <a:gd name="connsiteY65" fmla="*/ 2555290 h 3717147"/>
              <a:gd name="connsiteX66" fmla="*/ 5715422 w 7471935"/>
              <a:gd name="connsiteY66" fmla="*/ 2582310 h 3717147"/>
              <a:gd name="connsiteX67" fmla="*/ 5755957 w 7471935"/>
              <a:gd name="connsiteY67" fmla="*/ 2622840 h 3717147"/>
              <a:gd name="connsiteX68" fmla="*/ 5810004 w 7471935"/>
              <a:gd name="connsiteY68" fmla="*/ 2649860 h 3717147"/>
              <a:gd name="connsiteX69" fmla="*/ 5904585 w 7471935"/>
              <a:gd name="connsiteY69" fmla="*/ 2717409 h 3717147"/>
              <a:gd name="connsiteX70" fmla="*/ 5931608 w 7471935"/>
              <a:gd name="connsiteY70" fmla="*/ 2757939 h 3717147"/>
              <a:gd name="connsiteX71" fmla="*/ 5972143 w 7471935"/>
              <a:gd name="connsiteY71" fmla="*/ 2771449 h 3717147"/>
              <a:gd name="connsiteX72" fmla="*/ 6026190 w 7471935"/>
              <a:gd name="connsiteY72" fmla="*/ 2798469 h 3717147"/>
              <a:gd name="connsiteX73" fmla="*/ 6080236 w 7471935"/>
              <a:gd name="connsiteY73" fmla="*/ 2838999 h 3717147"/>
              <a:gd name="connsiteX74" fmla="*/ 6134283 w 7471935"/>
              <a:gd name="connsiteY74" fmla="*/ 2866019 h 3717147"/>
              <a:gd name="connsiteX75" fmla="*/ 6174818 w 7471935"/>
              <a:gd name="connsiteY75" fmla="*/ 2879529 h 3717147"/>
              <a:gd name="connsiteX76" fmla="*/ 6309934 w 7471935"/>
              <a:gd name="connsiteY76" fmla="*/ 2947079 h 3717147"/>
              <a:gd name="connsiteX77" fmla="*/ 6418027 w 7471935"/>
              <a:gd name="connsiteY77" fmla="*/ 3001119 h 3717147"/>
              <a:gd name="connsiteX78" fmla="*/ 6499097 w 7471935"/>
              <a:gd name="connsiteY78" fmla="*/ 3028139 h 3717147"/>
              <a:gd name="connsiteX79" fmla="*/ 6593678 w 7471935"/>
              <a:gd name="connsiteY79" fmla="*/ 3082179 h 3717147"/>
              <a:gd name="connsiteX80" fmla="*/ 6674748 w 7471935"/>
              <a:gd name="connsiteY80" fmla="*/ 3109199 h 3717147"/>
              <a:gd name="connsiteX81" fmla="*/ 6715283 w 7471935"/>
              <a:gd name="connsiteY81" fmla="*/ 3136219 h 3717147"/>
              <a:gd name="connsiteX82" fmla="*/ 6796353 w 7471935"/>
              <a:gd name="connsiteY82" fmla="*/ 3163239 h 3717147"/>
              <a:gd name="connsiteX83" fmla="*/ 6836888 w 7471935"/>
              <a:gd name="connsiteY83" fmla="*/ 3203768 h 3717147"/>
              <a:gd name="connsiteX84" fmla="*/ 6917958 w 7471935"/>
              <a:gd name="connsiteY84" fmla="*/ 3257808 h 3717147"/>
              <a:gd name="connsiteX85" fmla="*/ 6944981 w 7471935"/>
              <a:gd name="connsiteY85" fmla="*/ 3298338 h 3717147"/>
              <a:gd name="connsiteX86" fmla="*/ 7053074 w 7471935"/>
              <a:gd name="connsiteY86" fmla="*/ 3352378 h 3717147"/>
              <a:gd name="connsiteX87" fmla="*/ 7174679 w 7471935"/>
              <a:gd name="connsiteY87" fmla="*/ 3460458 h 3717147"/>
              <a:gd name="connsiteX88" fmla="*/ 7269260 w 7471935"/>
              <a:gd name="connsiteY88" fmla="*/ 3528008 h 3717147"/>
              <a:gd name="connsiteX89" fmla="*/ 7471935 w 7471935"/>
              <a:gd name="connsiteY89" fmla="*/ 3717147 h 3717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7471935" h="3717147">
                <a:moveTo>
                  <a:pt x="0" y="28925"/>
                </a:moveTo>
                <a:cubicBezTo>
                  <a:pt x="86785" y="0"/>
                  <a:pt x="4737" y="21056"/>
                  <a:pt x="162139" y="28925"/>
                </a:cubicBezTo>
                <a:cubicBezTo>
                  <a:pt x="301658" y="35900"/>
                  <a:pt x="441380" y="37932"/>
                  <a:pt x="581000" y="42435"/>
                </a:cubicBezTo>
                <a:cubicBezTo>
                  <a:pt x="815939" y="68536"/>
                  <a:pt x="589421" y="38947"/>
                  <a:pt x="824210" y="82965"/>
                </a:cubicBezTo>
                <a:cubicBezTo>
                  <a:pt x="855512" y="88833"/>
                  <a:pt x="887314" y="91633"/>
                  <a:pt x="918791" y="96475"/>
                </a:cubicBezTo>
                <a:cubicBezTo>
                  <a:pt x="1162505" y="133965"/>
                  <a:pt x="820189" y="84321"/>
                  <a:pt x="1094442" y="123495"/>
                </a:cubicBezTo>
                <a:cubicBezTo>
                  <a:pt x="1186020" y="154017"/>
                  <a:pt x="1074300" y="119467"/>
                  <a:pt x="1229559" y="150515"/>
                </a:cubicBezTo>
                <a:cubicBezTo>
                  <a:pt x="1243525" y="153308"/>
                  <a:pt x="1256399" y="160113"/>
                  <a:pt x="1270094" y="164025"/>
                </a:cubicBezTo>
                <a:cubicBezTo>
                  <a:pt x="1326532" y="180148"/>
                  <a:pt x="1341505" y="180429"/>
                  <a:pt x="1405210" y="191045"/>
                </a:cubicBezTo>
                <a:cubicBezTo>
                  <a:pt x="1411355" y="195653"/>
                  <a:pt x="1484431" y="252012"/>
                  <a:pt x="1499791" y="258594"/>
                </a:cubicBezTo>
                <a:cubicBezTo>
                  <a:pt x="1516860" y="265908"/>
                  <a:pt x="1535982" y="267003"/>
                  <a:pt x="1553838" y="272104"/>
                </a:cubicBezTo>
                <a:cubicBezTo>
                  <a:pt x="1689536" y="310870"/>
                  <a:pt x="1479448" y="256886"/>
                  <a:pt x="1648419" y="299124"/>
                </a:cubicBezTo>
                <a:cubicBezTo>
                  <a:pt x="1661931" y="308131"/>
                  <a:pt x="1674430" y="318883"/>
                  <a:pt x="1688954" y="326144"/>
                </a:cubicBezTo>
                <a:cubicBezTo>
                  <a:pt x="1708338" y="335835"/>
                  <a:pt x="1766220" y="348835"/>
                  <a:pt x="1783536" y="353164"/>
                </a:cubicBezTo>
                <a:cubicBezTo>
                  <a:pt x="1899702" y="430598"/>
                  <a:pt x="1752725" y="337761"/>
                  <a:pt x="1864606" y="393694"/>
                </a:cubicBezTo>
                <a:cubicBezTo>
                  <a:pt x="1879130" y="400955"/>
                  <a:pt x="1891042" y="412658"/>
                  <a:pt x="1905141" y="420714"/>
                </a:cubicBezTo>
                <a:cubicBezTo>
                  <a:pt x="1922629" y="430706"/>
                  <a:pt x="1941699" y="437742"/>
                  <a:pt x="1959187" y="447734"/>
                </a:cubicBezTo>
                <a:cubicBezTo>
                  <a:pt x="2021226" y="483181"/>
                  <a:pt x="1987760" y="472221"/>
                  <a:pt x="2053769" y="528794"/>
                </a:cubicBezTo>
                <a:cubicBezTo>
                  <a:pt x="2066098" y="539361"/>
                  <a:pt x="2080792" y="546807"/>
                  <a:pt x="2094303" y="555814"/>
                </a:cubicBezTo>
                <a:cubicBezTo>
                  <a:pt x="2118325" y="591841"/>
                  <a:pt x="2125850" y="608868"/>
                  <a:pt x="2161862" y="636874"/>
                </a:cubicBezTo>
                <a:cubicBezTo>
                  <a:pt x="2187499" y="656811"/>
                  <a:pt x="2216948" y="671430"/>
                  <a:pt x="2242931" y="690914"/>
                </a:cubicBezTo>
                <a:cubicBezTo>
                  <a:pt x="2309969" y="741185"/>
                  <a:pt x="2278241" y="718953"/>
                  <a:pt x="2337513" y="758463"/>
                </a:cubicBezTo>
                <a:cubicBezTo>
                  <a:pt x="2393196" y="841978"/>
                  <a:pt x="2331373" y="760511"/>
                  <a:pt x="2405071" y="826013"/>
                </a:cubicBezTo>
                <a:cubicBezTo>
                  <a:pt x="2521104" y="929141"/>
                  <a:pt x="2444349" y="880525"/>
                  <a:pt x="2540187" y="947603"/>
                </a:cubicBezTo>
                <a:cubicBezTo>
                  <a:pt x="2566794" y="966226"/>
                  <a:pt x="2590446" y="991374"/>
                  <a:pt x="2621257" y="1001643"/>
                </a:cubicBezTo>
                <a:cubicBezTo>
                  <a:pt x="2634769" y="1006146"/>
                  <a:pt x="2649053" y="1008784"/>
                  <a:pt x="2661792" y="1015153"/>
                </a:cubicBezTo>
                <a:cubicBezTo>
                  <a:pt x="2690179" y="1029345"/>
                  <a:pt x="2723845" y="1058256"/>
                  <a:pt x="2742862" y="1082703"/>
                </a:cubicBezTo>
                <a:cubicBezTo>
                  <a:pt x="2762801" y="1108336"/>
                  <a:pt x="2778893" y="1136743"/>
                  <a:pt x="2796909" y="1163763"/>
                </a:cubicBezTo>
                <a:lnTo>
                  <a:pt x="2823932" y="1204292"/>
                </a:lnTo>
                <a:cubicBezTo>
                  <a:pt x="2843873" y="1234200"/>
                  <a:pt x="2860279" y="1264547"/>
                  <a:pt x="2891490" y="1285352"/>
                </a:cubicBezTo>
                <a:cubicBezTo>
                  <a:pt x="2903341" y="1293252"/>
                  <a:pt x="2918513" y="1294359"/>
                  <a:pt x="2932025" y="1298862"/>
                </a:cubicBezTo>
                <a:cubicBezTo>
                  <a:pt x="2995112" y="1361941"/>
                  <a:pt x="2947254" y="1319389"/>
                  <a:pt x="3013095" y="1366412"/>
                </a:cubicBezTo>
                <a:cubicBezTo>
                  <a:pt x="3031420" y="1379499"/>
                  <a:pt x="3047000" y="1396872"/>
                  <a:pt x="3067141" y="1406942"/>
                </a:cubicBezTo>
                <a:cubicBezTo>
                  <a:pt x="3083751" y="1415246"/>
                  <a:pt x="3103172" y="1415949"/>
                  <a:pt x="3121188" y="1420452"/>
                </a:cubicBezTo>
                <a:cubicBezTo>
                  <a:pt x="3240427" y="1499935"/>
                  <a:pt x="3049835" y="1378024"/>
                  <a:pt x="3242793" y="1474492"/>
                </a:cubicBezTo>
                <a:cubicBezTo>
                  <a:pt x="3289880" y="1498033"/>
                  <a:pt x="3312641" y="1511282"/>
                  <a:pt x="3364397" y="1528532"/>
                </a:cubicBezTo>
                <a:cubicBezTo>
                  <a:pt x="3382014" y="1534404"/>
                  <a:pt x="3400588" y="1536941"/>
                  <a:pt x="3418444" y="1542042"/>
                </a:cubicBezTo>
                <a:cubicBezTo>
                  <a:pt x="3432139" y="1545954"/>
                  <a:pt x="3445284" y="1551640"/>
                  <a:pt x="3458979" y="1555552"/>
                </a:cubicBezTo>
                <a:cubicBezTo>
                  <a:pt x="3476834" y="1560653"/>
                  <a:pt x="3495238" y="1563727"/>
                  <a:pt x="3513025" y="1569062"/>
                </a:cubicBezTo>
                <a:lnTo>
                  <a:pt x="3634630" y="1609592"/>
                </a:lnTo>
                <a:cubicBezTo>
                  <a:pt x="3648142" y="1614095"/>
                  <a:pt x="3662426" y="1616733"/>
                  <a:pt x="3675165" y="1623102"/>
                </a:cubicBezTo>
                <a:cubicBezTo>
                  <a:pt x="3741950" y="1656491"/>
                  <a:pt x="3710103" y="1643753"/>
                  <a:pt x="3769746" y="1663632"/>
                </a:cubicBezTo>
                <a:cubicBezTo>
                  <a:pt x="3787762" y="1677142"/>
                  <a:pt x="3806695" y="1689507"/>
                  <a:pt x="3823793" y="1704161"/>
                </a:cubicBezTo>
                <a:cubicBezTo>
                  <a:pt x="3883320" y="1755177"/>
                  <a:pt x="3845426" y="1739634"/>
                  <a:pt x="3918374" y="1785221"/>
                </a:cubicBezTo>
                <a:cubicBezTo>
                  <a:pt x="3935455" y="1795895"/>
                  <a:pt x="3954933" y="1802249"/>
                  <a:pt x="3972421" y="1812241"/>
                </a:cubicBezTo>
                <a:cubicBezTo>
                  <a:pt x="3986520" y="1820297"/>
                  <a:pt x="3998030" y="1832865"/>
                  <a:pt x="4012956" y="1839261"/>
                </a:cubicBezTo>
                <a:cubicBezTo>
                  <a:pt x="4039371" y="1850580"/>
                  <a:pt x="4128660" y="1862752"/>
                  <a:pt x="4148072" y="1866281"/>
                </a:cubicBezTo>
                <a:cubicBezTo>
                  <a:pt x="4170667" y="1870389"/>
                  <a:pt x="4193035" y="1875683"/>
                  <a:pt x="4215630" y="1879791"/>
                </a:cubicBezTo>
                <a:cubicBezTo>
                  <a:pt x="4242584" y="1884691"/>
                  <a:pt x="4270122" y="1886657"/>
                  <a:pt x="4296700" y="1893301"/>
                </a:cubicBezTo>
                <a:cubicBezTo>
                  <a:pt x="4324334" y="1900209"/>
                  <a:pt x="4351000" y="1910588"/>
                  <a:pt x="4377770" y="1920321"/>
                </a:cubicBezTo>
                <a:cubicBezTo>
                  <a:pt x="4400564" y="1928609"/>
                  <a:pt x="4422534" y="1939053"/>
                  <a:pt x="4445328" y="1947341"/>
                </a:cubicBezTo>
                <a:cubicBezTo>
                  <a:pt x="4472098" y="1957074"/>
                  <a:pt x="4500466" y="1962575"/>
                  <a:pt x="4526398" y="1974361"/>
                </a:cubicBezTo>
                <a:cubicBezTo>
                  <a:pt x="4550306" y="1985227"/>
                  <a:pt x="4570999" y="2002139"/>
                  <a:pt x="4593956" y="2014891"/>
                </a:cubicBezTo>
                <a:cubicBezTo>
                  <a:pt x="4704553" y="2076326"/>
                  <a:pt x="4584953" y="2004886"/>
                  <a:pt x="4729073" y="2068931"/>
                </a:cubicBezTo>
                <a:cubicBezTo>
                  <a:pt x="4842939" y="2119532"/>
                  <a:pt x="4677001" y="2077432"/>
                  <a:pt x="4837166" y="2109461"/>
                </a:cubicBezTo>
                <a:cubicBezTo>
                  <a:pt x="4850678" y="2122971"/>
                  <a:pt x="4861498" y="2139865"/>
                  <a:pt x="4877701" y="2149991"/>
                </a:cubicBezTo>
                <a:cubicBezTo>
                  <a:pt x="4898269" y="2162844"/>
                  <a:pt x="4922549" y="2168496"/>
                  <a:pt x="4945259" y="2177011"/>
                </a:cubicBezTo>
                <a:cubicBezTo>
                  <a:pt x="4984029" y="2191548"/>
                  <a:pt x="4997247" y="2193384"/>
                  <a:pt x="5039840" y="2204030"/>
                </a:cubicBezTo>
                <a:cubicBezTo>
                  <a:pt x="5136518" y="2268474"/>
                  <a:pt x="5018087" y="2196093"/>
                  <a:pt x="5134422" y="2244560"/>
                </a:cubicBezTo>
                <a:cubicBezTo>
                  <a:pt x="5171607" y="2260052"/>
                  <a:pt x="5205113" y="2283641"/>
                  <a:pt x="5242515" y="2298600"/>
                </a:cubicBezTo>
                <a:cubicBezTo>
                  <a:pt x="5265034" y="2307607"/>
                  <a:pt x="5287363" y="2317105"/>
                  <a:pt x="5310073" y="2325620"/>
                </a:cubicBezTo>
                <a:cubicBezTo>
                  <a:pt x="5323409" y="2330620"/>
                  <a:pt x="5337869" y="2332761"/>
                  <a:pt x="5350608" y="2339130"/>
                </a:cubicBezTo>
                <a:cubicBezTo>
                  <a:pt x="5365132" y="2346391"/>
                  <a:pt x="5377044" y="2358094"/>
                  <a:pt x="5391143" y="2366150"/>
                </a:cubicBezTo>
                <a:cubicBezTo>
                  <a:pt x="5439688" y="2393887"/>
                  <a:pt x="5444575" y="2387275"/>
                  <a:pt x="5485724" y="2420190"/>
                </a:cubicBezTo>
                <a:cubicBezTo>
                  <a:pt x="5495671" y="2428147"/>
                  <a:pt x="5502446" y="2439718"/>
                  <a:pt x="5512748" y="2447210"/>
                </a:cubicBezTo>
                <a:cubicBezTo>
                  <a:pt x="5512760" y="2447219"/>
                  <a:pt x="5638852" y="2531270"/>
                  <a:pt x="5674887" y="2555290"/>
                </a:cubicBezTo>
                <a:cubicBezTo>
                  <a:pt x="5688399" y="2564297"/>
                  <a:pt x="5703939" y="2570828"/>
                  <a:pt x="5715422" y="2582310"/>
                </a:cubicBezTo>
                <a:cubicBezTo>
                  <a:pt x="5728934" y="2595820"/>
                  <a:pt x="5740408" y="2611735"/>
                  <a:pt x="5755957" y="2622840"/>
                </a:cubicBezTo>
                <a:cubicBezTo>
                  <a:pt x="5772348" y="2634546"/>
                  <a:pt x="5793011" y="2639047"/>
                  <a:pt x="5810004" y="2649860"/>
                </a:cubicBezTo>
                <a:cubicBezTo>
                  <a:pt x="5842690" y="2670658"/>
                  <a:pt x="5873058" y="2694893"/>
                  <a:pt x="5904585" y="2717409"/>
                </a:cubicBezTo>
                <a:cubicBezTo>
                  <a:pt x="5913593" y="2730919"/>
                  <a:pt x="5918928" y="2747796"/>
                  <a:pt x="5931608" y="2757939"/>
                </a:cubicBezTo>
                <a:cubicBezTo>
                  <a:pt x="5942730" y="2766835"/>
                  <a:pt x="5959052" y="2765839"/>
                  <a:pt x="5972143" y="2771449"/>
                </a:cubicBezTo>
                <a:cubicBezTo>
                  <a:pt x="5990656" y="2779382"/>
                  <a:pt x="6009109" y="2787795"/>
                  <a:pt x="6026190" y="2798469"/>
                </a:cubicBezTo>
                <a:cubicBezTo>
                  <a:pt x="6045286" y="2810403"/>
                  <a:pt x="6061140" y="2827065"/>
                  <a:pt x="6080236" y="2838999"/>
                </a:cubicBezTo>
                <a:cubicBezTo>
                  <a:pt x="6097317" y="2849673"/>
                  <a:pt x="6115770" y="2858086"/>
                  <a:pt x="6134283" y="2866019"/>
                </a:cubicBezTo>
                <a:cubicBezTo>
                  <a:pt x="6147374" y="2871629"/>
                  <a:pt x="6162368" y="2872613"/>
                  <a:pt x="6174818" y="2879529"/>
                </a:cubicBezTo>
                <a:cubicBezTo>
                  <a:pt x="6306439" y="2952643"/>
                  <a:pt x="6204312" y="2920676"/>
                  <a:pt x="6309934" y="2947079"/>
                </a:cubicBezTo>
                <a:cubicBezTo>
                  <a:pt x="6364011" y="2983126"/>
                  <a:pt x="6345308" y="2974679"/>
                  <a:pt x="6418027" y="3001119"/>
                </a:cubicBezTo>
                <a:cubicBezTo>
                  <a:pt x="6444797" y="3010852"/>
                  <a:pt x="6475395" y="3012340"/>
                  <a:pt x="6499097" y="3028139"/>
                </a:cubicBezTo>
                <a:cubicBezTo>
                  <a:pt x="6535659" y="3052511"/>
                  <a:pt x="6550823" y="3065039"/>
                  <a:pt x="6593678" y="3082179"/>
                </a:cubicBezTo>
                <a:cubicBezTo>
                  <a:pt x="6620126" y="3092757"/>
                  <a:pt x="6651046" y="3093400"/>
                  <a:pt x="6674748" y="3109199"/>
                </a:cubicBezTo>
                <a:cubicBezTo>
                  <a:pt x="6688260" y="3118206"/>
                  <a:pt x="6700444" y="3129625"/>
                  <a:pt x="6715283" y="3136219"/>
                </a:cubicBezTo>
                <a:cubicBezTo>
                  <a:pt x="6741313" y="3147787"/>
                  <a:pt x="6796353" y="3163239"/>
                  <a:pt x="6796353" y="3163239"/>
                </a:cubicBezTo>
                <a:cubicBezTo>
                  <a:pt x="6809865" y="3176749"/>
                  <a:pt x="6821805" y="3192038"/>
                  <a:pt x="6836888" y="3203768"/>
                </a:cubicBezTo>
                <a:cubicBezTo>
                  <a:pt x="6862525" y="3223705"/>
                  <a:pt x="6917958" y="3257808"/>
                  <a:pt x="6917958" y="3257808"/>
                </a:cubicBezTo>
                <a:cubicBezTo>
                  <a:pt x="6926966" y="3271318"/>
                  <a:pt x="6933499" y="3286857"/>
                  <a:pt x="6944981" y="3298338"/>
                </a:cubicBezTo>
                <a:cubicBezTo>
                  <a:pt x="6976284" y="3329638"/>
                  <a:pt x="7014369" y="3333028"/>
                  <a:pt x="7053074" y="3352378"/>
                </a:cubicBezTo>
                <a:cubicBezTo>
                  <a:pt x="7131732" y="3391702"/>
                  <a:pt x="7067241" y="3388842"/>
                  <a:pt x="7174679" y="3460458"/>
                </a:cubicBezTo>
                <a:cubicBezTo>
                  <a:pt x="7261048" y="3518031"/>
                  <a:pt x="7232784" y="3491534"/>
                  <a:pt x="7269260" y="3528008"/>
                </a:cubicBezTo>
                <a:lnTo>
                  <a:pt x="7471935" y="3717147"/>
                </a:lnTo>
              </a:path>
            </a:pathLst>
          </a:custGeom>
          <a:ln w="38100" cap="flat" cmpd="sng" algn="ctr">
            <a:solidFill>
              <a:srgbClr val="533EA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Box 22"/>
          <p:cNvSpPr txBox="1">
            <a:spLocks noChangeArrowheads="1"/>
          </p:cNvSpPr>
          <p:nvPr/>
        </p:nvSpPr>
        <p:spPr bwMode="auto">
          <a:xfrm rot="16200000">
            <a:off x="-107156" y="3820333"/>
            <a:ext cx="1308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Amplitude</a:t>
            </a:r>
          </a:p>
        </p:txBody>
      </p:sp>
      <p:sp>
        <p:nvSpPr>
          <p:cNvPr id="9" name="TextBox 23"/>
          <p:cNvSpPr txBox="1">
            <a:spLocks noChangeArrowheads="1"/>
          </p:cNvSpPr>
          <p:nvPr/>
        </p:nvSpPr>
        <p:spPr bwMode="auto">
          <a:xfrm>
            <a:off x="3811588" y="5739189"/>
            <a:ext cx="1374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uv</a:t>
            </a:r>
            <a:r>
              <a:rPr lang="en-US" dirty="0"/>
              <a:t>-distance</a:t>
            </a:r>
          </a:p>
        </p:txBody>
      </p:sp>
      <p:sp>
        <p:nvSpPr>
          <p:cNvPr id="10" name="TextBox 30"/>
          <p:cNvSpPr txBox="1">
            <a:spLocks noChangeArrowheads="1"/>
          </p:cNvSpPr>
          <p:nvPr/>
        </p:nvSpPr>
        <p:spPr bwMode="auto">
          <a:xfrm>
            <a:off x="3363913" y="2475538"/>
            <a:ext cx="48826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FFT of </a:t>
            </a:r>
            <a:r>
              <a:rPr lang="en-US" dirty="0" smtClean="0"/>
              <a:t>“Clean” </a:t>
            </a:r>
            <a:r>
              <a:rPr lang="en-US" dirty="0"/>
              <a:t>Interferometer map</a:t>
            </a:r>
          </a:p>
        </p:txBody>
      </p:sp>
      <p:sp>
        <p:nvSpPr>
          <p:cNvPr id="20" name="TextBox 30"/>
          <p:cNvSpPr txBox="1">
            <a:spLocks noChangeArrowheads="1"/>
          </p:cNvSpPr>
          <p:nvPr/>
        </p:nvSpPr>
        <p:spPr bwMode="auto">
          <a:xfrm>
            <a:off x="3302461" y="4908489"/>
            <a:ext cx="22825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FFT of </a:t>
            </a:r>
            <a:r>
              <a:rPr lang="en-US" dirty="0" smtClean="0"/>
              <a:t>SD map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823913" y="1674813"/>
            <a:ext cx="1649412" cy="1428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Freeform 28"/>
          <p:cNvSpPr/>
          <p:nvPr/>
        </p:nvSpPr>
        <p:spPr>
          <a:xfrm>
            <a:off x="798520" y="1020455"/>
            <a:ext cx="4912796" cy="4813255"/>
          </a:xfrm>
          <a:custGeom>
            <a:avLst/>
            <a:gdLst>
              <a:gd name="connsiteX0" fmla="*/ 0 w 4912796"/>
              <a:gd name="connsiteY0" fmla="*/ 36669 h 4813255"/>
              <a:gd name="connsiteX1" fmla="*/ 212938 w 4912796"/>
              <a:gd name="connsiteY1" fmla="*/ 44275 h 4813255"/>
              <a:gd name="connsiteX2" fmla="*/ 547556 w 4912796"/>
              <a:gd name="connsiteY2" fmla="*/ 477772 h 4813255"/>
              <a:gd name="connsiteX3" fmla="*/ 1406915 w 4912796"/>
              <a:gd name="connsiteY3" fmla="*/ 2204155 h 4813255"/>
              <a:gd name="connsiteX4" fmla="*/ 2509633 w 4912796"/>
              <a:gd name="connsiteY4" fmla="*/ 4409666 h 4813255"/>
              <a:gd name="connsiteX5" fmla="*/ 4912796 w 4912796"/>
              <a:gd name="connsiteY5" fmla="*/ 4812743 h 481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12796" h="4813255">
                <a:moveTo>
                  <a:pt x="0" y="36669"/>
                </a:moveTo>
                <a:cubicBezTo>
                  <a:pt x="60839" y="3713"/>
                  <a:pt x="121679" y="-29242"/>
                  <a:pt x="212938" y="44275"/>
                </a:cubicBezTo>
                <a:cubicBezTo>
                  <a:pt x="304197" y="117792"/>
                  <a:pt x="348560" y="117792"/>
                  <a:pt x="547556" y="477772"/>
                </a:cubicBezTo>
                <a:cubicBezTo>
                  <a:pt x="746552" y="837752"/>
                  <a:pt x="1406915" y="2204155"/>
                  <a:pt x="1406915" y="2204155"/>
                </a:cubicBezTo>
                <a:cubicBezTo>
                  <a:pt x="1733928" y="2859471"/>
                  <a:pt x="1925320" y="3974901"/>
                  <a:pt x="2509633" y="4409666"/>
                </a:cubicBezTo>
                <a:cubicBezTo>
                  <a:pt x="3093947" y="4844431"/>
                  <a:pt x="4912796" y="4812743"/>
                  <a:pt x="4912796" y="4812743"/>
                </a:cubicBezTo>
              </a:path>
            </a:pathLst>
          </a:custGeom>
          <a:ln>
            <a:solidFill>
              <a:srgbClr val="802F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823913" y="2238156"/>
            <a:ext cx="7473950" cy="3546475"/>
          </a:xfrm>
          <a:custGeom>
            <a:avLst/>
            <a:gdLst>
              <a:gd name="connsiteX0" fmla="*/ 0 w 7471935"/>
              <a:gd name="connsiteY0" fmla="*/ 28925 h 3717147"/>
              <a:gd name="connsiteX1" fmla="*/ 162139 w 7471935"/>
              <a:gd name="connsiteY1" fmla="*/ 28925 h 3717147"/>
              <a:gd name="connsiteX2" fmla="*/ 581000 w 7471935"/>
              <a:gd name="connsiteY2" fmla="*/ 42435 h 3717147"/>
              <a:gd name="connsiteX3" fmla="*/ 824210 w 7471935"/>
              <a:gd name="connsiteY3" fmla="*/ 82965 h 3717147"/>
              <a:gd name="connsiteX4" fmla="*/ 918791 w 7471935"/>
              <a:gd name="connsiteY4" fmla="*/ 96475 h 3717147"/>
              <a:gd name="connsiteX5" fmla="*/ 1094442 w 7471935"/>
              <a:gd name="connsiteY5" fmla="*/ 123495 h 3717147"/>
              <a:gd name="connsiteX6" fmla="*/ 1229559 w 7471935"/>
              <a:gd name="connsiteY6" fmla="*/ 150515 h 3717147"/>
              <a:gd name="connsiteX7" fmla="*/ 1270094 w 7471935"/>
              <a:gd name="connsiteY7" fmla="*/ 164025 h 3717147"/>
              <a:gd name="connsiteX8" fmla="*/ 1405210 w 7471935"/>
              <a:gd name="connsiteY8" fmla="*/ 191045 h 3717147"/>
              <a:gd name="connsiteX9" fmla="*/ 1499791 w 7471935"/>
              <a:gd name="connsiteY9" fmla="*/ 258594 h 3717147"/>
              <a:gd name="connsiteX10" fmla="*/ 1553838 w 7471935"/>
              <a:gd name="connsiteY10" fmla="*/ 272104 h 3717147"/>
              <a:gd name="connsiteX11" fmla="*/ 1648419 w 7471935"/>
              <a:gd name="connsiteY11" fmla="*/ 299124 h 3717147"/>
              <a:gd name="connsiteX12" fmla="*/ 1688954 w 7471935"/>
              <a:gd name="connsiteY12" fmla="*/ 326144 h 3717147"/>
              <a:gd name="connsiteX13" fmla="*/ 1783536 w 7471935"/>
              <a:gd name="connsiteY13" fmla="*/ 353164 h 3717147"/>
              <a:gd name="connsiteX14" fmla="*/ 1864606 w 7471935"/>
              <a:gd name="connsiteY14" fmla="*/ 393694 h 3717147"/>
              <a:gd name="connsiteX15" fmla="*/ 1905141 w 7471935"/>
              <a:gd name="connsiteY15" fmla="*/ 420714 h 3717147"/>
              <a:gd name="connsiteX16" fmla="*/ 1959187 w 7471935"/>
              <a:gd name="connsiteY16" fmla="*/ 447734 h 3717147"/>
              <a:gd name="connsiteX17" fmla="*/ 2053769 w 7471935"/>
              <a:gd name="connsiteY17" fmla="*/ 528794 h 3717147"/>
              <a:gd name="connsiteX18" fmla="*/ 2094303 w 7471935"/>
              <a:gd name="connsiteY18" fmla="*/ 555814 h 3717147"/>
              <a:gd name="connsiteX19" fmla="*/ 2161862 w 7471935"/>
              <a:gd name="connsiteY19" fmla="*/ 636874 h 3717147"/>
              <a:gd name="connsiteX20" fmla="*/ 2242931 w 7471935"/>
              <a:gd name="connsiteY20" fmla="*/ 690914 h 3717147"/>
              <a:gd name="connsiteX21" fmla="*/ 2337513 w 7471935"/>
              <a:gd name="connsiteY21" fmla="*/ 758463 h 3717147"/>
              <a:gd name="connsiteX22" fmla="*/ 2405071 w 7471935"/>
              <a:gd name="connsiteY22" fmla="*/ 826013 h 3717147"/>
              <a:gd name="connsiteX23" fmla="*/ 2540187 w 7471935"/>
              <a:gd name="connsiteY23" fmla="*/ 947603 h 3717147"/>
              <a:gd name="connsiteX24" fmla="*/ 2621257 w 7471935"/>
              <a:gd name="connsiteY24" fmla="*/ 1001643 h 3717147"/>
              <a:gd name="connsiteX25" fmla="*/ 2661792 w 7471935"/>
              <a:gd name="connsiteY25" fmla="*/ 1015153 h 3717147"/>
              <a:gd name="connsiteX26" fmla="*/ 2742862 w 7471935"/>
              <a:gd name="connsiteY26" fmla="*/ 1082703 h 3717147"/>
              <a:gd name="connsiteX27" fmla="*/ 2796909 w 7471935"/>
              <a:gd name="connsiteY27" fmla="*/ 1163763 h 3717147"/>
              <a:gd name="connsiteX28" fmla="*/ 2823932 w 7471935"/>
              <a:gd name="connsiteY28" fmla="*/ 1204292 h 3717147"/>
              <a:gd name="connsiteX29" fmla="*/ 2891490 w 7471935"/>
              <a:gd name="connsiteY29" fmla="*/ 1285352 h 3717147"/>
              <a:gd name="connsiteX30" fmla="*/ 2932025 w 7471935"/>
              <a:gd name="connsiteY30" fmla="*/ 1298862 h 3717147"/>
              <a:gd name="connsiteX31" fmla="*/ 3013095 w 7471935"/>
              <a:gd name="connsiteY31" fmla="*/ 1366412 h 3717147"/>
              <a:gd name="connsiteX32" fmla="*/ 3067141 w 7471935"/>
              <a:gd name="connsiteY32" fmla="*/ 1406942 h 3717147"/>
              <a:gd name="connsiteX33" fmla="*/ 3121188 w 7471935"/>
              <a:gd name="connsiteY33" fmla="*/ 1420452 h 3717147"/>
              <a:gd name="connsiteX34" fmla="*/ 3242793 w 7471935"/>
              <a:gd name="connsiteY34" fmla="*/ 1474492 h 3717147"/>
              <a:gd name="connsiteX35" fmla="*/ 3364397 w 7471935"/>
              <a:gd name="connsiteY35" fmla="*/ 1528532 h 3717147"/>
              <a:gd name="connsiteX36" fmla="*/ 3418444 w 7471935"/>
              <a:gd name="connsiteY36" fmla="*/ 1542042 h 3717147"/>
              <a:gd name="connsiteX37" fmla="*/ 3458979 w 7471935"/>
              <a:gd name="connsiteY37" fmla="*/ 1555552 h 3717147"/>
              <a:gd name="connsiteX38" fmla="*/ 3513025 w 7471935"/>
              <a:gd name="connsiteY38" fmla="*/ 1569062 h 3717147"/>
              <a:gd name="connsiteX39" fmla="*/ 3634630 w 7471935"/>
              <a:gd name="connsiteY39" fmla="*/ 1609592 h 3717147"/>
              <a:gd name="connsiteX40" fmla="*/ 3675165 w 7471935"/>
              <a:gd name="connsiteY40" fmla="*/ 1623102 h 3717147"/>
              <a:gd name="connsiteX41" fmla="*/ 3769746 w 7471935"/>
              <a:gd name="connsiteY41" fmla="*/ 1663632 h 3717147"/>
              <a:gd name="connsiteX42" fmla="*/ 3823793 w 7471935"/>
              <a:gd name="connsiteY42" fmla="*/ 1704161 h 3717147"/>
              <a:gd name="connsiteX43" fmla="*/ 3918374 w 7471935"/>
              <a:gd name="connsiteY43" fmla="*/ 1785221 h 3717147"/>
              <a:gd name="connsiteX44" fmla="*/ 3972421 w 7471935"/>
              <a:gd name="connsiteY44" fmla="*/ 1812241 h 3717147"/>
              <a:gd name="connsiteX45" fmla="*/ 4012956 w 7471935"/>
              <a:gd name="connsiteY45" fmla="*/ 1839261 h 3717147"/>
              <a:gd name="connsiteX46" fmla="*/ 4148072 w 7471935"/>
              <a:gd name="connsiteY46" fmla="*/ 1866281 h 3717147"/>
              <a:gd name="connsiteX47" fmla="*/ 4215630 w 7471935"/>
              <a:gd name="connsiteY47" fmla="*/ 1879791 h 3717147"/>
              <a:gd name="connsiteX48" fmla="*/ 4296700 w 7471935"/>
              <a:gd name="connsiteY48" fmla="*/ 1893301 h 3717147"/>
              <a:gd name="connsiteX49" fmla="*/ 4377770 w 7471935"/>
              <a:gd name="connsiteY49" fmla="*/ 1920321 h 3717147"/>
              <a:gd name="connsiteX50" fmla="*/ 4445328 w 7471935"/>
              <a:gd name="connsiteY50" fmla="*/ 1947341 h 3717147"/>
              <a:gd name="connsiteX51" fmla="*/ 4526398 w 7471935"/>
              <a:gd name="connsiteY51" fmla="*/ 1974361 h 3717147"/>
              <a:gd name="connsiteX52" fmla="*/ 4593956 w 7471935"/>
              <a:gd name="connsiteY52" fmla="*/ 2014891 h 3717147"/>
              <a:gd name="connsiteX53" fmla="*/ 4729073 w 7471935"/>
              <a:gd name="connsiteY53" fmla="*/ 2068931 h 3717147"/>
              <a:gd name="connsiteX54" fmla="*/ 4837166 w 7471935"/>
              <a:gd name="connsiteY54" fmla="*/ 2109461 h 3717147"/>
              <a:gd name="connsiteX55" fmla="*/ 4877701 w 7471935"/>
              <a:gd name="connsiteY55" fmla="*/ 2149991 h 3717147"/>
              <a:gd name="connsiteX56" fmla="*/ 4945259 w 7471935"/>
              <a:gd name="connsiteY56" fmla="*/ 2177011 h 3717147"/>
              <a:gd name="connsiteX57" fmla="*/ 5039840 w 7471935"/>
              <a:gd name="connsiteY57" fmla="*/ 2204030 h 3717147"/>
              <a:gd name="connsiteX58" fmla="*/ 5134422 w 7471935"/>
              <a:gd name="connsiteY58" fmla="*/ 2244560 h 3717147"/>
              <a:gd name="connsiteX59" fmla="*/ 5242515 w 7471935"/>
              <a:gd name="connsiteY59" fmla="*/ 2298600 h 3717147"/>
              <a:gd name="connsiteX60" fmla="*/ 5310073 w 7471935"/>
              <a:gd name="connsiteY60" fmla="*/ 2325620 h 3717147"/>
              <a:gd name="connsiteX61" fmla="*/ 5350608 w 7471935"/>
              <a:gd name="connsiteY61" fmla="*/ 2339130 h 3717147"/>
              <a:gd name="connsiteX62" fmla="*/ 5391143 w 7471935"/>
              <a:gd name="connsiteY62" fmla="*/ 2366150 h 3717147"/>
              <a:gd name="connsiteX63" fmla="*/ 5485724 w 7471935"/>
              <a:gd name="connsiteY63" fmla="*/ 2420190 h 3717147"/>
              <a:gd name="connsiteX64" fmla="*/ 5512748 w 7471935"/>
              <a:gd name="connsiteY64" fmla="*/ 2447210 h 3717147"/>
              <a:gd name="connsiteX65" fmla="*/ 5674887 w 7471935"/>
              <a:gd name="connsiteY65" fmla="*/ 2555290 h 3717147"/>
              <a:gd name="connsiteX66" fmla="*/ 5715422 w 7471935"/>
              <a:gd name="connsiteY66" fmla="*/ 2582310 h 3717147"/>
              <a:gd name="connsiteX67" fmla="*/ 5755957 w 7471935"/>
              <a:gd name="connsiteY67" fmla="*/ 2622840 h 3717147"/>
              <a:gd name="connsiteX68" fmla="*/ 5810004 w 7471935"/>
              <a:gd name="connsiteY68" fmla="*/ 2649860 h 3717147"/>
              <a:gd name="connsiteX69" fmla="*/ 5904585 w 7471935"/>
              <a:gd name="connsiteY69" fmla="*/ 2717409 h 3717147"/>
              <a:gd name="connsiteX70" fmla="*/ 5931608 w 7471935"/>
              <a:gd name="connsiteY70" fmla="*/ 2757939 h 3717147"/>
              <a:gd name="connsiteX71" fmla="*/ 5972143 w 7471935"/>
              <a:gd name="connsiteY71" fmla="*/ 2771449 h 3717147"/>
              <a:gd name="connsiteX72" fmla="*/ 6026190 w 7471935"/>
              <a:gd name="connsiteY72" fmla="*/ 2798469 h 3717147"/>
              <a:gd name="connsiteX73" fmla="*/ 6080236 w 7471935"/>
              <a:gd name="connsiteY73" fmla="*/ 2838999 h 3717147"/>
              <a:gd name="connsiteX74" fmla="*/ 6134283 w 7471935"/>
              <a:gd name="connsiteY74" fmla="*/ 2866019 h 3717147"/>
              <a:gd name="connsiteX75" fmla="*/ 6174818 w 7471935"/>
              <a:gd name="connsiteY75" fmla="*/ 2879529 h 3717147"/>
              <a:gd name="connsiteX76" fmla="*/ 6309934 w 7471935"/>
              <a:gd name="connsiteY76" fmla="*/ 2947079 h 3717147"/>
              <a:gd name="connsiteX77" fmla="*/ 6418027 w 7471935"/>
              <a:gd name="connsiteY77" fmla="*/ 3001119 h 3717147"/>
              <a:gd name="connsiteX78" fmla="*/ 6499097 w 7471935"/>
              <a:gd name="connsiteY78" fmla="*/ 3028139 h 3717147"/>
              <a:gd name="connsiteX79" fmla="*/ 6593678 w 7471935"/>
              <a:gd name="connsiteY79" fmla="*/ 3082179 h 3717147"/>
              <a:gd name="connsiteX80" fmla="*/ 6674748 w 7471935"/>
              <a:gd name="connsiteY80" fmla="*/ 3109199 h 3717147"/>
              <a:gd name="connsiteX81" fmla="*/ 6715283 w 7471935"/>
              <a:gd name="connsiteY81" fmla="*/ 3136219 h 3717147"/>
              <a:gd name="connsiteX82" fmla="*/ 6796353 w 7471935"/>
              <a:gd name="connsiteY82" fmla="*/ 3163239 h 3717147"/>
              <a:gd name="connsiteX83" fmla="*/ 6836888 w 7471935"/>
              <a:gd name="connsiteY83" fmla="*/ 3203768 h 3717147"/>
              <a:gd name="connsiteX84" fmla="*/ 6917958 w 7471935"/>
              <a:gd name="connsiteY84" fmla="*/ 3257808 h 3717147"/>
              <a:gd name="connsiteX85" fmla="*/ 6944981 w 7471935"/>
              <a:gd name="connsiteY85" fmla="*/ 3298338 h 3717147"/>
              <a:gd name="connsiteX86" fmla="*/ 7053074 w 7471935"/>
              <a:gd name="connsiteY86" fmla="*/ 3352378 h 3717147"/>
              <a:gd name="connsiteX87" fmla="*/ 7174679 w 7471935"/>
              <a:gd name="connsiteY87" fmla="*/ 3460458 h 3717147"/>
              <a:gd name="connsiteX88" fmla="*/ 7269260 w 7471935"/>
              <a:gd name="connsiteY88" fmla="*/ 3528008 h 3717147"/>
              <a:gd name="connsiteX89" fmla="*/ 7471935 w 7471935"/>
              <a:gd name="connsiteY89" fmla="*/ 3717147 h 3717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7471935" h="3717147">
                <a:moveTo>
                  <a:pt x="0" y="28925"/>
                </a:moveTo>
                <a:cubicBezTo>
                  <a:pt x="86785" y="0"/>
                  <a:pt x="4737" y="21056"/>
                  <a:pt x="162139" y="28925"/>
                </a:cubicBezTo>
                <a:cubicBezTo>
                  <a:pt x="301658" y="35900"/>
                  <a:pt x="441380" y="37932"/>
                  <a:pt x="581000" y="42435"/>
                </a:cubicBezTo>
                <a:cubicBezTo>
                  <a:pt x="815939" y="68536"/>
                  <a:pt x="589421" y="38947"/>
                  <a:pt x="824210" y="82965"/>
                </a:cubicBezTo>
                <a:cubicBezTo>
                  <a:pt x="855512" y="88833"/>
                  <a:pt x="887314" y="91633"/>
                  <a:pt x="918791" y="96475"/>
                </a:cubicBezTo>
                <a:cubicBezTo>
                  <a:pt x="1162505" y="133965"/>
                  <a:pt x="820189" y="84321"/>
                  <a:pt x="1094442" y="123495"/>
                </a:cubicBezTo>
                <a:cubicBezTo>
                  <a:pt x="1186020" y="154017"/>
                  <a:pt x="1074300" y="119467"/>
                  <a:pt x="1229559" y="150515"/>
                </a:cubicBezTo>
                <a:cubicBezTo>
                  <a:pt x="1243525" y="153308"/>
                  <a:pt x="1256399" y="160113"/>
                  <a:pt x="1270094" y="164025"/>
                </a:cubicBezTo>
                <a:cubicBezTo>
                  <a:pt x="1326532" y="180148"/>
                  <a:pt x="1341505" y="180429"/>
                  <a:pt x="1405210" y="191045"/>
                </a:cubicBezTo>
                <a:cubicBezTo>
                  <a:pt x="1411355" y="195653"/>
                  <a:pt x="1484431" y="252012"/>
                  <a:pt x="1499791" y="258594"/>
                </a:cubicBezTo>
                <a:cubicBezTo>
                  <a:pt x="1516860" y="265908"/>
                  <a:pt x="1535982" y="267003"/>
                  <a:pt x="1553838" y="272104"/>
                </a:cubicBezTo>
                <a:cubicBezTo>
                  <a:pt x="1689536" y="310870"/>
                  <a:pt x="1479448" y="256886"/>
                  <a:pt x="1648419" y="299124"/>
                </a:cubicBezTo>
                <a:cubicBezTo>
                  <a:pt x="1661931" y="308131"/>
                  <a:pt x="1674430" y="318883"/>
                  <a:pt x="1688954" y="326144"/>
                </a:cubicBezTo>
                <a:cubicBezTo>
                  <a:pt x="1708338" y="335835"/>
                  <a:pt x="1766220" y="348835"/>
                  <a:pt x="1783536" y="353164"/>
                </a:cubicBezTo>
                <a:cubicBezTo>
                  <a:pt x="1899702" y="430598"/>
                  <a:pt x="1752725" y="337761"/>
                  <a:pt x="1864606" y="393694"/>
                </a:cubicBezTo>
                <a:cubicBezTo>
                  <a:pt x="1879130" y="400955"/>
                  <a:pt x="1891042" y="412658"/>
                  <a:pt x="1905141" y="420714"/>
                </a:cubicBezTo>
                <a:cubicBezTo>
                  <a:pt x="1922629" y="430706"/>
                  <a:pt x="1941699" y="437742"/>
                  <a:pt x="1959187" y="447734"/>
                </a:cubicBezTo>
                <a:cubicBezTo>
                  <a:pt x="2021226" y="483181"/>
                  <a:pt x="1987760" y="472221"/>
                  <a:pt x="2053769" y="528794"/>
                </a:cubicBezTo>
                <a:cubicBezTo>
                  <a:pt x="2066098" y="539361"/>
                  <a:pt x="2080792" y="546807"/>
                  <a:pt x="2094303" y="555814"/>
                </a:cubicBezTo>
                <a:cubicBezTo>
                  <a:pt x="2118325" y="591841"/>
                  <a:pt x="2125850" y="608868"/>
                  <a:pt x="2161862" y="636874"/>
                </a:cubicBezTo>
                <a:cubicBezTo>
                  <a:pt x="2187499" y="656811"/>
                  <a:pt x="2216948" y="671430"/>
                  <a:pt x="2242931" y="690914"/>
                </a:cubicBezTo>
                <a:cubicBezTo>
                  <a:pt x="2309969" y="741185"/>
                  <a:pt x="2278241" y="718953"/>
                  <a:pt x="2337513" y="758463"/>
                </a:cubicBezTo>
                <a:cubicBezTo>
                  <a:pt x="2393196" y="841978"/>
                  <a:pt x="2331373" y="760511"/>
                  <a:pt x="2405071" y="826013"/>
                </a:cubicBezTo>
                <a:cubicBezTo>
                  <a:pt x="2521104" y="929141"/>
                  <a:pt x="2444349" y="880525"/>
                  <a:pt x="2540187" y="947603"/>
                </a:cubicBezTo>
                <a:cubicBezTo>
                  <a:pt x="2566794" y="966226"/>
                  <a:pt x="2590446" y="991374"/>
                  <a:pt x="2621257" y="1001643"/>
                </a:cubicBezTo>
                <a:cubicBezTo>
                  <a:pt x="2634769" y="1006146"/>
                  <a:pt x="2649053" y="1008784"/>
                  <a:pt x="2661792" y="1015153"/>
                </a:cubicBezTo>
                <a:cubicBezTo>
                  <a:pt x="2690179" y="1029345"/>
                  <a:pt x="2723845" y="1058256"/>
                  <a:pt x="2742862" y="1082703"/>
                </a:cubicBezTo>
                <a:cubicBezTo>
                  <a:pt x="2762801" y="1108336"/>
                  <a:pt x="2778893" y="1136743"/>
                  <a:pt x="2796909" y="1163763"/>
                </a:cubicBezTo>
                <a:lnTo>
                  <a:pt x="2823932" y="1204292"/>
                </a:lnTo>
                <a:cubicBezTo>
                  <a:pt x="2843873" y="1234200"/>
                  <a:pt x="2860279" y="1264547"/>
                  <a:pt x="2891490" y="1285352"/>
                </a:cubicBezTo>
                <a:cubicBezTo>
                  <a:pt x="2903341" y="1293252"/>
                  <a:pt x="2918513" y="1294359"/>
                  <a:pt x="2932025" y="1298862"/>
                </a:cubicBezTo>
                <a:cubicBezTo>
                  <a:pt x="2995112" y="1361941"/>
                  <a:pt x="2947254" y="1319389"/>
                  <a:pt x="3013095" y="1366412"/>
                </a:cubicBezTo>
                <a:cubicBezTo>
                  <a:pt x="3031420" y="1379499"/>
                  <a:pt x="3047000" y="1396872"/>
                  <a:pt x="3067141" y="1406942"/>
                </a:cubicBezTo>
                <a:cubicBezTo>
                  <a:pt x="3083751" y="1415246"/>
                  <a:pt x="3103172" y="1415949"/>
                  <a:pt x="3121188" y="1420452"/>
                </a:cubicBezTo>
                <a:cubicBezTo>
                  <a:pt x="3240427" y="1499935"/>
                  <a:pt x="3049835" y="1378024"/>
                  <a:pt x="3242793" y="1474492"/>
                </a:cubicBezTo>
                <a:cubicBezTo>
                  <a:pt x="3289880" y="1498033"/>
                  <a:pt x="3312641" y="1511282"/>
                  <a:pt x="3364397" y="1528532"/>
                </a:cubicBezTo>
                <a:cubicBezTo>
                  <a:pt x="3382014" y="1534404"/>
                  <a:pt x="3400588" y="1536941"/>
                  <a:pt x="3418444" y="1542042"/>
                </a:cubicBezTo>
                <a:cubicBezTo>
                  <a:pt x="3432139" y="1545954"/>
                  <a:pt x="3445284" y="1551640"/>
                  <a:pt x="3458979" y="1555552"/>
                </a:cubicBezTo>
                <a:cubicBezTo>
                  <a:pt x="3476834" y="1560653"/>
                  <a:pt x="3495238" y="1563727"/>
                  <a:pt x="3513025" y="1569062"/>
                </a:cubicBezTo>
                <a:lnTo>
                  <a:pt x="3634630" y="1609592"/>
                </a:lnTo>
                <a:cubicBezTo>
                  <a:pt x="3648142" y="1614095"/>
                  <a:pt x="3662426" y="1616733"/>
                  <a:pt x="3675165" y="1623102"/>
                </a:cubicBezTo>
                <a:cubicBezTo>
                  <a:pt x="3741950" y="1656491"/>
                  <a:pt x="3710103" y="1643753"/>
                  <a:pt x="3769746" y="1663632"/>
                </a:cubicBezTo>
                <a:cubicBezTo>
                  <a:pt x="3787762" y="1677142"/>
                  <a:pt x="3806695" y="1689507"/>
                  <a:pt x="3823793" y="1704161"/>
                </a:cubicBezTo>
                <a:cubicBezTo>
                  <a:pt x="3883320" y="1755177"/>
                  <a:pt x="3845426" y="1739634"/>
                  <a:pt x="3918374" y="1785221"/>
                </a:cubicBezTo>
                <a:cubicBezTo>
                  <a:pt x="3935455" y="1795895"/>
                  <a:pt x="3954933" y="1802249"/>
                  <a:pt x="3972421" y="1812241"/>
                </a:cubicBezTo>
                <a:cubicBezTo>
                  <a:pt x="3986520" y="1820297"/>
                  <a:pt x="3998030" y="1832865"/>
                  <a:pt x="4012956" y="1839261"/>
                </a:cubicBezTo>
                <a:cubicBezTo>
                  <a:pt x="4039371" y="1850580"/>
                  <a:pt x="4128660" y="1862752"/>
                  <a:pt x="4148072" y="1866281"/>
                </a:cubicBezTo>
                <a:cubicBezTo>
                  <a:pt x="4170667" y="1870389"/>
                  <a:pt x="4193035" y="1875683"/>
                  <a:pt x="4215630" y="1879791"/>
                </a:cubicBezTo>
                <a:cubicBezTo>
                  <a:pt x="4242584" y="1884691"/>
                  <a:pt x="4270122" y="1886657"/>
                  <a:pt x="4296700" y="1893301"/>
                </a:cubicBezTo>
                <a:cubicBezTo>
                  <a:pt x="4324334" y="1900209"/>
                  <a:pt x="4351000" y="1910588"/>
                  <a:pt x="4377770" y="1920321"/>
                </a:cubicBezTo>
                <a:cubicBezTo>
                  <a:pt x="4400564" y="1928609"/>
                  <a:pt x="4422534" y="1939053"/>
                  <a:pt x="4445328" y="1947341"/>
                </a:cubicBezTo>
                <a:cubicBezTo>
                  <a:pt x="4472098" y="1957074"/>
                  <a:pt x="4500466" y="1962575"/>
                  <a:pt x="4526398" y="1974361"/>
                </a:cubicBezTo>
                <a:cubicBezTo>
                  <a:pt x="4550306" y="1985227"/>
                  <a:pt x="4570999" y="2002139"/>
                  <a:pt x="4593956" y="2014891"/>
                </a:cubicBezTo>
                <a:cubicBezTo>
                  <a:pt x="4704553" y="2076326"/>
                  <a:pt x="4584953" y="2004886"/>
                  <a:pt x="4729073" y="2068931"/>
                </a:cubicBezTo>
                <a:cubicBezTo>
                  <a:pt x="4842939" y="2119532"/>
                  <a:pt x="4677001" y="2077432"/>
                  <a:pt x="4837166" y="2109461"/>
                </a:cubicBezTo>
                <a:cubicBezTo>
                  <a:pt x="4850678" y="2122971"/>
                  <a:pt x="4861498" y="2139865"/>
                  <a:pt x="4877701" y="2149991"/>
                </a:cubicBezTo>
                <a:cubicBezTo>
                  <a:pt x="4898269" y="2162844"/>
                  <a:pt x="4922549" y="2168496"/>
                  <a:pt x="4945259" y="2177011"/>
                </a:cubicBezTo>
                <a:cubicBezTo>
                  <a:pt x="4984029" y="2191548"/>
                  <a:pt x="4997247" y="2193384"/>
                  <a:pt x="5039840" y="2204030"/>
                </a:cubicBezTo>
                <a:cubicBezTo>
                  <a:pt x="5136518" y="2268474"/>
                  <a:pt x="5018087" y="2196093"/>
                  <a:pt x="5134422" y="2244560"/>
                </a:cubicBezTo>
                <a:cubicBezTo>
                  <a:pt x="5171607" y="2260052"/>
                  <a:pt x="5205113" y="2283641"/>
                  <a:pt x="5242515" y="2298600"/>
                </a:cubicBezTo>
                <a:cubicBezTo>
                  <a:pt x="5265034" y="2307607"/>
                  <a:pt x="5287363" y="2317105"/>
                  <a:pt x="5310073" y="2325620"/>
                </a:cubicBezTo>
                <a:cubicBezTo>
                  <a:pt x="5323409" y="2330620"/>
                  <a:pt x="5337869" y="2332761"/>
                  <a:pt x="5350608" y="2339130"/>
                </a:cubicBezTo>
                <a:cubicBezTo>
                  <a:pt x="5365132" y="2346391"/>
                  <a:pt x="5377044" y="2358094"/>
                  <a:pt x="5391143" y="2366150"/>
                </a:cubicBezTo>
                <a:cubicBezTo>
                  <a:pt x="5439688" y="2393887"/>
                  <a:pt x="5444575" y="2387275"/>
                  <a:pt x="5485724" y="2420190"/>
                </a:cubicBezTo>
                <a:cubicBezTo>
                  <a:pt x="5495671" y="2428147"/>
                  <a:pt x="5502446" y="2439718"/>
                  <a:pt x="5512748" y="2447210"/>
                </a:cubicBezTo>
                <a:cubicBezTo>
                  <a:pt x="5512760" y="2447219"/>
                  <a:pt x="5638852" y="2531270"/>
                  <a:pt x="5674887" y="2555290"/>
                </a:cubicBezTo>
                <a:cubicBezTo>
                  <a:pt x="5688399" y="2564297"/>
                  <a:pt x="5703939" y="2570828"/>
                  <a:pt x="5715422" y="2582310"/>
                </a:cubicBezTo>
                <a:cubicBezTo>
                  <a:pt x="5728934" y="2595820"/>
                  <a:pt x="5740408" y="2611735"/>
                  <a:pt x="5755957" y="2622840"/>
                </a:cubicBezTo>
                <a:cubicBezTo>
                  <a:pt x="5772348" y="2634546"/>
                  <a:pt x="5793011" y="2639047"/>
                  <a:pt x="5810004" y="2649860"/>
                </a:cubicBezTo>
                <a:cubicBezTo>
                  <a:pt x="5842690" y="2670658"/>
                  <a:pt x="5873058" y="2694893"/>
                  <a:pt x="5904585" y="2717409"/>
                </a:cubicBezTo>
                <a:cubicBezTo>
                  <a:pt x="5913593" y="2730919"/>
                  <a:pt x="5918928" y="2747796"/>
                  <a:pt x="5931608" y="2757939"/>
                </a:cubicBezTo>
                <a:cubicBezTo>
                  <a:pt x="5942730" y="2766835"/>
                  <a:pt x="5959052" y="2765839"/>
                  <a:pt x="5972143" y="2771449"/>
                </a:cubicBezTo>
                <a:cubicBezTo>
                  <a:pt x="5990656" y="2779382"/>
                  <a:pt x="6009109" y="2787795"/>
                  <a:pt x="6026190" y="2798469"/>
                </a:cubicBezTo>
                <a:cubicBezTo>
                  <a:pt x="6045286" y="2810403"/>
                  <a:pt x="6061140" y="2827065"/>
                  <a:pt x="6080236" y="2838999"/>
                </a:cubicBezTo>
                <a:cubicBezTo>
                  <a:pt x="6097317" y="2849673"/>
                  <a:pt x="6115770" y="2858086"/>
                  <a:pt x="6134283" y="2866019"/>
                </a:cubicBezTo>
                <a:cubicBezTo>
                  <a:pt x="6147374" y="2871629"/>
                  <a:pt x="6162368" y="2872613"/>
                  <a:pt x="6174818" y="2879529"/>
                </a:cubicBezTo>
                <a:cubicBezTo>
                  <a:pt x="6306439" y="2952643"/>
                  <a:pt x="6204312" y="2920676"/>
                  <a:pt x="6309934" y="2947079"/>
                </a:cubicBezTo>
                <a:cubicBezTo>
                  <a:pt x="6364011" y="2983126"/>
                  <a:pt x="6345308" y="2974679"/>
                  <a:pt x="6418027" y="3001119"/>
                </a:cubicBezTo>
                <a:cubicBezTo>
                  <a:pt x="6444797" y="3010852"/>
                  <a:pt x="6475395" y="3012340"/>
                  <a:pt x="6499097" y="3028139"/>
                </a:cubicBezTo>
                <a:cubicBezTo>
                  <a:pt x="6535659" y="3052511"/>
                  <a:pt x="6550823" y="3065039"/>
                  <a:pt x="6593678" y="3082179"/>
                </a:cubicBezTo>
                <a:cubicBezTo>
                  <a:pt x="6620126" y="3092757"/>
                  <a:pt x="6651046" y="3093400"/>
                  <a:pt x="6674748" y="3109199"/>
                </a:cubicBezTo>
                <a:cubicBezTo>
                  <a:pt x="6688260" y="3118206"/>
                  <a:pt x="6700444" y="3129625"/>
                  <a:pt x="6715283" y="3136219"/>
                </a:cubicBezTo>
                <a:cubicBezTo>
                  <a:pt x="6741313" y="3147787"/>
                  <a:pt x="6796353" y="3163239"/>
                  <a:pt x="6796353" y="3163239"/>
                </a:cubicBezTo>
                <a:cubicBezTo>
                  <a:pt x="6809865" y="3176749"/>
                  <a:pt x="6821805" y="3192038"/>
                  <a:pt x="6836888" y="3203768"/>
                </a:cubicBezTo>
                <a:cubicBezTo>
                  <a:pt x="6862525" y="3223705"/>
                  <a:pt x="6917958" y="3257808"/>
                  <a:pt x="6917958" y="3257808"/>
                </a:cubicBezTo>
                <a:cubicBezTo>
                  <a:pt x="6926966" y="3271318"/>
                  <a:pt x="6933499" y="3286857"/>
                  <a:pt x="6944981" y="3298338"/>
                </a:cubicBezTo>
                <a:cubicBezTo>
                  <a:pt x="6976284" y="3329638"/>
                  <a:pt x="7014369" y="3333028"/>
                  <a:pt x="7053074" y="3352378"/>
                </a:cubicBezTo>
                <a:cubicBezTo>
                  <a:pt x="7131732" y="3391702"/>
                  <a:pt x="7067241" y="3388842"/>
                  <a:pt x="7174679" y="3460458"/>
                </a:cubicBezTo>
                <a:cubicBezTo>
                  <a:pt x="7261048" y="3518031"/>
                  <a:pt x="7232784" y="3491534"/>
                  <a:pt x="7269260" y="3528008"/>
                </a:cubicBezTo>
                <a:lnTo>
                  <a:pt x="7471935" y="3717147"/>
                </a:lnTo>
              </a:path>
            </a:pathLst>
          </a:custGeom>
          <a:ln w="38100" cap="flat" cmpd="sng" algn="ctr">
            <a:solidFill>
              <a:srgbClr val="533EA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85811" y="1681495"/>
            <a:ext cx="1670587" cy="93544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endParaRPr lang="en-US" dirty="0" err="1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095"/>
            <a:ext cx="8229600" cy="1143000"/>
          </a:xfrm>
        </p:spPr>
        <p:txBody>
          <a:bodyPr/>
          <a:lstStyle/>
          <a:p>
            <a:r>
              <a:rPr lang="en-US" dirty="0">
                <a:latin typeface="Gill Sans MT" pitchFamily="8" charset="0"/>
                <a:ea typeface="ＭＳ Ｐゴシック" pitchFamily="8" charset="-128"/>
              </a:rPr>
              <a:t>Feather – </a:t>
            </a:r>
            <a:r>
              <a:rPr lang="en-US" dirty="0" smtClean="0">
                <a:latin typeface="Gill Sans MT" pitchFamily="8" charset="0"/>
                <a:ea typeface="ＭＳ Ｐゴシック" pitchFamily="8" charset="-128"/>
              </a:rPr>
              <a:t>Weights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773113" y="965862"/>
            <a:ext cx="12698" cy="487352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60413" y="5840977"/>
            <a:ext cx="8018462" cy="14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22"/>
          <p:cNvSpPr txBox="1">
            <a:spLocks noChangeArrowheads="1"/>
          </p:cNvSpPr>
          <p:nvPr/>
        </p:nvSpPr>
        <p:spPr bwMode="auto">
          <a:xfrm rot="16200000">
            <a:off x="-107156" y="3820333"/>
            <a:ext cx="1308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Amplitude</a:t>
            </a:r>
          </a:p>
        </p:txBody>
      </p:sp>
      <p:sp>
        <p:nvSpPr>
          <p:cNvPr id="9" name="TextBox 23"/>
          <p:cNvSpPr txBox="1">
            <a:spLocks noChangeArrowheads="1"/>
          </p:cNvSpPr>
          <p:nvPr/>
        </p:nvSpPr>
        <p:spPr bwMode="auto">
          <a:xfrm>
            <a:off x="3811588" y="5739189"/>
            <a:ext cx="1374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uv</a:t>
            </a:r>
            <a:r>
              <a:rPr lang="en-US" dirty="0"/>
              <a:t>-distance</a:t>
            </a:r>
          </a:p>
        </p:txBody>
      </p:sp>
      <p:sp>
        <p:nvSpPr>
          <p:cNvPr id="10" name="TextBox 30"/>
          <p:cNvSpPr txBox="1">
            <a:spLocks noChangeArrowheads="1"/>
          </p:cNvSpPr>
          <p:nvPr/>
        </p:nvSpPr>
        <p:spPr bwMode="auto">
          <a:xfrm>
            <a:off x="3417148" y="2794948"/>
            <a:ext cx="27498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Gill Sans MT"/>
                <a:cs typeface="Gill Sans MT"/>
              </a:rPr>
              <a:t>FFT of </a:t>
            </a:r>
            <a:r>
              <a:rPr lang="en-US" sz="1400" dirty="0" smtClean="0">
                <a:latin typeface="Gill Sans MT"/>
                <a:cs typeface="Gill Sans MT"/>
              </a:rPr>
              <a:t>“Clean” </a:t>
            </a:r>
            <a:r>
              <a:rPr lang="en-US" sz="1400" dirty="0">
                <a:latin typeface="Gill Sans MT"/>
                <a:cs typeface="Gill Sans MT"/>
              </a:rPr>
              <a:t>Interferometer map</a:t>
            </a:r>
          </a:p>
        </p:txBody>
      </p:sp>
      <p:sp>
        <p:nvSpPr>
          <p:cNvPr id="20" name="TextBox 30"/>
          <p:cNvSpPr txBox="1">
            <a:spLocks noChangeArrowheads="1"/>
          </p:cNvSpPr>
          <p:nvPr/>
        </p:nvSpPr>
        <p:spPr bwMode="auto">
          <a:xfrm>
            <a:off x="3302461" y="4908489"/>
            <a:ext cx="12751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Gill Sans MT"/>
                <a:cs typeface="Gill Sans MT"/>
              </a:rPr>
              <a:t>FFT of </a:t>
            </a:r>
            <a:r>
              <a:rPr lang="en-US" sz="1400" dirty="0" smtClean="0">
                <a:latin typeface="Gill Sans MT"/>
                <a:cs typeface="Gill Sans MT"/>
              </a:rPr>
              <a:t>SD map</a:t>
            </a:r>
            <a:endParaRPr lang="en-US" sz="1400" dirty="0">
              <a:latin typeface="Gill Sans MT"/>
              <a:cs typeface="Gill Sans MT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823913" y="1674813"/>
            <a:ext cx="1649412" cy="1428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Freeform 28"/>
          <p:cNvSpPr/>
          <p:nvPr/>
        </p:nvSpPr>
        <p:spPr>
          <a:xfrm>
            <a:off x="798520" y="1020455"/>
            <a:ext cx="4912796" cy="4813255"/>
          </a:xfrm>
          <a:custGeom>
            <a:avLst/>
            <a:gdLst>
              <a:gd name="connsiteX0" fmla="*/ 0 w 4912796"/>
              <a:gd name="connsiteY0" fmla="*/ 36669 h 4813255"/>
              <a:gd name="connsiteX1" fmla="*/ 212938 w 4912796"/>
              <a:gd name="connsiteY1" fmla="*/ 44275 h 4813255"/>
              <a:gd name="connsiteX2" fmla="*/ 547556 w 4912796"/>
              <a:gd name="connsiteY2" fmla="*/ 477772 h 4813255"/>
              <a:gd name="connsiteX3" fmla="*/ 1406915 w 4912796"/>
              <a:gd name="connsiteY3" fmla="*/ 2204155 h 4813255"/>
              <a:gd name="connsiteX4" fmla="*/ 2509633 w 4912796"/>
              <a:gd name="connsiteY4" fmla="*/ 4409666 h 4813255"/>
              <a:gd name="connsiteX5" fmla="*/ 4912796 w 4912796"/>
              <a:gd name="connsiteY5" fmla="*/ 4812743 h 481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12796" h="4813255">
                <a:moveTo>
                  <a:pt x="0" y="36669"/>
                </a:moveTo>
                <a:cubicBezTo>
                  <a:pt x="60839" y="3713"/>
                  <a:pt x="121679" y="-29242"/>
                  <a:pt x="212938" y="44275"/>
                </a:cubicBezTo>
                <a:cubicBezTo>
                  <a:pt x="304197" y="117792"/>
                  <a:pt x="348560" y="117792"/>
                  <a:pt x="547556" y="477772"/>
                </a:cubicBezTo>
                <a:cubicBezTo>
                  <a:pt x="746552" y="837752"/>
                  <a:pt x="1406915" y="2204155"/>
                  <a:pt x="1406915" y="2204155"/>
                </a:cubicBezTo>
                <a:cubicBezTo>
                  <a:pt x="1733928" y="2859471"/>
                  <a:pt x="1925320" y="3974901"/>
                  <a:pt x="2509633" y="4409666"/>
                </a:cubicBezTo>
                <a:cubicBezTo>
                  <a:pt x="3093947" y="4844431"/>
                  <a:pt x="4912796" y="4812743"/>
                  <a:pt x="4912796" y="4812743"/>
                </a:cubicBezTo>
              </a:path>
            </a:pathLst>
          </a:custGeom>
          <a:ln>
            <a:solidFill>
              <a:srgbClr val="802F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806125" y="2493071"/>
            <a:ext cx="1650273" cy="3370547"/>
          </a:xfrm>
          <a:custGeom>
            <a:avLst/>
            <a:gdLst>
              <a:gd name="connsiteX0" fmla="*/ 1650273 w 1650273"/>
              <a:gd name="connsiteY0" fmla="*/ 24254 h 3370547"/>
              <a:gd name="connsiteX1" fmla="*/ 1209186 w 1650273"/>
              <a:gd name="connsiteY1" fmla="*/ 168753 h 3370547"/>
              <a:gd name="connsiteX2" fmla="*/ 616000 w 1650273"/>
              <a:gd name="connsiteY2" fmla="*/ 1286719 h 3370547"/>
              <a:gd name="connsiteX3" fmla="*/ 0 w 1650273"/>
              <a:gd name="connsiteY3" fmla="*/ 3370547 h 337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0273" h="3370547">
                <a:moveTo>
                  <a:pt x="1650273" y="24254"/>
                </a:moveTo>
                <a:cubicBezTo>
                  <a:pt x="1515919" y="-8702"/>
                  <a:pt x="1381565" y="-41658"/>
                  <a:pt x="1209186" y="168753"/>
                </a:cubicBezTo>
                <a:cubicBezTo>
                  <a:pt x="1036807" y="379164"/>
                  <a:pt x="817531" y="753087"/>
                  <a:pt x="616000" y="1286719"/>
                </a:cubicBezTo>
                <a:cubicBezTo>
                  <a:pt x="414469" y="1820351"/>
                  <a:pt x="0" y="3370547"/>
                  <a:pt x="0" y="3370547"/>
                </a:cubicBezTo>
              </a:path>
            </a:pathLst>
          </a:custGeom>
          <a:ln w="38100">
            <a:solidFill>
              <a:srgbClr val="5F2EB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783310" y="1110352"/>
            <a:ext cx="7544109" cy="4738117"/>
          </a:xfrm>
          <a:custGeom>
            <a:avLst/>
            <a:gdLst>
              <a:gd name="connsiteX0" fmla="*/ 0 w 7544109"/>
              <a:gd name="connsiteY0" fmla="*/ 4722846 h 4738117"/>
              <a:gd name="connsiteX1" fmla="*/ 425877 w 7544109"/>
              <a:gd name="connsiteY1" fmla="*/ 4555531 h 4738117"/>
              <a:gd name="connsiteX2" fmla="*/ 730075 w 7544109"/>
              <a:gd name="connsiteY2" fmla="*/ 3429960 h 4738117"/>
              <a:gd name="connsiteX3" fmla="*/ 1247211 w 7544109"/>
              <a:gd name="connsiteY3" fmla="*/ 1353737 h 4738117"/>
              <a:gd name="connsiteX4" fmla="*/ 1794768 w 7544109"/>
              <a:gd name="connsiteY4" fmla="*/ 220560 h 4738117"/>
              <a:gd name="connsiteX5" fmla="*/ 2676942 w 7544109"/>
              <a:gd name="connsiteY5" fmla="*/ 9 h 4738117"/>
              <a:gd name="connsiteX6" fmla="*/ 7544109 w 7544109"/>
              <a:gd name="connsiteY6" fmla="*/ 76061 h 473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44109" h="4738117">
                <a:moveTo>
                  <a:pt x="0" y="4722846"/>
                </a:moveTo>
                <a:cubicBezTo>
                  <a:pt x="152099" y="4746929"/>
                  <a:pt x="304198" y="4771012"/>
                  <a:pt x="425877" y="4555531"/>
                </a:cubicBezTo>
                <a:cubicBezTo>
                  <a:pt x="547556" y="4340050"/>
                  <a:pt x="593186" y="3963592"/>
                  <a:pt x="730075" y="3429960"/>
                </a:cubicBezTo>
                <a:cubicBezTo>
                  <a:pt x="866964" y="2896328"/>
                  <a:pt x="1069762" y="1888637"/>
                  <a:pt x="1247211" y="1353737"/>
                </a:cubicBezTo>
                <a:cubicBezTo>
                  <a:pt x="1424660" y="818837"/>
                  <a:pt x="1556480" y="446181"/>
                  <a:pt x="1794768" y="220560"/>
                </a:cubicBezTo>
                <a:cubicBezTo>
                  <a:pt x="2033056" y="-5061"/>
                  <a:pt x="2676942" y="9"/>
                  <a:pt x="2676942" y="9"/>
                </a:cubicBezTo>
                <a:lnTo>
                  <a:pt x="7544109" y="76061"/>
                </a:lnTo>
              </a:path>
            </a:pathLst>
          </a:cu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573784" y="802575"/>
            <a:ext cx="3439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Gill Sans MT"/>
                <a:cs typeface="Gill Sans MT"/>
              </a:rPr>
              <a:t>Interferometric</a:t>
            </a:r>
            <a:r>
              <a:rPr lang="en-US" sz="1400" dirty="0" smtClean="0">
                <a:latin typeface="Gill Sans MT"/>
                <a:cs typeface="Gill Sans MT"/>
              </a:rPr>
              <a:t> weighting = 1-FFT(SD beam)</a:t>
            </a:r>
          </a:p>
        </p:txBody>
      </p:sp>
    </p:spTree>
    <p:extLst>
      <p:ext uri="{BB962C8B-B14F-4D97-AF65-F5344CB8AC3E}">
        <p14:creationId xmlns:p14="http://schemas.microsoft.com/office/powerpoint/2010/main" val="237468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095"/>
            <a:ext cx="8229600" cy="1143000"/>
          </a:xfrm>
        </p:spPr>
        <p:txBody>
          <a:bodyPr/>
          <a:lstStyle/>
          <a:p>
            <a:r>
              <a:rPr lang="en-US" dirty="0">
                <a:latin typeface="Gill Sans MT" pitchFamily="8" charset="0"/>
                <a:ea typeface="ＭＳ Ｐゴシック" pitchFamily="8" charset="-128"/>
              </a:rPr>
              <a:t>Feather – </a:t>
            </a:r>
            <a:r>
              <a:rPr lang="en-US" dirty="0" smtClean="0">
                <a:latin typeface="Gill Sans MT" pitchFamily="8" charset="0"/>
                <a:ea typeface="ＭＳ Ｐゴシック" pitchFamily="8" charset="-128"/>
              </a:rPr>
              <a:t>Weights</a:t>
            </a:r>
            <a:endParaRPr lang="en-US" dirty="0"/>
          </a:p>
        </p:txBody>
      </p:sp>
      <p:sp>
        <p:nvSpPr>
          <p:cNvPr id="8" name="TextBox 22"/>
          <p:cNvSpPr txBox="1">
            <a:spLocks noChangeArrowheads="1"/>
          </p:cNvSpPr>
          <p:nvPr/>
        </p:nvSpPr>
        <p:spPr bwMode="auto">
          <a:xfrm rot="16200000">
            <a:off x="-107156" y="3820333"/>
            <a:ext cx="1308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Amplitude</a:t>
            </a:r>
          </a:p>
        </p:txBody>
      </p:sp>
      <p:sp>
        <p:nvSpPr>
          <p:cNvPr id="9" name="TextBox 23"/>
          <p:cNvSpPr txBox="1">
            <a:spLocks noChangeArrowheads="1"/>
          </p:cNvSpPr>
          <p:nvPr/>
        </p:nvSpPr>
        <p:spPr bwMode="auto">
          <a:xfrm>
            <a:off x="3811588" y="5739189"/>
            <a:ext cx="1374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uv</a:t>
            </a:r>
            <a:r>
              <a:rPr lang="en-US" dirty="0"/>
              <a:t>-distance</a:t>
            </a:r>
          </a:p>
        </p:txBody>
      </p:sp>
      <p:sp>
        <p:nvSpPr>
          <p:cNvPr id="10" name="TextBox 30"/>
          <p:cNvSpPr txBox="1">
            <a:spLocks noChangeArrowheads="1"/>
          </p:cNvSpPr>
          <p:nvPr/>
        </p:nvSpPr>
        <p:spPr bwMode="auto">
          <a:xfrm>
            <a:off x="3417148" y="2794948"/>
            <a:ext cx="32718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Gill Sans MT"/>
                <a:cs typeface="Gill Sans MT"/>
              </a:rPr>
              <a:t>FFT </a:t>
            </a:r>
            <a:r>
              <a:rPr lang="en-US" sz="1400" dirty="0" smtClean="0">
                <a:latin typeface="Gill Sans MT"/>
                <a:cs typeface="Gill Sans MT"/>
              </a:rPr>
              <a:t>of weighted SD + Interferometer </a:t>
            </a:r>
            <a:r>
              <a:rPr lang="en-US" sz="1400" dirty="0">
                <a:latin typeface="Gill Sans MT"/>
                <a:cs typeface="Gill Sans MT"/>
              </a:rPr>
              <a:t>map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760413" y="5840977"/>
            <a:ext cx="8018462" cy="14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823913" y="2238156"/>
            <a:ext cx="7473950" cy="3546475"/>
          </a:xfrm>
          <a:custGeom>
            <a:avLst/>
            <a:gdLst>
              <a:gd name="connsiteX0" fmla="*/ 0 w 7471935"/>
              <a:gd name="connsiteY0" fmla="*/ 28925 h 3717147"/>
              <a:gd name="connsiteX1" fmla="*/ 162139 w 7471935"/>
              <a:gd name="connsiteY1" fmla="*/ 28925 h 3717147"/>
              <a:gd name="connsiteX2" fmla="*/ 581000 w 7471935"/>
              <a:gd name="connsiteY2" fmla="*/ 42435 h 3717147"/>
              <a:gd name="connsiteX3" fmla="*/ 824210 w 7471935"/>
              <a:gd name="connsiteY3" fmla="*/ 82965 h 3717147"/>
              <a:gd name="connsiteX4" fmla="*/ 918791 w 7471935"/>
              <a:gd name="connsiteY4" fmla="*/ 96475 h 3717147"/>
              <a:gd name="connsiteX5" fmla="*/ 1094442 w 7471935"/>
              <a:gd name="connsiteY5" fmla="*/ 123495 h 3717147"/>
              <a:gd name="connsiteX6" fmla="*/ 1229559 w 7471935"/>
              <a:gd name="connsiteY6" fmla="*/ 150515 h 3717147"/>
              <a:gd name="connsiteX7" fmla="*/ 1270094 w 7471935"/>
              <a:gd name="connsiteY7" fmla="*/ 164025 h 3717147"/>
              <a:gd name="connsiteX8" fmla="*/ 1405210 w 7471935"/>
              <a:gd name="connsiteY8" fmla="*/ 191045 h 3717147"/>
              <a:gd name="connsiteX9" fmla="*/ 1499791 w 7471935"/>
              <a:gd name="connsiteY9" fmla="*/ 258594 h 3717147"/>
              <a:gd name="connsiteX10" fmla="*/ 1553838 w 7471935"/>
              <a:gd name="connsiteY10" fmla="*/ 272104 h 3717147"/>
              <a:gd name="connsiteX11" fmla="*/ 1648419 w 7471935"/>
              <a:gd name="connsiteY11" fmla="*/ 299124 h 3717147"/>
              <a:gd name="connsiteX12" fmla="*/ 1688954 w 7471935"/>
              <a:gd name="connsiteY12" fmla="*/ 326144 h 3717147"/>
              <a:gd name="connsiteX13" fmla="*/ 1783536 w 7471935"/>
              <a:gd name="connsiteY13" fmla="*/ 353164 h 3717147"/>
              <a:gd name="connsiteX14" fmla="*/ 1864606 w 7471935"/>
              <a:gd name="connsiteY14" fmla="*/ 393694 h 3717147"/>
              <a:gd name="connsiteX15" fmla="*/ 1905141 w 7471935"/>
              <a:gd name="connsiteY15" fmla="*/ 420714 h 3717147"/>
              <a:gd name="connsiteX16" fmla="*/ 1959187 w 7471935"/>
              <a:gd name="connsiteY16" fmla="*/ 447734 h 3717147"/>
              <a:gd name="connsiteX17" fmla="*/ 2053769 w 7471935"/>
              <a:gd name="connsiteY17" fmla="*/ 528794 h 3717147"/>
              <a:gd name="connsiteX18" fmla="*/ 2094303 w 7471935"/>
              <a:gd name="connsiteY18" fmla="*/ 555814 h 3717147"/>
              <a:gd name="connsiteX19" fmla="*/ 2161862 w 7471935"/>
              <a:gd name="connsiteY19" fmla="*/ 636874 h 3717147"/>
              <a:gd name="connsiteX20" fmla="*/ 2242931 w 7471935"/>
              <a:gd name="connsiteY20" fmla="*/ 690914 h 3717147"/>
              <a:gd name="connsiteX21" fmla="*/ 2337513 w 7471935"/>
              <a:gd name="connsiteY21" fmla="*/ 758463 h 3717147"/>
              <a:gd name="connsiteX22" fmla="*/ 2405071 w 7471935"/>
              <a:gd name="connsiteY22" fmla="*/ 826013 h 3717147"/>
              <a:gd name="connsiteX23" fmla="*/ 2540187 w 7471935"/>
              <a:gd name="connsiteY23" fmla="*/ 947603 h 3717147"/>
              <a:gd name="connsiteX24" fmla="*/ 2621257 w 7471935"/>
              <a:gd name="connsiteY24" fmla="*/ 1001643 h 3717147"/>
              <a:gd name="connsiteX25" fmla="*/ 2661792 w 7471935"/>
              <a:gd name="connsiteY25" fmla="*/ 1015153 h 3717147"/>
              <a:gd name="connsiteX26" fmla="*/ 2742862 w 7471935"/>
              <a:gd name="connsiteY26" fmla="*/ 1082703 h 3717147"/>
              <a:gd name="connsiteX27" fmla="*/ 2796909 w 7471935"/>
              <a:gd name="connsiteY27" fmla="*/ 1163763 h 3717147"/>
              <a:gd name="connsiteX28" fmla="*/ 2823932 w 7471935"/>
              <a:gd name="connsiteY28" fmla="*/ 1204292 h 3717147"/>
              <a:gd name="connsiteX29" fmla="*/ 2891490 w 7471935"/>
              <a:gd name="connsiteY29" fmla="*/ 1285352 h 3717147"/>
              <a:gd name="connsiteX30" fmla="*/ 2932025 w 7471935"/>
              <a:gd name="connsiteY30" fmla="*/ 1298862 h 3717147"/>
              <a:gd name="connsiteX31" fmla="*/ 3013095 w 7471935"/>
              <a:gd name="connsiteY31" fmla="*/ 1366412 h 3717147"/>
              <a:gd name="connsiteX32" fmla="*/ 3067141 w 7471935"/>
              <a:gd name="connsiteY32" fmla="*/ 1406942 h 3717147"/>
              <a:gd name="connsiteX33" fmla="*/ 3121188 w 7471935"/>
              <a:gd name="connsiteY33" fmla="*/ 1420452 h 3717147"/>
              <a:gd name="connsiteX34" fmla="*/ 3242793 w 7471935"/>
              <a:gd name="connsiteY34" fmla="*/ 1474492 h 3717147"/>
              <a:gd name="connsiteX35" fmla="*/ 3364397 w 7471935"/>
              <a:gd name="connsiteY35" fmla="*/ 1528532 h 3717147"/>
              <a:gd name="connsiteX36" fmla="*/ 3418444 w 7471935"/>
              <a:gd name="connsiteY36" fmla="*/ 1542042 h 3717147"/>
              <a:gd name="connsiteX37" fmla="*/ 3458979 w 7471935"/>
              <a:gd name="connsiteY37" fmla="*/ 1555552 h 3717147"/>
              <a:gd name="connsiteX38" fmla="*/ 3513025 w 7471935"/>
              <a:gd name="connsiteY38" fmla="*/ 1569062 h 3717147"/>
              <a:gd name="connsiteX39" fmla="*/ 3634630 w 7471935"/>
              <a:gd name="connsiteY39" fmla="*/ 1609592 h 3717147"/>
              <a:gd name="connsiteX40" fmla="*/ 3675165 w 7471935"/>
              <a:gd name="connsiteY40" fmla="*/ 1623102 h 3717147"/>
              <a:gd name="connsiteX41" fmla="*/ 3769746 w 7471935"/>
              <a:gd name="connsiteY41" fmla="*/ 1663632 h 3717147"/>
              <a:gd name="connsiteX42" fmla="*/ 3823793 w 7471935"/>
              <a:gd name="connsiteY42" fmla="*/ 1704161 h 3717147"/>
              <a:gd name="connsiteX43" fmla="*/ 3918374 w 7471935"/>
              <a:gd name="connsiteY43" fmla="*/ 1785221 h 3717147"/>
              <a:gd name="connsiteX44" fmla="*/ 3972421 w 7471935"/>
              <a:gd name="connsiteY44" fmla="*/ 1812241 h 3717147"/>
              <a:gd name="connsiteX45" fmla="*/ 4012956 w 7471935"/>
              <a:gd name="connsiteY45" fmla="*/ 1839261 h 3717147"/>
              <a:gd name="connsiteX46" fmla="*/ 4148072 w 7471935"/>
              <a:gd name="connsiteY46" fmla="*/ 1866281 h 3717147"/>
              <a:gd name="connsiteX47" fmla="*/ 4215630 w 7471935"/>
              <a:gd name="connsiteY47" fmla="*/ 1879791 h 3717147"/>
              <a:gd name="connsiteX48" fmla="*/ 4296700 w 7471935"/>
              <a:gd name="connsiteY48" fmla="*/ 1893301 h 3717147"/>
              <a:gd name="connsiteX49" fmla="*/ 4377770 w 7471935"/>
              <a:gd name="connsiteY49" fmla="*/ 1920321 h 3717147"/>
              <a:gd name="connsiteX50" fmla="*/ 4445328 w 7471935"/>
              <a:gd name="connsiteY50" fmla="*/ 1947341 h 3717147"/>
              <a:gd name="connsiteX51" fmla="*/ 4526398 w 7471935"/>
              <a:gd name="connsiteY51" fmla="*/ 1974361 h 3717147"/>
              <a:gd name="connsiteX52" fmla="*/ 4593956 w 7471935"/>
              <a:gd name="connsiteY52" fmla="*/ 2014891 h 3717147"/>
              <a:gd name="connsiteX53" fmla="*/ 4729073 w 7471935"/>
              <a:gd name="connsiteY53" fmla="*/ 2068931 h 3717147"/>
              <a:gd name="connsiteX54" fmla="*/ 4837166 w 7471935"/>
              <a:gd name="connsiteY54" fmla="*/ 2109461 h 3717147"/>
              <a:gd name="connsiteX55" fmla="*/ 4877701 w 7471935"/>
              <a:gd name="connsiteY55" fmla="*/ 2149991 h 3717147"/>
              <a:gd name="connsiteX56" fmla="*/ 4945259 w 7471935"/>
              <a:gd name="connsiteY56" fmla="*/ 2177011 h 3717147"/>
              <a:gd name="connsiteX57" fmla="*/ 5039840 w 7471935"/>
              <a:gd name="connsiteY57" fmla="*/ 2204030 h 3717147"/>
              <a:gd name="connsiteX58" fmla="*/ 5134422 w 7471935"/>
              <a:gd name="connsiteY58" fmla="*/ 2244560 h 3717147"/>
              <a:gd name="connsiteX59" fmla="*/ 5242515 w 7471935"/>
              <a:gd name="connsiteY59" fmla="*/ 2298600 h 3717147"/>
              <a:gd name="connsiteX60" fmla="*/ 5310073 w 7471935"/>
              <a:gd name="connsiteY60" fmla="*/ 2325620 h 3717147"/>
              <a:gd name="connsiteX61" fmla="*/ 5350608 w 7471935"/>
              <a:gd name="connsiteY61" fmla="*/ 2339130 h 3717147"/>
              <a:gd name="connsiteX62" fmla="*/ 5391143 w 7471935"/>
              <a:gd name="connsiteY62" fmla="*/ 2366150 h 3717147"/>
              <a:gd name="connsiteX63" fmla="*/ 5485724 w 7471935"/>
              <a:gd name="connsiteY63" fmla="*/ 2420190 h 3717147"/>
              <a:gd name="connsiteX64" fmla="*/ 5512748 w 7471935"/>
              <a:gd name="connsiteY64" fmla="*/ 2447210 h 3717147"/>
              <a:gd name="connsiteX65" fmla="*/ 5674887 w 7471935"/>
              <a:gd name="connsiteY65" fmla="*/ 2555290 h 3717147"/>
              <a:gd name="connsiteX66" fmla="*/ 5715422 w 7471935"/>
              <a:gd name="connsiteY66" fmla="*/ 2582310 h 3717147"/>
              <a:gd name="connsiteX67" fmla="*/ 5755957 w 7471935"/>
              <a:gd name="connsiteY67" fmla="*/ 2622840 h 3717147"/>
              <a:gd name="connsiteX68" fmla="*/ 5810004 w 7471935"/>
              <a:gd name="connsiteY68" fmla="*/ 2649860 h 3717147"/>
              <a:gd name="connsiteX69" fmla="*/ 5904585 w 7471935"/>
              <a:gd name="connsiteY69" fmla="*/ 2717409 h 3717147"/>
              <a:gd name="connsiteX70" fmla="*/ 5931608 w 7471935"/>
              <a:gd name="connsiteY70" fmla="*/ 2757939 h 3717147"/>
              <a:gd name="connsiteX71" fmla="*/ 5972143 w 7471935"/>
              <a:gd name="connsiteY71" fmla="*/ 2771449 h 3717147"/>
              <a:gd name="connsiteX72" fmla="*/ 6026190 w 7471935"/>
              <a:gd name="connsiteY72" fmla="*/ 2798469 h 3717147"/>
              <a:gd name="connsiteX73" fmla="*/ 6080236 w 7471935"/>
              <a:gd name="connsiteY73" fmla="*/ 2838999 h 3717147"/>
              <a:gd name="connsiteX74" fmla="*/ 6134283 w 7471935"/>
              <a:gd name="connsiteY74" fmla="*/ 2866019 h 3717147"/>
              <a:gd name="connsiteX75" fmla="*/ 6174818 w 7471935"/>
              <a:gd name="connsiteY75" fmla="*/ 2879529 h 3717147"/>
              <a:gd name="connsiteX76" fmla="*/ 6309934 w 7471935"/>
              <a:gd name="connsiteY76" fmla="*/ 2947079 h 3717147"/>
              <a:gd name="connsiteX77" fmla="*/ 6418027 w 7471935"/>
              <a:gd name="connsiteY77" fmla="*/ 3001119 h 3717147"/>
              <a:gd name="connsiteX78" fmla="*/ 6499097 w 7471935"/>
              <a:gd name="connsiteY78" fmla="*/ 3028139 h 3717147"/>
              <a:gd name="connsiteX79" fmla="*/ 6593678 w 7471935"/>
              <a:gd name="connsiteY79" fmla="*/ 3082179 h 3717147"/>
              <a:gd name="connsiteX80" fmla="*/ 6674748 w 7471935"/>
              <a:gd name="connsiteY80" fmla="*/ 3109199 h 3717147"/>
              <a:gd name="connsiteX81" fmla="*/ 6715283 w 7471935"/>
              <a:gd name="connsiteY81" fmla="*/ 3136219 h 3717147"/>
              <a:gd name="connsiteX82" fmla="*/ 6796353 w 7471935"/>
              <a:gd name="connsiteY82" fmla="*/ 3163239 h 3717147"/>
              <a:gd name="connsiteX83" fmla="*/ 6836888 w 7471935"/>
              <a:gd name="connsiteY83" fmla="*/ 3203768 h 3717147"/>
              <a:gd name="connsiteX84" fmla="*/ 6917958 w 7471935"/>
              <a:gd name="connsiteY84" fmla="*/ 3257808 h 3717147"/>
              <a:gd name="connsiteX85" fmla="*/ 6944981 w 7471935"/>
              <a:gd name="connsiteY85" fmla="*/ 3298338 h 3717147"/>
              <a:gd name="connsiteX86" fmla="*/ 7053074 w 7471935"/>
              <a:gd name="connsiteY86" fmla="*/ 3352378 h 3717147"/>
              <a:gd name="connsiteX87" fmla="*/ 7174679 w 7471935"/>
              <a:gd name="connsiteY87" fmla="*/ 3460458 h 3717147"/>
              <a:gd name="connsiteX88" fmla="*/ 7269260 w 7471935"/>
              <a:gd name="connsiteY88" fmla="*/ 3528008 h 3717147"/>
              <a:gd name="connsiteX89" fmla="*/ 7471935 w 7471935"/>
              <a:gd name="connsiteY89" fmla="*/ 3717147 h 3717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7471935" h="3717147">
                <a:moveTo>
                  <a:pt x="0" y="28925"/>
                </a:moveTo>
                <a:cubicBezTo>
                  <a:pt x="86785" y="0"/>
                  <a:pt x="4737" y="21056"/>
                  <a:pt x="162139" y="28925"/>
                </a:cubicBezTo>
                <a:cubicBezTo>
                  <a:pt x="301658" y="35900"/>
                  <a:pt x="441380" y="37932"/>
                  <a:pt x="581000" y="42435"/>
                </a:cubicBezTo>
                <a:cubicBezTo>
                  <a:pt x="815939" y="68536"/>
                  <a:pt x="589421" y="38947"/>
                  <a:pt x="824210" y="82965"/>
                </a:cubicBezTo>
                <a:cubicBezTo>
                  <a:pt x="855512" y="88833"/>
                  <a:pt x="887314" y="91633"/>
                  <a:pt x="918791" y="96475"/>
                </a:cubicBezTo>
                <a:cubicBezTo>
                  <a:pt x="1162505" y="133965"/>
                  <a:pt x="820189" y="84321"/>
                  <a:pt x="1094442" y="123495"/>
                </a:cubicBezTo>
                <a:cubicBezTo>
                  <a:pt x="1186020" y="154017"/>
                  <a:pt x="1074300" y="119467"/>
                  <a:pt x="1229559" y="150515"/>
                </a:cubicBezTo>
                <a:cubicBezTo>
                  <a:pt x="1243525" y="153308"/>
                  <a:pt x="1256399" y="160113"/>
                  <a:pt x="1270094" y="164025"/>
                </a:cubicBezTo>
                <a:cubicBezTo>
                  <a:pt x="1326532" y="180148"/>
                  <a:pt x="1341505" y="180429"/>
                  <a:pt x="1405210" y="191045"/>
                </a:cubicBezTo>
                <a:cubicBezTo>
                  <a:pt x="1411355" y="195653"/>
                  <a:pt x="1484431" y="252012"/>
                  <a:pt x="1499791" y="258594"/>
                </a:cubicBezTo>
                <a:cubicBezTo>
                  <a:pt x="1516860" y="265908"/>
                  <a:pt x="1535982" y="267003"/>
                  <a:pt x="1553838" y="272104"/>
                </a:cubicBezTo>
                <a:cubicBezTo>
                  <a:pt x="1689536" y="310870"/>
                  <a:pt x="1479448" y="256886"/>
                  <a:pt x="1648419" y="299124"/>
                </a:cubicBezTo>
                <a:cubicBezTo>
                  <a:pt x="1661931" y="308131"/>
                  <a:pt x="1674430" y="318883"/>
                  <a:pt x="1688954" y="326144"/>
                </a:cubicBezTo>
                <a:cubicBezTo>
                  <a:pt x="1708338" y="335835"/>
                  <a:pt x="1766220" y="348835"/>
                  <a:pt x="1783536" y="353164"/>
                </a:cubicBezTo>
                <a:cubicBezTo>
                  <a:pt x="1899702" y="430598"/>
                  <a:pt x="1752725" y="337761"/>
                  <a:pt x="1864606" y="393694"/>
                </a:cubicBezTo>
                <a:cubicBezTo>
                  <a:pt x="1879130" y="400955"/>
                  <a:pt x="1891042" y="412658"/>
                  <a:pt x="1905141" y="420714"/>
                </a:cubicBezTo>
                <a:cubicBezTo>
                  <a:pt x="1922629" y="430706"/>
                  <a:pt x="1941699" y="437742"/>
                  <a:pt x="1959187" y="447734"/>
                </a:cubicBezTo>
                <a:cubicBezTo>
                  <a:pt x="2021226" y="483181"/>
                  <a:pt x="1987760" y="472221"/>
                  <a:pt x="2053769" y="528794"/>
                </a:cubicBezTo>
                <a:cubicBezTo>
                  <a:pt x="2066098" y="539361"/>
                  <a:pt x="2080792" y="546807"/>
                  <a:pt x="2094303" y="555814"/>
                </a:cubicBezTo>
                <a:cubicBezTo>
                  <a:pt x="2118325" y="591841"/>
                  <a:pt x="2125850" y="608868"/>
                  <a:pt x="2161862" y="636874"/>
                </a:cubicBezTo>
                <a:cubicBezTo>
                  <a:pt x="2187499" y="656811"/>
                  <a:pt x="2216948" y="671430"/>
                  <a:pt x="2242931" y="690914"/>
                </a:cubicBezTo>
                <a:cubicBezTo>
                  <a:pt x="2309969" y="741185"/>
                  <a:pt x="2278241" y="718953"/>
                  <a:pt x="2337513" y="758463"/>
                </a:cubicBezTo>
                <a:cubicBezTo>
                  <a:pt x="2393196" y="841978"/>
                  <a:pt x="2331373" y="760511"/>
                  <a:pt x="2405071" y="826013"/>
                </a:cubicBezTo>
                <a:cubicBezTo>
                  <a:pt x="2521104" y="929141"/>
                  <a:pt x="2444349" y="880525"/>
                  <a:pt x="2540187" y="947603"/>
                </a:cubicBezTo>
                <a:cubicBezTo>
                  <a:pt x="2566794" y="966226"/>
                  <a:pt x="2590446" y="991374"/>
                  <a:pt x="2621257" y="1001643"/>
                </a:cubicBezTo>
                <a:cubicBezTo>
                  <a:pt x="2634769" y="1006146"/>
                  <a:pt x="2649053" y="1008784"/>
                  <a:pt x="2661792" y="1015153"/>
                </a:cubicBezTo>
                <a:cubicBezTo>
                  <a:pt x="2690179" y="1029345"/>
                  <a:pt x="2723845" y="1058256"/>
                  <a:pt x="2742862" y="1082703"/>
                </a:cubicBezTo>
                <a:cubicBezTo>
                  <a:pt x="2762801" y="1108336"/>
                  <a:pt x="2778893" y="1136743"/>
                  <a:pt x="2796909" y="1163763"/>
                </a:cubicBezTo>
                <a:lnTo>
                  <a:pt x="2823932" y="1204292"/>
                </a:lnTo>
                <a:cubicBezTo>
                  <a:pt x="2843873" y="1234200"/>
                  <a:pt x="2860279" y="1264547"/>
                  <a:pt x="2891490" y="1285352"/>
                </a:cubicBezTo>
                <a:cubicBezTo>
                  <a:pt x="2903341" y="1293252"/>
                  <a:pt x="2918513" y="1294359"/>
                  <a:pt x="2932025" y="1298862"/>
                </a:cubicBezTo>
                <a:cubicBezTo>
                  <a:pt x="2995112" y="1361941"/>
                  <a:pt x="2947254" y="1319389"/>
                  <a:pt x="3013095" y="1366412"/>
                </a:cubicBezTo>
                <a:cubicBezTo>
                  <a:pt x="3031420" y="1379499"/>
                  <a:pt x="3047000" y="1396872"/>
                  <a:pt x="3067141" y="1406942"/>
                </a:cubicBezTo>
                <a:cubicBezTo>
                  <a:pt x="3083751" y="1415246"/>
                  <a:pt x="3103172" y="1415949"/>
                  <a:pt x="3121188" y="1420452"/>
                </a:cubicBezTo>
                <a:cubicBezTo>
                  <a:pt x="3240427" y="1499935"/>
                  <a:pt x="3049835" y="1378024"/>
                  <a:pt x="3242793" y="1474492"/>
                </a:cubicBezTo>
                <a:cubicBezTo>
                  <a:pt x="3289880" y="1498033"/>
                  <a:pt x="3312641" y="1511282"/>
                  <a:pt x="3364397" y="1528532"/>
                </a:cubicBezTo>
                <a:cubicBezTo>
                  <a:pt x="3382014" y="1534404"/>
                  <a:pt x="3400588" y="1536941"/>
                  <a:pt x="3418444" y="1542042"/>
                </a:cubicBezTo>
                <a:cubicBezTo>
                  <a:pt x="3432139" y="1545954"/>
                  <a:pt x="3445284" y="1551640"/>
                  <a:pt x="3458979" y="1555552"/>
                </a:cubicBezTo>
                <a:cubicBezTo>
                  <a:pt x="3476834" y="1560653"/>
                  <a:pt x="3495238" y="1563727"/>
                  <a:pt x="3513025" y="1569062"/>
                </a:cubicBezTo>
                <a:lnTo>
                  <a:pt x="3634630" y="1609592"/>
                </a:lnTo>
                <a:cubicBezTo>
                  <a:pt x="3648142" y="1614095"/>
                  <a:pt x="3662426" y="1616733"/>
                  <a:pt x="3675165" y="1623102"/>
                </a:cubicBezTo>
                <a:cubicBezTo>
                  <a:pt x="3741950" y="1656491"/>
                  <a:pt x="3710103" y="1643753"/>
                  <a:pt x="3769746" y="1663632"/>
                </a:cubicBezTo>
                <a:cubicBezTo>
                  <a:pt x="3787762" y="1677142"/>
                  <a:pt x="3806695" y="1689507"/>
                  <a:pt x="3823793" y="1704161"/>
                </a:cubicBezTo>
                <a:cubicBezTo>
                  <a:pt x="3883320" y="1755177"/>
                  <a:pt x="3845426" y="1739634"/>
                  <a:pt x="3918374" y="1785221"/>
                </a:cubicBezTo>
                <a:cubicBezTo>
                  <a:pt x="3935455" y="1795895"/>
                  <a:pt x="3954933" y="1802249"/>
                  <a:pt x="3972421" y="1812241"/>
                </a:cubicBezTo>
                <a:cubicBezTo>
                  <a:pt x="3986520" y="1820297"/>
                  <a:pt x="3998030" y="1832865"/>
                  <a:pt x="4012956" y="1839261"/>
                </a:cubicBezTo>
                <a:cubicBezTo>
                  <a:pt x="4039371" y="1850580"/>
                  <a:pt x="4128660" y="1862752"/>
                  <a:pt x="4148072" y="1866281"/>
                </a:cubicBezTo>
                <a:cubicBezTo>
                  <a:pt x="4170667" y="1870389"/>
                  <a:pt x="4193035" y="1875683"/>
                  <a:pt x="4215630" y="1879791"/>
                </a:cubicBezTo>
                <a:cubicBezTo>
                  <a:pt x="4242584" y="1884691"/>
                  <a:pt x="4270122" y="1886657"/>
                  <a:pt x="4296700" y="1893301"/>
                </a:cubicBezTo>
                <a:cubicBezTo>
                  <a:pt x="4324334" y="1900209"/>
                  <a:pt x="4351000" y="1910588"/>
                  <a:pt x="4377770" y="1920321"/>
                </a:cubicBezTo>
                <a:cubicBezTo>
                  <a:pt x="4400564" y="1928609"/>
                  <a:pt x="4422534" y="1939053"/>
                  <a:pt x="4445328" y="1947341"/>
                </a:cubicBezTo>
                <a:cubicBezTo>
                  <a:pt x="4472098" y="1957074"/>
                  <a:pt x="4500466" y="1962575"/>
                  <a:pt x="4526398" y="1974361"/>
                </a:cubicBezTo>
                <a:cubicBezTo>
                  <a:pt x="4550306" y="1985227"/>
                  <a:pt x="4570999" y="2002139"/>
                  <a:pt x="4593956" y="2014891"/>
                </a:cubicBezTo>
                <a:cubicBezTo>
                  <a:pt x="4704553" y="2076326"/>
                  <a:pt x="4584953" y="2004886"/>
                  <a:pt x="4729073" y="2068931"/>
                </a:cubicBezTo>
                <a:cubicBezTo>
                  <a:pt x="4842939" y="2119532"/>
                  <a:pt x="4677001" y="2077432"/>
                  <a:pt x="4837166" y="2109461"/>
                </a:cubicBezTo>
                <a:cubicBezTo>
                  <a:pt x="4850678" y="2122971"/>
                  <a:pt x="4861498" y="2139865"/>
                  <a:pt x="4877701" y="2149991"/>
                </a:cubicBezTo>
                <a:cubicBezTo>
                  <a:pt x="4898269" y="2162844"/>
                  <a:pt x="4922549" y="2168496"/>
                  <a:pt x="4945259" y="2177011"/>
                </a:cubicBezTo>
                <a:cubicBezTo>
                  <a:pt x="4984029" y="2191548"/>
                  <a:pt x="4997247" y="2193384"/>
                  <a:pt x="5039840" y="2204030"/>
                </a:cubicBezTo>
                <a:cubicBezTo>
                  <a:pt x="5136518" y="2268474"/>
                  <a:pt x="5018087" y="2196093"/>
                  <a:pt x="5134422" y="2244560"/>
                </a:cubicBezTo>
                <a:cubicBezTo>
                  <a:pt x="5171607" y="2260052"/>
                  <a:pt x="5205113" y="2283641"/>
                  <a:pt x="5242515" y="2298600"/>
                </a:cubicBezTo>
                <a:cubicBezTo>
                  <a:pt x="5265034" y="2307607"/>
                  <a:pt x="5287363" y="2317105"/>
                  <a:pt x="5310073" y="2325620"/>
                </a:cubicBezTo>
                <a:cubicBezTo>
                  <a:pt x="5323409" y="2330620"/>
                  <a:pt x="5337869" y="2332761"/>
                  <a:pt x="5350608" y="2339130"/>
                </a:cubicBezTo>
                <a:cubicBezTo>
                  <a:pt x="5365132" y="2346391"/>
                  <a:pt x="5377044" y="2358094"/>
                  <a:pt x="5391143" y="2366150"/>
                </a:cubicBezTo>
                <a:cubicBezTo>
                  <a:pt x="5439688" y="2393887"/>
                  <a:pt x="5444575" y="2387275"/>
                  <a:pt x="5485724" y="2420190"/>
                </a:cubicBezTo>
                <a:cubicBezTo>
                  <a:pt x="5495671" y="2428147"/>
                  <a:pt x="5502446" y="2439718"/>
                  <a:pt x="5512748" y="2447210"/>
                </a:cubicBezTo>
                <a:cubicBezTo>
                  <a:pt x="5512760" y="2447219"/>
                  <a:pt x="5638852" y="2531270"/>
                  <a:pt x="5674887" y="2555290"/>
                </a:cubicBezTo>
                <a:cubicBezTo>
                  <a:pt x="5688399" y="2564297"/>
                  <a:pt x="5703939" y="2570828"/>
                  <a:pt x="5715422" y="2582310"/>
                </a:cubicBezTo>
                <a:cubicBezTo>
                  <a:pt x="5728934" y="2595820"/>
                  <a:pt x="5740408" y="2611735"/>
                  <a:pt x="5755957" y="2622840"/>
                </a:cubicBezTo>
                <a:cubicBezTo>
                  <a:pt x="5772348" y="2634546"/>
                  <a:pt x="5793011" y="2639047"/>
                  <a:pt x="5810004" y="2649860"/>
                </a:cubicBezTo>
                <a:cubicBezTo>
                  <a:pt x="5842690" y="2670658"/>
                  <a:pt x="5873058" y="2694893"/>
                  <a:pt x="5904585" y="2717409"/>
                </a:cubicBezTo>
                <a:cubicBezTo>
                  <a:pt x="5913593" y="2730919"/>
                  <a:pt x="5918928" y="2747796"/>
                  <a:pt x="5931608" y="2757939"/>
                </a:cubicBezTo>
                <a:cubicBezTo>
                  <a:pt x="5942730" y="2766835"/>
                  <a:pt x="5959052" y="2765839"/>
                  <a:pt x="5972143" y="2771449"/>
                </a:cubicBezTo>
                <a:cubicBezTo>
                  <a:pt x="5990656" y="2779382"/>
                  <a:pt x="6009109" y="2787795"/>
                  <a:pt x="6026190" y="2798469"/>
                </a:cubicBezTo>
                <a:cubicBezTo>
                  <a:pt x="6045286" y="2810403"/>
                  <a:pt x="6061140" y="2827065"/>
                  <a:pt x="6080236" y="2838999"/>
                </a:cubicBezTo>
                <a:cubicBezTo>
                  <a:pt x="6097317" y="2849673"/>
                  <a:pt x="6115770" y="2858086"/>
                  <a:pt x="6134283" y="2866019"/>
                </a:cubicBezTo>
                <a:cubicBezTo>
                  <a:pt x="6147374" y="2871629"/>
                  <a:pt x="6162368" y="2872613"/>
                  <a:pt x="6174818" y="2879529"/>
                </a:cubicBezTo>
                <a:cubicBezTo>
                  <a:pt x="6306439" y="2952643"/>
                  <a:pt x="6204312" y="2920676"/>
                  <a:pt x="6309934" y="2947079"/>
                </a:cubicBezTo>
                <a:cubicBezTo>
                  <a:pt x="6364011" y="2983126"/>
                  <a:pt x="6345308" y="2974679"/>
                  <a:pt x="6418027" y="3001119"/>
                </a:cubicBezTo>
                <a:cubicBezTo>
                  <a:pt x="6444797" y="3010852"/>
                  <a:pt x="6475395" y="3012340"/>
                  <a:pt x="6499097" y="3028139"/>
                </a:cubicBezTo>
                <a:cubicBezTo>
                  <a:pt x="6535659" y="3052511"/>
                  <a:pt x="6550823" y="3065039"/>
                  <a:pt x="6593678" y="3082179"/>
                </a:cubicBezTo>
                <a:cubicBezTo>
                  <a:pt x="6620126" y="3092757"/>
                  <a:pt x="6651046" y="3093400"/>
                  <a:pt x="6674748" y="3109199"/>
                </a:cubicBezTo>
                <a:cubicBezTo>
                  <a:pt x="6688260" y="3118206"/>
                  <a:pt x="6700444" y="3129625"/>
                  <a:pt x="6715283" y="3136219"/>
                </a:cubicBezTo>
                <a:cubicBezTo>
                  <a:pt x="6741313" y="3147787"/>
                  <a:pt x="6796353" y="3163239"/>
                  <a:pt x="6796353" y="3163239"/>
                </a:cubicBezTo>
                <a:cubicBezTo>
                  <a:pt x="6809865" y="3176749"/>
                  <a:pt x="6821805" y="3192038"/>
                  <a:pt x="6836888" y="3203768"/>
                </a:cubicBezTo>
                <a:cubicBezTo>
                  <a:pt x="6862525" y="3223705"/>
                  <a:pt x="6917958" y="3257808"/>
                  <a:pt x="6917958" y="3257808"/>
                </a:cubicBezTo>
                <a:cubicBezTo>
                  <a:pt x="6926966" y="3271318"/>
                  <a:pt x="6933499" y="3286857"/>
                  <a:pt x="6944981" y="3298338"/>
                </a:cubicBezTo>
                <a:cubicBezTo>
                  <a:pt x="6976284" y="3329638"/>
                  <a:pt x="7014369" y="3333028"/>
                  <a:pt x="7053074" y="3352378"/>
                </a:cubicBezTo>
                <a:cubicBezTo>
                  <a:pt x="7131732" y="3391702"/>
                  <a:pt x="7067241" y="3388842"/>
                  <a:pt x="7174679" y="3460458"/>
                </a:cubicBezTo>
                <a:cubicBezTo>
                  <a:pt x="7261048" y="3518031"/>
                  <a:pt x="7232784" y="3491534"/>
                  <a:pt x="7269260" y="3528008"/>
                </a:cubicBezTo>
                <a:lnTo>
                  <a:pt x="7471935" y="3717147"/>
                </a:lnTo>
              </a:path>
            </a:pathLst>
          </a:custGeom>
          <a:noFill/>
          <a:ln w="38100" cap="flat" cmpd="sng" algn="ctr">
            <a:solidFill>
              <a:srgbClr val="BE629D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85812" y="1681495"/>
            <a:ext cx="1031772" cy="93544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endParaRPr lang="en-US" dirty="0" err="1" smtClean="0"/>
          </a:p>
        </p:txBody>
      </p:sp>
      <p:sp>
        <p:nvSpPr>
          <p:cNvPr id="12" name="Freeform 11"/>
          <p:cNvSpPr/>
          <p:nvPr/>
        </p:nvSpPr>
        <p:spPr>
          <a:xfrm>
            <a:off x="806125" y="1041914"/>
            <a:ext cx="1011458" cy="1315702"/>
          </a:xfrm>
          <a:custGeom>
            <a:avLst/>
            <a:gdLst>
              <a:gd name="connsiteX0" fmla="*/ 0 w 1011458"/>
              <a:gd name="connsiteY0" fmla="*/ 57956 h 1388868"/>
              <a:gd name="connsiteX1" fmla="*/ 121679 w 1011458"/>
              <a:gd name="connsiteY1" fmla="*/ 4719 h 1388868"/>
              <a:gd name="connsiteX2" fmla="*/ 372642 w 1011458"/>
              <a:gd name="connsiteY2" fmla="*/ 164429 h 1388868"/>
              <a:gd name="connsiteX3" fmla="*/ 684445 w 1011458"/>
              <a:gd name="connsiteY3" fmla="*/ 658767 h 1388868"/>
              <a:gd name="connsiteX4" fmla="*/ 1011458 w 1011458"/>
              <a:gd name="connsiteY4" fmla="*/ 1388868 h 1388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458" h="1388868">
                <a:moveTo>
                  <a:pt x="0" y="57956"/>
                </a:moveTo>
                <a:cubicBezTo>
                  <a:pt x="29786" y="22465"/>
                  <a:pt x="59572" y="-13026"/>
                  <a:pt x="121679" y="4719"/>
                </a:cubicBezTo>
                <a:cubicBezTo>
                  <a:pt x="183786" y="22464"/>
                  <a:pt x="278848" y="55421"/>
                  <a:pt x="372642" y="164429"/>
                </a:cubicBezTo>
                <a:cubicBezTo>
                  <a:pt x="466436" y="273437"/>
                  <a:pt x="577976" y="454694"/>
                  <a:pt x="684445" y="658767"/>
                </a:cubicBezTo>
                <a:cubicBezTo>
                  <a:pt x="790914" y="862840"/>
                  <a:pt x="901186" y="1125854"/>
                  <a:pt x="1011458" y="1388868"/>
                </a:cubicBezTo>
              </a:path>
            </a:pathLst>
          </a:custGeom>
          <a:ln>
            <a:solidFill>
              <a:srgbClr val="BE62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773113" y="965862"/>
            <a:ext cx="12698" cy="487352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10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Box 8"/>
          <p:cNvSpPr txBox="1">
            <a:spLocks noChangeArrowheads="1"/>
          </p:cNvSpPr>
          <p:nvPr/>
        </p:nvSpPr>
        <p:spPr bwMode="auto">
          <a:xfrm>
            <a:off x="4081463" y="2887663"/>
            <a:ext cx="5270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587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itchFamily="8" charset="0"/>
                <a:ea typeface="ＭＳ Ｐゴシック" pitchFamily="8" charset="-128"/>
              </a:rPr>
              <a:t>Example: Supernova Remnant CTB80</a:t>
            </a:r>
          </a:p>
        </p:txBody>
      </p:sp>
      <p:pic>
        <p:nvPicPr>
          <p:cNvPr id="158724" name="Content Placeholder 3" descr="CTB80vla.png"/>
          <p:cNvPicPr>
            <a:picLocks noGrp="1" noChangeAspect="1"/>
          </p:cNvPicPr>
          <p:nvPr>
            <p:ph idx="1"/>
          </p:nvPr>
        </p:nvPicPr>
        <p:blipFill>
          <a:blip r:embed="rId2"/>
          <a:srcRect l="-34444" r="-34444"/>
          <a:stretch>
            <a:fillRect/>
          </a:stretch>
        </p:blipFill>
        <p:spPr>
          <a:xfrm>
            <a:off x="-973138" y="1616075"/>
            <a:ext cx="5965826" cy="3281363"/>
          </a:xfrm>
        </p:spPr>
      </p:pic>
      <p:pic>
        <p:nvPicPr>
          <p:cNvPr id="158725" name="Picture 4" descr="ctb80gbt.jpg"/>
          <p:cNvPicPr>
            <a:picLocks noChangeAspect="1"/>
          </p:cNvPicPr>
          <p:nvPr/>
        </p:nvPicPr>
        <p:blipFill>
          <a:blip r:embed="rId3"/>
          <a:srcRect t="18324" b="23003"/>
          <a:stretch>
            <a:fillRect/>
          </a:stretch>
        </p:blipFill>
        <p:spPr bwMode="auto">
          <a:xfrm>
            <a:off x="4805363" y="1616075"/>
            <a:ext cx="4184650" cy="328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69236" y="6091776"/>
            <a:ext cx="2870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Images courtesy of </a:t>
            </a:r>
            <a:r>
              <a:rPr lang="en-US" sz="1200" dirty="0" err="1" smtClean="0"/>
              <a:t>Anish</a:t>
            </a:r>
            <a:r>
              <a:rPr lang="en-US" sz="1200" dirty="0" smtClean="0"/>
              <a:t> </a:t>
            </a:r>
            <a:r>
              <a:rPr lang="en-US" sz="1200" dirty="0" err="1" smtClean="0"/>
              <a:t>Roshi</a:t>
            </a:r>
            <a:r>
              <a:rPr lang="en-US" sz="1200" dirty="0" smtClean="0"/>
              <a:t>, NRAO </a:t>
            </a:r>
          </a:p>
        </p:txBody>
      </p:sp>
    </p:spTree>
    <p:extLst>
      <p:ext uri="{BB962C8B-B14F-4D97-AF65-F5344CB8AC3E}">
        <p14:creationId xmlns:p14="http://schemas.microsoft.com/office/powerpoint/2010/main" val="131265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5" descr="CTB80_EVLA_GB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1400" y="0"/>
            <a:ext cx="7240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32413" y="6465305"/>
            <a:ext cx="2870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Image courtesy of </a:t>
            </a:r>
            <a:r>
              <a:rPr lang="en-US" sz="1200" dirty="0" err="1" smtClean="0">
                <a:solidFill>
                  <a:schemeClr val="bg1"/>
                </a:solidFill>
              </a:rPr>
              <a:t>Anish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Roshi</a:t>
            </a:r>
            <a:r>
              <a:rPr lang="en-US" sz="1200" dirty="0" smtClean="0">
                <a:solidFill>
                  <a:schemeClr val="bg1"/>
                </a:solidFill>
              </a:rPr>
              <a:t>, NRAO </a:t>
            </a:r>
          </a:p>
        </p:txBody>
      </p:sp>
    </p:spTree>
    <p:extLst>
      <p:ext uri="{BB962C8B-B14F-4D97-AF65-F5344CB8AC3E}">
        <p14:creationId xmlns:p14="http://schemas.microsoft.com/office/powerpoint/2010/main" val="269238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6"/>
          <p:cNvSpPr>
            <a:spLocks noGrp="1"/>
          </p:cNvSpPr>
          <p:nvPr>
            <p:ph type="title"/>
          </p:nvPr>
        </p:nvSpPr>
        <p:spPr>
          <a:xfrm>
            <a:off x="2154239" y="298450"/>
            <a:ext cx="6834540" cy="7376378"/>
          </a:xfr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200" dirty="0" smtClean="0"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latin typeface="Gill Sans MT" pitchFamily="8" charset="0"/>
                <a:ea typeface="ＭＳ Ｐゴシック" pitchFamily="8" charset="-128"/>
              </a:rPr>
              <a:t>Introduction</a:t>
            </a:r>
            <a:r>
              <a:rPr lang="en-US" sz="3200" dirty="0"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  <a:t>What is Short Spacing?</a:t>
            </a:r>
            <a:b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28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28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latin typeface="Gill Sans MT" pitchFamily="8" charset="0"/>
                <a:ea typeface="ＭＳ Ｐゴシック" pitchFamily="8" charset="-128"/>
              </a:rPr>
              <a:t>Correcting for Short Spacing</a:t>
            </a:r>
            <a:r>
              <a:rPr lang="en-US" sz="3200" dirty="0" smtClean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2400" dirty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2400" dirty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  <a:t>Tools for Interferometer + Single Dish Data Combination</a:t>
            </a:r>
            <a:br>
              <a:rPr lang="en-US" sz="3200" dirty="0" smtClean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solidFill>
                  <a:srgbClr val="004B87"/>
                </a:solidFill>
                <a:latin typeface="Gill Sans MT" pitchFamily="8" charset="0"/>
                <a:ea typeface="ＭＳ Ｐゴシック" pitchFamily="8" charset="-128"/>
              </a:rPr>
            </a:br>
            <a:r>
              <a:rPr lang="en-US" sz="3200" dirty="0" smtClean="0">
                <a:latin typeface="Gill Sans MT" pitchFamily="8" charset="0"/>
                <a:ea typeface="ＭＳ Ｐゴシック" pitchFamily="8" charset="-128"/>
              </a:rPr>
              <a:t/>
            </a:r>
            <a:br>
              <a:rPr lang="en-US" sz="3200" dirty="0" smtClean="0">
                <a:latin typeface="Gill Sans MT" pitchFamily="8" charset="0"/>
                <a:ea typeface="ＭＳ Ｐゴシック" pitchFamily="8" charset="-128"/>
              </a:rPr>
            </a:br>
            <a:endParaRPr lang="en-US" sz="3200" dirty="0" smtClean="0">
              <a:latin typeface="Gill Sans MT" pitchFamily="8" charset="0"/>
              <a:ea typeface="ＭＳ Ｐゴシック" pitchFamily="8" charset="-128"/>
            </a:endParaRPr>
          </a:p>
        </p:txBody>
      </p:sp>
      <p:pic>
        <p:nvPicPr>
          <p:cNvPr id="14029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" t="26753" r="31960" b="15007"/>
          <a:stretch/>
        </p:blipFill>
        <p:spPr bwMode="auto">
          <a:xfrm>
            <a:off x="280988" y="3284937"/>
            <a:ext cx="1828800" cy="126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08" y="3838307"/>
            <a:ext cx="639703" cy="479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3" name="Picture 14"/>
          <p:cNvPicPr>
            <a:picLocks noChangeAspect="1"/>
          </p:cNvPicPr>
          <p:nvPr/>
        </p:nvPicPr>
        <p:blipFill>
          <a:blip r:embed="rId4"/>
          <a:srcRect l="4361" t="4474" r="4349" b="30940"/>
          <a:stretch>
            <a:fillRect/>
          </a:stretch>
        </p:blipFill>
        <p:spPr bwMode="auto">
          <a:xfrm>
            <a:off x="280988" y="4816020"/>
            <a:ext cx="182880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4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988" y="1650384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3"/>
          <a:stretch/>
        </p:blipFill>
        <p:spPr>
          <a:xfrm>
            <a:off x="280988" y="227962"/>
            <a:ext cx="1828800" cy="127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7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itchFamily="8" charset="0"/>
                <a:ea typeface="ＭＳ Ｐゴシック" pitchFamily="8" charset="-128"/>
              </a:rPr>
              <a:t>Software Packages for Data Combination using Feathering</a:t>
            </a:r>
          </a:p>
        </p:txBody>
      </p:sp>
      <p:sp>
        <p:nvSpPr>
          <p:cNvPr id="161795" name="Content Placeholder 2"/>
          <p:cNvSpPr>
            <a:spLocks noGrp="1"/>
          </p:cNvSpPr>
          <p:nvPr>
            <p:ph idx="1"/>
          </p:nvPr>
        </p:nvSpPr>
        <p:spPr>
          <a:xfrm>
            <a:off x="457200" y="1768475"/>
            <a:ext cx="8229600" cy="4525963"/>
          </a:xfrm>
        </p:spPr>
        <p:txBody>
          <a:bodyPr/>
          <a:lstStyle/>
          <a:p>
            <a:r>
              <a:rPr lang="en-US" sz="2800" dirty="0" smtClean="0">
                <a:latin typeface="Gill Sans MT" pitchFamily="8" charset="0"/>
                <a:ea typeface="ＭＳ Ｐゴシック" pitchFamily="8" charset="-128"/>
              </a:rPr>
              <a:t>AIPS</a:t>
            </a:r>
          </a:p>
          <a:p>
            <a:pPr lvl="1"/>
            <a:r>
              <a:rPr lang="en-US" dirty="0" smtClean="0">
                <a:latin typeface="Gill Sans MT" pitchFamily="8" charset="0"/>
                <a:ea typeface="ＭＳ Ｐゴシック" pitchFamily="8" charset="-128"/>
              </a:rPr>
              <a:t>task “IMERG”</a:t>
            </a:r>
          </a:p>
          <a:p>
            <a:pPr lvl="1"/>
            <a:r>
              <a:rPr lang="en-US" dirty="0" smtClean="0">
                <a:latin typeface="Gill Sans MT" pitchFamily="8" charset="0"/>
                <a:ea typeface="ＭＳ Ｐゴシック" pitchFamily="8" charset="-128"/>
              </a:rPr>
              <a:t>have to have input cubes on same pixel and frequency scale</a:t>
            </a:r>
          </a:p>
          <a:p>
            <a:r>
              <a:rPr lang="en-US" sz="2800" dirty="0" smtClean="0">
                <a:latin typeface="Gill Sans MT" pitchFamily="8" charset="0"/>
                <a:ea typeface="ＭＳ Ｐゴシック" pitchFamily="8" charset="-128"/>
              </a:rPr>
              <a:t>MIRIAD</a:t>
            </a:r>
          </a:p>
          <a:p>
            <a:pPr lvl="1"/>
            <a:r>
              <a:rPr lang="en-US" dirty="0" smtClean="0">
                <a:latin typeface="Gill Sans MT" pitchFamily="8" charset="0"/>
                <a:ea typeface="ＭＳ Ｐゴシック" pitchFamily="8" charset="-128"/>
              </a:rPr>
              <a:t>task “Immerge” (similar to AIPS task)</a:t>
            </a:r>
          </a:p>
          <a:p>
            <a:r>
              <a:rPr lang="en-US" sz="2800" dirty="0" smtClean="0">
                <a:latin typeface="Gill Sans MT" pitchFamily="8" charset="0"/>
                <a:ea typeface="ＭＳ Ｐゴシック" pitchFamily="8" charset="-128"/>
              </a:rPr>
              <a:t>CASA</a:t>
            </a:r>
          </a:p>
          <a:p>
            <a:pPr lvl="1"/>
            <a:r>
              <a:rPr lang="en-US" dirty="0" smtClean="0">
                <a:latin typeface="Gill Sans MT" pitchFamily="8" charset="0"/>
                <a:ea typeface="ＭＳ Ｐゴシック" pitchFamily="8" charset="-128"/>
              </a:rPr>
              <a:t>task “Feather”</a:t>
            </a:r>
          </a:p>
          <a:p>
            <a:pPr lvl="1"/>
            <a:r>
              <a:rPr lang="en-US" dirty="0" smtClean="0">
                <a:latin typeface="Gill Sans MT" pitchFamily="8" charset="0"/>
                <a:ea typeface="ＭＳ Ｐゴシック" pitchFamily="8" charset="-128"/>
              </a:rPr>
              <a:t>Re-grids input cubes and transforms coordinate system, if necessary</a:t>
            </a:r>
          </a:p>
          <a:p>
            <a:pPr lvl="1"/>
            <a:r>
              <a:rPr lang="en-US" dirty="0" smtClean="0">
                <a:latin typeface="Gill Sans MT" pitchFamily="8" charset="0"/>
                <a:ea typeface="ＭＳ Ｐゴシック" pitchFamily="8" charset="-128"/>
              </a:rPr>
              <a:t>New!!  Lots of potential, still working on applications</a:t>
            </a:r>
          </a:p>
        </p:txBody>
      </p:sp>
    </p:spTree>
    <p:extLst>
      <p:ext uri="{BB962C8B-B14F-4D97-AF65-F5344CB8AC3E}">
        <p14:creationId xmlns:p14="http://schemas.microsoft.com/office/powerpoint/2010/main" val="109753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itchFamily="8" charset="0"/>
                <a:ea typeface="ＭＳ Ｐゴシック" pitchFamily="8" charset="-128"/>
              </a:rPr>
              <a:t>Higher resolution allows us to study details of objects like galaxies.</a:t>
            </a:r>
          </a:p>
        </p:txBody>
      </p:sp>
      <p:pic>
        <p:nvPicPr>
          <p:cNvPr id="4" name="Content Placeholder 3" descr="ngc660inse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0" r="-202"/>
          <a:stretch>
            <a:fillRect/>
          </a:stretch>
        </p:blipFill>
        <p:spPr>
          <a:xfrm>
            <a:off x="1279525" y="1679575"/>
            <a:ext cx="6670675" cy="3976688"/>
          </a:xfrm>
          <a:ln w="38100">
            <a:solidFill>
              <a:schemeClr val="bg1">
                <a:lumMod val="75000"/>
              </a:schemeClr>
            </a:solidFill>
          </a:ln>
        </p:spPr>
      </p:pic>
      <p:sp>
        <p:nvSpPr>
          <p:cNvPr id="133124" name="Rectangle 4"/>
          <p:cNvSpPr>
            <a:spLocks noChangeArrowheads="1"/>
          </p:cNvSpPr>
          <p:nvPr/>
        </p:nvSpPr>
        <p:spPr bwMode="auto">
          <a:xfrm>
            <a:off x="4445000" y="5732463"/>
            <a:ext cx="37179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/>
              <a:t>CREDIT: Minchin et al., NRAO/AUI/NSF (HSA);</a:t>
            </a:r>
          </a:p>
          <a:p>
            <a:r>
              <a:rPr lang="en-US" sz="1200"/>
              <a:t>Travis Rector, Gemini Observatory, AURA (optical).</a:t>
            </a:r>
          </a:p>
        </p:txBody>
      </p:sp>
    </p:spTree>
    <p:extLst>
      <p:ext uri="{BB962C8B-B14F-4D97-AF65-F5344CB8AC3E}">
        <p14:creationId xmlns:p14="http://schemas.microsoft.com/office/powerpoint/2010/main" val="419380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itle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Gill Sans MT" pitchFamily="8" charset="0"/>
                <a:ea typeface="ＭＳ Ｐゴシック" pitchFamily="8" charset="-128"/>
              </a:rPr>
              <a:t>CASA:  Common Astronomical </a:t>
            </a:r>
            <a:br>
              <a:rPr lang="en-US" dirty="0" smtClean="0">
                <a:latin typeface="Gill Sans MT" pitchFamily="8" charset="0"/>
                <a:ea typeface="ＭＳ Ｐゴシック" pitchFamily="8" charset="-128"/>
              </a:rPr>
            </a:br>
            <a:r>
              <a:rPr lang="en-US" dirty="0" smtClean="0">
                <a:latin typeface="Gill Sans MT" pitchFamily="8" charset="0"/>
                <a:ea typeface="ＭＳ Ｐゴシック" pitchFamily="8" charset="-128"/>
              </a:rPr>
              <a:t>Software Applications</a:t>
            </a:r>
          </a:p>
        </p:txBody>
      </p:sp>
      <p:pic>
        <p:nvPicPr>
          <p:cNvPr id="162819" name="Content Placeholder 3" descr="casa_logo.png"/>
          <p:cNvPicPr>
            <a:picLocks noGrp="1" noChangeAspect="1"/>
          </p:cNvPicPr>
          <p:nvPr>
            <p:ph idx="1"/>
          </p:nvPr>
        </p:nvPicPr>
        <p:blipFill>
          <a:blip r:embed="rId2"/>
          <a:srcRect l="-82138" r="-82138"/>
          <a:stretch>
            <a:fillRect/>
          </a:stretch>
        </p:blipFill>
        <p:spPr>
          <a:xfrm>
            <a:off x="5057775" y="0"/>
            <a:ext cx="5902325" cy="3246438"/>
          </a:xfrm>
        </p:spPr>
      </p:pic>
      <p:sp>
        <p:nvSpPr>
          <p:cNvPr id="162820" name="TextBox 4"/>
          <p:cNvSpPr txBox="1">
            <a:spLocks noChangeArrowheads="1"/>
          </p:cNvSpPr>
          <p:nvPr/>
        </p:nvSpPr>
        <p:spPr bwMode="auto">
          <a:xfrm>
            <a:off x="457200" y="3246438"/>
            <a:ext cx="7951788" cy="23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8" charset="0"/>
              <a:buChar char="•"/>
            </a:pPr>
            <a:r>
              <a:rPr lang="en-US" sz="2800" dirty="0" smtClean="0">
                <a:solidFill>
                  <a:srgbClr val="000099"/>
                </a:solidFill>
                <a:latin typeface="Gill Sans MT" pitchFamily="8" charset="0"/>
                <a:ea typeface="Gill Sans" pitchFamily="8" charset="0"/>
                <a:cs typeface="Gill Sans" pitchFamily="8" charset="0"/>
              </a:rPr>
              <a:t>(New) </a:t>
            </a:r>
            <a:r>
              <a:rPr lang="en-US" sz="2800" dirty="0">
                <a:solidFill>
                  <a:srgbClr val="000099"/>
                </a:solidFill>
                <a:latin typeface="Gill Sans MT" pitchFamily="8" charset="0"/>
                <a:ea typeface="Gill Sans" pitchFamily="8" charset="0"/>
                <a:cs typeface="Gill Sans" pitchFamily="8" charset="0"/>
              </a:rPr>
              <a:t>software package designed for ALMA (Atacama Large Millimeter/</a:t>
            </a:r>
            <a:r>
              <a:rPr lang="en-US" sz="2800" dirty="0" err="1">
                <a:solidFill>
                  <a:srgbClr val="000099"/>
                </a:solidFill>
                <a:latin typeface="Gill Sans MT" pitchFamily="8" charset="0"/>
                <a:ea typeface="Gill Sans" pitchFamily="8" charset="0"/>
                <a:cs typeface="Gill Sans" pitchFamily="8" charset="0"/>
              </a:rPr>
              <a:t>submillimeter</a:t>
            </a:r>
            <a:r>
              <a:rPr lang="en-US" sz="2800" dirty="0">
                <a:solidFill>
                  <a:srgbClr val="000099"/>
                </a:solidFill>
                <a:latin typeface="Gill Sans MT" pitchFamily="8" charset="0"/>
                <a:ea typeface="Gill Sans" pitchFamily="8" charset="0"/>
                <a:cs typeface="Gill Sans" pitchFamily="8" charset="0"/>
              </a:rPr>
              <a:t> Array) data reduction and for EVLA (Extended Very Large Array)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8" charset="0"/>
              <a:buChar char="•"/>
            </a:pPr>
            <a:endParaRPr lang="en-US" sz="2800" dirty="0">
              <a:solidFill>
                <a:srgbClr val="000099"/>
              </a:solidFill>
              <a:latin typeface="Gill Sans MT" pitchFamily="8" charset="0"/>
              <a:ea typeface="Gill Sans" pitchFamily="8" charset="0"/>
              <a:cs typeface="Gill Sans" pitchFamily="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58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Gill Sans MT" pitchFamily="8" charset="0"/>
                <a:ea typeface="ＭＳ Ｐゴシック" pitchFamily="8" charset="-128"/>
              </a:rPr>
              <a:t>Feather GUI in CASA (ver 4.1)</a:t>
            </a:r>
          </a:p>
        </p:txBody>
      </p:sp>
      <p:sp>
        <p:nvSpPr>
          <p:cNvPr id="168963" name="TextBox 7"/>
          <p:cNvSpPr txBox="1">
            <a:spLocks noChangeArrowheads="1"/>
          </p:cNvSpPr>
          <p:nvPr/>
        </p:nvSpPr>
        <p:spPr bwMode="auto">
          <a:xfrm>
            <a:off x="457200" y="971550"/>
            <a:ext cx="5211763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8" charset="0"/>
              <a:buChar char="•"/>
            </a:pPr>
            <a:r>
              <a:rPr lang="en-US" sz="2800" dirty="0">
                <a:solidFill>
                  <a:srgbClr val="000099"/>
                </a:solidFill>
                <a:latin typeface="Gill Sans MT" pitchFamily="8" charset="0"/>
                <a:ea typeface="Gill Sans" pitchFamily="8" charset="0"/>
                <a:cs typeface="Gill Sans" pitchFamily="8" charset="0"/>
              </a:rPr>
              <a:t>New Feather </a:t>
            </a:r>
            <a:r>
              <a:rPr lang="en-US" sz="2800" dirty="0" err="1">
                <a:solidFill>
                  <a:srgbClr val="000099"/>
                </a:solidFill>
                <a:latin typeface="Gill Sans MT" pitchFamily="8" charset="0"/>
                <a:ea typeface="Gill Sans" pitchFamily="8" charset="0"/>
                <a:cs typeface="Gill Sans" pitchFamily="8" charset="0"/>
              </a:rPr>
              <a:t>Gui</a:t>
            </a:r>
            <a:r>
              <a:rPr lang="en-US" sz="2800" dirty="0">
                <a:solidFill>
                  <a:srgbClr val="000099"/>
                </a:solidFill>
                <a:latin typeface="Gill Sans MT" pitchFamily="8" charset="0"/>
                <a:ea typeface="Gill Sans" pitchFamily="8" charset="0"/>
                <a:cs typeface="Gill Sans" pitchFamily="8" charset="0"/>
              </a:rPr>
              <a:t> in CASA 4.1.0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8" charset="0"/>
              <a:buChar char="•"/>
            </a:pPr>
            <a:r>
              <a:rPr lang="en-US" dirty="0">
                <a:solidFill>
                  <a:srgbClr val="000099"/>
                </a:solidFill>
                <a:latin typeface="Gill Sans MT" pitchFamily="8" charset="0"/>
                <a:ea typeface="Gill Sans" pitchFamily="8" charset="0"/>
                <a:cs typeface="Gill Sans" pitchFamily="8" charset="0"/>
              </a:rPr>
              <a:t>from command line, &gt; </a:t>
            </a:r>
            <a:r>
              <a:rPr lang="en-US" dirty="0" err="1">
                <a:solidFill>
                  <a:srgbClr val="000099"/>
                </a:solidFill>
                <a:latin typeface="Gill Sans MT" pitchFamily="8" charset="0"/>
                <a:ea typeface="Gill Sans" pitchFamily="8" charset="0"/>
                <a:cs typeface="Gill Sans" pitchFamily="8" charset="0"/>
              </a:rPr>
              <a:t>casafeather</a:t>
            </a:r>
            <a:endParaRPr lang="en-US" dirty="0">
              <a:solidFill>
                <a:srgbClr val="000099"/>
              </a:solidFill>
              <a:latin typeface="Gill Sans MT" pitchFamily="8" charset="0"/>
              <a:ea typeface="Gill Sans" pitchFamily="8" charset="0"/>
              <a:cs typeface="Gill Sans" pitchFamily="8" charset="0"/>
            </a:endParaRPr>
          </a:p>
        </p:txBody>
      </p:sp>
      <p:pic>
        <p:nvPicPr>
          <p:cNvPr id="168964" name="Picture 9" descr="feather_gui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250" y="1938338"/>
            <a:ext cx="7546975" cy="503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703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_HNCO_Mopra_only_mom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9" t="22461" r="13690" b="26483"/>
          <a:stretch/>
        </p:blipFill>
        <p:spPr>
          <a:xfrm>
            <a:off x="3951561" y="666000"/>
            <a:ext cx="5181639" cy="4840844"/>
          </a:xfrm>
          <a:prstGeom prst="rect">
            <a:avLst/>
          </a:prstGeom>
        </p:spPr>
      </p:pic>
      <p:pic>
        <p:nvPicPr>
          <p:cNvPr id="6" name="Picture 5" descr="brick_HNCO_ALMA_only_mom0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0"/>
          <a:stretch/>
        </p:blipFill>
        <p:spPr>
          <a:xfrm>
            <a:off x="150757" y="279281"/>
            <a:ext cx="3859200" cy="57884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506726"/>
          </a:xfrm>
        </p:spPr>
        <p:txBody>
          <a:bodyPr/>
          <a:lstStyle/>
          <a:p>
            <a:r>
              <a:rPr lang="en-US" sz="3200" dirty="0" smtClean="0">
                <a:latin typeface="Gill Sans MT"/>
                <a:cs typeface="Gill Sans MT"/>
              </a:rPr>
              <a:t>Combining ALMA and Mopra mm-data</a:t>
            </a:r>
            <a:endParaRPr lang="en-US" sz="3200" dirty="0">
              <a:latin typeface="Gill Sans MT"/>
              <a:cs typeface="Gill Sans M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7342" y="4524046"/>
            <a:ext cx="1528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ALMA (1.7”)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4044" y="1001145"/>
            <a:ext cx="2244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E87722"/>
                </a:solidFill>
              </a:rPr>
              <a:t>HNCO mosaic of the Brick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0363" y="5600444"/>
            <a:ext cx="8615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Rathborne</a:t>
            </a:r>
            <a:r>
              <a:rPr lang="en-US" sz="1400" b="1" dirty="0" smtClean="0"/>
              <a:t> et al. (2014, in prep). </a:t>
            </a:r>
            <a:r>
              <a:rPr lang="en-US" sz="1400" dirty="0" smtClean="0"/>
              <a:t>– ALMA 13-point mosaic (5h, 25 antennas); field 3’ × 1.5’.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27862" y="4518374"/>
            <a:ext cx="1697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Mopra (38”)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9236" y="6091776"/>
            <a:ext cx="29357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Images courtesy of Jill </a:t>
            </a:r>
            <a:r>
              <a:rPr lang="en-US" sz="1200" dirty="0" err="1" smtClean="0"/>
              <a:t>Rathborne</a:t>
            </a:r>
            <a:r>
              <a:rPr lang="en-US" sz="1200" dirty="0" smtClean="0"/>
              <a:t>, ATNF</a:t>
            </a:r>
          </a:p>
        </p:txBody>
      </p:sp>
    </p:spTree>
    <p:extLst>
      <p:ext uri="{BB962C8B-B14F-4D97-AF65-F5344CB8AC3E}">
        <p14:creationId xmlns:p14="http://schemas.microsoft.com/office/powerpoint/2010/main" val="122869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rick_HNCO_ALMA_only_mom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0"/>
          <a:stretch/>
        </p:blipFill>
        <p:spPr>
          <a:xfrm>
            <a:off x="150757" y="279281"/>
            <a:ext cx="3859200" cy="57884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506726"/>
          </a:xfrm>
        </p:spPr>
        <p:txBody>
          <a:bodyPr/>
          <a:lstStyle/>
          <a:p>
            <a:r>
              <a:rPr lang="en-US" sz="3200" dirty="0" smtClean="0">
                <a:latin typeface="Gill Sans MT"/>
                <a:cs typeface="Gill Sans MT"/>
              </a:rPr>
              <a:t>Combining ALMA and Mopra mm-data</a:t>
            </a:r>
            <a:endParaRPr lang="en-US" sz="3200" dirty="0">
              <a:latin typeface="Gill Sans MT"/>
              <a:cs typeface="Gill Sans M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7342" y="4524046"/>
            <a:ext cx="1528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ALMA (1.7”)</a:t>
            </a:r>
          </a:p>
        </p:txBody>
      </p:sp>
      <p:pic>
        <p:nvPicPr>
          <p:cNvPr id="12" name="Picture 11" descr="brick_HNCO_mom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277" y="270000"/>
            <a:ext cx="4508061" cy="58339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74044" y="1001145"/>
            <a:ext cx="2244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E87722"/>
                </a:solidFill>
              </a:rPr>
              <a:t>HNCO mosaic of the Brick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0363" y="5600444"/>
            <a:ext cx="8615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Rathborne</a:t>
            </a:r>
            <a:r>
              <a:rPr lang="en-US" sz="1400" b="1" dirty="0" smtClean="0"/>
              <a:t> et al. (2014, in prep). </a:t>
            </a:r>
            <a:r>
              <a:rPr lang="en-US" sz="1400" dirty="0" smtClean="0"/>
              <a:t>– ALMA 13-point mosaic (5h, 25 antennas); field 3’ × 1.5’.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4667" y="4518374"/>
            <a:ext cx="1697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ALMA+Mopra</a:t>
            </a:r>
            <a:endParaRPr lang="en-US" sz="16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669236" y="6091776"/>
            <a:ext cx="29357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Images courtesy of Jill </a:t>
            </a:r>
            <a:r>
              <a:rPr lang="en-US" sz="1200" dirty="0" err="1" smtClean="0"/>
              <a:t>Rathborne</a:t>
            </a:r>
            <a:r>
              <a:rPr lang="en-US" sz="1200" dirty="0" smtClean="0"/>
              <a:t>, ATNF</a:t>
            </a:r>
          </a:p>
        </p:txBody>
      </p:sp>
    </p:spTree>
    <p:extLst>
      <p:ext uri="{BB962C8B-B14F-4D97-AF65-F5344CB8AC3E}">
        <p14:creationId xmlns:p14="http://schemas.microsoft.com/office/powerpoint/2010/main" val="296038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rick_continuum_SD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366" y="0"/>
            <a:ext cx="4355934" cy="619043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66700" y="0"/>
            <a:ext cx="6578600" cy="6190437"/>
            <a:chOff x="266700" y="0"/>
            <a:chExt cx="6578600" cy="6190437"/>
          </a:xfrm>
        </p:grpSpPr>
        <p:pic>
          <p:nvPicPr>
            <p:cNvPr id="3" name="Picture 2" descr="brick_continuum_ALMA.eps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89366" y="0"/>
              <a:ext cx="4355934" cy="6190437"/>
            </a:xfrm>
            <a:prstGeom prst="rect">
              <a:avLst/>
            </a:prstGeom>
          </p:spPr>
        </p:pic>
        <p:pic>
          <p:nvPicPr>
            <p:cNvPr id="5" name="Picture 4" descr="brick_C2H_mom8.pdf"/>
            <p:cNvPicPr>
              <a:picLocks noChangeAspect="1"/>
            </p:cNvPicPr>
            <p:nvPr/>
          </p:nvPicPr>
          <p:blipFill>
            <a:blip r:embed="rId6"/>
            <a:srcRect l="17096" t="67258" r="79362" b="30223"/>
            <a:stretch>
              <a:fillRect/>
            </a:stretch>
          </p:blipFill>
          <p:spPr>
            <a:xfrm>
              <a:off x="266700" y="5626100"/>
              <a:ext cx="317500" cy="29210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87743" y="6081275"/>
            <a:ext cx="8615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Rathborne</a:t>
            </a:r>
            <a:r>
              <a:rPr lang="en-US" sz="1400" b="1" dirty="0" smtClean="0"/>
              <a:t> et al. (2014, in prep). </a:t>
            </a:r>
            <a:r>
              <a:rPr lang="en-US" sz="1400" dirty="0" smtClean="0"/>
              <a:t>– ALMA 13-point mosaic (5h, 25 antennas); field 3’ × 1.5’.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521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200" dirty="0" smtClean="0">
                <a:latin typeface="Gill Sans MT"/>
                <a:cs typeface="Gill Sans MT"/>
              </a:rPr>
              <a:t>HI Single Dish + Interferometer Using MIRIAD task “IMMERGE”</a:t>
            </a:r>
            <a:endParaRPr lang="en-US" sz="3200" dirty="0">
              <a:latin typeface="Gill Sans MT"/>
              <a:cs typeface="Gill Sans MT"/>
            </a:endParaRPr>
          </a:p>
        </p:txBody>
      </p:sp>
      <p:pic>
        <p:nvPicPr>
          <p:cNvPr id="2" name="Picture 1" descr="LMC_HI_ATCA_pea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78" y="1368104"/>
            <a:ext cx="3636336" cy="4178093"/>
          </a:xfrm>
          <a:prstGeom prst="rect">
            <a:avLst/>
          </a:prstGeom>
        </p:spPr>
      </p:pic>
      <p:pic>
        <p:nvPicPr>
          <p:cNvPr id="5" name="Picture 4" descr="lmc_atca+pk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821" y="1368104"/>
            <a:ext cx="3488708" cy="41780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97342" y="5146860"/>
            <a:ext cx="1122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ATCA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4667" y="5171518"/>
            <a:ext cx="1697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BFEFF"/>
                </a:solidFill>
              </a:rPr>
              <a:t>ATCA + Parkes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7342" y="1397215"/>
            <a:ext cx="1122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E87722"/>
                </a:solidFill>
              </a:rPr>
              <a:t>LMC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88720" y="5600444"/>
            <a:ext cx="7040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HI mosaic (1344 </a:t>
            </a:r>
            <a:r>
              <a:rPr lang="en-US" sz="1400" dirty="0" err="1" smtClean="0"/>
              <a:t>pointings</a:t>
            </a:r>
            <a:r>
              <a:rPr lang="en-US" sz="1400" dirty="0" smtClean="0"/>
              <a:t>) of the Large Magellanic Cloud by Kim et al. (1998, 2003).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9236" y="6091776"/>
            <a:ext cx="3149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Images courtesy of </a:t>
            </a:r>
            <a:r>
              <a:rPr lang="en-US" sz="1200" dirty="0" err="1" smtClean="0"/>
              <a:t>Bärbel</a:t>
            </a:r>
            <a:r>
              <a:rPr lang="en-US" sz="1200" dirty="0" smtClean="0"/>
              <a:t> </a:t>
            </a:r>
            <a:r>
              <a:rPr lang="en-US" sz="1200" dirty="0" err="1" smtClean="0"/>
              <a:t>Koribalski</a:t>
            </a:r>
            <a:r>
              <a:rPr lang="en-US" sz="1200" dirty="0" smtClean="0"/>
              <a:t>, ATNF</a:t>
            </a:r>
          </a:p>
        </p:txBody>
      </p:sp>
    </p:spTree>
    <p:extLst>
      <p:ext uri="{BB962C8B-B14F-4D97-AF65-F5344CB8AC3E}">
        <p14:creationId xmlns:p14="http://schemas.microsoft.com/office/powerpoint/2010/main" val="212291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itle 1"/>
          <p:cNvSpPr>
            <a:spLocks noGrp="1"/>
          </p:cNvSpPr>
          <p:nvPr>
            <p:ph type="title"/>
          </p:nvPr>
        </p:nvSpPr>
        <p:spPr>
          <a:xfrm>
            <a:off x="457200" y="13774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Gill Sans MT" pitchFamily="8" charset="0"/>
                <a:ea typeface="ＭＳ Ｐゴシック" pitchFamily="8" charset="-128"/>
              </a:rPr>
              <a:t>Summary</a:t>
            </a:r>
          </a:p>
        </p:txBody>
      </p:sp>
      <p:sp>
        <p:nvSpPr>
          <p:cNvPr id="171011" name="Content Placeholder 2"/>
          <p:cNvSpPr>
            <a:spLocks noGrp="1"/>
          </p:cNvSpPr>
          <p:nvPr>
            <p:ph idx="1"/>
          </p:nvPr>
        </p:nvSpPr>
        <p:spPr>
          <a:xfrm>
            <a:off x="457200" y="687098"/>
            <a:ext cx="8229600" cy="5184131"/>
          </a:xfrm>
        </p:spPr>
        <p:txBody>
          <a:bodyPr/>
          <a:lstStyle/>
          <a:p>
            <a:r>
              <a:rPr lang="en-US" sz="2400" dirty="0" smtClean="0">
                <a:latin typeface="Gill Sans MT" pitchFamily="8" charset="0"/>
                <a:ea typeface="ＭＳ Ｐゴシック" pitchFamily="8" charset="-128"/>
              </a:rPr>
              <a:t>Interferometers are very good at increasing resolution at long wavelengths BUT…</a:t>
            </a:r>
          </a:p>
          <a:p>
            <a:r>
              <a:rPr lang="en-US" sz="2400" dirty="0" smtClean="0">
                <a:latin typeface="Gill Sans MT" pitchFamily="8" charset="0"/>
                <a:ea typeface="ＭＳ Ｐゴシック" pitchFamily="8" charset="-128"/>
              </a:rPr>
              <a:t>Short-spacing is a problem in interferometry data</a:t>
            </a:r>
          </a:p>
          <a:p>
            <a:pPr lvl="1"/>
            <a:r>
              <a:rPr lang="en-US" dirty="0" smtClean="0">
                <a:latin typeface="Gill Sans MT" pitchFamily="8" charset="0"/>
                <a:ea typeface="ＭＳ Ｐゴシック" pitchFamily="8" charset="-128"/>
              </a:rPr>
              <a:t>Cannot image extended emission with interferometer if emission is larger than shortest baseline resolution</a:t>
            </a:r>
          </a:p>
          <a:p>
            <a:r>
              <a:rPr lang="en-US" sz="2400" dirty="0" smtClean="0">
                <a:latin typeface="Gill Sans MT" pitchFamily="8" charset="0"/>
                <a:ea typeface="ＭＳ Ｐゴシック" pitchFamily="8" charset="-128"/>
              </a:rPr>
              <a:t>Methods to combine single-dish and interferometer data</a:t>
            </a:r>
            <a:endParaRPr lang="en-US" dirty="0" smtClean="0">
              <a:latin typeface="Gill Sans MT" pitchFamily="8" charset="0"/>
              <a:ea typeface="ＭＳ Ｐゴシック" pitchFamily="8" charset="-128"/>
            </a:endParaRPr>
          </a:p>
          <a:p>
            <a:pPr lvl="1">
              <a:buClr>
                <a:schemeClr val="tx1"/>
              </a:buClr>
            </a:pPr>
            <a:r>
              <a:rPr lang="en-US" dirty="0" smtClean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  <a:t>Feather</a:t>
            </a:r>
            <a:r>
              <a:rPr lang="en-US" dirty="0" smtClean="0">
                <a:latin typeface="Gill Sans MT" pitchFamily="8" charset="0"/>
                <a:ea typeface="ＭＳ Ｐゴシック" pitchFamily="8" charset="-128"/>
              </a:rPr>
              <a:t> data together – combine in </a:t>
            </a:r>
            <a:r>
              <a:rPr lang="en-US" dirty="0" err="1" smtClean="0">
                <a:latin typeface="Gill Sans MT" pitchFamily="8" charset="0"/>
                <a:ea typeface="ＭＳ Ｐゴシック" pitchFamily="8" charset="-128"/>
              </a:rPr>
              <a:t>uv</a:t>
            </a:r>
            <a:r>
              <a:rPr lang="en-US" dirty="0" smtClean="0">
                <a:latin typeface="Gill Sans MT" pitchFamily="8" charset="0"/>
                <a:ea typeface="ＭＳ Ｐゴシック" pitchFamily="8" charset="-128"/>
              </a:rPr>
              <a:t>-plane</a:t>
            </a:r>
          </a:p>
          <a:p>
            <a:pPr lvl="1"/>
            <a:r>
              <a:rPr lang="en-US" dirty="0" smtClean="0">
                <a:latin typeface="Gill Sans MT" pitchFamily="8" charset="0"/>
                <a:ea typeface="ＭＳ Ｐゴシック" pitchFamily="8" charset="-128"/>
              </a:rPr>
              <a:t>use single-dish as </a:t>
            </a:r>
            <a:r>
              <a:rPr lang="en-US" dirty="0" smtClean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  <a:t>model for </a:t>
            </a:r>
            <a:r>
              <a:rPr lang="en-US" dirty="0" err="1" smtClean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  <a:t>deconvolution</a:t>
            </a:r>
            <a:endParaRPr lang="en-US" dirty="0" smtClean="0">
              <a:solidFill>
                <a:srgbClr val="BE629D"/>
              </a:solidFill>
              <a:latin typeface="Gill Sans MT" pitchFamily="8" charset="0"/>
              <a:ea typeface="ＭＳ Ｐゴシック" pitchFamily="8" charset="-128"/>
            </a:endParaRPr>
          </a:p>
          <a:p>
            <a:pPr lvl="1">
              <a:buClr>
                <a:schemeClr val="tx1"/>
              </a:buClr>
            </a:pPr>
            <a:r>
              <a:rPr lang="en-US" dirty="0" smtClean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  <a:t>Minimize maximum entropy </a:t>
            </a:r>
            <a:r>
              <a:rPr lang="en-US" dirty="0">
                <a:solidFill>
                  <a:srgbClr val="BE629D"/>
                </a:solidFill>
                <a:latin typeface="Lucida Grande"/>
                <a:ea typeface="Lucida Grande"/>
                <a:cs typeface="Lucida Grande"/>
                <a:sym typeface="Wingdings"/>
              </a:rPr>
              <a:t>χ</a:t>
            </a:r>
            <a:r>
              <a:rPr lang="en-US" baseline="30000" dirty="0">
                <a:solidFill>
                  <a:srgbClr val="BE629D"/>
                </a:solidFill>
                <a:latin typeface="Gill Sans MT"/>
                <a:cs typeface="Gill Sans MT"/>
                <a:sym typeface="Wingdings"/>
              </a:rPr>
              <a:t>2</a:t>
            </a:r>
            <a:r>
              <a:rPr lang="en-US" dirty="0">
                <a:solidFill>
                  <a:srgbClr val="BE629D"/>
                </a:solidFill>
                <a:latin typeface="Gill Sans MT"/>
                <a:cs typeface="Gill Sans MT"/>
                <a:sym typeface="Wingdings"/>
              </a:rPr>
              <a:t> </a:t>
            </a:r>
            <a:r>
              <a:rPr lang="en-US" dirty="0">
                <a:latin typeface="Gill Sans MT"/>
                <a:cs typeface="Gill Sans MT"/>
                <a:sym typeface="Wingdings"/>
              </a:rPr>
              <a:t>for both the SD and the </a:t>
            </a:r>
            <a:r>
              <a:rPr lang="en-US" dirty="0" err="1">
                <a:latin typeface="Gill Sans MT"/>
                <a:cs typeface="Gill Sans MT"/>
                <a:sym typeface="Wingdings"/>
              </a:rPr>
              <a:t>interferometric</a:t>
            </a:r>
            <a:r>
              <a:rPr lang="en-US" dirty="0">
                <a:latin typeface="Gill Sans MT"/>
                <a:cs typeface="Gill Sans MT"/>
                <a:sym typeface="Wingdings"/>
              </a:rPr>
              <a:t> map </a:t>
            </a:r>
            <a:r>
              <a:rPr lang="en-US" dirty="0" smtClean="0">
                <a:latin typeface="Gill Sans MT"/>
                <a:cs typeface="Gill Sans MT"/>
                <a:sym typeface="Wingdings"/>
              </a:rPr>
              <a:t>simultaneously</a:t>
            </a:r>
            <a:endParaRPr lang="en-US" dirty="0" smtClean="0">
              <a:latin typeface="Gill Sans MT" pitchFamily="8" charset="0"/>
              <a:ea typeface="ＭＳ Ｐゴシック" pitchFamily="8" charset="-128"/>
            </a:endParaRPr>
          </a:p>
          <a:p>
            <a:pPr lvl="1"/>
            <a:r>
              <a:rPr lang="en-US" dirty="0" smtClean="0">
                <a:latin typeface="Gill Sans MT" pitchFamily="8" charset="0"/>
                <a:ea typeface="ＭＳ Ｐゴシック" pitchFamily="8" charset="-128"/>
              </a:rPr>
              <a:t>combine in image plane with </a:t>
            </a:r>
            <a:r>
              <a:rPr lang="en-US" dirty="0" smtClean="0">
                <a:solidFill>
                  <a:srgbClr val="BE629D"/>
                </a:solidFill>
                <a:latin typeface="Gill Sans MT" pitchFamily="8" charset="0"/>
                <a:ea typeface="ＭＳ Ｐゴシック" pitchFamily="8" charset="-128"/>
              </a:rPr>
              <a:t>linear combination </a:t>
            </a:r>
            <a:r>
              <a:rPr lang="en-US" dirty="0" smtClean="0">
                <a:latin typeface="Gill Sans MT" pitchFamily="8" charset="0"/>
                <a:ea typeface="ＭＳ Ｐゴシック" pitchFamily="8" charset="-128"/>
              </a:rPr>
              <a:t>methods</a:t>
            </a:r>
          </a:p>
          <a:p>
            <a:r>
              <a:rPr lang="en-US" sz="2400" dirty="0" smtClean="0">
                <a:latin typeface="Gill Sans MT" pitchFamily="8" charset="0"/>
                <a:ea typeface="ＭＳ Ｐゴシック" pitchFamily="8" charset="-128"/>
              </a:rPr>
              <a:t>Software packages available for data combination:</a:t>
            </a:r>
          </a:p>
          <a:p>
            <a:pPr lvl="1"/>
            <a:r>
              <a:rPr lang="en-US" dirty="0" smtClean="0">
                <a:latin typeface="Gill Sans MT" pitchFamily="8" charset="0"/>
                <a:ea typeface="ＭＳ Ｐゴシック" pitchFamily="8" charset="-128"/>
              </a:rPr>
              <a:t>MIRIAD</a:t>
            </a:r>
            <a:endParaRPr lang="en-US" dirty="0">
              <a:latin typeface="Gill Sans MT" pitchFamily="8" charset="0"/>
              <a:ea typeface="ＭＳ Ｐゴシック" pitchFamily="8" charset="-128"/>
            </a:endParaRPr>
          </a:p>
          <a:p>
            <a:pPr lvl="1"/>
            <a:r>
              <a:rPr lang="en-US" dirty="0" smtClean="0">
                <a:latin typeface="Gill Sans MT" pitchFamily="8" charset="0"/>
                <a:ea typeface="ＭＳ Ｐゴシック" pitchFamily="8" charset="-128"/>
              </a:rPr>
              <a:t>AIPS</a:t>
            </a:r>
          </a:p>
          <a:p>
            <a:pPr lvl="1"/>
            <a:r>
              <a:rPr lang="en-US" dirty="0" smtClean="0">
                <a:latin typeface="Gill Sans MT" pitchFamily="8" charset="0"/>
                <a:ea typeface="ＭＳ Ｐゴシック" pitchFamily="8" charset="-128"/>
              </a:rPr>
              <a:t>CASA</a:t>
            </a:r>
          </a:p>
          <a:p>
            <a:endParaRPr lang="en-US" dirty="0" smtClean="0">
              <a:latin typeface="Gill Sans MT" pitchFamily="8" charset="0"/>
              <a:ea typeface="ＭＳ Ｐゴシック" pitchFamily="8" charset="-128"/>
            </a:endParaRPr>
          </a:p>
          <a:p>
            <a:pPr lvl="1"/>
            <a:endParaRPr lang="en-US" dirty="0" smtClean="0">
              <a:latin typeface="Gill Sans MT" pitchFamily="8" charset="0"/>
              <a:ea typeface="ＭＳ Ｐゴシック" pitchFamily="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727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/>
                <a:cs typeface="Gill Sans MT"/>
              </a:rPr>
              <a:t>Additional References:	</a:t>
            </a:r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9820"/>
            <a:ext cx="8229600" cy="5173134"/>
          </a:xfrm>
        </p:spPr>
        <p:txBody>
          <a:bodyPr/>
          <a:lstStyle/>
          <a:p>
            <a:pPr>
              <a:lnSpc>
                <a:spcPct val="80000"/>
              </a:lnSpc>
              <a:spcAft>
                <a:spcPts val="0"/>
              </a:spcAft>
              <a:buFont typeface="Arial"/>
              <a:buChar char="•"/>
            </a:pPr>
            <a:r>
              <a:rPr lang="en-US" sz="1800" b="1" dirty="0" err="1"/>
              <a:t>Stanimirovic</a:t>
            </a:r>
            <a:r>
              <a:rPr lang="en-US" sz="1800" b="1" dirty="0"/>
              <a:t> (2002) ASP Conf. Series 278</a:t>
            </a:r>
          </a:p>
          <a:p>
            <a:pPr>
              <a:lnSpc>
                <a:spcPct val="80000"/>
              </a:lnSpc>
              <a:spcAft>
                <a:spcPts val="0"/>
              </a:spcAft>
              <a:buFont typeface="Arial"/>
              <a:buChar char="•"/>
            </a:pPr>
            <a:r>
              <a:rPr lang="en-US" sz="1600" dirty="0" smtClean="0"/>
              <a:t>Sault &amp; Killeen (2003) </a:t>
            </a:r>
            <a:r>
              <a:rPr lang="en-US" sz="1600" dirty="0" err="1" smtClean="0"/>
              <a:t>Miriad</a:t>
            </a:r>
            <a:r>
              <a:rPr lang="en-US" sz="1600" dirty="0" smtClean="0"/>
              <a:t> Users Manual</a:t>
            </a:r>
          </a:p>
          <a:p>
            <a:pPr>
              <a:lnSpc>
                <a:spcPct val="80000"/>
              </a:lnSpc>
              <a:spcAft>
                <a:spcPts val="0"/>
              </a:spcAft>
              <a:buFont typeface="Arial"/>
              <a:buChar char="•"/>
            </a:pPr>
            <a:r>
              <a:rPr lang="en-US" sz="1600" dirty="0" err="1" smtClean="0"/>
              <a:t>Holdaway</a:t>
            </a:r>
            <a:r>
              <a:rPr lang="en-US" sz="1600" dirty="0" smtClean="0"/>
              <a:t> (1999) ASP Conf. Series 180</a:t>
            </a:r>
          </a:p>
          <a:p>
            <a:pPr>
              <a:lnSpc>
                <a:spcPct val="80000"/>
              </a:lnSpc>
              <a:spcAft>
                <a:spcPts val="0"/>
              </a:spcAft>
              <a:buFont typeface="Arial"/>
              <a:buChar char="•"/>
            </a:pPr>
            <a:r>
              <a:rPr lang="en-US" sz="1600" dirty="0" smtClean="0"/>
              <a:t>Other work (partial list): </a:t>
            </a:r>
          </a:p>
          <a:p>
            <a:pPr marL="360000" lvl="2" indent="0">
              <a:lnSpc>
                <a:spcPct val="80000"/>
              </a:lnSpc>
              <a:spcAft>
                <a:spcPts val="0"/>
              </a:spcAft>
              <a:buNone/>
            </a:pPr>
            <a:r>
              <a:rPr lang="en-US" sz="1400" dirty="0" smtClean="0"/>
              <a:t>Adler et al. (1992, </a:t>
            </a:r>
            <a:r>
              <a:rPr lang="en-US" sz="1400" dirty="0" err="1" smtClean="0"/>
              <a:t>ApJ</a:t>
            </a:r>
            <a:r>
              <a:rPr lang="en-US" sz="1400" dirty="0" smtClean="0"/>
              <a:t>, 392, 497); </a:t>
            </a:r>
            <a:r>
              <a:rPr lang="nl-NL" sz="1400" dirty="0" err="1" smtClean="0"/>
              <a:t>Bajaja</a:t>
            </a:r>
            <a:r>
              <a:rPr lang="nl-NL" sz="1400" dirty="0" smtClean="0"/>
              <a:t> &amp; van </a:t>
            </a:r>
            <a:r>
              <a:rPr lang="nl-NL" sz="1400" dirty="0" err="1" smtClean="0"/>
              <a:t>Albada</a:t>
            </a:r>
            <a:r>
              <a:rPr lang="nl-NL" sz="1400" dirty="0" smtClean="0"/>
              <a:t> (1979, A&amp;A, 75, 251); Cornwell, </a:t>
            </a:r>
            <a:r>
              <a:rPr lang="pl-PL" sz="1400" dirty="0" err="1" smtClean="0"/>
              <a:t>Holdaway</a:t>
            </a:r>
            <a:r>
              <a:rPr lang="pl-PL" sz="1400" dirty="0" smtClean="0"/>
              <a:t> &amp; </a:t>
            </a:r>
            <a:r>
              <a:rPr lang="pl-PL" sz="1400" dirty="0" err="1" smtClean="0"/>
              <a:t>Uson</a:t>
            </a:r>
            <a:r>
              <a:rPr lang="pl-PL" sz="1400" dirty="0" smtClean="0"/>
              <a:t> (1993, A&amp;A, 271, 697); Roger et al. </a:t>
            </a:r>
            <a:r>
              <a:rPr lang="de-DE" sz="1400" dirty="0" smtClean="0"/>
              <a:t>(1984, PASA, 5, 560); Schwartz &amp; </a:t>
            </a:r>
            <a:r>
              <a:rPr lang="de-DE" sz="1400" dirty="0" err="1" smtClean="0"/>
              <a:t>Wakker</a:t>
            </a:r>
            <a:r>
              <a:rPr lang="de-DE" sz="1400" dirty="0" smtClean="0"/>
              <a:t> (1991, ASP </a:t>
            </a:r>
            <a:r>
              <a:rPr lang="da-DK" sz="1400" dirty="0" err="1" smtClean="0"/>
              <a:t>Conf</a:t>
            </a:r>
            <a:r>
              <a:rPr lang="da-DK" sz="1400" dirty="0" smtClean="0"/>
              <a:t>. Ser. 19); Vogel et al. (1984, </a:t>
            </a:r>
            <a:r>
              <a:rPr lang="da-DK" sz="1400" dirty="0" err="1" smtClean="0"/>
              <a:t>ApJ</a:t>
            </a:r>
            <a:r>
              <a:rPr lang="da-DK" sz="1400" dirty="0" smtClean="0"/>
              <a:t>, 283, 655); </a:t>
            </a:r>
            <a:r>
              <a:rPr lang="da-DK" sz="1400" dirty="0" err="1" smtClean="0"/>
              <a:t>Wilner</a:t>
            </a:r>
            <a:r>
              <a:rPr lang="da-DK" sz="1400" dirty="0"/>
              <a:t> </a:t>
            </a:r>
            <a:r>
              <a:rPr lang="de-DE" sz="1400" dirty="0" smtClean="0"/>
              <a:t>&amp; </a:t>
            </a:r>
            <a:r>
              <a:rPr lang="de-DE" sz="1400" dirty="0" err="1" smtClean="0"/>
              <a:t>Welch</a:t>
            </a:r>
            <a:r>
              <a:rPr lang="de-DE" sz="1400" dirty="0" smtClean="0"/>
              <a:t> (1994, 427, 898); </a:t>
            </a:r>
            <a:r>
              <a:rPr lang="de-DE" sz="1400" dirty="0" err="1" smtClean="0"/>
              <a:t>Ye</a:t>
            </a:r>
            <a:r>
              <a:rPr lang="de-DE" sz="1400" dirty="0" smtClean="0"/>
              <a:t>, Turtle &amp; </a:t>
            </a:r>
            <a:r>
              <a:rPr lang="de-DE" sz="1400" dirty="0" err="1" smtClean="0"/>
              <a:t>Kennicutt</a:t>
            </a:r>
            <a:r>
              <a:rPr lang="de-DE" sz="1400" dirty="0" smtClean="0"/>
              <a:t> (1991, </a:t>
            </a:r>
            <a:r>
              <a:rPr lang="it-IT" sz="1400" dirty="0" smtClean="0"/>
              <a:t>MNRAS, 249, 722); </a:t>
            </a:r>
            <a:r>
              <a:rPr lang="it-IT" sz="1400" dirty="0" err="1" smtClean="0"/>
              <a:t>Kurono</a:t>
            </a:r>
            <a:r>
              <a:rPr lang="it-IT" sz="1400" dirty="0" smtClean="0"/>
              <a:t> et al. (2009, PASJ, 61, 873)</a:t>
            </a:r>
          </a:p>
          <a:p>
            <a:pPr>
              <a:lnSpc>
                <a:spcPct val="80000"/>
              </a:lnSpc>
              <a:spcAft>
                <a:spcPts val="0"/>
              </a:spcAft>
              <a:buFont typeface="Arial"/>
              <a:buChar char="•"/>
            </a:pPr>
            <a:r>
              <a:rPr lang="en-US" sz="1600" dirty="0" err="1"/>
              <a:t>Ekers</a:t>
            </a:r>
            <a:r>
              <a:rPr lang="en-US" sz="1600" dirty="0"/>
              <a:t> &amp; Rots (1979) Image Formation, IAU </a:t>
            </a:r>
            <a:r>
              <a:rPr lang="en-US" sz="1600" dirty="0" err="1"/>
              <a:t>Coll</a:t>
            </a:r>
            <a:r>
              <a:rPr lang="en-US" sz="1600" dirty="0"/>
              <a:t> 49, 61.</a:t>
            </a:r>
          </a:p>
          <a:p>
            <a:pPr>
              <a:lnSpc>
                <a:spcPct val="80000"/>
              </a:lnSpc>
              <a:spcAft>
                <a:spcPts val="0"/>
              </a:spcAft>
              <a:buFont typeface="Arial"/>
              <a:buChar char="•"/>
            </a:pPr>
            <a:r>
              <a:rPr lang="en-US" sz="1600" dirty="0" smtClean="0"/>
              <a:t>Cornwell </a:t>
            </a:r>
            <a:r>
              <a:rPr lang="en-US" sz="1600" dirty="0"/>
              <a:t>(1988) A&amp;A, 202, 316.</a:t>
            </a:r>
          </a:p>
          <a:p>
            <a:pPr>
              <a:lnSpc>
                <a:spcPct val="80000"/>
              </a:lnSpc>
              <a:spcAft>
                <a:spcPts val="0"/>
              </a:spcAft>
              <a:buFont typeface="Arial"/>
              <a:buChar char="•"/>
            </a:pPr>
            <a:r>
              <a:rPr lang="en-US" sz="1600" dirty="0" smtClean="0"/>
              <a:t>Cornwell </a:t>
            </a:r>
            <a:r>
              <a:rPr lang="en-US" sz="1600" dirty="0"/>
              <a:t>(1989) ASPC 6.</a:t>
            </a:r>
          </a:p>
          <a:p>
            <a:pPr>
              <a:lnSpc>
                <a:spcPct val="80000"/>
              </a:lnSpc>
              <a:spcAft>
                <a:spcPts val="0"/>
              </a:spcAft>
              <a:buFont typeface="Arial"/>
              <a:buChar char="•"/>
            </a:pPr>
            <a:r>
              <a:rPr lang="pl-PL" sz="1600" dirty="0" err="1" smtClean="0"/>
              <a:t>Cornwell</a:t>
            </a:r>
            <a:r>
              <a:rPr lang="pl-PL" sz="1600" dirty="0"/>
              <a:t>, </a:t>
            </a:r>
            <a:r>
              <a:rPr lang="pl-PL" sz="1600" dirty="0" err="1"/>
              <a:t>Holdaway</a:t>
            </a:r>
            <a:r>
              <a:rPr lang="pl-PL" sz="1600" dirty="0"/>
              <a:t> &amp; </a:t>
            </a:r>
            <a:r>
              <a:rPr lang="pl-PL" sz="1600" dirty="0" err="1"/>
              <a:t>Uson</a:t>
            </a:r>
            <a:r>
              <a:rPr lang="pl-PL" sz="1600" dirty="0"/>
              <a:t> (1993) A&amp;A, 271, 697.</a:t>
            </a:r>
          </a:p>
          <a:p>
            <a:pPr>
              <a:lnSpc>
                <a:spcPct val="80000"/>
              </a:lnSpc>
              <a:spcAft>
                <a:spcPts val="0"/>
              </a:spcAft>
              <a:buFont typeface="Arial"/>
              <a:buChar char="•"/>
            </a:pPr>
            <a:r>
              <a:rPr lang="nl-NL" sz="1600" dirty="0" err="1" smtClean="0"/>
              <a:t>Sault</a:t>
            </a:r>
            <a:r>
              <a:rPr lang="nl-NL" sz="1600" dirty="0"/>
              <a:t>, </a:t>
            </a:r>
            <a:r>
              <a:rPr lang="nl-NL" sz="1600" dirty="0" err="1"/>
              <a:t>Staveley</a:t>
            </a:r>
            <a:r>
              <a:rPr lang="nl-NL" sz="1600" dirty="0"/>
              <a:t>-Smith &amp; Brouw (1996) A&amp;A </a:t>
            </a:r>
            <a:r>
              <a:rPr lang="nl-NL" sz="1600" dirty="0" err="1"/>
              <a:t>Suppl</a:t>
            </a:r>
            <a:r>
              <a:rPr lang="nl-NL" sz="1600" dirty="0"/>
              <a:t>., 120, 375.</a:t>
            </a:r>
          </a:p>
          <a:p>
            <a:pPr>
              <a:lnSpc>
                <a:spcPct val="80000"/>
              </a:lnSpc>
              <a:spcAft>
                <a:spcPts val="0"/>
              </a:spcAft>
              <a:buFont typeface="Arial"/>
              <a:buChar char="•"/>
            </a:pPr>
            <a:r>
              <a:rPr lang="pl-PL" sz="1600" dirty="0" err="1" smtClean="0"/>
              <a:t>Holdaway</a:t>
            </a:r>
            <a:r>
              <a:rPr lang="pl-PL" sz="1600" dirty="0" smtClean="0"/>
              <a:t> </a:t>
            </a:r>
            <a:r>
              <a:rPr lang="pl-PL" sz="1600" dirty="0"/>
              <a:t>(1998) ASPC 180, ch.20.</a:t>
            </a:r>
          </a:p>
          <a:p>
            <a:pPr>
              <a:lnSpc>
                <a:spcPct val="80000"/>
              </a:lnSpc>
              <a:spcAft>
                <a:spcPts val="0"/>
              </a:spcAft>
              <a:buFont typeface="Arial"/>
              <a:buChar char="•"/>
            </a:pPr>
            <a:r>
              <a:rPr lang="fr-FR" sz="1600" dirty="0" err="1" smtClean="0"/>
              <a:t>Gueth</a:t>
            </a:r>
            <a:r>
              <a:rPr lang="fr-FR" sz="1600" dirty="0" smtClean="0"/>
              <a:t> </a:t>
            </a:r>
            <a:r>
              <a:rPr lang="fr-FR" sz="1600" dirty="0"/>
              <a:t>&amp; </a:t>
            </a:r>
            <a:r>
              <a:rPr lang="fr-FR" sz="1600" dirty="0" err="1"/>
              <a:t>Guilloteau</a:t>
            </a:r>
            <a:r>
              <a:rPr lang="fr-FR" sz="1600" dirty="0"/>
              <a:t> (2000) ASPC 217, 291.</a:t>
            </a:r>
          </a:p>
          <a:p>
            <a:pPr>
              <a:lnSpc>
                <a:spcPct val="80000"/>
              </a:lnSpc>
              <a:spcAft>
                <a:spcPts val="0"/>
              </a:spcAft>
              <a:buFont typeface="Arial"/>
              <a:buChar char="•"/>
            </a:pPr>
            <a:r>
              <a:rPr lang="fr-FR" sz="1600" dirty="0" smtClean="0"/>
              <a:t>Sault </a:t>
            </a:r>
            <a:r>
              <a:rPr lang="fr-FR" sz="1600" dirty="0"/>
              <a:t>&amp; Killeen, </a:t>
            </a:r>
            <a:r>
              <a:rPr lang="fr-FR" sz="1600" dirty="0" err="1"/>
              <a:t>miriad</a:t>
            </a:r>
            <a:r>
              <a:rPr lang="fr-FR" sz="1600" dirty="0"/>
              <a:t> </a:t>
            </a:r>
            <a:r>
              <a:rPr lang="fr-FR" sz="1600" dirty="0" err="1"/>
              <a:t>manual</a:t>
            </a:r>
            <a:r>
              <a:rPr lang="fr-FR" sz="1600" dirty="0"/>
              <a:t>, ch.21.</a:t>
            </a:r>
          </a:p>
          <a:p>
            <a:pPr>
              <a:lnSpc>
                <a:spcPct val="80000"/>
              </a:lnSpc>
              <a:spcAft>
                <a:spcPts val="0"/>
              </a:spcAft>
              <a:buFont typeface="Arial"/>
              <a:buChar char="•"/>
            </a:pPr>
            <a:r>
              <a:rPr lang="tr-TR" sz="1600" dirty="0" err="1" smtClean="0"/>
              <a:t>Subrahmanyan</a:t>
            </a:r>
            <a:r>
              <a:rPr lang="tr-TR" sz="1600" dirty="0" smtClean="0"/>
              <a:t> </a:t>
            </a:r>
            <a:r>
              <a:rPr lang="tr-TR" sz="1600" dirty="0"/>
              <a:t>(2004) MNRAS, 348, 1208.</a:t>
            </a:r>
          </a:p>
          <a:p>
            <a:pPr>
              <a:lnSpc>
                <a:spcPct val="80000"/>
              </a:lnSpc>
              <a:spcAft>
                <a:spcPts val="0"/>
              </a:spcAft>
              <a:buFont typeface="Arial"/>
              <a:buChar char="•"/>
            </a:pPr>
            <a:r>
              <a:rPr lang="tr-TR" sz="1600" dirty="0" err="1" smtClean="0"/>
              <a:t>Bhatnagar</a:t>
            </a:r>
            <a:r>
              <a:rPr lang="tr-TR" sz="1600" dirty="0"/>
              <a:t>, </a:t>
            </a:r>
            <a:r>
              <a:rPr lang="tr-TR" sz="1600" dirty="0" err="1"/>
              <a:t>Golap</a:t>
            </a:r>
            <a:r>
              <a:rPr lang="tr-TR" sz="1600" dirty="0"/>
              <a:t> &amp; </a:t>
            </a:r>
            <a:r>
              <a:rPr lang="tr-TR" sz="1600" dirty="0" err="1"/>
              <a:t>Cornwell</a:t>
            </a:r>
            <a:r>
              <a:rPr lang="tr-TR" sz="1600" dirty="0"/>
              <a:t> (2005) ASPC 347, 96</a:t>
            </a:r>
          </a:p>
          <a:p>
            <a:pPr>
              <a:lnSpc>
                <a:spcPct val="80000"/>
              </a:lnSpc>
              <a:spcAft>
                <a:spcPts val="0"/>
              </a:spcAft>
              <a:buFont typeface="Arial"/>
              <a:buChar char="•"/>
            </a:pPr>
            <a:r>
              <a:rPr lang="de-DE" sz="1600" dirty="0" err="1" smtClean="0"/>
              <a:t>Bunn</a:t>
            </a:r>
            <a:r>
              <a:rPr lang="de-DE" sz="1600" dirty="0" smtClean="0"/>
              <a:t> </a:t>
            </a:r>
            <a:r>
              <a:rPr lang="de-DE" sz="1600" dirty="0"/>
              <a:t>&amp; White (2007) </a:t>
            </a:r>
            <a:r>
              <a:rPr lang="de-DE" sz="1600" dirty="0" err="1"/>
              <a:t>ApJ</a:t>
            </a:r>
            <a:r>
              <a:rPr lang="de-DE" sz="1600" dirty="0"/>
              <a:t>, 655, 21.</a:t>
            </a:r>
          </a:p>
          <a:p>
            <a:pPr>
              <a:lnSpc>
                <a:spcPct val="80000"/>
              </a:lnSpc>
              <a:spcAft>
                <a:spcPts val="0"/>
              </a:spcAft>
              <a:buFont typeface="Arial"/>
              <a:buChar char="•"/>
            </a:pPr>
            <a:r>
              <a:rPr lang="nb-NO" sz="1600" dirty="0" smtClean="0"/>
              <a:t>Hull </a:t>
            </a:r>
            <a:r>
              <a:rPr lang="nb-NO" sz="1600" dirty="0"/>
              <a:t>et al. (2010) PASP, 122, 1510.</a:t>
            </a:r>
          </a:p>
          <a:p>
            <a:pPr>
              <a:lnSpc>
                <a:spcPct val="80000"/>
              </a:lnSpc>
              <a:spcAft>
                <a:spcPts val="0"/>
              </a:spcAft>
              <a:buFont typeface="Arial"/>
              <a:buChar char="•"/>
            </a:pPr>
            <a:r>
              <a:rPr lang="hu-HU" sz="1600" dirty="0" smtClean="0"/>
              <a:t>Pety </a:t>
            </a:r>
            <a:r>
              <a:rPr lang="hu-HU" sz="1600" dirty="0"/>
              <a:t>&amp; Rodriguez-Fernandez (2010), A&amp;A, 517, A12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67343" y="6051875"/>
            <a:ext cx="6516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Bibliography </a:t>
            </a:r>
            <a:r>
              <a:rPr lang="en-US" sz="1600" dirty="0" smtClean="0"/>
              <a:t>courtesy </a:t>
            </a:r>
            <a:r>
              <a:rPr lang="en-US" sz="1600" dirty="0" smtClean="0"/>
              <a:t>of Lister </a:t>
            </a:r>
            <a:r>
              <a:rPr lang="en-US" sz="1600" dirty="0" err="1" smtClean="0"/>
              <a:t>Staveley</a:t>
            </a:r>
            <a:r>
              <a:rPr lang="en-US" sz="1600" dirty="0" smtClean="0"/>
              <a:t>-Smith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79334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3875" y="1483411"/>
            <a:ext cx="5556250" cy="3919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47" name="Rectangle 6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latin typeface="Gill Sans MT" pitchFamily="8" charset="0"/>
                <a:ea typeface="ＭＳ Ｐゴシック" pitchFamily="8" charset="-128"/>
              </a:rPr>
              <a:t>Bigger dishes have higher resolution.</a:t>
            </a:r>
          </a:p>
        </p:txBody>
      </p:sp>
      <p:sp>
        <p:nvSpPr>
          <p:cNvPr id="193538" name="Rectangle 7"/>
          <p:cNvSpPr>
            <a:spLocks noGrp="1"/>
          </p:cNvSpPr>
          <p:nvPr>
            <p:ph type="body" idx="4294967295"/>
          </p:nvPr>
        </p:nvSpPr>
        <p:spPr>
          <a:xfrm>
            <a:off x="6170055" y="1438027"/>
            <a:ext cx="2360140" cy="523220"/>
          </a:xfrm>
          <a:solidFill>
            <a:schemeClr val="bg1"/>
          </a:solidFill>
          <a:ln w="12700">
            <a:noFill/>
          </a:ln>
        </p:spPr>
        <p:txBody>
          <a:bodyPr wrap="square" tIns="91440" bIns="91440">
            <a:spAutoFit/>
          </a:bodyPr>
          <a:lstStyle/>
          <a:p>
            <a:pPr>
              <a:buFont typeface="Arial" pitchFamily="-112" charset="0"/>
              <a:buNone/>
              <a:defRPr/>
            </a:pPr>
            <a:r>
              <a:rPr lang="en-US" dirty="0" err="1" smtClean="0">
                <a:solidFill>
                  <a:schemeClr val="accent2"/>
                </a:solidFill>
                <a:latin typeface="Lucida Grande"/>
                <a:ea typeface="Lucida Grande"/>
                <a:cs typeface="Lucida Grande"/>
              </a:rPr>
              <a:t>θ</a:t>
            </a:r>
            <a:r>
              <a:rPr lang="en-US" dirty="0" smtClean="0">
                <a:solidFill>
                  <a:schemeClr val="accent2"/>
                </a:solidFill>
                <a:latin typeface="Lucida Grande"/>
                <a:ea typeface="Lucida Grande"/>
                <a:cs typeface="Lucida Grande"/>
              </a:rPr>
              <a:t>[rad] ≈ </a:t>
            </a:r>
            <a:r>
              <a:rPr lang="en-US" dirty="0" err="1" smtClean="0">
                <a:solidFill>
                  <a:schemeClr val="accent2"/>
                </a:solidFill>
                <a:latin typeface="Lucida Grande"/>
                <a:ea typeface="Lucida Grande"/>
                <a:cs typeface="Lucida Grande"/>
              </a:rPr>
              <a:t>λ</a:t>
            </a:r>
            <a:r>
              <a:rPr lang="en-US" dirty="0" smtClean="0">
                <a:solidFill>
                  <a:schemeClr val="accent2"/>
                </a:solidFill>
                <a:latin typeface="Lucida Grande"/>
                <a:ea typeface="Lucida Grande"/>
                <a:cs typeface="Lucida Grande"/>
              </a:rPr>
              <a:t> </a:t>
            </a:r>
            <a:r>
              <a:rPr lang="en-US" dirty="0" smtClean="0">
                <a:solidFill>
                  <a:schemeClr val="accent2"/>
                </a:solidFill>
                <a:latin typeface="Gill Sans MT" charset="0"/>
                <a:ea typeface="ＭＳ Ｐゴシック" charset="-128"/>
              </a:rPr>
              <a:t>/ D</a:t>
            </a:r>
            <a:endParaRPr lang="en-US" dirty="0">
              <a:solidFill>
                <a:schemeClr val="accent2"/>
              </a:solidFill>
              <a:latin typeface="Gill Sans MT" charset="0"/>
              <a:ea typeface="ＭＳ Ｐゴシック" charset="-128"/>
            </a:endParaRPr>
          </a:p>
        </p:txBody>
      </p:sp>
      <p:sp>
        <p:nvSpPr>
          <p:cNvPr id="134149" name="Footer Placeholder 4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>
              <a:latin typeface="Gill Sans" pitchFamily="8" charset="0"/>
              <a:ea typeface="ＭＳ Ｐゴシック" pitchFamily="8" charset="-128"/>
              <a:cs typeface="ＭＳ Ｐゴシック" pitchFamily="8" charset="-128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035300" y="2343150"/>
            <a:ext cx="2808969" cy="2463800"/>
          </a:xfrm>
          <a:prstGeom prst="straightConnector1">
            <a:avLst/>
          </a:prstGeom>
          <a:ln>
            <a:solidFill>
              <a:schemeClr val="tx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152" name="TextBox 15"/>
          <p:cNvSpPr txBox="1">
            <a:spLocks noChangeArrowheads="1"/>
          </p:cNvSpPr>
          <p:nvPr/>
        </p:nvSpPr>
        <p:spPr bwMode="auto">
          <a:xfrm>
            <a:off x="4046538" y="5875338"/>
            <a:ext cx="2746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8" charset="0"/>
              <a:buChar char="•"/>
            </a:pPr>
            <a:endParaRPr lang="en-US" sz="2000">
              <a:solidFill>
                <a:srgbClr val="000099"/>
              </a:solidFill>
              <a:latin typeface="Gill Sans MT" pitchFamily="8" charset="0"/>
              <a:ea typeface="Gill Sans" pitchFamily="8" charset="0"/>
              <a:cs typeface="Gill Sans" pitchFamily="8" charset="0"/>
            </a:endParaRPr>
          </a:p>
        </p:txBody>
      </p:sp>
      <p:sp>
        <p:nvSpPr>
          <p:cNvPr id="134153" name="Rectangle 18"/>
          <p:cNvSpPr>
            <a:spLocks noChangeArrowheads="1"/>
          </p:cNvSpPr>
          <p:nvPr/>
        </p:nvSpPr>
        <p:spPr bwMode="auto">
          <a:xfrm>
            <a:off x="4494074" y="3090862"/>
            <a:ext cx="415925" cy="4603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Gill Sans MT" pitchFamily="8" charset="0"/>
              </a:rPr>
              <a:t>D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32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Gill Sans MT" pitchFamily="8" charset="0"/>
                <a:ea typeface="ＭＳ Ｐゴシック" pitchFamily="8" charset="-128"/>
              </a:rPr>
              <a:t>Telescopes with high resolutions are needed to study distant objects.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resolu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75" y="1577975"/>
            <a:ext cx="5726113" cy="4294188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sp>
        <p:nvSpPr>
          <p:cNvPr id="136198" name="TextBox 9"/>
          <p:cNvSpPr txBox="1">
            <a:spLocks noChangeArrowheads="1"/>
          </p:cNvSpPr>
          <p:nvPr/>
        </p:nvSpPr>
        <p:spPr bwMode="auto">
          <a:xfrm>
            <a:off x="3124200" y="2055813"/>
            <a:ext cx="86836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99"/>
                </a:solidFill>
                <a:latin typeface="Gill Sans MT" pitchFamily="8" charset="0"/>
                <a:ea typeface="Gill Sans" pitchFamily="8" charset="0"/>
                <a:cs typeface="Gill Sans" pitchFamily="8" charset="0"/>
              </a:rPr>
              <a:t>Local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99"/>
                </a:solidFill>
                <a:latin typeface="Gill Sans MT" pitchFamily="8" charset="0"/>
                <a:ea typeface="Gill Sans" pitchFamily="8" charset="0"/>
                <a:cs typeface="Gill Sans" pitchFamily="8" charset="0"/>
              </a:rPr>
              <a:t>Group</a:t>
            </a:r>
          </a:p>
        </p:txBody>
      </p:sp>
      <p:sp>
        <p:nvSpPr>
          <p:cNvPr id="136199" name="TextBox 10"/>
          <p:cNvSpPr txBox="1">
            <a:spLocks noChangeArrowheads="1"/>
          </p:cNvSpPr>
          <p:nvPr/>
        </p:nvSpPr>
        <p:spPr bwMode="auto">
          <a:xfrm>
            <a:off x="4265613" y="2046288"/>
            <a:ext cx="96043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99"/>
                </a:solidFill>
                <a:latin typeface="Gill Sans MT" pitchFamily="8" charset="0"/>
                <a:ea typeface="Gill Sans" pitchFamily="8" charset="0"/>
                <a:cs typeface="Gill Sans" pitchFamily="8" charset="0"/>
              </a:rPr>
              <a:t>Local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99"/>
                </a:solidFill>
                <a:latin typeface="Gill Sans MT" pitchFamily="8" charset="0"/>
                <a:ea typeface="Gill Sans" pitchFamily="8" charset="0"/>
                <a:cs typeface="Gill Sans" pitchFamily="8" charset="0"/>
              </a:rPr>
              <a:t>Volume</a:t>
            </a:r>
          </a:p>
        </p:txBody>
      </p:sp>
      <p:sp>
        <p:nvSpPr>
          <p:cNvPr id="136200" name="TextBox 11"/>
          <p:cNvSpPr txBox="1">
            <a:spLocks noChangeArrowheads="1"/>
          </p:cNvSpPr>
          <p:nvPr/>
        </p:nvSpPr>
        <p:spPr bwMode="auto">
          <a:xfrm>
            <a:off x="5534025" y="4806950"/>
            <a:ext cx="1225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99"/>
                </a:solidFill>
                <a:latin typeface="Gill Sans MT" pitchFamily="8" charset="0"/>
                <a:ea typeface="Gill Sans" pitchFamily="8" charset="0"/>
                <a:cs typeface="Gill Sans" pitchFamily="8" charset="0"/>
              </a:rPr>
              <a:t>HII region</a:t>
            </a:r>
          </a:p>
        </p:txBody>
      </p:sp>
      <p:sp>
        <p:nvSpPr>
          <p:cNvPr id="136201" name="TextBox 12"/>
          <p:cNvSpPr txBox="1">
            <a:spLocks noChangeArrowheads="1"/>
          </p:cNvSpPr>
          <p:nvPr/>
        </p:nvSpPr>
        <p:spPr bwMode="auto">
          <a:xfrm>
            <a:off x="6019800" y="3236913"/>
            <a:ext cx="658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99"/>
                </a:solidFill>
                <a:latin typeface="Gill Sans MT" pitchFamily="8" charset="0"/>
                <a:ea typeface="Gill Sans" pitchFamily="8" charset="0"/>
                <a:cs typeface="Gill Sans" pitchFamily="8" charset="0"/>
              </a:rPr>
              <a:t>MW</a:t>
            </a:r>
          </a:p>
        </p:txBody>
      </p:sp>
      <p:sp>
        <p:nvSpPr>
          <p:cNvPr id="136202" name="TextBox 13"/>
          <p:cNvSpPr txBox="1">
            <a:spLocks noChangeArrowheads="1"/>
          </p:cNvSpPr>
          <p:nvPr/>
        </p:nvSpPr>
        <p:spPr bwMode="auto">
          <a:xfrm>
            <a:off x="6019800" y="4052888"/>
            <a:ext cx="7475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99"/>
                </a:solidFill>
                <a:latin typeface="Gill Sans MT" pitchFamily="8" charset="0"/>
                <a:ea typeface="Gill Sans" pitchFamily="8" charset="0"/>
                <a:cs typeface="Gill Sans" pitchFamily="8" charset="0"/>
              </a:rPr>
              <a:t>1</a:t>
            </a:r>
            <a:r>
              <a:rPr lang="en-US" sz="2000" dirty="0" smtClean="0">
                <a:solidFill>
                  <a:srgbClr val="000099"/>
                </a:solidFill>
                <a:latin typeface="Gill Sans MT" pitchFamily="8" charset="0"/>
                <a:ea typeface="Gill Sans" pitchFamily="8" charset="0"/>
                <a:cs typeface="Gill Sans" pitchFamily="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Gill Sans MT" pitchFamily="8" charset="0"/>
                <a:ea typeface="Gill Sans" pitchFamily="8" charset="0"/>
                <a:cs typeface="Gill Sans" pitchFamily="8" charset="0"/>
              </a:rPr>
              <a:t>kpc</a:t>
            </a:r>
            <a:endParaRPr lang="en-US" sz="2000" dirty="0">
              <a:solidFill>
                <a:srgbClr val="000099"/>
              </a:solidFill>
              <a:latin typeface="Gill Sans MT" pitchFamily="8" charset="0"/>
              <a:ea typeface="Gill Sans" pitchFamily="8" charset="0"/>
              <a:cs typeface="Gill Sans" pitchFamily="8" charset="0"/>
            </a:endParaRPr>
          </a:p>
        </p:txBody>
      </p:sp>
      <p:sp>
        <p:nvSpPr>
          <p:cNvPr id="136203" name="TextBox 14"/>
          <p:cNvSpPr txBox="1">
            <a:spLocks noChangeArrowheads="1"/>
          </p:cNvSpPr>
          <p:nvPr/>
        </p:nvSpPr>
        <p:spPr bwMode="auto">
          <a:xfrm rot="-5400000">
            <a:off x="1625600" y="4398963"/>
            <a:ext cx="752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99"/>
                </a:solidFill>
                <a:latin typeface="Gill Sans MT" pitchFamily="8" charset="0"/>
                <a:ea typeface="Gill Sans" pitchFamily="8" charset="0"/>
                <a:cs typeface="Gill Sans" pitchFamily="8" charset="0"/>
              </a:rPr>
              <a:t>20cm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425700" y="2216150"/>
            <a:ext cx="4432300" cy="2298700"/>
          </a:xfrm>
          <a:prstGeom prst="line">
            <a:avLst/>
          </a:prstGeom>
          <a:ln w="15875">
            <a:solidFill>
              <a:srgbClr val="80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5570778" y="2055813"/>
            <a:ext cx="1216799" cy="830997"/>
            <a:chOff x="5627928" y="2055813"/>
            <a:chExt cx="1216799" cy="830997"/>
          </a:xfrm>
        </p:grpSpPr>
        <p:sp>
          <p:nvSpPr>
            <p:cNvPr id="6" name="TextBox 5"/>
            <p:cNvSpPr txBox="1"/>
            <p:nvPr/>
          </p:nvSpPr>
          <p:spPr>
            <a:xfrm>
              <a:off x="5627928" y="2055813"/>
              <a:ext cx="1216799" cy="830997"/>
            </a:xfrm>
            <a:prstGeom prst="rect">
              <a:avLst/>
            </a:prstGeom>
            <a:solidFill>
              <a:srgbClr val="FFFFFF"/>
            </a:solidFill>
            <a:ln w="12700" cmpd="sng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        </a:t>
              </a:r>
              <a:r>
                <a:rPr lang="en-US" sz="1200" dirty="0" err="1" smtClean="0"/>
                <a:t>Parkes</a:t>
              </a:r>
              <a:endParaRPr lang="en-US" sz="1200" dirty="0" smtClean="0"/>
            </a:p>
            <a:p>
              <a:r>
                <a:rPr lang="en-US" sz="1200" dirty="0" smtClean="0"/>
                <a:t>        GBT/</a:t>
              </a:r>
            </a:p>
            <a:p>
              <a:r>
                <a:rPr lang="en-US" sz="1200" dirty="0"/>
                <a:t> </a:t>
              </a:r>
              <a:r>
                <a:rPr lang="en-US" sz="1200" dirty="0" smtClean="0"/>
                <a:t>       </a:t>
              </a:r>
              <a:r>
                <a:rPr lang="en-US" sz="1200" dirty="0" err="1" smtClean="0"/>
                <a:t>Effelsberg</a:t>
              </a:r>
              <a:endParaRPr lang="en-US" sz="1200" dirty="0" smtClean="0"/>
            </a:p>
            <a:p>
              <a:r>
                <a:rPr lang="en-US" sz="1200" dirty="0" smtClean="0"/>
                <a:t>        Arecibo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5667375" y="2203450"/>
              <a:ext cx="365125" cy="0"/>
            </a:xfrm>
            <a:prstGeom prst="line">
              <a:avLst/>
            </a:prstGeom>
            <a:ln w="15875">
              <a:solidFill>
                <a:srgbClr val="800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667375" y="2387600"/>
              <a:ext cx="365125" cy="0"/>
            </a:xfrm>
            <a:prstGeom prst="line">
              <a:avLst/>
            </a:prstGeom>
            <a:ln w="15875">
              <a:solidFill>
                <a:srgbClr val="0000FF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667375" y="2749550"/>
              <a:ext cx="365125" cy="0"/>
            </a:xfrm>
            <a:prstGeom prst="line">
              <a:avLst/>
            </a:prstGeom>
            <a:ln w="15875">
              <a:solidFill>
                <a:srgbClr val="2A754A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457200" y="6090169"/>
            <a:ext cx="29959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Courtesy of Amanda </a:t>
            </a:r>
            <a:r>
              <a:rPr lang="en-US" sz="1200" dirty="0" err="1" smtClean="0"/>
              <a:t>Kepley</a:t>
            </a:r>
            <a:r>
              <a:rPr lang="en-US" sz="1200" dirty="0" smtClean="0"/>
              <a:t>, NRAO</a:t>
            </a:r>
          </a:p>
        </p:txBody>
      </p:sp>
    </p:spTree>
    <p:extLst>
      <p:ext uri="{BB962C8B-B14F-4D97-AF65-F5344CB8AC3E}">
        <p14:creationId xmlns:p14="http://schemas.microsoft.com/office/powerpoint/2010/main" val="20252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6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latin typeface="Gill Sans MT" pitchFamily="8" charset="0"/>
                <a:ea typeface="ＭＳ Ｐゴシック" pitchFamily="8" charset="-128"/>
              </a:rPr>
              <a:t>Very large dishes have to be supported against gravity/wind.</a:t>
            </a:r>
          </a:p>
        </p:txBody>
      </p:sp>
      <p:sp>
        <p:nvSpPr>
          <p:cNvPr id="137219" name="Footer Placeholder 4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>
              <a:latin typeface="Gill Sans" pitchFamily="8" charset="0"/>
              <a:ea typeface="ＭＳ Ｐゴシック" pitchFamily="8" charset="-128"/>
              <a:cs typeface="ＭＳ Ｐゴシック" pitchFamily="8" charset="-128"/>
            </a:endParaRPr>
          </a:p>
        </p:txBody>
      </p:sp>
      <p:pic>
        <p:nvPicPr>
          <p:cNvPr id="137221" name="Picture 5" descr="300ft-before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3363" y="1658938"/>
            <a:ext cx="6137275" cy="437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2" name="TextBox 6"/>
          <p:cNvSpPr txBox="1">
            <a:spLocks noChangeArrowheads="1"/>
          </p:cNvSpPr>
          <p:nvPr/>
        </p:nvSpPr>
        <p:spPr bwMode="auto">
          <a:xfrm>
            <a:off x="323850" y="2986088"/>
            <a:ext cx="2746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8" charset="0"/>
              <a:buChar char="•"/>
            </a:pPr>
            <a:endParaRPr lang="en-US" sz="2000">
              <a:solidFill>
                <a:srgbClr val="000099"/>
              </a:solidFill>
              <a:latin typeface="Gill Sans MT" pitchFamily="8" charset="0"/>
              <a:ea typeface="Gill Sans" pitchFamily="8" charset="0"/>
              <a:cs typeface="Gill Sans" pitchFamily="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9341" y="1658938"/>
            <a:ext cx="6065319" cy="437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651000" y="1749778"/>
            <a:ext cx="1929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14 November 1988</a:t>
            </a:r>
          </a:p>
        </p:txBody>
      </p:sp>
    </p:spTree>
    <p:extLst>
      <p:ext uri="{BB962C8B-B14F-4D97-AF65-F5344CB8AC3E}">
        <p14:creationId xmlns:p14="http://schemas.microsoft.com/office/powerpoint/2010/main" val="361380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6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latin typeface="Gill Sans MT" pitchFamily="8" charset="0"/>
                <a:ea typeface="ＭＳ Ｐゴシック" pitchFamily="8" charset="-128"/>
              </a:rPr>
              <a:t>Very large dishes have to be supported against gravity/wind.</a:t>
            </a:r>
          </a:p>
        </p:txBody>
      </p:sp>
      <p:sp>
        <p:nvSpPr>
          <p:cNvPr id="137219" name="Footer Placeholder 4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>
              <a:latin typeface="Gill Sans" pitchFamily="8" charset="0"/>
              <a:ea typeface="ＭＳ Ｐゴシック" pitchFamily="8" charset="-128"/>
              <a:cs typeface="ＭＳ Ｐゴシック" pitchFamily="8" charset="-128"/>
            </a:endParaRPr>
          </a:p>
        </p:txBody>
      </p:sp>
      <p:pic>
        <p:nvPicPr>
          <p:cNvPr id="137221" name="Picture 5" descr="300ft-before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3363" y="1658938"/>
            <a:ext cx="6137275" cy="437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2" name="TextBox 6"/>
          <p:cNvSpPr txBox="1">
            <a:spLocks noChangeArrowheads="1"/>
          </p:cNvSpPr>
          <p:nvPr/>
        </p:nvSpPr>
        <p:spPr bwMode="auto">
          <a:xfrm>
            <a:off x="323850" y="2986088"/>
            <a:ext cx="2746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8" charset="0"/>
              <a:buChar char="•"/>
            </a:pPr>
            <a:endParaRPr lang="en-US" sz="2000">
              <a:solidFill>
                <a:srgbClr val="000099"/>
              </a:solidFill>
              <a:latin typeface="Gill Sans MT" pitchFamily="8" charset="0"/>
              <a:ea typeface="Gill Sans" pitchFamily="8" charset="0"/>
              <a:cs typeface="Gill Sans" pitchFamily="8" charset="0"/>
            </a:endParaRPr>
          </a:p>
        </p:txBody>
      </p:sp>
      <p:pic>
        <p:nvPicPr>
          <p:cNvPr id="8" name="Picture 7" descr="300ft-after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3363" y="1658938"/>
            <a:ext cx="6137275" cy="437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651000" y="1749778"/>
            <a:ext cx="1929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15 November 1988</a:t>
            </a:r>
          </a:p>
        </p:txBody>
      </p:sp>
    </p:spTree>
    <p:extLst>
      <p:ext uri="{BB962C8B-B14F-4D97-AF65-F5344CB8AC3E}">
        <p14:creationId xmlns:p14="http://schemas.microsoft.com/office/powerpoint/2010/main" val="19810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55788" y="1750418"/>
            <a:ext cx="5456237" cy="4092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Gill Sans MT" pitchFamily="8" charset="0"/>
                <a:ea typeface="ＭＳ Ｐゴシック" pitchFamily="8" charset="-128"/>
              </a:rPr>
              <a:t>You can get higher resolution by splitting up a single dish into smaller dishes…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8245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2F136E3-3602-DF49-952B-8C3331285857}" type="slidenum">
              <a:rPr lang="en-US" smtClean="0"/>
              <a:pPr/>
              <a:t>9</a:t>
            </a:fld>
            <a:endParaRPr lang="en-US" smtClean="0"/>
          </a:p>
        </p:txBody>
      </p:sp>
      <p:pic>
        <p:nvPicPr>
          <p:cNvPr id="13824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8300" y="2882900"/>
            <a:ext cx="11811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7750" y="4184650"/>
            <a:ext cx="11811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6850" y="3670300"/>
            <a:ext cx="11811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3850" y="4749800"/>
            <a:ext cx="11811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5300" y="3581400"/>
            <a:ext cx="11811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0900" y="2489200"/>
            <a:ext cx="11811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7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"/>
</p:tagLst>
</file>

<file path=ppt/theme/theme1.xml><?xml version="1.0" encoding="utf-8"?>
<a:theme xmlns:a="http://schemas.openxmlformats.org/drawingml/2006/main" name="CSIRO_PowerPoint_120202">
  <a:themeElements>
    <a:clrScheme name="CSIRO Blue">
      <a:dk1>
        <a:sysClr val="windowText" lastClr="000000"/>
      </a:dk1>
      <a:lt1>
        <a:srgbClr val="FBFEFF"/>
      </a:lt1>
      <a:dk2>
        <a:srgbClr val="000000"/>
      </a:dk2>
      <a:lt2>
        <a:srgbClr val="FBFEFF"/>
      </a:lt2>
      <a:accent1>
        <a:srgbClr val="41B6E6"/>
      </a:accent1>
      <a:accent2>
        <a:srgbClr val="004B87"/>
      </a:accent2>
      <a:accent3>
        <a:srgbClr val="78BE20"/>
      </a:accent3>
      <a:accent4>
        <a:srgbClr val="4A7729"/>
      </a:accent4>
      <a:accent5>
        <a:srgbClr val="00A9CE"/>
      </a:accent5>
      <a:accent6>
        <a:srgbClr val="00313C"/>
      </a:accent6>
      <a:hlink>
        <a:srgbClr val="9FAEE5"/>
      </a:hlink>
      <a:folHlink>
        <a:srgbClr val="1E22AA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2">
              <a:lumMod val="40000"/>
              <a:lumOff val="60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buFont typeface="Wingdings" pitchFamily="2" charset="2"/>
          <a:buChar char="§"/>
          <a:defRPr dirty="0" err="1" smtClean="0"/>
        </a:defPPr>
      </a:lstStyle>
    </a:tx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Gold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Gold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2_Gold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3_Gold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4_Gold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5_Gold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6_Gold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7_Gold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28529</TotalTime>
  <Words>1798</Words>
  <Application>Microsoft Macintosh PowerPoint</Application>
  <PresentationFormat>On-screen Show (4:3)</PresentationFormat>
  <Paragraphs>257</Paragraphs>
  <Slides>47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CSIRO_PowerPoint_120202</vt:lpstr>
      <vt:lpstr>Gold Image Bottom Bar</vt:lpstr>
      <vt:lpstr>1_Gold Image Bottom Bar</vt:lpstr>
      <vt:lpstr>2_Gold Image Bottom Bar</vt:lpstr>
      <vt:lpstr>3_Gold Image Bottom Bar</vt:lpstr>
      <vt:lpstr>4_Gold Image Bottom Bar</vt:lpstr>
      <vt:lpstr>5_Gold Image Bottom Bar</vt:lpstr>
      <vt:lpstr>6_Gold Image Bottom Bar</vt:lpstr>
      <vt:lpstr>7_Gold Image Bottom Bar</vt:lpstr>
      <vt:lpstr>The Zero/Short Spacing Problem</vt:lpstr>
      <vt:lpstr>PowerPoint Presentation</vt:lpstr>
      <vt:lpstr> Introduction   What is Short Spacing?    Correcting for Short Spacing   Tools for Interferometer + Single Dish Data Combination    </vt:lpstr>
      <vt:lpstr>Higher resolution allows us to study details of objects like galaxies.</vt:lpstr>
      <vt:lpstr>Bigger dishes have higher resolution.</vt:lpstr>
      <vt:lpstr>Telescopes with high resolutions are needed to study distant objects.</vt:lpstr>
      <vt:lpstr>Very large dishes have to be supported against gravity/wind.</vt:lpstr>
      <vt:lpstr>Very large dishes have to be supported against gravity/wind.</vt:lpstr>
      <vt:lpstr>You can get higher resolution by splitting up a single dish into smaller dishes…</vt:lpstr>
      <vt:lpstr>and placing them far apart.</vt:lpstr>
      <vt:lpstr>PowerPoint Presentation</vt:lpstr>
      <vt:lpstr>The signals between the different dishes are correlated together.</vt:lpstr>
      <vt:lpstr>Interferometers are analogous to double slits!</vt:lpstr>
      <vt:lpstr>The resolution goes as the distance between the dishes, not the dish size.</vt:lpstr>
      <vt:lpstr>Interferometers are only sensitive to a range of spatial scales because d ≠ 0</vt:lpstr>
      <vt:lpstr>Short Spacing Problem</vt:lpstr>
      <vt:lpstr>Short Spacing Problem – Interferometer FT View</vt:lpstr>
      <vt:lpstr>Short Spacing Problem – Interferometer FT View</vt:lpstr>
      <vt:lpstr>BECAUSE…</vt:lpstr>
      <vt:lpstr> Introduction   What is Short Spacing?    Correcting for Short Spacing   Tools for Interferometer + Single Dish Data Combination    </vt:lpstr>
      <vt:lpstr>CLEAN extrapolates inner flux</vt:lpstr>
      <vt:lpstr>Ekers &amp; Rots Theorem</vt:lpstr>
      <vt:lpstr>Ekers &amp; Rots Theorem</vt:lpstr>
      <vt:lpstr>Ekers &amp; Rots Theorem</vt:lpstr>
      <vt:lpstr>Centaurus A: 406 pointings!</vt:lpstr>
      <vt:lpstr>Interferometer + Single Dish</vt:lpstr>
      <vt:lpstr>Interferometer + Single Dish</vt:lpstr>
      <vt:lpstr>Single Dish – FT View</vt:lpstr>
      <vt:lpstr>Using a Single Dish (SD) to Correct for Zero Spacing</vt:lpstr>
      <vt:lpstr>Using a Single Dish (SD) to Correct for Zero Spacing</vt:lpstr>
      <vt:lpstr>PowerPoint Presentation</vt:lpstr>
      <vt:lpstr>Feather – Combine in uv-plane</vt:lpstr>
      <vt:lpstr>Feather – Weights</vt:lpstr>
      <vt:lpstr>Feather – Weights</vt:lpstr>
      <vt:lpstr>Feather – Weights</vt:lpstr>
      <vt:lpstr>Example: Supernova Remnant CTB80</vt:lpstr>
      <vt:lpstr>PowerPoint Presentation</vt:lpstr>
      <vt:lpstr> Introduction   What is Short Spacing?    Correcting for Short Spacing   Tools for Interferometer + Single Dish Data Combination    </vt:lpstr>
      <vt:lpstr>Software Packages for Data Combination using Feathering</vt:lpstr>
      <vt:lpstr>CASA:  Common Astronomical  Software Applications</vt:lpstr>
      <vt:lpstr>Feather GUI in CASA (ver 4.1)</vt:lpstr>
      <vt:lpstr>PowerPoint Presentation</vt:lpstr>
      <vt:lpstr>PowerPoint Presentation</vt:lpstr>
      <vt:lpstr>PowerPoint Presentation</vt:lpstr>
      <vt:lpstr>PowerPoint Presentation</vt:lpstr>
      <vt:lpstr>Summary</vt:lpstr>
      <vt:lpstr>Additional References: </vt:lpstr>
    </vt:vector>
  </TitlesOfParts>
  <Company>CSIRO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Siobhan</dc:creator>
  <cp:lastModifiedBy>Megan Johnson</cp:lastModifiedBy>
  <cp:revision>529</cp:revision>
  <cp:lastPrinted>2012-08-09T04:43:52Z</cp:lastPrinted>
  <dcterms:created xsi:type="dcterms:W3CDTF">2012-09-10T19:37:22Z</dcterms:created>
  <dcterms:modified xsi:type="dcterms:W3CDTF">2014-10-06T23:43:02Z</dcterms:modified>
  <cp:category>Master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0x010100529B7581109BE041A80104B7BC62AE32</vt:lpwstr>
  </property>
</Properties>
</file>