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7" r:id="rId2"/>
    <p:sldId id="258" r:id="rId3"/>
    <p:sldId id="259" r:id="rId4"/>
    <p:sldId id="260" r:id="rId5"/>
    <p:sldId id="261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0501" autoAdjust="0"/>
  </p:normalViewPr>
  <p:slideViewPr>
    <p:cSldViewPr snapToGrid="0" snapToObjects="1">
      <p:cViewPr varScale="1">
        <p:scale>
          <a:sx n="53" d="100"/>
          <a:sy n="53" d="100"/>
        </p:scale>
        <p:origin x="-17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CA9107-A950-DF45-960A-87BED9A5A6E4}" type="datetimeFigureOut">
              <a:rPr lang="en-US" smtClean="0"/>
              <a:t>29/09/17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745CE4-7F4F-924B-B0F1-71FBCB0A6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50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3C0B0-F304-744E-8BA5-05DEA645E70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405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E5230-3F12-4A60-B83A-70DD9883D08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1506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E5230-3F12-4A60-B83A-70DD9883D08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150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E5230-3F12-4A60-B83A-70DD9883D08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530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E5230-3F12-4A60-B83A-70DD9883D08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488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E5230-3F12-4A60-B83A-70DD9883D08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5984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E5230-3F12-4A60-B83A-70DD9883D08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331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E5230-3F12-4A60-B83A-70DD9883D08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841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E5230-3F12-4A60-B83A-70DD9883D08A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5494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EDC0-DA25-1D44-85B3-B2339036DB1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2389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EDC0-DA25-1D44-85B3-B2339036DB1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284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EDC0-DA25-1D44-85B3-B2339036DB1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7563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EDC0-DA25-1D44-85B3-B2339036DB1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9294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EDC0-DA25-1D44-85B3-B2339036DB1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0169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EDC0-DA25-1D44-85B3-B2339036DB1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633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EDC0-DA25-1D44-85B3-B2339036DB1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48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EDC0-DA25-1D44-85B3-B2339036DB1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932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EDC0-DA25-1D44-85B3-B2339036DB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303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EDC0-DA25-1D44-85B3-B2339036DB1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2658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EDC0-DA25-1D44-85B3-B2339036DB1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62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EDC0-DA25-1D44-85B3-B2339036DB1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260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EDC0-DA25-1D44-85B3-B2339036DB1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796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057D6-3B96-6B47-84AE-CEF70157F693}" type="datetimeFigureOut">
              <a:rPr lang="en-US" smtClean="0"/>
              <a:t>29/09/17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67473-566E-524F-BD65-B438DE40F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003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057D6-3B96-6B47-84AE-CEF70157F693}" type="datetimeFigureOut">
              <a:rPr lang="en-US" smtClean="0"/>
              <a:t>29/09/17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67473-566E-524F-BD65-B438DE40F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00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057D6-3B96-6B47-84AE-CEF70157F693}" type="datetimeFigureOut">
              <a:rPr lang="en-US" smtClean="0"/>
              <a:t>29/09/17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67473-566E-524F-BD65-B438DE40F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549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5650"/>
          </a:xfrm>
        </p:spPr>
        <p:txBody>
          <a:bodyPr/>
          <a:lstStyle>
            <a:lvl2pPr marL="252000" indent="-250825"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893782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Observing Strategies | CASS Radio School 2015 | Shari Breen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0816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5650"/>
          </a:xfrm>
        </p:spPr>
        <p:txBody>
          <a:bodyPr/>
          <a:lstStyle>
            <a:lvl2pPr marL="252000" indent="-250825"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893782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Observing Strategies | CASS Radio School 2015 | Shari Breen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100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5650"/>
          </a:xfrm>
        </p:spPr>
        <p:txBody>
          <a:bodyPr/>
          <a:lstStyle>
            <a:lvl2pPr marL="252000" indent="-250825"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893782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Observing Strategies | CASS Radio School 2015 | Shari Breen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2311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5650"/>
          </a:xfrm>
        </p:spPr>
        <p:txBody>
          <a:bodyPr/>
          <a:lstStyle>
            <a:lvl2pPr marL="252000" indent="-250825"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893782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Observing Strategies | CASS Radio School 2015 | Shari Breen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1567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5650"/>
          </a:xfrm>
        </p:spPr>
        <p:txBody>
          <a:bodyPr/>
          <a:lstStyle>
            <a:lvl2pPr marL="252000" indent="-250825"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893782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Observing Strategies | CASS Radio School 2015 | Shari Breen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366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5650"/>
          </a:xfrm>
        </p:spPr>
        <p:txBody>
          <a:bodyPr/>
          <a:lstStyle>
            <a:lvl2pPr marL="252000" indent="-250825"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893782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Observing Strategies | CASS Radio School 2015 | Shari Breen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6367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5650"/>
          </a:xfrm>
        </p:spPr>
        <p:txBody>
          <a:bodyPr/>
          <a:lstStyle>
            <a:lvl2pPr marL="252000" indent="-250825"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893782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Observing Strategies | CASS Radio School 2015 | Shari Breen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025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5650"/>
          </a:xfrm>
        </p:spPr>
        <p:txBody>
          <a:bodyPr/>
          <a:lstStyle>
            <a:lvl2pPr marL="252000" indent="-250825"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893782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Observing Strategies | CASS Radio School 2015 | Shari Breen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57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057D6-3B96-6B47-84AE-CEF70157F693}" type="datetimeFigureOut">
              <a:rPr lang="en-US" smtClean="0"/>
              <a:t>29/09/17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67473-566E-524F-BD65-B438DE40F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9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5650"/>
          </a:xfrm>
        </p:spPr>
        <p:txBody>
          <a:bodyPr/>
          <a:lstStyle>
            <a:lvl2pPr marL="252000" indent="-250825"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893782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Observing Strategies | CASS Radio School 2015 | Shari Breen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0388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5650"/>
          </a:xfrm>
        </p:spPr>
        <p:txBody>
          <a:bodyPr/>
          <a:lstStyle>
            <a:lvl2pPr marL="252000" indent="-250825"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893782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Observing Strategies | CASS Radio School 2015 | Shari Breen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9537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5650"/>
          </a:xfrm>
        </p:spPr>
        <p:txBody>
          <a:bodyPr/>
          <a:lstStyle>
            <a:lvl2pPr marL="252000" indent="-250825"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893782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Observing Strategies | CASS Radio School 2015 | Shari Breen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1070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5650"/>
          </a:xfrm>
        </p:spPr>
        <p:txBody>
          <a:bodyPr/>
          <a:lstStyle>
            <a:lvl2pPr marL="252000" indent="-250825"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893782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Observing Strategies | CASS Radio School 2015 | Shari Breen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1819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5650"/>
          </a:xfrm>
        </p:spPr>
        <p:txBody>
          <a:bodyPr/>
          <a:lstStyle>
            <a:lvl2pPr marL="252000" indent="-250825"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893782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Observing Strategies | CASS Radio School 2015 | Shari Breen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4207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5650"/>
          </a:xfrm>
        </p:spPr>
        <p:txBody>
          <a:bodyPr/>
          <a:lstStyle>
            <a:lvl2pPr marL="252000" indent="-250825">
              <a:defRPr/>
            </a:lvl2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893782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360363" y="6516688"/>
            <a:ext cx="6119812" cy="107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/>
              <a:t>G10.32-0.13 | Soul of high-mass star formation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88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057D6-3B96-6B47-84AE-CEF70157F693}" type="datetimeFigureOut">
              <a:rPr lang="en-US" smtClean="0"/>
              <a:t>29/09/17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67473-566E-524F-BD65-B438DE40F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443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057D6-3B96-6B47-84AE-CEF70157F693}" type="datetimeFigureOut">
              <a:rPr lang="en-US" smtClean="0"/>
              <a:t>29/09/17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67473-566E-524F-BD65-B438DE40F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841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057D6-3B96-6B47-84AE-CEF70157F693}" type="datetimeFigureOut">
              <a:rPr lang="en-US" smtClean="0"/>
              <a:t>29/09/17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67473-566E-524F-BD65-B438DE40F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275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057D6-3B96-6B47-84AE-CEF70157F693}" type="datetimeFigureOut">
              <a:rPr lang="en-US" smtClean="0"/>
              <a:t>29/09/17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67473-566E-524F-BD65-B438DE40F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606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057D6-3B96-6B47-84AE-CEF70157F693}" type="datetimeFigureOut">
              <a:rPr lang="en-US" smtClean="0"/>
              <a:t>29/09/17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67473-566E-524F-BD65-B438DE40F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03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057D6-3B96-6B47-84AE-CEF70157F693}" type="datetimeFigureOut">
              <a:rPr lang="en-US" smtClean="0"/>
              <a:t>29/09/17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67473-566E-524F-BD65-B438DE40F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621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057D6-3B96-6B47-84AE-CEF70157F693}" type="datetimeFigureOut">
              <a:rPr lang="en-US" smtClean="0"/>
              <a:t>29/09/17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67473-566E-524F-BD65-B438DE40F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990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057D6-3B96-6B47-84AE-CEF70157F693}" type="datetimeFigureOut">
              <a:rPr lang="en-US" smtClean="0"/>
              <a:t>29/09/17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67473-566E-524F-BD65-B438DE40F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0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jpe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385646"/>
            <a:ext cx="9144000" cy="2472354"/>
          </a:xfrm>
          <a:prstGeom prst="rect">
            <a:avLst/>
          </a:prstGeom>
          <a:solidFill>
            <a:srgbClr val="F447C4"/>
          </a:solidFill>
          <a:ln>
            <a:solidFill>
              <a:srgbClr val="FF24B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80394"/>
            <a:ext cx="8218304" cy="1470025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 smtClean="0">
                <a:solidFill>
                  <a:schemeClr val="bg1"/>
                </a:solidFill>
                <a:latin typeface="Tw Cen MT"/>
                <a:cs typeface="Tw Cen MT"/>
              </a:rPr>
              <a:t>Observing Strategies and the art of Science Proposal Writing</a:t>
            </a:r>
            <a:r>
              <a:rPr lang="en-US" sz="3200" dirty="0" smtClean="0">
                <a:solidFill>
                  <a:schemeClr val="bg1"/>
                </a:solidFill>
                <a:latin typeface="Tw Cen MT"/>
                <a:cs typeface="Tw Cen MT"/>
              </a:rPr>
              <a:t/>
            </a:r>
            <a:br>
              <a:rPr lang="en-US" sz="3200" dirty="0" smtClean="0">
                <a:solidFill>
                  <a:schemeClr val="bg1"/>
                </a:solidFill>
                <a:latin typeface="Tw Cen MT"/>
                <a:cs typeface="Tw Cen MT"/>
              </a:rPr>
            </a:br>
            <a:r>
              <a:rPr lang="en-US" sz="1800" dirty="0" smtClean="0">
                <a:solidFill>
                  <a:schemeClr val="bg1"/>
                </a:solidFill>
                <a:latin typeface="Tw Cen MT"/>
                <a:cs typeface="Tw Cen MT"/>
              </a:rPr>
              <a:t>Shari Breen | University of Sydney Research Fellow</a:t>
            </a:r>
            <a:r>
              <a:rPr lang="en-US" sz="1800" dirty="0">
                <a:solidFill>
                  <a:schemeClr val="bg1"/>
                </a:solidFill>
                <a:latin typeface="Tw Cen MT"/>
                <a:cs typeface="Tw Cen MT"/>
              </a:rPr>
              <a:t/>
            </a:r>
            <a:br>
              <a:rPr lang="en-US" sz="1800" dirty="0">
                <a:solidFill>
                  <a:schemeClr val="bg1"/>
                </a:solidFill>
                <a:latin typeface="Tw Cen MT"/>
                <a:cs typeface="Tw Cen MT"/>
              </a:rPr>
            </a:br>
            <a:r>
              <a:rPr lang="en-US" sz="1800" dirty="0" smtClean="0">
                <a:solidFill>
                  <a:schemeClr val="bg1"/>
                </a:solidFill>
                <a:latin typeface="Tw Cen MT"/>
                <a:cs typeface="Tw Cen MT"/>
              </a:rPr>
              <a:t>CASS Radio School, </a:t>
            </a:r>
            <a:r>
              <a:rPr lang="en-US" sz="1800" dirty="0" err="1" smtClean="0">
                <a:solidFill>
                  <a:schemeClr val="bg1"/>
                </a:solidFill>
                <a:latin typeface="Tw Cen MT"/>
                <a:cs typeface="Tw Cen MT"/>
              </a:rPr>
              <a:t>Narrabri</a:t>
            </a:r>
            <a:r>
              <a:rPr lang="en-US" sz="1800" dirty="0" smtClean="0">
                <a:solidFill>
                  <a:schemeClr val="bg1"/>
                </a:solidFill>
                <a:latin typeface="Tw Cen MT"/>
                <a:cs typeface="Tw Cen MT"/>
              </a:rPr>
              <a:t>, September 2017</a:t>
            </a:r>
            <a:endParaRPr lang="en-US" sz="1400" dirty="0">
              <a:solidFill>
                <a:schemeClr val="bg1"/>
              </a:solidFill>
              <a:latin typeface="Tw Cen MT"/>
              <a:cs typeface="Tw Cen MT"/>
            </a:endParaRPr>
          </a:p>
        </p:txBody>
      </p:sp>
      <p:pic>
        <p:nvPicPr>
          <p:cNvPr id="4" name="Picture 3" descr="Screen Shot 2016-07-01 at 10.10.23 AM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544" y="5860825"/>
            <a:ext cx="1977560" cy="779188"/>
          </a:xfrm>
          <a:prstGeom prst="rect">
            <a:avLst/>
          </a:prstGeom>
        </p:spPr>
      </p:pic>
      <p:pic>
        <p:nvPicPr>
          <p:cNvPr id="7" name="Picture 6" descr="PanoFromFilesIMGP9971-97And0001-24(AllFiles)Step5sRGBSMALL-L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1"/>
          <a:stretch/>
        </p:blipFill>
        <p:spPr>
          <a:xfrm>
            <a:off x="0" y="-4"/>
            <a:ext cx="9144000" cy="469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9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rgbClr val="F447C4"/>
          </a:solidFill>
          <a:ln>
            <a:solidFill>
              <a:srgbClr val="FF24B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360363" y="270000"/>
            <a:ext cx="8460000" cy="89378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Virtual interferometer 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05753" y="6074117"/>
            <a:ext cx="54840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660066"/>
                </a:solidFill>
              </a:rPr>
              <a:t>https://</a:t>
            </a:r>
            <a:r>
              <a:rPr lang="en-US" b="1" dirty="0" err="1">
                <a:solidFill>
                  <a:srgbClr val="660066"/>
                </a:solidFill>
              </a:rPr>
              <a:t>crpurcell.github.io</a:t>
            </a:r>
            <a:r>
              <a:rPr lang="en-US" b="1" dirty="0">
                <a:solidFill>
                  <a:srgbClr val="660066"/>
                </a:solidFill>
              </a:rPr>
              <a:t>/</a:t>
            </a:r>
            <a:r>
              <a:rPr lang="en-US" b="1" dirty="0" err="1">
                <a:solidFill>
                  <a:srgbClr val="660066"/>
                </a:solidFill>
              </a:rPr>
              <a:t>friendlyVRI</a:t>
            </a:r>
            <a:r>
              <a:rPr lang="en-US" b="1" dirty="0">
                <a:solidFill>
                  <a:srgbClr val="660066"/>
                </a:solidFill>
              </a:rPr>
              <a:t>/</a:t>
            </a:r>
            <a:endParaRPr lang="en-US" b="1" dirty="0">
              <a:solidFill>
                <a:srgbClr val="660066"/>
              </a:solidFill>
            </a:endParaRPr>
          </a:p>
        </p:txBody>
      </p:sp>
      <p:pic>
        <p:nvPicPr>
          <p:cNvPr id="2" name="Picture 1" descr="Screen Shot 2017-09-29 at 9.29.22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61"/>
          <a:stretch/>
        </p:blipFill>
        <p:spPr>
          <a:xfrm>
            <a:off x="167958" y="1982109"/>
            <a:ext cx="4345395" cy="3329173"/>
          </a:xfrm>
          <a:prstGeom prst="rect">
            <a:avLst/>
          </a:prstGeom>
        </p:spPr>
      </p:pic>
      <p:pic>
        <p:nvPicPr>
          <p:cNvPr id="4" name="Picture 3" descr="Screen Shot 2017-09-29 at 9.30.4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179" y="2104857"/>
            <a:ext cx="4277321" cy="309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29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rgbClr val="F447C4"/>
          </a:solidFill>
          <a:ln>
            <a:solidFill>
              <a:srgbClr val="FF24B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517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Things to think about – </a:t>
            </a:r>
            <a:r>
              <a:rPr lang="en-US" dirty="0">
                <a:solidFill>
                  <a:srgbClr val="660066"/>
                </a:solidFill>
              </a:rPr>
              <a:t>6) Calibration and other overheads?</a:t>
            </a:r>
            <a:br>
              <a:rPr lang="en-US" dirty="0">
                <a:solidFill>
                  <a:srgbClr val="660066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360363" y="1418688"/>
            <a:ext cx="6662737" cy="514721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Primary (flux density) calibration </a:t>
            </a:r>
          </a:p>
          <a:p>
            <a:pPr marL="594900" lvl="1" indent="-342900">
              <a:buFont typeface="Arial"/>
              <a:buChar char="•"/>
            </a:pPr>
            <a:r>
              <a:rPr lang="en-US" dirty="0" smtClean="0"/>
              <a:t>1934-638 at most frequencies (Uranus/Mars at 3mm)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Bandpass</a:t>
            </a:r>
            <a:r>
              <a:rPr lang="en-US" dirty="0" smtClean="0"/>
              <a:t> calibration </a:t>
            </a:r>
          </a:p>
          <a:p>
            <a:pPr marL="594900" lvl="1" indent="-342900">
              <a:buFont typeface="Arial"/>
              <a:buChar char="•"/>
            </a:pPr>
            <a:r>
              <a:rPr lang="en-US" dirty="0" smtClean="0"/>
              <a:t>1934-638 strong enough at most cm wavelengths</a:t>
            </a:r>
          </a:p>
          <a:p>
            <a:pPr marL="594900" lvl="1" indent="-342900">
              <a:buFont typeface="Arial"/>
              <a:buChar char="•"/>
            </a:pPr>
            <a:r>
              <a:rPr lang="en-US" dirty="0" smtClean="0"/>
              <a:t>1253-055 or 1921-293 often used at higher frequencies </a:t>
            </a:r>
          </a:p>
          <a:p>
            <a:r>
              <a:rPr lang="en-US" dirty="0" smtClean="0"/>
              <a:t>Phase calibration (~2min every 40min)</a:t>
            </a:r>
          </a:p>
          <a:p>
            <a:pPr marL="594900" lvl="1" indent="-342900">
              <a:buFont typeface="Arial"/>
              <a:buChar char="•"/>
            </a:pPr>
            <a:r>
              <a:rPr lang="en-US" dirty="0" smtClean="0"/>
              <a:t>Unresolved, </a:t>
            </a:r>
            <a:r>
              <a:rPr lang="en-US" dirty="0" err="1" smtClean="0"/>
              <a:t>strongish</a:t>
            </a:r>
            <a:r>
              <a:rPr lang="en-US" dirty="0" smtClean="0"/>
              <a:t> source within about 10 degrees of target</a:t>
            </a:r>
          </a:p>
          <a:p>
            <a:r>
              <a:rPr lang="en-US" dirty="0" smtClean="0"/>
              <a:t>Pointing calibration</a:t>
            </a:r>
          </a:p>
          <a:p>
            <a:pPr marL="594900" lvl="1" indent="-342900">
              <a:buFont typeface="Arial"/>
              <a:buChar char="•"/>
            </a:pPr>
            <a:r>
              <a:rPr lang="en-US" dirty="0" smtClean="0"/>
              <a:t>Carried out every hour at all mm frequencies on a source within ~20 degrees of target</a:t>
            </a:r>
          </a:p>
          <a:p>
            <a:r>
              <a:rPr lang="en-US" dirty="0" smtClean="0"/>
              <a:t>Other overheads</a:t>
            </a:r>
          </a:p>
          <a:p>
            <a:pPr marL="594900" lvl="1" indent="-342900">
              <a:buFont typeface="Arial"/>
              <a:buChar char="•"/>
            </a:pPr>
            <a:r>
              <a:rPr lang="en-US" dirty="0" smtClean="0"/>
              <a:t>Set up, slewing,…..</a:t>
            </a:r>
            <a:endParaRPr lang="en-US" dirty="0"/>
          </a:p>
        </p:txBody>
      </p:sp>
      <p:pic>
        <p:nvPicPr>
          <p:cNvPr id="6" name="Picture 5" descr="Screen Shot 2012-09-24 at 4.50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00" y="1666085"/>
            <a:ext cx="1765300" cy="475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273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rgbClr val="F447C4"/>
          </a:solidFill>
          <a:ln>
            <a:solidFill>
              <a:srgbClr val="FF24B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5" name="Picture 4" descr="Screen Shot 2015-09-28 at 9.39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882984"/>
            <a:ext cx="6557818" cy="4471541"/>
          </a:xfrm>
          <a:prstGeom prst="rect">
            <a:avLst/>
          </a:prstGeom>
          <a:ln w="19050" cmpd="sng">
            <a:noFill/>
          </a:ln>
        </p:spPr>
      </p:pic>
      <p:pic>
        <p:nvPicPr>
          <p:cNvPr id="6" name="Picture 5" descr="Screen Shot 2015-09-28 at 9.39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2" y="3398132"/>
            <a:ext cx="7065818" cy="3118556"/>
          </a:xfrm>
          <a:prstGeom prst="rect">
            <a:avLst/>
          </a:prstGeom>
          <a:ln w="19050" cmpd="sng">
            <a:noFill/>
          </a:ln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360363" y="270000"/>
            <a:ext cx="8460000" cy="89378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Cycle time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66999" y="421319"/>
            <a:ext cx="62922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660066"/>
                </a:solidFill>
              </a:rPr>
              <a:t>http://</a:t>
            </a:r>
            <a:r>
              <a:rPr lang="en-US" b="1" dirty="0" err="1">
                <a:solidFill>
                  <a:srgbClr val="660066"/>
                </a:solidFill>
              </a:rPr>
              <a:t>www.narrabri.atnf.csiro.au</a:t>
            </a:r>
            <a:r>
              <a:rPr lang="en-US" b="1" dirty="0">
                <a:solidFill>
                  <a:srgbClr val="660066"/>
                </a:solidFill>
              </a:rPr>
              <a:t>/calibrators/</a:t>
            </a:r>
            <a:r>
              <a:rPr lang="en-US" b="1" dirty="0" err="1">
                <a:solidFill>
                  <a:srgbClr val="660066"/>
                </a:solidFill>
              </a:rPr>
              <a:t>calcycle.html</a:t>
            </a:r>
            <a:endParaRPr lang="en-US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396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rgbClr val="F447C4"/>
          </a:solidFill>
          <a:ln>
            <a:solidFill>
              <a:srgbClr val="FF24B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0000" y="1489028"/>
            <a:ext cx="6358300" cy="455565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2800" dirty="0" smtClean="0"/>
              <a:t>Two x 2 GHz wide IFs (2048 x 1 MHz channels)</a:t>
            </a:r>
          </a:p>
          <a:p>
            <a:pPr marL="594900" lvl="1" indent="-342900">
              <a:buFont typeface="Arial"/>
              <a:buChar char="•"/>
            </a:pPr>
            <a:r>
              <a:rPr lang="en-US" sz="2400" dirty="0" smtClean="0"/>
              <a:t>Where you can put them depends on the frequency and your science</a:t>
            </a:r>
          </a:p>
          <a:p>
            <a:pPr lvl="1" indent="0">
              <a:buNone/>
            </a:pPr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Things to think about – </a:t>
            </a:r>
            <a:r>
              <a:rPr lang="en-US" dirty="0" smtClean="0">
                <a:solidFill>
                  <a:srgbClr val="660066"/>
                </a:solidFill>
              </a:rPr>
              <a:t>7) CABB mode?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6" name="Picture 77" descr="cabbra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1460501"/>
            <a:ext cx="2446919" cy="183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creen Shot 2012-09-22 at 1.10.5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38" y="3660368"/>
            <a:ext cx="4063737" cy="2797679"/>
          </a:xfrm>
          <a:prstGeom prst="rect">
            <a:avLst/>
          </a:prstGeom>
        </p:spPr>
      </p:pic>
      <p:pic>
        <p:nvPicPr>
          <p:cNvPr id="8" name="Picture 7" descr="Screen Shot 2012-09-22 at 1.10.3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17742"/>
            <a:ext cx="4189322" cy="23526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23067" y="4487333"/>
            <a:ext cx="448733" cy="186267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4241802" y="4487332"/>
            <a:ext cx="448733" cy="186267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013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rgbClr val="F447C4"/>
          </a:solidFill>
          <a:ln>
            <a:solidFill>
              <a:srgbClr val="FF24B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0000" y="1403350"/>
            <a:ext cx="4300900" cy="2945077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Optional zoom windows (currently 32 x 1 MHz zooms, or 32 x 64 MHz zooms each with 2048 channels or a hybrid mode)</a:t>
            </a:r>
          </a:p>
          <a:p>
            <a:pPr marL="594900" lvl="1" indent="-342900">
              <a:buFont typeface="Arial"/>
              <a:buChar char="•"/>
            </a:pPr>
            <a:r>
              <a:rPr lang="en-US" dirty="0" smtClean="0"/>
              <a:t>Concatenate zoom windows for more velocity coverage</a:t>
            </a:r>
          </a:p>
          <a:p>
            <a:pPr marL="594900" lvl="1" indent="-342900">
              <a:buFont typeface="Arial"/>
              <a:buChar char="•"/>
            </a:pPr>
            <a:r>
              <a:rPr lang="en-US" dirty="0" smtClean="0"/>
              <a:t>What mode depends on velocity res/coverage needed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Things to think about – </a:t>
            </a:r>
            <a:r>
              <a:rPr lang="en-US" dirty="0" smtClean="0">
                <a:solidFill>
                  <a:srgbClr val="660066"/>
                </a:solidFill>
              </a:rPr>
              <a:t>7) CABB mode?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5" name="Picture 76" descr="resandco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663" y="4384910"/>
            <a:ext cx="3232788" cy="235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Screen Shot 2012-09-22 at 1.15.4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00" y="1452826"/>
            <a:ext cx="4159463" cy="2703651"/>
          </a:xfrm>
          <a:prstGeom prst="rect">
            <a:avLst/>
          </a:prstGeom>
        </p:spPr>
      </p:pic>
      <p:pic>
        <p:nvPicPr>
          <p:cNvPr id="7" name="Picture 6" descr="Screen Shot 2013-08-30 at 12.16.3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691" y="4348427"/>
            <a:ext cx="3078636" cy="239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42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rgbClr val="F447C4"/>
          </a:solidFill>
          <a:ln>
            <a:solidFill>
              <a:srgbClr val="FF24B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60362" y="270000"/>
            <a:ext cx="8567737" cy="89378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Schedule files </a:t>
            </a:r>
            <a:r>
              <a:rPr lang="en-US" sz="1800" dirty="0">
                <a:solidFill>
                  <a:srgbClr val="660066"/>
                </a:solidFill>
              </a:rPr>
              <a:t>https://</a:t>
            </a:r>
            <a:r>
              <a:rPr lang="en-US" sz="1800" dirty="0" err="1">
                <a:solidFill>
                  <a:srgbClr val="660066"/>
                </a:solidFill>
              </a:rPr>
              <a:t>www.narrabri.atnf.csiro.au</a:t>
            </a:r>
            <a:r>
              <a:rPr lang="en-US" sz="1800" dirty="0">
                <a:solidFill>
                  <a:srgbClr val="660066"/>
                </a:solidFill>
              </a:rPr>
              <a:t>/observing/</a:t>
            </a:r>
            <a:r>
              <a:rPr lang="en-US" sz="1800" dirty="0" err="1">
                <a:solidFill>
                  <a:srgbClr val="660066"/>
                </a:solidFill>
              </a:rPr>
              <a:t>sched</a:t>
            </a:r>
            <a:r>
              <a:rPr lang="en-US" sz="1800" dirty="0">
                <a:solidFill>
                  <a:srgbClr val="660066"/>
                </a:solidFill>
              </a:rPr>
              <a:t>/</a:t>
            </a:r>
            <a:r>
              <a:rPr lang="en-US" sz="1800" dirty="0" err="1">
                <a:solidFill>
                  <a:srgbClr val="660066"/>
                </a:solidFill>
              </a:rPr>
              <a:t>cabb</a:t>
            </a:r>
            <a:r>
              <a:rPr lang="en-US" sz="1800" dirty="0">
                <a:solidFill>
                  <a:srgbClr val="660066"/>
                </a:solidFill>
              </a:rPr>
              <a:t>/</a:t>
            </a:r>
          </a:p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 descr="Screen Shot 2017-09-26 at 9.54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472478"/>
            <a:ext cx="4729102" cy="5019888"/>
          </a:xfrm>
          <a:prstGeom prst="rect">
            <a:avLst/>
          </a:prstGeom>
        </p:spPr>
      </p:pic>
      <p:pic>
        <p:nvPicPr>
          <p:cNvPr id="11" name="Picture 10" descr="Screen Shot 2017-09-26 at 9.54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171" y="2757938"/>
            <a:ext cx="5267189" cy="381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05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rgbClr val="F447C4"/>
          </a:solidFill>
          <a:ln>
            <a:solidFill>
              <a:srgbClr val="FF24B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8091" y="4802909"/>
            <a:ext cx="4448209" cy="5749636"/>
          </a:xfrm>
        </p:spPr>
        <p:txBody>
          <a:bodyPr/>
          <a:lstStyle/>
          <a:p>
            <a:r>
              <a:rPr lang="en-US" sz="2400" dirty="0" smtClean="0"/>
              <a:t>Need </a:t>
            </a:r>
            <a:r>
              <a:rPr lang="en-US" sz="2400" dirty="0"/>
              <a:t>to calculate sky frequencies 	</a:t>
            </a:r>
          </a:p>
          <a:p>
            <a:pPr marL="594900" lvl="1" indent="-342900">
              <a:buFont typeface="Arial"/>
              <a:buChar char="•"/>
            </a:pPr>
            <a:r>
              <a:rPr lang="en-US" sz="2400" dirty="0"/>
              <a:t>All done by the CABB scheduler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Schedule </a:t>
            </a:r>
            <a:r>
              <a:rPr lang="en-US" dirty="0" smtClean="0">
                <a:solidFill>
                  <a:schemeClr val="bg1"/>
                </a:solidFill>
              </a:rPr>
              <a:t>files – adding line observations…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Screen Shot 2014-09-28 at 9.38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91" y="1335875"/>
            <a:ext cx="5182353" cy="3340034"/>
          </a:xfrm>
          <a:prstGeom prst="rect">
            <a:avLst/>
          </a:prstGeom>
        </p:spPr>
      </p:pic>
      <p:pic>
        <p:nvPicPr>
          <p:cNvPr id="6" name="Picture 5" descr="Screen Shot 2014-09-28 at 9.37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732" y="3468110"/>
            <a:ext cx="4760268" cy="3253365"/>
          </a:xfrm>
          <a:prstGeom prst="rect">
            <a:avLst/>
          </a:prstGeom>
        </p:spPr>
      </p:pic>
      <p:pic>
        <p:nvPicPr>
          <p:cNvPr id="8" name="Picture 7" descr="Screen shot 2011-09-14 at 3.49.1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7182" y="1620982"/>
            <a:ext cx="2770909" cy="157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17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rgbClr val="F447C4"/>
          </a:solidFill>
          <a:ln>
            <a:solidFill>
              <a:srgbClr val="FF24B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8400" y="1402200"/>
            <a:ext cx="8460000" cy="4555650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If you are prepared the actual observing is not hard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 simple cm continuum observation of a single source may go something like	</a:t>
            </a:r>
          </a:p>
          <a:p>
            <a:pPr marL="594900" lvl="1" indent="-342900">
              <a:buFont typeface="Arial"/>
              <a:buChar char="•"/>
            </a:pPr>
            <a:r>
              <a:rPr lang="en-US" dirty="0" smtClean="0"/>
              <a:t>Observe 1934-638</a:t>
            </a:r>
          </a:p>
          <a:p>
            <a:pPr marL="846138" lvl="2" indent="-342900">
              <a:buFont typeface="Arial"/>
              <a:buChar char="•"/>
            </a:pPr>
            <a:r>
              <a:rPr lang="en-US" dirty="0" smtClean="0"/>
              <a:t>Do initial array calibration (delays, phases, amplitudes; </a:t>
            </a:r>
            <a:r>
              <a:rPr lang="en-US" dirty="0" err="1" smtClean="0"/>
              <a:t>dcal</a:t>
            </a:r>
            <a:r>
              <a:rPr lang="en-US" dirty="0" smtClean="0"/>
              <a:t>, </a:t>
            </a:r>
            <a:r>
              <a:rPr lang="en-US" dirty="0" err="1" smtClean="0"/>
              <a:t>pcal</a:t>
            </a:r>
            <a:r>
              <a:rPr lang="en-US" dirty="0" smtClean="0"/>
              <a:t>, </a:t>
            </a:r>
            <a:r>
              <a:rPr lang="en-US" dirty="0" err="1" smtClean="0"/>
              <a:t>acal</a:t>
            </a:r>
            <a:r>
              <a:rPr lang="en-US" dirty="0" smtClean="0"/>
              <a:t>)</a:t>
            </a:r>
          </a:p>
          <a:p>
            <a:pPr marL="846138" lvl="2" indent="-342900">
              <a:buFont typeface="Arial"/>
              <a:buChar char="•"/>
            </a:pPr>
            <a:r>
              <a:rPr lang="en-US" dirty="0" smtClean="0"/>
              <a:t>Close junk file</a:t>
            </a:r>
          </a:p>
          <a:p>
            <a:pPr marL="846138" lvl="2" indent="-342900">
              <a:buFont typeface="Arial"/>
              <a:buChar char="•"/>
            </a:pPr>
            <a:r>
              <a:rPr lang="en-US" dirty="0" smtClean="0"/>
              <a:t>Track 1934-638 for primary and                                                                </a:t>
            </a:r>
            <a:r>
              <a:rPr lang="en-US" dirty="0" err="1" smtClean="0"/>
              <a:t>bandpass</a:t>
            </a:r>
            <a:r>
              <a:rPr lang="en-US" dirty="0" smtClean="0"/>
              <a:t> calibration (~10min)</a:t>
            </a:r>
          </a:p>
          <a:p>
            <a:pPr marL="594900" lvl="1" indent="-342900">
              <a:buFont typeface="Arial"/>
              <a:buChar char="•"/>
            </a:pPr>
            <a:r>
              <a:rPr lang="en-US" dirty="0" smtClean="0"/>
              <a:t>Go to target schedule which contains</a:t>
            </a:r>
          </a:p>
          <a:p>
            <a:pPr marL="846138" lvl="2" indent="-342900">
              <a:buFont typeface="Arial"/>
              <a:buChar char="•"/>
            </a:pPr>
            <a:r>
              <a:rPr lang="en-US" dirty="0" smtClean="0"/>
              <a:t>Phase calibrator (~2min)</a:t>
            </a:r>
          </a:p>
          <a:p>
            <a:pPr marL="846138" lvl="2" indent="-342900">
              <a:buFont typeface="Arial"/>
              <a:buChar char="•"/>
            </a:pPr>
            <a:r>
              <a:rPr lang="en-US" dirty="0" smtClean="0"/>
              <a:t>Target (~20 – 40 min)</a:t>
            </a:r>
          </a:p>
          <a:p>
            <a:pPr marL="846138" lvl="2" indent="-342900">
              <a:buFont typeface="Arial"/>
              <a:buChar char="•"/>
            </a:pPr>
            <a:r>
              <a:rPr lang="en-US" dirty="0" smtClean="0"/>
              <a:t>Loop through target schedule until the                                                               end  (start 1/99 or 1-2/99)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Observing – the simple cm case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 descr="IMG_109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546" y="3397969"/>
            <a:ext cx="3116754" cy="232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39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rgbClr val="F447C4"/>
          </a:solidFill>
          <a:ln>
            <a:solidFill>
              <a:srgbClr val="FF24B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rgbClr val="FFFFFF"/>
                </a:solidFill>
              </a:rPr>
              <a:t>Calibrating the array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5" name="Picture 11" descr="vis_simplec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789" y="1411938"/>
            <a:ext cx="6434773" cy="512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2204757" y="4491097"/>
            <a:ext cx="787976" cy="1233003"/>
          </a:xfrm>
          <a:prstGeom prst="ellipse">
            <a:avLst/>
          </a:prstGeom>
          <a:noFill/>
          <a:ln w="57150" cmpd="sng">
            <a:solidFill>
              <a:srgbClr val="DF199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02003" y="5354768"/>
            <a:ext cx="60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DF1995"/>
                </a:solidFill>
              </a:rPr>
              <a:t>d</a:t>
            </a:r>
            <a:r>
              <a:rPr lang="en-US" dirty="0" err="1" smtClean="0">
                <a:solidFill>
                  <a:srgbClr val="DF1995"/>
                </a:solidFill>
              </a:rPr>
              <a:t>cal</a:t>
            </a:r>
            <a:endParaRPr lang="en-US" dirty="0" smtClean="0">
              <a:solidFill>
                <a:srgbClr val="DF1995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900029" y="3517674"/>
            <a:ext cx="917761" cy="695302"/>
          </a:xfrm>
          <a:prstGeom prst="ellipse">
            <a:avLst/>
          </a:prstGeom>
          <a:noFill/>
          <a:ln w="57150" cmpd="sng">
            <a:solidFill>
              <a:srgbClr val="FFB81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539681" y="1848948"/>
            <a:ext cx="769435" cy="491348"/>
          </a:xfrm>
          <a:prstGeom prst="ellipse">
            <a:avLst/>
          </a:prstGeom>
          <a:noFill/>
          <a:ln w="5715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021737" y="2369603"/>
            <a:ext cx="60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3366FF"/>
                </a:solidFill>
              </a:rPr>
              <a:t>acal</a:t>
            </a:r>
            <a:endParaRPr lang="en-US" dirty="0" smtClean="0">
              <a:solidFill>
                <a:srgbClr val="3366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38189" y="4079626"/>
            <a:ext cx="567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B81C"/>
                </a:solidFill>
              </a:rPr>
              <a:t>pcal</a:t>
            </a:r>
            <a:endParaRPr lang="en-US" dirty="0">
              <a:solidFill>
                <a:srgbClr val="FFB81C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290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rgbClr val="F447C4"/>
          </a:solidFill>
          <a:ln>
            <a:solidFill>
              <a:srgbClr val="FF24B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0000" y="1598077"/>
            <a:ext cx="5724455" cy="4555650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Lower frequencies (~2.1 GHz)</a:t>
            </a:r>
          </a:p>
          <a:p>
            <a:pPr marL="594900" lvl="1" indent="-342900">
              <a:buFont typeface="Arial"/>
              <a:buChar char="•"/>
            </a:pPr>
            <a:r>
              <a:rPr lang="en-US" dirty="0" smtClean="0"/>
              <a:t>Second IF is redundant </a:t>
            </a:r>
          </a:p>
          <a:p>
            <a:pPr marL="594900" lvl="1" indent="-342900">
              <a:buFont typeface="Arial"/>
              <a:buChar char="•"/>
            </a:pPr>
            <a:r>
              <a:rPr lang="en-US" dirty="0" smtClean="0"/>
              <a:t>Lots of interference </a:t>
            </a:r>
            <a:r>
              <a:rPr lang="en-US" dirty="0" smtClean="0">
                <a:sym typeface="Wingdings"/>
              </a:rPr>
              <a:t> need to choose channel range for calibration carefully (set “</a:t>
            </a:r>
            <a:r>
              <a:rPr lang="en-US" dirty="0" err="1" smtClean="0">
                <a:sym typeface="Wingdings"/>
              </a:rPr>
              <a:t>tvchan</a:t>
            </a:r>
            <a:r>
              <a:rPr lang="en-US" dirty="0" smtClean="0">
                <a:sym typeface="Wingdings"/>
              </a:rPr>
              <a:t>”)</a:t>
            </a:r>
          </a:p>
          <a:p>
            <a:pPr marL="594900" lvl="1" indent="-342900">
              <a:buFont typeface="Arial"/>
              <a:buChar char="•"/>
            </a:pPr>
            <a:r>
              <a:rPr lang="en-US" dirty="0" smtClean="0">
                <a:sym typeface="Wingdings"/>
              </a:rPr>
              <a:t>More chance of confusion </a:t>
            </a:r>
          </a:p>
          <a:p>
            <a:pPr lvl="1" indent="0">
              <a:buNone/>
            </a:pPr>
            <a:endParaRPr lang="en-US" dirty="0" smtClean="0">
              <a:sym typeface="Wingdings"/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ym typeface="Wingdings"/>
              </a:rPr>
              <a:t>Higher frequencies </a:t>
            </a:r>
          </a:p>
          <a:p>
            <a:pPr marL="594900" lvl="1" indent="-342900">
              <a:buFont typeface="Arial"/>
              <a:buChar char="•"/>
            </a:pPr>
            <a:r>
              <a:rPr lang="en-US" dirty="0" smtClean="0">
                <a:sym typeface="Wingdings"/>
              </a:rPr>
              <a:t>1934-638 gets too weak for setup and </a:t>
            </a:r>
            <a:r>
              <a:rPr lang="en-US" dirty="0" err="1" smtClean="0">
                <a:sym typeface="Wingdings"/>
              </a:rPr>
              <a:t>bandpass</a:t>
            </a:r>
            <a:r>
              <a:rPr lang="en-US" dirty="0" smtClean="0">
                <a:sym typeface="Wingdings"/>
              </a:rPr>
              <a:t>  use a stronger source (e.g. 0537-441, 1253-055, 1921-293)</a:t>
            </a:r>
          </a:p>
          <a:p>
            <a:pPr marL="594900" lvl="1" indent="-342900">
              <a:buFont typeface="Arial"/>
              <a:buChar char="•"/>
            </a:pPr>
            <a:r>
              <a:rPr lang="en-US" dirty="0" smtClean="0">
                <a:sym typeface="Wingdings"/>
              </a:rPr>
              <a:t>Observe 1934-638 or a planet at 3mm for primary calibration</a:t>
            </a:r>
          </a:p>
          <a:p>
            <a:pPr marL="594900" lvl="1" indent="-342900">
              <a:buFont typeface="Arial"/>
              <a:buChar char="•"/>
            </a:pPr>
            <a:r>
              <a:rPr lang="en-US" dirty="0" smtClean="0">
                <a:sym typeface="Wingdings"/>
              </a:rPr>
              <a:t>fewer calibrators </a:t>
            </a:r>
          </a:p>
          <a:p>
            <a:pPr lvl="1" indent="0">
              <a:buNone/>
            </a:pPr>
            <a:endParaRPr lang="en-US" dirty="0" smtClean="0">
              <a:sym typeface="Wingdings"/>
            </a:endParaRPr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The less simple cases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IMG_109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817" y="1719455"/>
            <a:ext cx="2585816" cy="346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714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rgbClr val="F447C4"/>
          </a:solidFill>
          <a:ln>
            <a:solidFill>
              <a:srgbClr val="FF24B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Outline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399" y="1166275"/>
            <a:ext cx="5078119" cy="5376122"/>
          </a:xfrm>
        </p:spPr>
        <p:txBody>
          <a:bodyPr>
            <a:normAutofit fontScale="85000" lnSpcReduction="20000"/>
          </a:bodyPr>
          <a:lstStyle/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Why is a good observing strategy important?</a:t>
            </a:r>
          </a:p>
          <a:p>
            <a:r>
              <a:rPr lang="en-US" dirty="0" smtClean="0"/>
              <a:t>Things to think about	</a:t>
            </a:r>
          </a:p>
          <a:p>
            <a:pPr marL="594900" lvl="1" indent="-342900">
              <a:buFont typeface="Arial"/>
              <a:buChar char="•"/>
            </a:pPr>
            <a:r>
              <a:rPr lang="en-US" dirty="0" smtClean="0"/>
              <a:t>What, when, for how long, frequency, array, overheads, CABB mode?</a:t>
            </a:r>
          </a:p>
          <a:p>
            <a:r>
              <a:rPr lang="en-US" dirty="0" smtClean="0"/>
              <a:t>Observing</a:t>
            </a:r>
          </a:p>
          <a:p>
            <a:pPr marL="594900" lvl="1" indent="-342900">
              <a:buFont typeface="Arial"/>
              <a:buChar char="•"/>
            </a:pPr>
            <a:r>
              <a:rPr lang="en-US" dirty="0" smtClean="0"/>
              <a:t>The simple cm case</a:t>
            </a:r>
          </a:p>
          <a:p>
            <a:pPr marL="594900" lvl="1" indent="-342900">
              <a:buFont typeface="Arial"/>
              <a:buChar char="•"/>
            </a:pPr>
            <a:r>
              <a:rPr lang="en-US" dirty="0" smtClean="0"/>
              <a:t>Slightly less simple cases</a:t>
            </a:r>
          </a:p>
          <a:p>
            <a:pPr marL="594900" lvl="1" indent="-342900">
              <a:buFont typeface="Arial"/>
              <a:buChar char="•"/>
            </a:pPr>
            <a:r>
              <a:rPr lang="en-US" dirty="0" smtClean="0"/>
              <a:t>The mm case</a:t>
            </a:r>
          </a:p>
          <a:p>
            <a:pPr marL="594900" lvl="1" indent="-342900">
              <a:buFont typeface="Arial"/>
              <a:buChar char="•"/>
            </a:pPr>
            <a:r>
              <a:rPr lang="en-US" dirty="0" smtClean="0"/>
              <a:t>Spectral lines</a:t>
            </a:r>
          </a:p>
          <a:p>
            <a:pPr marL="194850"/>
            <a:r>
              <a:rPr lang="en-US" dirty="0" smtClean="0"/>
              <a:t>Turning your plan into a winning proposal</a:t>
            </a:r>
          </a:p>
          <a:p>
            <a:pPr marL="194850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5" name="Picture 4" descr="Screen Shot 2012-09-24 at 9.51.1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919" y="1443038"/>
            <a:ext cx="3151481" cy="2539250"/>
          </a:xfrm>
          <a:prstGeom prst="rect">
            <a:avLst/>
          </a:prstGeom>
        </p:spPr>
      </p:pic>
      <p:pic>
        <p:nvPicPr>
          <p:cNvPr id="6" name="Picture 5" descr="Screen Shot 2012-09-24 at 9.50.1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319" y="4272790"/>
            <a:ext cx="3018429" cy="222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3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rgbClr val="F447C4"/>
          </a:solidFill>
          <a:ln>
            <a:solidFill>
              <a:srgbClr val="FF24B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0363" y="1919233"/>
            <a:ext cx="5465067" cy="4555650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Everything becomes more difficult at mm frequencies</a:t>
            </a:r>
          </a:p>
          <a:p>
            <a:pPr marL="594900" lvl="1" indent="-342900">
              <a:buFont typeface="Arial"/>
              <a:buChar char="•"/>
            </a:pPr>
            <a:r>
              <a:rPr lang="en-US" dirty="0" smtClean="0"/>
              <a:t>Atmospheric opacity increases </a:t>
            </a:r>
            <a:r>
              <a:rPr lang="en-US" dirty="0" err="1" smtClean="0"/>
              <a:t>Tsys</a:t>
            </a:r>
            <a:r>
              <a:rPr lang="en-US" dirty="0" smtClean="0"/>
              <a:t> and attenuates signal</a:t>
            </a:r>
          </a:p>
          <a:p>
            <a:pPr marL="594900" lvl="1" indent="-342900">
              <a:buFont typeface="Arial"/>
              <a:buChar char="•"/>
            </a:pPr>
            <a:r>
              <a:rPr lang="en-US" dirty="0" smtClean="0"/>
              <a:t>Not as many bright calibrator sources</a:t>
            </a:r>
          </a:p>
          <a:p>
            <a:pPr marL="594900" lvl="1" indent="-342900">
              <a:buFont typeface="Arial"/>
              <a:buChar char="•"/>
            </a:pPr>
            <a:r>
              <a:rPr lang="en-US" dirty="0" smtClean="0"/>
              <a:t>Instrument stability is more difficult to maintain</a:t>
            </a:r>
          </a:p>
          <a:p>
            <a:pPr marL="594900" lvl="1" indent="-342900">
              <a:buFont typeface="Arial"/>
              <a:buChar char="•"/>
            </a:pPr>
            <a:r>
              <a:rPr lang="en-US" dirty="0" smtClean="0"/>
              <a:t>Antenna accuracy becomes important</a:t>
            </a:r>
          </a:p>
          <a:p>
            <a:pPr marL="594900" lvl="1" indent="-342900">
              <a:buFont typeface="Arial"/>
              <a:buChar char="•"/>
            </a:pPr>
            <a:r>
              <a:rPr lang="en-US" dirty="0" smtClean="0"/>
              <a:t>The FOV is smaller</a:t>
            </a:r>
          </a:p>
          <a:p>
            <a:pPr marL="594900" lvl="1" indent="-342900">
              <a:buFont typeface="Arial"/>
              <a:buChar char="•"/>
            </a:pPr>
            <a:endParaRPr lang="en-US" dirty="0"/>
          </a:p>
          <a:p>
            <a:pPr marL="594900" lvl="1" indent="-342900">
              <a:buFont typeface="Arial"/>
              <a:buChar char="•"/>
            </a:pPr>
            <a:r>
              <a:rPr lang="en-US" dirty="0" smtClean="0"/>
              <a:t>To overcome some of these difficulties we usually only observe during the winter months (60-65 % chance of suitable 3mm weather) or during the night (especially at 12 or 7mm).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mm observing – the least simple case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Screen Shot 2012-09-24 at 4.26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919" y="1630220"/>
            <a:ext cx="2565578" cy="499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07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Observing Strategies | CASS Radio School 2015 | Shari Breen</a:t>
            </a:r>
            <a:endParaRPr lang="en-US"/>
          </a:p>
        </p:txBody>
      </p:sp>
      <p:pic>
        <p:nvPicPr>
          <p:cNvPr id="6" name="Picture 5" descr="Screen Shot 2012-09-24 at 4.52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0" y="0"/>
            <a:ext cx="9081130" cy="670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62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vis_badweath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455" y="373495"/>
            <a:ext cx="6776075" cy="608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395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rgbClr val="F447C4"/>
          </a:solidFill>
          <a:ln>
            <a:solidFill>
              <a:srgbClr val="FF24B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0000" y="1443637"/>
            <a:ext cx="8460000" cy="5312765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Observe a strong calibrator (e.g. 0537-441, 1253-055 or 1921-295)</a:t>
            </a:r>
          </a:p>
          <a:p>
            <a:pPr marL="594900" lvl="1" indent="-342900">
              <a:buFont typeface="Arial"/>
              <a:buChar char="•"/>
            </a:pPr>
            <a:r>
              <a:rPr lang="en-US" dirty="0" smtClean="0"/>
              <a:t>Calibrate delays (</a:t>
            </a:r>
            <a:r>
              <a:rPr lang="en-US" dirty="0" err="1" smtClean="0"/>
              <a:t>dcal</a:t>
            </a:r>
            <a:r>
              <a:rPr lang="en-US" dirty="0" smtClean="0"/>
              <a:t>)</a:t>
            </a:r>
          </a:p>
          <a:p>
            <a:pPr marL="594900" lvl="1" indent="-342900">
              <a:buFont typeface="Arial"/>
              <a:buChar char="•"/>
            </a:pPr>
            <a:r>
              <a:rPr lang="en-US" dirty="0" smtClean="0"/>
              <a:t>Do a pointing (can choose specs)</a:t>
            </a:r>
          </a:p>
          <a:p>
            <a:pPr marL="594900" lvl="1" indent="-342900">
              <a:buFont typeface="Arial"/>
              <a:buChar char="•"/>
            </a:pPr>
            <a:r>
              <a:rPr lang="en-US" dirty="0" smtClean="0"/>
              <a:t>Calibrate phase (</a:t>
            </a:r>
            <a:r>
              <a:rPr lang="en-US" dirty="0" err="1" smtClean="0"/>
              <a:t>pcal</a:t>
            </a:r>
            <a:r>
              <a:rPr lang="en-US" dirty="0" smtClean="0"/>
              <a:t>)</a:t>
            </a:r>
          </a:p>
          <a:p>
            <a:pPr marL="594900" lvl="1" indent="-342900">
              <a:buFont typeface="Arial"/>
              <a:buChar char="•"/>
            </a:pPr>
            <a:r>
              <a:rPr lang="en-US" dirty="0" smtClean="0"/>
              <a:t>Calibrate amplitudes (</a:t>
            </a:r>
            <a:r>
              <a:rPr lang="en-US" dirty="0" err="1" smtClean="0"/>
              <a:t>acal</a:t>
            </a:r>
            <a:r>
              <a:rPr lang="en-US" dirty="0" smtClean="0"/>
              <a:t> or                                                                                 paddle at 3mm)</a:t>
            </a:r>
          </a:p>
          <a:p>
            <a:pPr marL="342900" indent="-342900">
              <a:buFont typeface="Arial"/>
              <a:buChar char="•"/>
            </a:pPr>
            <a:endParaRPr lang="en-US" sz="7700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Observe either 1934-638 (at 12 or 7mm) or a planet (at 3mm) for primary calibration</a:t>
            </a:r>
          </a:p>
          <a:p>
            <a:pPr marL="594900" lvl="1" indent="-342900">
              <a:buFont typeface="Arial"/>
              <a:buChar char="•"/>
            </a:pPr>
            <a:r>
              <a:rPr lang="en-US" dirty="0" smtClean="0"/>
              <a:t>Pointing first (1934-638 or source nearby planet)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Target observations </a:t>
            </a:r>
          </a:p>
          <a:p>
            <a:pPr marL="594900" lvl="1" indent="-342900">
              <a:buFont typeface="Arial"/>
              <a:buChar char="•"/>
            </a:pPr>
            <a:r>
              <a:rPr lang="en-US" dirty="0" smtClean="0"/>
              <a:t>Include a pointing once an hour (ideally on a strong source within ~20 degrees)</a:t>
            </a:r>
          </a:p>
          <a:p>
            <a:pPr marL="342900" indent="-342900">
              <a:buFont typeface="Arial"/>
              <a:buChar char="•"/>
            </a:pPr>
            <a:endParaRPr lang="en-US" dirty="0" smtClean="0"/>
          </a:p>
          <a:p>
            <a:pPr marL="342900" indent="-342900">
              <a:buFont typeface="Arial"/>
              <a:buChar char="•"/>
            </a:pPr>
            <a:endParaRPr lang="en-US" dirty="0" smtClean="0"/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Observing at mm frequencies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vis_poin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441" y="1915803"/>
            <a:ext cx="3200689" cy="255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490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rgbClr val="F447C4"/>
          </a:solidFill>
          <a:ln>
            <a:solidFill>
              <a:srgbClr val="FF24B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6820" y="1386166"/>
            <a:ext cx="5351090" cy="455565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Measure </a:t>
            </a:r>
            <a:r>
              <a:rPr lang="en-US" sz="2000" dirty="0" err="1" smtClean="0"/>
              <a:t>Tsys</a:t>
            </a:r>
            <a:r>
              <a:rPr lang="en-US" sz="2000" dirty="0" smtClean="0"/>
              <a:t> and correct for the atmosphere at 3mm</a:t>
            </a:r>
          </a:p>
          <a:p>
            <a:pPr marL="594900" lvl="1" indent="-342900">
              <a:buFont typeface="Arial"/>
              <a:buChar char="•"/>
            </a:pPr>
            <a:r>
              <a:rPr lang="en-US" sz="1800" dirty="0" smtClean="0"/>
              <a:t>Place an ambient load in front of receiver horn for 30 sec</a:t>
            </a:r>
          </a:p>
          <a:p>
            <a:pPr marL="594900" lvl="1" indent="-342900">
              <a:buFont typeface="Arial"/>
              <a:buChar char="•"/>
            </a:pPr>
            <a:r>
              <a:rPr lang="en-US" sz="1800" dirty="0" smtClean="0"/>
              <a:t>Gives </a:t>
            </a:r>
            <a:r>
              <a:rPr lang="en-US" sz="1800" dirty="0" err="1" smtClean="0"/>
              <a:t>Tsys</a:t>
            </a:r>
            <a:r>
              <a:rPr lang="en-US" sz="1800" dirty="0" smtClean="0"/>
              <a:t> corrected for the current atmospheric conditions</a:t>
            </a:r>
          </a:p>
          <a:p>
            <a:pPr marL="342900" indent="-342900">
              <a:buFont typeface="Arial"/>
              <a:buChar char="•"/>
            </a:pPr>
            <a:endParaRPr lang="en-US" sz="4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Every ~15 </a:t>
            </a:r>
            <a:r>
              <a:rPr lang="en-US" sz="2000" dirty="0" err="1" smtClean="0"/>
              <a:t>mins</a:t>
            </a:r>
            <a:r>
              <a:rPr lang="en-US" sz="2000" dirty="0" smtClean="0"/>
              <a:t> (often every second phase </a:t>
            </a:r>
            <a:r>
              <a:rPr lang="en-US" sz="2000" dirty="0" err="1" smtClean="0"/>
              <a:t>cal</a:t>
            </a:r>
            <a:r>
              <a:rPr lang="en-US" sz="2000" dirty="0" smtClean="0"/>
              <a:t>) and </a:t>
            </a:r>
            <a:r>
              <a:rPr lang="en-US" sz="1800" dirty="0"/>
              <a:t>b</a:t>
            </a:r>
            <a:r>
              <a:rPr lang="en-US" sz="1800" dirty="0" smtClean="0"/>
              <a:t>efore primary and </a:t>
            </a:r>
            <a:r>
              <a:rPr lang="en-US" sz="1800" dirty="0" err="1" smtClean="0"/>
              <a:t>bandpass</a:t>
            </a:r>
            <a:r>
              <a:rPr lang="en-US" sz="1800" dirty="0" smtClean="0"/>
              <a:t> calibrators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-316970" y="270000"/>
            <a:ext cx="8460000" cy="89378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Paddle scans 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5" descr="vis_paddl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406" y="4334117"/>
            <a:ext cx="2928756" cy="23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scf03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031" y="402409"/>
            <a:ext cx="2391332" cy="179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creen Shot 2012-09-24 at 11.18.4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88" y="4830221"/>
            <a:ext cx="4588380" cy="1889618"/>
          </a:xfrm>
          <a:prstGeom prst="rect">
            <a:avLst/>
          </a:prstGeom>
        </p:spPr>
      </p:pic>
      <p:pic>
        <p:nvPicPr>
          <p:cNvPr id="8" name="Picture 7" descr="Screen Shot 2012-09-25 at 7.07.41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468" y="2419884"/>
            <a:ext cx="2795828" cy="1812635"/>
          </a:xfrm>
          <a:prstGeom prst="rect">
            <a:avLst/>
          </a:prstGeom>
        </p:spPr>
      </p:pic>
      <p:pic>
        <p:nvPicPr>
          <p:cNvPr id="9" name="Picture 8" descr="Screen Shot 2012-09-25 at 7.09.08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366" y="3261315"/>
            <a:ext cx="2902858" cy="69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680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rgbClr val="F447C4"/>
          </a:solidFill>
          <a:ln>
            <a:solidFill>
              <a:srgbClr val="FF24B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Have a plan and make sure it is a good one!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Different science goals require different strategies so think carefully about what is required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See </a:t>
            </a:r>
            <a:r>
              <a:rPr lang="en-US" sz="2400" dirty="0"/>
              <a:t>ATCA </a:t>
            </a:r>
            <a:r>
              <a:rPr lang="en-US" sz="2400" dirty="0" smtClean="0"/>
              <a:t>webpage for further information and links to other resources: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       </a:t>
            </a:r>
            <a:r>
              <a:rPr lang="en-US" sz="2400" b="1" dirty="0">
                <a:solidFill>
                  <a:srgbClr val="660066"/>
                </a:solidFill>
              </a:rPr>
              <a:t>http://</a:t>
            </a:r>
            <a:r>
              <a:rPr lang="en-US" sz="2400" b="1" dirty="0" err="1">
                <a:solidFill>
                  <a:srgbClr val="660066"/>
                </a:solidFill>
              </a:rPr>
              <a:t>www.narrabri.atnf.csiro.au</a:t>
            </a:r>
            <a:r>
              <a:rPr lang="en-US" sz="2400" b="1" dirty="0">
                <a:solidFill>
                  <a:srgbClr val="660066"/>
                </a:solidFill>
              </a:rPr>
              <a:t>/</a:t>
            </a:r>
            <a:r>
              <a:rPr lang="en-US" sz="2400" b="1" dirty="0" smtClean="0">
                <a:solidFill>
                  <a:srgbClr val="660066"/>
                </a:solidFill>
              </a:rPr>
              <a:t>observing/</a:t>
            </a:r>
            <a:endParaRPr lang="en-US" b="1" dirty="0" smtClean="0">
              <a:solidFill>
                <a:srgbClr val="6600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Summary and further information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7" descr="Screen Shot 2017-09-27 at 11.18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868" y="3826261"/>
            <a:ext cx="5849082" cy="297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14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rgbClr val="F447C4"/>
          </a:solidFill>
          <a:ln>
            <a:solidFill>
              <a:srgbClr val="FF24B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Screen Shot 2013-12-01 at 8.32.5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687" y="2977704"/>
            <a:ext cx="3458313" cy="32173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89240" y="6284487"/>
            <a:ext cx="2109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Cragg et al. (2005)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66157" y="2480996"/>
            <a:ext cx="2725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Cyganowski et al. (2009)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62676"/>
            <a:ext cx="9144000" cy="6195324"/>
          </a:xfrm>
          <a:prstGeom prst="rect">
            <a:avLst/>
          </a:prstGeom>
          <a:solidFill>
            <a:srgbClr val="F447C4"/>
          </a:solidFill>
          <a:ln>
            <a:solidFill>
              <a:srgbClr val="F447C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800" dirty="0"/>
          </a:p>
        </p:txBody>
      </p:sp>
      <p:pic>
        <p:nvPicPr>
          <p:cNvPr id="10" name="Picture 9" descr="Screen Shot 2017-09-24 at 10.02.5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058" y="2977704"/>
            <a:ext cx="5566794" cy="2502651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000" b="1" dirty="0">
                <a:solidFill>
                  <a:schemeClr val="bg1"/>
                </a:solidFill>
              </a:rPr>
              <a:t>Turning your plan into a compelling proposal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528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rgbClr val="F447C4"/>
          </a:solidFill>
          <a:ln>
            <a:solidFill>
              <a:srgbClr val="FF24B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 little about the process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76673" y="1116230"/>
            <a:ext cx="5408719" cy="5504209"/>
          </a:xfrm>
        </p:spPr>
        <p:txBody>
          <a:bodyPr>
            <a:normAutofit fontScale="70000" lnSpcReduction="20000"/>
          </a:bodyPr>
          <a:lstStyle/>
          <a:p>
            <a:pPr marL="457200" lvl="1" indent="0">
              <a:buNone/>
            </a:pP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There are two proposal rounds a year (15 Dec and 15 Jun for the APRS and OCTS, respectively)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The ATNF receives ~150 proposals a semester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The TAC is made up of 9 members and ~12 readers and they proposals from </a:t>
            </a:r>
            <a:r>
              <a:rPr lang="en-US" dirty="0" err="1" smtClean="0"/>
              <a:t>Parkes</a:t>
            </a:r>
            <a:r>
              <a:rPr lang="en-US" dirty="0" smtClean="0"/>
              <a:t>, ATCA, </a:t>
            </a:r>
            <a:r>
              <a:rPr lang="en-US" dirty="0" err="1" smtClean="0"/>
              <a:t>Tid</a:t>
            </a:r>
            <a:r>
              <a:rPr lang="en-US" dirty="0" smtClean="0"/>
              <a:t> and the LBA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Each proposal is reviewed by two TAC members and two readers </a:t>
            </a:r>
          </a:p>
          <a:p>
            <a:pPr lvl="2"/>
            <a:r>
              <a:rPr lang="en-US" dirty="0" smtClean="0"/>
              <a:t>Each gives a grade and comments</a:t>
            </a:r>
          </a:p>
          <a:p>
            <a:pPr lvl="2"/>
            <a:r>
              <a:rPr lang="en-US" dirty="0" smtClean="0"/>
              <a:t>Grades are </a:t>
            </a:r>
            <a:r>
              <a:rPr lang="en-US" dirty="0" err="1" smtClean="0"/>
              <a:t>finalised</a:t>
            </a:r>
            <a:r>
              <a:rPr lang="en-US" dirty="0" smtClean="0"/>
              <a:t> during the TAC meeting (held around a month after the proposal deadline)</a:t>
            </a:r>
          </a:p>
          <a:p>
            <a:pPr lvl="2"/>
            <a:r>
              <a:rPr lang="en-US" dirty="0" smtClean="0"/>
              <a:t>Grades given to the scheduler (Jamie for ATCA, Jimi for </a:t>
            </a:r>
            <a:r>
              <a:rPr lang="en-US" dirty="0" err="1" smtClean="0"/>
              <a:t>Parkes</a:t>
            </a:r>
            <a:r>
              <a:rPr lang="en-US" dirty="0" smtClean="0"/>
              <a:t>) 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On the ATCA ~35% proposals get most of their time, ~15% get some and ~50% get none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6" name="Picture 5" descr="Screen Shot 2017-09-25 at 6.48.4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947" y="4938221"/>
            <a:ext cx="3210252" cy="1792666"/>
          </a:xfrm>
          <a:prstGeom prst="rect">
            <a:avLst/>
          </a:prstGeom>
        </p:spPr>
      </p:pic>
      <p:pic>
        <p:nvPicPr>
          <p:cNvPr id="8" name="Picture 7" descr="Screen Shot 2017-09-04 at 4.47.3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574" y="3309600"/>
            <a:ext cx="1913300" cy="153703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44"/>
          <a:stretch/>
        </p:blipFill>
        <p:spPr bwMode="auto">
          <a:xfrm>
            <a:off x="5488574" y="1421601"/>
            <a:ext cx="1913300" cy="1729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6" descr="Screen Shot 2017-09-25 at 6.54.33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604" y="1987126"/>
            <a:ext cx="1556152" cy="232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350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7-09-25 at 2.43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11" y="3520463"/>
            <a:ext cx="8539458" cy="313045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rgbClr val="F447C4"/>
          </a:solidFill>
          <a:ln>
            <a:solidFill>
              <a:srgbClr val="FF24B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You have your strategy, what next?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14886" y="1417604"/>
            <a:ext cx="896965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For the ATCA, go to </a:t>
            </a:r>
            <a:r>
              <a:rPr lang="en-US" sz="2000" dirty="0" err="1" smtClean="0"/>
              <a:t>opal.atnf.csiro.au</a:t>
            </a:r>
            <a:r>
              <a:rPr lang="en-US" sz="2000" dirty="0" smtClean="0"/>
              <a:t> and familiarize yourself with the rules, check what arrays are being offered </a:t>
            </a:r>
            <a:r>
              <a:rPr lang="en-US" sz="2000" dirty="0" err="1" smtClean="0"/>
              <a:t>etc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Proposals need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Coversheet 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Observations table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Scientific justification</a:t>
            </a:r>
          </a:p>
          <a:p>
            <a:pPr marL="742950" lvl="1" indent="-285750">
              <a:buFont typeface="Arial"/>
              <a:buChar char="•"/>
            </a:pPr>
            <a:endParaRPr lang="en-US" sz="2000" dirty="0"/>
          </a:p>
          <a:p>
            <a:pPr marL="742950" lvl="1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</p:txBody>
      </p:sp>
      <p:pic>
        <p:nvPicPr>
          <p:cNvPr id="6" name="Picture 5" descr="Screen Shot 2017-09-25 at 2.34.5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4" y="806161"/>
            <a:ext cx="4138084" cy="5844752"/>
          </a:xfrm>
          <a:prstGeom prst="rect">
            <a:avLst/>
          </a:prstGeom>
          <a:ln>
            <a:solidFill>
              <a:srgbClr val="EF30BB"/>
            </a:solidFill>
          </a:ln>
        </p:spPr>
      </p:pic>
      <p:pic>
        <p:nvPicPr>
          <p:cNvPr id="7" name="Picture 6" descr="Screen Shot 2017-09-25 at 2.34.5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084" y="797619"/>
            <a:ext cx="4545916" cy="5853294"/>
          </a:xfrm>
          <a:prstGeom prst="rect">
            <a:avLst/>
          </a:prstGeom>
          <a:ln>
            <a:solidFill>
              <a:srgbClr val="EF30BB"/>
            </a:solidFill>
          </a:ln>
        </p:spPr>
      </p:pic>
      <p:pic>
        <p:nvPicPr>
          <p:cNvPr id="8" name="Picture 7" descr="Screen Shot 2017-09-25 at 2.37.43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811"/>
            <a:ext cx="9144000" cy="6443189"/>
          </a:xfrm>
          <a:prstGeom prst="rect">
            <a:avLst/>
          </a:prstGeom>
        </p:spPr>
      </p:pic>
      <p:pic>
        <p:nvPicPr>
          <p:cNvPr id="9" name="Picture 8" descr="Screen Shot 2017-09-25 at 2.38.08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934" y="466013"/>
            <a:ext cx="67183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93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rgbClr val="F447C4"/>
          </a:solidFill>
          <a:ln>
            <a:solidFill>
              <a:srgbClr val="FF24B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63030" y="1221754"/>
            <a:ext cx="8523770" cy="5878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Know your audience, know the rules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Write to astronomers but not an expert in your field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STICK to the rules. 3 pages means 3 pages. </a:t>
            </a:r>
            <a:endParaRPr lang="en-US" dirty="0" smtClean="0"/>
          </a:p>
          <a:p>
            <a:pPr marL="742950" lvl="1" indent="-285750">
              <a:buFont typeface="Arial"/>
              <a:buChar char="•"/>
            </a:pPr>
            <a:endParaRPr lang="en-US" sz="800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Make it clear what the key question/problem you are </a:t>
            </a:r>
          </a:p>
          <a:p>
            <a:r>
              <a:rPr lang="en-US" dirty="0"/>
              <a:t> </a:t>
            </a:r>
            <a:r>
              <a:rPr lang="en-US" dirty="0" smtClean="0"/>
              <a:t>     going to address and how you will achieve it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Don’t wait to explain this!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What observations are you planning (demonstrate in the technical justification that your plan is good!)? How will they address the problem?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sz="800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Think </a:t>
            </a:r>
            <a:r>
              <a:rPr lang="en-US" dirty="0"/>
              <a:t>about the people reading the proposal	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Make it concise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Use clear language – please avoid acronyms and jargon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Make it enjoyable to read – story, background, motivation, what the important question is and how you will answer it. Why is it important? Why are the observations critical to help address the big question?</a:t>
            </a:r>
          </a:p>
          <a:p>
            <a:pPr marL="285750" indent="-285750">
              <a:buFont typeface="Arial"/>
              <a:buChar char="•"/>
            </a:pPr>
            <a:endParaRPr lang="en-US" sz="800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Use figures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Make sure that they are relevant and support your proposal</a:t>
            </a:r>
          </a:p>
          <a:p>
            <a:pPr marL="742950" lvl="1" indent="-285750">
              <a:buFont typeface="Arial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799747" y="10162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Some advice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Screen Shot 2017-09-26 at 9.09.0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283" y="1343096"/>
            <a:ext cx="3074167" cy="185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34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rgbClr val="F447C4"/>
          </a:solidFill>
          <a:ln>
            <a:solidFill>
              <a:srgbClr val="FF24B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867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importance of a good strategy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715592" y="1485968"/>
            <a:ext cx="84603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US" dirty="0"/>
              <a:t>Starts taking shape at the proposal stage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Good </a:t>
            </a:r>
            <a:r>
              <a:rPr lang="en-US" dirty="0"/>
              <a:t>telescopes are generally </a:t>
            </a:r>
            <a:r>
              <a:rPr lang="en-US" dirty="0" smtClean="0"/>
              <a:t>oversubscribed (ATCA usually by 2 – 3 times)</a:t>
            </a:r>
            <a:endParaRPr lang="en-US" dirty="0"/>
          </a:p>
          <a:p>
            <a:pPr marL="137700" indent="-342900">
              <a:buFont typeface="Arial"/>
              <a:buChar char="•"/>
            </a:pPr>
            <a:endParaRPr lang="en-US" dirty="0" smtClean="0"/>
          </a:p>
          <a:p>
            <a:pPr marL="137700" indent="-342900">
              <a:buFont typeface="Arial"/>
              <a:buChar char="•"/>
            </a:pPr>
            <a:r>
              <a:rPr lang="en-US" dirty="0" smtClean="0"/>
              <a:t>Need </a:t>
            </a:r>
            <a:r>
              <a:rPr lang="en-US" dirty="0"/>
              <a:t>to have a good plan to get good data that meets your science </a:t>
            </a:r>
            <a:r>
              <a:rPr lang="en-US" dirty="0" smtClean="0"/>
              <a:t>goals</a:t>
            </a:r>
          </a:p>
          <a:p>
            <a:pPr marL="137700" indent="-342900">
              <a:buFont typeface="Arial"/>
              <a:buChar char="•"/>
            </a:pPr>
            <a:r>
              <a:rPr lang="en-US" dirty="0" smtClean="0"/>
              <a:t>Make sure you are familiar with the current status of the instrument</a:t>
            </a:r>
            <a:endParaRPr lang="en-US" dirty="0"/>
          </a:p>
        </p:txBody>
      </p:sp>
      <p:pic>
        <p:nvPicPr>
          <p:cNvPr id="5" name="Picture 4" descr="Screen Shot 2017-09-29 at 9.32.1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357" y="3165849"/>
            <a:ext cx="5464274" cy="342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20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rgbClr val="F447C4"/>
          </a:solidFill>
          <a:ln>
            <a:solidFill>
              <a:srgbClr val="FF24B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Most annoying things from the last proposal round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63071" y="1583766"/>
            <a:ext cx="864386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Figures – relevance, axis labels!!!!! Please make it so I can read them. 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Acronyms!!! </a:t>
            </a:r>
            <a:r>
              <a:rPr lang="en-US" sz="2000" dirty="0" smtClean="0"/>
              <a:t>Just don’t do it! </a:t>
            </a:r>
            <a:endParaRPr lang="en-US" sz="2000" dirty="0"/>
          </a:p>
          <a:p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Justify </a:t>
            </a:r>
            <a:r>
              <a:rPr lang="en-US" sz="2000" dirty="0"/>
              <a:t>the array request, time etc. Just saying you need it isn’t a justification.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Don’t make me hunt for information, either by citing someone without saying what they did, or making me search for stuff on the </a:t>
            </a:r>
            <a:r>
              <a:rPr lang="en-US" sz="2000" dirty="0" smtClean="0"/>
              <a:t>archive </a:t>
            </a:r>
            <a:r>
              <a:rPr lang="en-US" sz="2000" dirty="0"/>
              <a:t>-&gt; saying data x is not good enough is not </a:t>
            </a:r>
            <a:r>
              <a:rPr lang="en-US" sz="2000" dirty="0" smtClean="0"/>
              <a:t>justification! </a:t>
            </a:r>
            <a:r>
              <a:rPr lang="en-US" sz="2000" dirty="0"/>
              <a:t>WHY???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Stick to the page limits and all other instructions.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If resubmitting address the TACs previous comments! If you don’t it will piss the person off from the beginning. Do it! Even if the TAC was wrong! 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2133600"/>
            <a:ext cx="8263469" cy="33528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US" sz="2000" dirty="0">
                <a:solidFill>
                  <a:srgbClr val="660066"/>
                </a:solidFill>
              </a:rPr>
              <a:t>SNR, SNRs, SN, CSM, ER, ALMA, ATCA, MWA, GLEAM, ICRAR, CAASTRO, NRAO, ESO, CSIRO, LMC, MCs, CABB, RMS, HI, SINGG, HIPASS, WISE, GALEX, </a:t>
            </a:r>
            <a:r>
              <a:rPr lang="en-US" sz="2000" dirty="0" err="1">
                <a:solidFill>
                  <a:srgbClr val="660066"/>
                </a:solidFill>
              </a:rPr>
              <a:t>DECam</a:t>
            </a:r>
            <a:r>
              <a:rPr lang="en-US" sz="2000" dirty="0">
                <a:solidFill>
                  <a:srgbClr val="660066"/>
                </a:solidFill>
              </a:rPr>
              <a:t>, CTIO, SFE, HST, ISM, </a:t>
            </a:r>
            <a:r>
              <a:rPr lang="en-US" sz="2000" dirty="0" err="1">
                <a:solidFill>
                  <a:srgbClr val="660066"/>
                </a:solidFill>
              </a:rPr>
              <a:t>SNe</a:t>
            </a:r>
            <a:r>
              <a:rPr lang="en-US" sz="2000" dirty="0">
                <a:solidFill>
                  <a:srgbClr val="660066"/>
                </a:solidFill>
              </a:rPr>
              <a:t>, SFR, VLA, HII, ASKAP, GASKAP, RFI, MC, GMC, SMC, UV, CNM, WNM, MW, ANU, CFB, FWHM, LST, WIMP, </a:t>
            </a:r>
            <a:r>
              <a:rPr lang="en-US" sz="2000" dirty="0" err="1">
                <a:solidFill>
                  <a:srgbClr val="660066"/>
                </a:solidFill>
              </a:rPr>
              <a:t>dSphs</a:t>
            </a:r>
            <a:r>
              <a:rPr lang="en-US" sz="2000" dirty="0">
                <a:solidFill>
                  <a:srgbClr val="660066"/>
                </a:solidFill>
              </a:rPr>
              <a:t>, CDM, GBT, EMU, SKA, UFDs, DM, ATOA, CABB, </a:t>
            </a:r>
            <a:r>
              <a:rPr lang="en-US" sz="2000" dirty="0" err="1">
                <a:solidFill>
                  <a:srgbClr val="660066"/>
                </a:solidFill>
              </a:rPr>
              <a:t>PNe</a:t>
            </a:r>
            <a:r>
              <a:rPr lang="en-US" sz="2000" dirty="0">
                <a:solidFill>
                  <a:srgbClr val="660066"/>
                </a:solidFill>
              </a:rPr>
              <a:t>, PN, AGB, IRAS, RMS, BW, IR, AGN, YSO, CMZ, WALLABY, PAF, </a:t>
            </a:r>
            <a:r>
              <a:rPr lang="en-US" sz="2000" dirty="0" err="1">
                <a:solidFill>
                  <a:srgbClr val="660066"/>
                </a:solidFill>
              </a:rPr>
              <a:t>ASKAPsoft</a:t>
            </a:r>
            <a:r>
              <a:rPr lang="en-US" sz="2000" dirty="0">
                <a:solidFill>
                  <a:srgbClr val="660066"/>
                </a:solidFill>
              </a:rPr>
              <a:t>, ACES, SUMSS, ASKAP-12, IMAGINE, BGC, HICAT, JVLA, IRAM, SMA, SDC, NANTEN, SEST, MAGMA, </a:t>
            </a:r>
            <a:r>
              <a:rPr lang="en-US" sz="2000" dirty="0" err="1">
                <a:solidFill>
                  <a:srgbClr val="660066"/>
                </a:solidFill>
              </a:rPr>
              <a:t>SUPERBx</a:t>
            </a:r>
            <a:r>
              <a:rPr lang="en-US" sz="2000" dirty="0">
                <a:solidFill>
                  <a:srgbClr val="660066"/>
                </a:solidFill>
              </a:rPr>
              <a:t>, FRB, SUPERB, GMRT, IGM, GLIMPSE, DM, HESS, LIGO, NSW, TDE, CHIME, </a:t>
            </a:r>
            <a:r>
              <a:rPr lang="en-US" sz="2000" dirty="0" err="1">
                <a:solidFill>
                  <a:srgbClr val="660066"/>
                </a:solidFill>
              </a:rPr>
              <a:t>MeerKAT</a:t>
            </a:r>
            <a:r>
              <a:rPr lang="en-US" sz="2000" dirty="0">
                <a:solidFill>
                  <a:srgbClr val="660066"/>
                </a:solidFill>
              </a:rPr>
              <a:t>, PPTA, CASS, ANDS, CGI, HIPSR, CGM, CSE, LBA, MM1, CM2, </a:t>
            </a:r>
            <a:r>
              <a:rPr lang="en-US" sz="2000" dirty="0" err="1">
                <a:solidFill>
                  <a:srgbClr val="660066"/>
                </a:solidFill>
              </a:rPr>
              <a:t>HartRAO</a:t>
            </a:r>
            <a:r>
              <a:rPr lang="is-IS" sz="2000" dirty="0">
                <a:solidFill>
                  <a:srgbClr val="660066"/>
                </a:solidFill>
              </a:rPr>
              <a:t>….....</a:t>
            </a:r>
            <a:endParaRPr lang="en-US" sz="20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29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41958" y="1143009"/>
            <a:ext cx="4648878" cy="4525963"/>
          </a:xfrm>
        </p:spPr>
        <p:txBody>
          <a:bodyPr>
            <a:normAutofit/>
          </a:bodyPr>
          <a:lstStyle/>
          <a:p>
            <a:pPr lvl="1">
              <a:buFont typeface="Arial"/>
              <a:buChar char="•"/>
            </a:pPr>
            <a:r>
              <a:rPr lang="en-US" sz="1600" dirty="0" smtClean="0"/>
              <a:t>Ask for help and read successful proposals – writing good proposals is a skill that takes time to learn</a:t>
            </a:r>
          </a:p>
          <a:p>
            <a:pPr lvl="1">
              <a:buFont typeface="Arial"/>
              <a:buChar char="•"/>
            </a:pPr>
            <a:r>
              <a:rPr lang="en-US" sz="1600" dirty="0" smtClean="0"/>
              <a:t>Give yourself enough time </a:t>
            </a:r>
          </a:p>
          <a:p>
            <a:pPr lvl="1">
              <a:buFont typeface="Arial"/>
              <a:buChar char="•"/>
            </a:pPr>
            <a:r>
              <a:rPr lang="en-US" sz="1600" dirty="0" smtClean="0"/>
              <a:t>Put your work into broader scientific context and </a:t>
            </a:r>
            <a:r>
              <a:rPr lang="en-US" sz="1600" dirty="0" err="1" smtClean="0"/>
              <a:t>emphasise</a:t>
            </a:r>
            <a:r>
              <a:rPr lang="en-US" sz="1600" dirty="0" smtClean="0"/>
              <a:t> how the proposed observations address a problem</a:t>
            </a:r>
          </a:p>
          <a:p>
            <a:pPr lvl="1">
              <a:buFont typeface="Arial"/>
              <a:buChar char="•"/>
            </a:pPr>
            <a:r>
              <a:rPr lang="en-US" sz="1600" dirty="0" smtClean="0"/>
              <a:t>Justify technical requirements! </a:t>
            </a:r>
          </a:p>
          <a:p>
            <a:pPr lvl="1">
              <a:buFont typeface="Arial"/>
              <a:buChar char="•"/>
            </a:pPr>
            <a:r>
              <a:rPr lang="en-US" sz="1600" dirty="0" smtClean="0"/>
              <a:t>Make it enjoyable to read</a:t>
            </a:r>
          </a:p>
          <a:p>
            <a:pPr lvl="1">
              <a:buFont typeface="Arial"/>
              <a:buChar char="•"/>
            </a:pPr>
            <a:r>
              <a:rPr lang="en-US" sz="1600" dirty="0" smtClean="0"/>
              <a:t>Use dot points to summaries main points (added benefit that they stand out and draw the reader’s eye)</a:t>
            </a:r>
          </a:p>
          <a:p>
            <a:pPr lvl="1">
              <a:buFont typeface="Arial"/>
              <a:buChar char="•"/>
            </a:pPr>
            <a:r>
              <a:rPr lang="en-US" sz="1600" dirty="0" smtClean="0"/>
              <a:t>Highlight progress in ongoing projects</a:t>
            </a:r>
          </a:p>
          <a:p>
            <a:pPr lvl="1">
              <a:buFont typeface="Arial"/>
              <a:buChar char="•"/>
            </a:pPr>
            <a:r>
              <a:rPr lang="en-US" sz="1600" dirty="0" smtClean="0"/>
              <a:t>Write for a general astronomy audience </a:t>
            </a:r>
          </a:p>
          <a:p>
            <a:pPr lvl="1">
              <a:buFont typeface="Arial"/>
              <a:buChar char="•"/>
            </a:pPr>
            <a:endParaRPr lang="en-US" sz="1600" dirty="0" smtClean="0"/>
          </a:p>
          <a:p>
            <a:pPr lvl="1">
              <a:buFont typeface="Arial"/>
              <a:buChar char="•"/>
            </a:pPr>
            <a:endParaRPr lang="en-US" sz="1600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>
              <a:buFont typeface="Arial"/>
              <a:buChar char="•"/>
            </a:pPr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4678800" y="166558"/>
            <a:ext cx="4256165" cy="832509"/>
          </a:xfrm>
          <a:prstGeom prst="rect">
            <a:avLst/>
          </a:prstGeom>
          <a:solidFill>
            <a:srgbClr val="F447C4"/>
          </a:solidFill>
          <a:ln>
            <a:solidFill>
              <a:srgbClr val="FF24B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Don’t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4678800" y="166558"/>
            <a:ext cx="4256165" cy="6507369"/>
          </a:xfrm>
          <a:prstGeom prst="rect">
            <a:avLst/>
          </a:prstGeom>
          <a:noFill/>
          <a:ln w="28575" cmpd="sng">
            <a:solidFill>
              <a:srgbClr val="EF30B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0755" y="166558"/>
            <a:ext cx="4256165" cy="832509"/>
          </a:xfrm>
          <a:prstGeom prst="rect">
            <a:avLst/>
          </a:prstGeom>
          <a:solidFill>
            <a:srgbClr val="F447C4"/>
          </a:solidFill>
          <a:ln>
            <a:solidFill>
              <a:srgbClr val="FF24B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Do</a:t>
            </a:r>
            <a:endParaRPr lang="en-US" sz="4000" dirty="0"/>
          </a:p>
        </p:txBody>
      </p:sp>
      <p:sp>
        <p:nvSpPr>
          <p:cNvPr id="11" name="Rectangle 10"/>
          <p:cNvSpPr/>
          <p:nvPr/>
        </p:nvSpPr>
        <p:spPr>
          <a:xfrm>
            <a:off x="250755" y="166558"/>
            <a:ext cx="4256165" cy="6507369"/>
          </a:xfrm>
          <a:prstGeom prst="rect">
            <a:avLst/>
          </a:prstGeom>
          <a:noFill/>
          <a:ln w="28575" cmpd="sng">
            <a:solidFill>
              <a:srgbClr val="EF30B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874323" y="1650543"/>
            <a:ext cx="381247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endParaRPr lang="en-US" smtClean="0"/>
          </a:p>
          <a:p>
            <a:pPr marL="457200" lvl="1" indent="0">
              <a:buFont typeface="Arial"/>
              <a:buNone/>
            </a:pPr>
            <a:endParaRPr lang="en-US" dirty="0" smtClean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337590" y="1095911"/>
            <a:ext cx="456351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/>
              <a:buChar char="•"/>
            </a:pPr>
            <a:r>
              <a:rPr lang="en-US" sz="1600" dirty="0" smtClean="0"/>
              <a:t>Make extra work for the people reading your proposal</a:t>
            </a:r>
          </a:p>
          <a:p>
            <a:pPr lvl="1">
              <a:buFont typeface="Arial"/>
              <a:buChar char="•"/>
            </a:pPr>
            <a:r>
              <a:rPr lang="en-US" sz="1600" dirty="0" smtClean="0"/>
              <a:t>Ignore the TACs comments from previous rounds – explicitly address them</a:t>
            </a:r>
          </a:p>
          <a:p>
            <a:pPr lvl="1">
              <a:buFont typeface="Arial"/>
              <a:buChar char="•"/>
            </a:pPr>
            <a:r>
              <a:rPr lang="en-US" sz="1600" dirty="0" smtClean="0"/>
              <a:t>Add figures unless they are relevant, you explain them and you can READ THE AXIS LABELS</a:t>
            </a:r>
          </a:p>
          <a:p>
            <a:pPr lvl="1">
              <a:buFont typeface="Arial"/>
              <a:buChar char="•"/>
            </a:pPr>
            <a:r>
              <a:rPr lang="en-US" sz="1600" dirty="0" smtClean="0"/>
              <a:t>Use many acronyms </a:t>
            </a:r>
          </a:p>
          <a:p>
            <a:pPr lvl="1">
              <a:buFont typeface="Arial"/>
              <a:buChar char="•"/>
            </a:pPr>
            <a:r>
              <a:rPr lang="en-US" sz="1600" dirty="0" smtClean="0"/>
              <a:t>Wait to deliver the punch line</a:t>
            </a:r>
          </a:p>
          <a:p>
            <a:pPr lvl="1">
              <a:buFont typeface="Arial"/>
              <a:buChar char="•"/>
            </a:pPr>
            <a:r>
              <a:rPr lang="en-US" sz="1600" dirty="0" smtClean="0"/>
              <a:t>Ignore the rules (3 pages means 3 pages!)</a:t>
            </a:r>
          </a:p>
          <a:p>
            <a:pPr lvl="1">
              <a:buFont typeface="Arial"/>
              <a:buChar char="•"/>
            </a:pPr>
            <a:r>
              <a:rPr lang="en-US" sz="1600" dirty="0" smtClean="0"/>
              <a:t>Assume that the TAC readers know why your science is important</a:t>
            </a:r>
          </a:p>
          <a:p>
            <a:pPr lvl="1">
              <a:buFont typeface="Arial"/>
              <a:buChar char="•"/>
            </a:pPr>
            <a:r>
              <a:rPr lang="en-US" sz="1600" dirty="0" smtClean="0"/>
              <a:t>Just say you need a 6D array and a sensitivity of 40 </a:t>
            </a:r>
            <a:r>
              <a:rPr lang="en-US" sz="1600" dirty="0" err="1" smtClean="0"/>
              <a:t>mJy</a:t>
            </a:r>
            <a:r>
              <a:rPr lang="en-US" sz="1600" dirty="0" smtClean="0"/>
              <a:t> – justify!!!</a:t>
            </a:r>
          </a:p>
          <a:p>
            <a:pPr marL="457200" lvl="1" indent="0">
              <a:buFont typeface="Arial"/>
              <a:buNone/>
            </a:pPr>
            <a:endParaRPr lang="en-US" dirty="0" smtClean="0"/>
          </a:p>
          <a:p>
            <a:pPr lvl="1">
              <a:buFont typeface="Arial"/>
              <a:buChar char="•"/>
            </a:pPr>
            <a:endParaRPr lang="en-US" dirty="0" smtClean="0"/>
          </a:p>
        </p:txBody>
      </p:sp>
      <p:pic>
        <p:nvPicPr>
          <p:cNvPr id="17" name="Picture 16" descr="Screen Shot 2017-09-22 at 2.42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748" y="5001577"/>
            <a:ext cx="2844910" cy="1522954"/>
          </a:xfrm>
          <a:prstGeom prst="rect">
            <a:avLst/>
          </a:prstGeom>
        </p:spPr>
      </p:pic>
      <p:pic>
        <p:nvPicPr>
          <p:cNvPr id="14" name="Picture 13" descr="Screen Shot 2017-09-25 at 2.52.29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" b="-1"/>
          <a:stretch/>
        </p:blipFill>
        <p:spPr>
          <a:xfrm>
            <a:off x="1063987" y="5024972"/>
            <a:ext cx="2364616" cy="1585460"/>
          </a:xfrm>
          <a:prstGeom prst="rect">
            <a:avLst/>
          </a:prstGeom>
        </p:spPr>
      </p:pic>
      <p:pic>
        <p:nvPicPr>
          <p:cNvPr id="18" name="Picture 17" descr="Screen Shot 2017-09-04 at 4.47.31 A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7" t="18510"/>
          <a:stretch/>
        </p:blipFill>
        <p:spPr>
          <a:xfrm>
            <a:off x="3019577" y="6192035"/>
            <a:ext cx="320254" cy="35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595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rgbClr val="F447C4"/>
          </a:solidFill>
          <a:ln>
            <a:solidFill>
              <a:srgbClr val="FF24B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Lots of resources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4" name="Picture 3" descr="Screen Shot 2017-09-21 at 1.36.2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42"/>
          <a:stretch/>
        </p:blipFill>
        <p:spPr>
          <a:xfrm>
            <a:off x="785351" y="3831249"/>
            <a:ext cx="3944285" cy="1828411"/>
          </a:xfrm>
          <a:prstGeom prst="rect">
            <a:avLst/>
          </a:prstGeom>
        </p:spPr>
      </p:pic>
      <p:pic>
        <p:nvPicPr>
          <p:cNvPr id="6" name="Picture 5" descr="Screen Shot 2015-09-28 at 2.23.2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06" y="5812585"/>
            <a:ext cx="4344830" cy="80854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0885" y="1417639"/>
            <a:ext cx="87477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Talk to postdocs, other ATCA users, ATNF “friend”, DAs </a:t>
            </a:r>
            <a:r>
              <a:rPr lang="en-US" dirty="0" err="1" smtClean="0"/>
              <a:t>etc</a:t>
            </a:r>
            <a:r>
              <a:rPr lang="en-US" dirty="0" smtClean="0"/>
              <a:t> and </a:t>
            </a:r>
            <a:r>
              <a:rPr lang="en-US" b="1" dirty="0">
                <a:solidFill>
                  <a:srgbClr val="660066"/>
                </a:solidFill>
              </a:rPr>
              <a:t>http://</a:t>
            </a:r>
            <a:r>
              <a:rPr lang="en-US" b="1" dirty="0" err="1">
                <a:solidFill>
                  <a:srgbClr val="660066"/>
                </a:solidFill>
              </a:rPr>
              <a:t>www.narrabri.atnf.csiro.au</a:t>
            </a:r>
            <a:r>
              <a:rPr lang="en-US" b="1" dirty="0">
                <a:solidFill>
                  <a:srgbClr val="660066"/>
                </a:solidFill>
              </a:rPr>
              <a:t>/observing</a:t>
            </a:r>
            <a:r>
              <a:rPr lang="en-US" b="1" dirty="0" smtClean="0">
                <a:solidFill>
                  <a:srgbClr val="660066"/>
                </a:solidFill>
              </a:rPr>
              <a:t>/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ATCA users guide</a:t>
            </a:r>
            <a:r>
              <a:rPr lang="en-US" dirty="0">
                <a:solidFill>
                  <a:srgbClr val="000000"/>
                </a:solidFill>
              </a:rPr>
              <a:t>:</a:t>
            </a:r>
            <a:r>
              <a:rPr lang="en-US" b="1" dirty="0">
                <a:solidFill>
                  <a:srgbClr val="660066"/>
                </a:solidFill>
              </a:rPr>
              <a:t> http://www.narrabri.atnf.csiro.au/observing/users_guide/html/</a:t>
            </a:r>
            <a:r>
              <a:rPr lang="en-US" b="1" dirty="0" smtClean="0">
                <a:solidFill>
                  <a:srgbClr val="660066"/>
                </a:solidFill>
              </a:rPr>
              <a:t>atug.html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dirty="0">
                <a:solidFill>
                  <a:srgbClr val="000000"/>
                </a:solidFill>
              </a:rPr>
              <a:t>ATCA forum: </a:t>
            </a:r>
            <a:r>
              <a:rPr lang="en-US" b="1" dirty="0">
                <a:solidFill>
                  <a:srgbClr val="660066"/>
                </a:solidFill>
              </a:rPr>
              <a:t>https://</a:t>
            </a:r>
            <a:r>
              <a:rPr lang="en-US" b="1" dirty="0" err="1">
                <a:solidFill>
                  <a:srgbClr val="660066"/>
                </a:solidFill>
              </a:rPr>
              <a:t>atcaforum.atnf.csiro.au</a:t>
            </a:r>
            <a:r>
              <a:rPr lang="en-US" b="1" dirty="0" smtClean="0">
                <a:solidFill>
                  <a:srgbClr val="660066"/>
                </a:solidFill>
              </a:rPr>
              <a:t>/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ATCA </a:t>
            </a:r>
            <a:r>
              <a:rPr lang="en-US" dirty="0">
                <a:solidFill>
                  <a:srgbClr val="000000"/>
                </a:solidFill>
              </a:rPr>
              <a:t>current issues: </a:t>
            </a:r>
            <a:r>
              <a:rPr lang="en-US" b="1" dirty="0">
                <a:solidFill>
                  <a:srgbClr val="660066"/>
                </a:solidFill>
              </a:rPr>
              <a:t>https://</a:t>
            </a:r>
            <a:r>
              <a:rPr lang="en-US" b="1" dirty="0" err="1">
                <a:solidFill>
                  <a:srgbClr val="660066"/>
                </a:solidFill>
              </a:rPr>
              <a:t>www.narrabri.atnf.csiro.au</a:t>
            </a:r>
            <a:r>
              <a:rPr lang="en-US" b="1" dirty="0">
                <a:solidFill>
                  <a:srgbClr val="660066"/>
                </a:solidFill>
              </a:rPr>
              <a:t>/observing/</a:t>
            </a:r>
            <a:r>
              <a:rPr lang="en-US" b="1" dirty="0" err="1" smtClean="0">
                <a:solidFill>
                  <a:srgbClr val="660066"/>
                </a:solidFill>
              </a:rPr>
              <a:t>CurrentIssues.html</a:t>
            </a:r>
            <a:endParaRPr lang="en-US" b="1" dirty="0" smtClean="0">
              <a:solidFill>
                <a:srgbClr val="66006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CABB: </a:t>
            </a:r>
            <a:r>
              <a:rPr lang="en-US" b="1" dirty="0">
                <a:solidFill>
                  <a:srgbClr val="660066"/>
                </a:solidFill>
              </a:rPr>
              <a:t>https://</a:t>
            </a:r>
            <a:r>
              <a:rPr lang="en-US" b="1" dirty="0" err="1">
                <a:solidFill>
                  <a:srgbClr val="660066"/>
                </a:solidFill>
              </a:rPr>
              <a:t>www.narrabri.atnf.csiro.au</a:t>
            </a:r>
            <a:r>
              <a:rPr lang="en-US" b="1" dirty="0">
                <a:solidFill>
                  <a:srgbClr val="660066"/>
                </a:solidFill>
              </a:rPr>
              <a:t>/observing/</a:t>
            </a:r>
            <a:r>
              <a:rPr lang="en-US" b="1" dirty="0" err="1" smtClean="0">
                <a:solidFill>
                  <a:srgbClr val="660066"/>
                </a:solidFill>
              </a:rPr>
              <a:t>CABB.html</a:t>
            </a:r>
            <a:endParaRPr lang="en-US" b="1" dirty="0" smtClean="0">
              <a:solidFill>
                <a:srgbClr val="66006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OPAL:</a:t>
            </a:r>
            <a:r>
              <a:rPr lang="en-US" b="1" dirty="0">
                <a:solidFill>
                  <a:srgbClr val="660066"/>
                </a:solidFill>
              </a:rPr>
              <a:t> http://</a:t>
            </a:r>
            <a:r>
              <a:rPr lang="en-US" b="1" dirty="0" err="1">
                <a:solidFill>
                  <a:srgbClr val="660066"/>
                </a:solidFill>
              </a:rPr>
              <a:t>opal.atnf.csiro.au</a:t>
            </a:r>
            <a:r>
              <a:rPr lang="en-US" b="1" dirty="0">
                <a:solidFill>
                  <a:srgbClr val="660066"/>
                </a:solidFill>
              </a:rPr>
              <a:t>/</a:t>
            </a:r>
          </a:p>
        </p:txBody>
      </p:sp>
      <p:pic>
        <p:nvPicPr>
          <p:cNvPr id="9" name="Picture 8" descr="Screen Shot 2017-09-26 at 9.19.1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912" y="3368683"/>
            <a:ext cx="3850888" cy="1763462"/>
          </a:xfrm>
          <a:prstGeom prst="rect">
            <a:avLst/>
          </a:prstGeom>
        </p:spPr>
      </p:pic>
      <p:pic>
        <p:nvPicPr>
          <p:cNvPr id="10" name="Picture 9" descr="Screen Shot 2017-09-26 at 9.20.15 P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03"/>
          <a:stretch/>
        </p:blipFill>
        <p:spPr>
          <a:xfrm>
            <a:off x="4891632" y="5215763"/>
            <a:ext cx="3756688" cy="152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932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rgbClr val="F447C4"/>
          </a:solidFill>
          <a:ln>
            <a:solidFill>
              <a:srgbClr val="FF24B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Things to think about – </a:t>
            </a:r>
            <a:r>
              <a:rPr lang="en-US" dirty="0" smtClean="0">
                <a:solidFill>
                  <a:srgbClr val="660066"/>
                </a:solidFill>
              </a:rPr>
              <a:t>1) What?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5" name="Content Placeholder 6"/>
          <p:cNvSpPr txBox="1">
            <a:spLocks/>
          </p:cNvSpPr>
          <p:nvPr/>
        </p:nvSpPr>
        <p:spPr>
          <a:xfrm>
            <a:off x="183360" y="1289055"/>
            <a:ext cx="4823909" cy="497680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Strategy dependent on science/object!</a:t>
            </a:r>
          </a:p>
          <a:p>
            <a:pPr marL="594900" lvl="1" indent="-342900">
              <a:buFont typeface="Arial"/>
              <a:buChar char="•"/>
            </a:pPr>
            <a:r>
              <a:rPr lang="en-US" dirty="0" smtClean="0"/>
              <a:t>Complicated extended structure? </a:t>
            </a:r>
            <a:r>
              <a:rPr lang="en-US" dirty="0" smtClean="0">
                <a:sym typeface="Wingdings"/>
              </a:rPr>
              <a:t> might need multiple array </a:t>
            </a:r>
            <a:r>
              <a:rPr lang="en-US" dirty="0" err="1" smtClean="0">
                <a:sym typeface="Wingdings"/>
              </a:rPr>
              <a:t>configs</a:t>
            </a:r>
            <a:r>
              <a:rPr lang="en-US" dirty="0" smtClean="0">
                <a:sym typeface="Wingdings"/>
              </a:rPr>
              <a:t> and single dish data</a:t>
            </a:r>
          </a:p>
          <a:p>
            <a:pPr marL="594900" lvl="1" indent="-342900">
              <a:buFont typeface="Arial"/>
              <a:buChar char="•"/>
            </a:pPr>
            <a:r>
              <a:rPr lang="en-US" dirty="0" smtClean="0"/>
              <a:t>Point source? </a:t>
            </a:r>
            <a:r>
              <a:rPr lang="en-US" dirty="0" smtClean="0">
                <a:sym typeface="Wingdings"/>
              </a:rPr>
              <a:t> a handful of short cuts over several hours might be enough</a:t>
            </a:r>
          </a:p>
          <a:p>
            <a:pPr marL="594900" lvl="1" indent="-342900">
              <a:buFont typeface="Arial"/>
              <a:buChar char="•"/>
            </a:pPr>
            <a:r>
              <a:rPr lang="en-US" dirty="0" smtClean="0">
                <a:sym typeface="Wingdings"/>
              </a:rPr>
              <a:t>Know where your object is and just need a flux measurement or spectrum?  1 short observation might be enough</a:t>
            </a:r>
            <a:endParaRPr lang="en-US" dirty="0" smtClean="0"/>
          </a:p>
          <a:p>
            <a:pPr marL="594900" lvl="1" indent="-342900">
              <a:buFont typeface="Arial"/>
              <a:buChar char="•"/>
            </a:pPr>
            <a:r>
              <a:rPr lang="en-US" dirty="0" smtClean="0"/>
              <a:t>Shadowing?</a:t>
            </a:r>
          </a:p>
          <a:p>
            <a:pPr marL="594900" lvl="1" indent="-342900">
              <a:buFont typeface="Arial"/>
              <a:buChar char="•"/>
            </a:pPr>
            <a:r>
              <a:rPr lang="en-US" dirty="0" smtClean="0"/>
              <a:t>Confusion?</a:t>
            </a:r>
          </a:p>
          <a:p>
            <a:pPr marL="594900" lvl="1" indent="-342900">
              <a:buFont typeface="Arial"/>
              <a:buChar char="•"/>
            </a:pPr>
            <a:r>
              <a:rPr lang="en-US" dirty="0" smtClean="0"/>
              <a:t>Location? Dec 0?</a:t>
            </a:r>
          </a:p>
          <a:p>
            <a:pPr marL="594900" lvl="1" indent="-342900">
              <a:buFont typeface="Arial"/>
              <a:buChar char="•"/>
            </a:pPr>
            <a:r>
              <a:rPr lang="en-US" dirty="0" smtClean="0"/>
              <a:t>Mosaic? (primary beam </a:t>
            </a:r>
            <a:r>
              <a:rPr lang="en-US" kern="0" dirty="0" smtClean="0">
                <a:latin typeface="Symbol" charset="0"/>
                <a:ea typeface="ＭＳ Ｐゴシック" charset="0"/>
                <a:cs typeface="ＭＳ Ｐゴシック"/>
                <a:sym typeface="Symbol" charset="0"/>
              </a:rPr>
              <a:t></a:t>
            </a:r>
            <a:r>
              <a:rPr lang="en-US" kern="0" dirty="0" smtClean="0">
                <a:latin typeface="Arial" charset="0"/>
                <a:ea typeface="ＭＳ Ｐゴシック" charset="0"/>
                <a:cs typeface="ＭＳ Ｐゴシック"/>
              </a:rPr>
              <a:t>/D)</a:t>
            </a:r>
            <a:endParaRPr lang="en-US" dirty="0" smtClean="0"/>
          </a:p>
          <a:p>
            <a:pPr marL="594900" lvl="1" indent="-342900">
              <a:buFont typeface="Arial"/>
              <a:buChar char="•"/>
            </a:pPr>
            <a:r>
              <a:rPr lang="en-US" dirty="0" smtClean="0"/>
              <a:t>Continuum and/or spectral line?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09791" y="6434788"/>
            <a:ext cx="2057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Cornwell &amp; </a:t>
            </a:r>
            <a:r>
              <a:rPr lang="en-US" b="1" dirty="0" err="1" smtClean="0">
                <a:solidFill>
                  <a:schemeClr val="bg1"/>
                </a:solidFill>
              </a:rPr>
              <a:t>Feain</a:t>
            </a:r>
            <a:endParaRPr lang="en-US" b="1" dirty="0" smtClean="0">
              <a:solidFill>
                <a:schemeClr val="bg1"/>
              </a:solidFill>
            </a:endParaRPr>
          </a:p>
        </p:txBody>
      </p:sp>
      <p:pic>
        <p:nvPicPr>
          <p:cNvPr id="9" name="Picture 8" descr="Screen Shot 2014-09-24 at 1.43.1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0" t="24309" r="15142" b="25255"/>
          <a:stretch/>
        </p:blipFill>
        <p:spPr>
          <a:xfrm>
            <a:off x="5051957" y="1763193"/>
            <a:ext cx="2138598" cy="1820334"/>
          </a:xfrm>
          <a:prstGeom prst="rect">
            <a:avLst/>
          </a:prstGeom>
        </p:spPr>
      </p:pic>
      <p:pic>
        <p:nvPicPr>
          <p:cNvPr id="13" name="Picture 12" descr="Screen Shot 2012-09-24 at 10.20.5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009" y="1542072"/>
            <a:ext cx="1696031" cy="204145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371009" y="1172740"/>
            <a:ext cx="114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Kim et al.</a:t>
            </a:r>
          </a:p>
        </p:txBody>
      </p:sp>
      <p:pic>
        <p:nvPicPr>
          <p:cNvPr id="7" name="Picture 16" descr="cena-mosaic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074281" y="4509321"/>
            <a:ext cx="2603615" cy="117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fred3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9452" y="3005330"/>
            <a:ext cx="3388268" cy="394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551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rgbClr val="F447C4"/>
          </a:solidFill>
          <a:ln>
            <a:solidFill>
              <a:srgbClr val="FF24B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Things to thing about – </a:t>
            </a:r>
            <a:r>
              <a:rPr lang="en-US" dirty="0">
                <a:solidFill>
                  <a:srgbClr val="660066"/>
                </a:solidFill>
              </a:rPr>
              <a:t>2) When?</a:t>
            </a:r>
            <a:br>
              <a:rPr lang="en-US" dirty="0">
                <a:solidFill>
                  <a:srgbClr val="660066"/>
                </a:solidFill>
              </a:rPr>
            </a:b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360001" y="1276349"/>
            <a:ext cx="4199594" cy="529634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§"/>
            </a:pPr>
            <a:r>
              <a:rPr lang="en-US" dirty="0" smtClean="0"/>
              <a:t>Variable source? </a:t>
            </a:r>
          </a:p>
          <a:p>
            <a:pPr marL="594900" lvl="1" indent="-342900">
              <a:buFont typeface="Wingdings" charset="2"/>
              <a:buChar char="§"/>
            </a:pPr>
            <a:r>
              <a:rPr lang="en-US" dirty="0" smtClean="0"/>
              <a:t>observe when it is expected to be bright</a:t>
            </a:r>
          </a:p>
          <a:p>
            <a:pPr marL="594900" lvl="1" indent="-342900">
              <a:buFont typeface="Wingdings" charset="2"/>
              <a:buChar char="§"/>
            </a:pPr>
            <a:r>
              <a:rPr lang="en-US" dirty="0" smtClean="0"/>
              <a:t>Or track the flux with observations spread over multiple epochs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Coordination with other telescopes?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Weather?</a:t>
            </a:r>
          </a:p>
          <a:p>
            <a:pPr marL="594900" lvl="1" indent="-342900">
              <a:buFont typeface="Wingdings" charset="2"/>
              <a:buChar char="§"/>
            </a:pPr>
            <a:r>
              <a:rPr lang="en-US" dirty="0" smtClean="0"/>
              <a:t>Atmosphere generally more stable during winter and at night </a:t>
            </a:r>
            <a:r>
              <a:rPr lang="en-US" dirty="0" smtClean="0">
                <a:sym typeface="Wingdings"/>
              </a:rPr>
              <a:t> better mm observing</a:t>
            </a:r>
          </a:p>
          <a:p>
            <a:pPr marL="594900" lvl="1" indent="-342900">
              <a:buFont typeface="Wingdings" charset="2"/>
              <a:buChar char="§"/>
            </a:pPr>
            <a:r>
              <a:rPr lang="en-US" dirty="0" smtClean="0"/>
              <a:t>Generally less interference at night at the lower frequencies too (man made and solar)</a:t>
            </a:r>
          </a:p>
          <a:p>
            <a:pPr marL="594900" lvl="1" indent="-342900">
              <a:buFont typeface="Wingdings" charset="2"/>
              <a:buChar char="§"/>
            </a:pPr>
            <a:r>
              <a:rPr lang="en-US" dirty="0" smtClean="0"/>
              <a:t>Thunderstorms during afternoon in summer</a:t>
            </a:r>
          </a:p>
          <a:p>
            <a:pPr marL="594900" lvl="1" indent="-342900">
              <a:buFont typeface="Wingdings" charset="2"/>
              <a:buChar char="§"/>
            </a:pPr>
            <a:endParaRPr lang="en-US" dirty="0" smtClean="0"/>
          </a:p>
          <a:p>
            <a:pPr>
              <a:buFont typeface="Wingdings" charset="2"/>
              <a:buChar char="§"/>
            </a:pPr>
            <a:endParaRPr lang="en-US" dirty="0"/>
          </a:p>
        </p:txBody>
      </p:sp>
      <p:pic>
        <p:nvPicPr>
          <p:cNvPr id="6" name="Picture 5" descr="Screen Shot 2012-09-24 at 2.33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66" y="1318550"/>
            <a:ext cx="3741212" cy="26092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91429" y="3775423"/>
            <a:ext cx="190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Felli</a:t>
            </a:r>
            <a:r>
              <a:rPr lang="en-US" dirty="0" smtClean="0"/>
              <a:t> et al. (2007)</a:t>
            </a:r>
          </a:p>
        </p:txBody>
      </p:sp>
      <p:pic>
        <p:nvPicPr>
          <p:cNvPr id="8" name="Picture 7" descr="Screen Shot 2014-09-29 at 11.57.2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390" y="4187551"/>
            <a:ext cx="2738481" cy="21189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38994" y="6348968"/>
            <a:ext cx="2148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Sanna</a:t>
            </a:r>
            <a:r>
              <a:rPr lang="en-US" dirty="0" smtClean="0"/>
              <a:t> et al. (2009)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3059224" y="70047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217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rgbClr val="F447C4"/>
          </a:solidFill>
          <a:ln>
            <a:solidFill>
              <a:srgbClr val="FF24B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Things to think about</a:t>
            </a:r>
            <a:r>
              <a:rPr lang="en-US" dirty="0">
                <a:solidFill>
                  <a:srgbClr val="FFFFFF"/>
                </a:solidFill>
              </a:rPr>
              <a:t> – </a:t>
            </a:r>
            <a:r>
              <a:rPr lang="en-US" dirty="0">
                <a:solidFill>
                  <a:srgbClr val="660066"/>
                </a:solidFill>
              </a:rPr>
              <a:t>3) Frequency?</a:t>
            </a:r>
            <a:br>
              <a:rPr lang="en-US" dirty="0">
                <a:solidFill>
                  <a:srgbClr val="660066"/>
                </a:solidFill>
              </a:rPr>
            </a:b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360000" y="1365213"/>
            <a:ext cx="8460000" cy="267219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Usually driven by science</a:t>
            </a:r>
          </a:p>
          <a:p>
            <a:pPr marL="594900" lvl="1" indent="-342900">
              <a:buFont typeface="Arial"/>
              <a:buChar char="•"/>
            </a:pPr>
            <a:r>
              <a:rPr lang="en-US" dirty="0" smtClean="0"/>
              <a:t>Lines?	</a:t>
            </a:r>
          </a:p>
          <a:p>
            <a:pPr marL="594900" lvl="1" indent="-342900">
              <a:buFont typeface="Arial"/>
              <a:buChar char="•"/>
            </a:pPr>
            <a:r>
              <a:rPr lang="en-US" dirty="0" smtClean="0"/>
              <a:t>Remember to consider how the telescope performs at different frequencies</a:t>
            </a:r>
          </a:p>
          <a:p>
            <a:pPr marL="594900" lvl="1" indent="-342900">
              <a:buFont typeface="Arial"/>
              <a:buChar char="•"/>
            </a:pPr>
            <a:r>
              <a:rPr lang="en-US" dirty="0" smtClean="0"/>
              <a:t>Spread the 2 IFs as far apart as possible, or continuous coverage?</a:t>
            </a:r>
          </a:p>
          <a:p>
            <a:pPr marL="594900" lvl="1" indent="-342900">
              <a:buFont typeface="Arial"/>
              <a:buChar char="•"/>
            </a:pPr>
            <a:r>
              <a:rPr lang="en-US" dirty="0" smtClean="0"/>
              <a:t>Take the receiver limitations into consideration (e.g. the 13cm receiver works between 1.1 and 3.1 GHz)</a:t>
            </a:r>
          </a:p>
          <a:p>
            <a:pPr marL="594900" lvl="1" indent="-342900">
              <a:buFont typeface="Arial"/>
              <a:buChar char="•"/>
            </a:pPr>
            <a:r>
              <a:rPr lang="en-US" dirty="0" smtClean="0"/>
              <a:t>‘Standard’ continuum frequencies </a:t>
            </a:r>
          </a:p>
          <a:p>
            <a:pPr marL="594900" lvl="1" indent="-342900"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6" name="Picture 5" descr="usersguide_sefds_tsys_combined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99"/>
          <a:stretch/>
        </p:blipFill>
        <p:spPr>
          <a:xfrm>
            <a:off x="158982" y="3995204"/>
            <a:ext cx="8373110" cy="1485073"/>
          </a:xfrm>
          <a:prstGeom prst="rect">
            <a:avLst/>
          </a:prstGeom>
        </p:spPr>
      </p:pic>
      <p:pic>
        <p:nvPicPr>
          <p:cNvPr id="7" name="Picture 6" descr="Screen Shot 2014-09-29 at 12.18.25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3"/>
          <a:stretch/>
        </p:blipFill>
        <p:spPr>
          <a:xfrm>
            <a:off x="581117" y="5226438"/>
            <a:ext cx="7989455" cy="14366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10667" y="5744402"/>
            <a:ext cx="6396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16700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408335" y="5751269"/>
            <a:ext cx="6396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21200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377267" y="5884333"/>
            <a:ext cx="440266" cy="67734"/>
          </a:xfrm>
          <a:prstGeom prst="line">
            <a:avLst/>
          </a:prstGeom>
          <a:ln>
            <a:solidFill>
              <a:srgbClr val="EF30B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968069" y="5881246"/>
            <a:ext cx="440266" cy="67734"/>
          </a:xfrm>
          <a:prstGeom prst="line">
            <a:avLst/>
          </a:prstGeom>
          <a:ln>
            <a:solidFill>
              <a:srgbClr val="EF30B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6269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rgbClr val="F447C4"/>
          </a:solidFill>
          <a:ln>
            <a:solidFill>
              <a:srgbClr val="FF24B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Things to think about – </a:t>
            </a:r>
            <a:r>
              <a:rPr lang="en-US" dirty="0">
                <a:solidFill>
                  <a:srgbClr val="660066"/>
                </a:solidFill>
              </a:rPr>
              <a:t>4) For how long?</a:t>
            </a:r>
            <a:r>
              <a:rPr lang="en-US" dirty="0">
                <a:solidFill>
                  <a:srgbClr val="DF1995"/>
                </a:solidFill>
              </a:rPr>
              <a:t/>
            </a:r>
            <a:br>
              <a:rPr lang="en-US" dirty="0">
                <a:solidFill>
                  <a:srgbClr val="DF1995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321900" y="1517650"/>
            <a:ext cx="4755124" cy="455565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Mostly dictated by required sensitivity</a:t>
            </a:r>
          </a:p>
          <a:p>
            <a:pPr marL="594900" lvl="1" indent="-342900">
              <a:buFont typeface="Arial"/>
              <a:buChar char="•"/>
            </a:pPr>
            <a:r>
              <a:rPr lang="en-US" dirty="0" smtClean="0"/>
              <a:t>Effective BW and spectral resolution</a:t>
            </a:r>
          </a:p>
          <a:p>
            <a:endParaRPr lang="en-US" dirty="0" smtClean="0"/>
          </a:p>
          <a:p>
            <a:r>
              <a:rPr lang="en-US" dirty="0" smtClean="0"/>
              <a:t>UV coverage (e.g. bright spectral lines)</a:t>
            </a:r>
          </a:p>
          <a:p>
            <a:pPr marL="594900" lvl="1" indent="-342900">
              <a:buFont typeface="Arial"/>
              <a:buChar char="•"/>
            </a:pPr>
            <a:r>
              <a:rPr lang="en-US" dirty="0" smtClean="0"/>
              <a:t>Short integrations across a range of hour angles increases overheads BUT may be the most efficient use of time to cover many sources</a:t>
            </a:r>
          </a:p>
          <a:p>
            <a:endParaRPr lang="en-US" dirty="0" smtClean="0"/>
          </a:p>
        </p:txBody>
      </p:sp>
      <p:pic>
        <p:nvPicPr>
          <p:cNvPr id="6" name="Picture 5" descr="Screen Shot 2012-09-24 at 2.50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124" y="1476631"/>
            <a:ext cx="3878791" cy="48144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50677" y="6273224"/>
            <a:ext cx="53379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660066"/>
                </a:solidFill>
              </a:rPr>
              <a:t>http://</a:t>
            </a:r>
            <a:r>
              <a:rPr lang="en-US" sz="1400" b="1" dirty="0" err="1">
                <a:solidFill>
                  <a:srgbClr val="660066"/>
                </a:solidFill>
              </a:rPr>
              <a:t>www.narrabri.atnf.csiro.au</a:t>
            </a:r>
            <a:r>
              <a:rPr lang="en-US" sz="1400" b="1" dirty="0">
                <a:solidFill>
                  <a:srgbClr val="660066"/>
                </a:solidFill>
              </a:rPr>
              <a:t>/</a:t>
            </a:r>
            <a:r>
              <a:rPr lang="en-US" sz="1400" b="1" dirty="0" err="1">
                <a:solidFill>
                  <a:srgbClr val="660066"/>
                </a:solidFill>
              </a:rPr>
              <a:t>myatca</a:t>
            </a:r>
            <a:r>
              <a:rPr lang="en-US" sz="1400" b="1" dirty="0" smtClean="0">
                <a:solidFill>
                  <a:srgbClr val="660066"/>
                </a:solidFill>
              </a:rPr>
              <a:t>/</a:t>
            </a:r>
            <a:r>
              <a:rPr lang="en-US" sz="1400" b="1" dirty="0" err="1" smtClean="0">
                <a:solidFill>
                  <a:srgbClr val="660066"/>
                </a:solidFill>
              </a:rPr>
              <a:t>interactive_senscalc.html</a:t>
            </a:r>
            <a:endParaRPr lang="en-US" sz="1400" b="1" dirty="0">
              <a:solidFill>
                <a:srgbClr val="660066"/>
              </a:solidFill>
            </a:endParaRPr>
          </a:p>
          <a:p>
            <a:endParaRPr lang="en-US" dirty="0" err="1" smtClean="0"/>
          </a:p>
        </p:txBody>
      </p:sp>
    </p:spTree>
    <p:extLst>
      <p:ext uri="{BB962C8B-B14F-4D97-AF65-F5344CB8AC3E}">
        <p14:creationId xmlns:p14="http://schemas.microsoft.com/office/powerpoint/2010/main" val="3237173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rgbClr val="F447C4"/>
          </a:solidFill>
          <a:ln>
            <a:solidFill>
              <a:srgbClr val="FF24B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Things to think about – </a:t>
            </a:r>
            <a:r>
              <a:rPr lang="en-US" dirty="0">
                <a:solidFill>
                  <a:srgbClr val="660066"/>
                </a:solidFill>
              </a:rPr>
              <a:t>5) Array?</a:t>
            </a:r>
            <a:br>
              <a:rPr lang="en-US" dirty="0">
                <a:solidFill>
                  <a:srgbClr val="660066"/>
                </a:solidFill>
              </a:rPr>
            </a:b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169500" y="1607704"/>
            <a:ext cx="4999400" cy="31625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Dictated by:	</a:t>
            </a:r>
          </a:p>
          <a:p>
            <a:pPr marL="594900" lvl="1" indent="-342900">
              <a:buFont typeface="Arial"/>
              <a:buChar char="•"/>
            </a:pPr>
            <a:r>
              <a:rPr lang="en-US" dirty="0" smtClean="0"/>
              <a:t> the resolution required </a:t>
            </a:r>
          </a:p>
          <a:p>
            <a:pPr marL="594900" lvl="1" indent="-342900">
              <a:buFont typeface="Arial"/>
              <a:buChar char="•"/>
            </a:pPr>
            <a:r>
              <a:rPr lang="en-US" dirty="0" err="1" smtClean="0"/>
              <a:t>uv</a:t>
            </a:r>
            <a:r>
              <a:rPr lang="en-US" dirty="0" smtClean="0"/>
              <a:t>-coverage requirements (specific arrays work well together – 6A, 6C, 1.5B, 1.5D)</a:t>
            </a:r>
          </a:p>
          <a:p>
            <a:pPr marL="594900" lvl="1" indent="-342900">
              <a:buFont typeface="Arial"/>
              <a:buChar char="•"/>
            </a:pPr>
            <a:r>
              <a:rPr lang="en-US" dirty="0" smtClean="0"/>
              <a:t>What’s offered </a:t>
            </a:r>
          </a:p>
          <a:p>
            <a:pPr marL="594900" lvl="1" indent="-342900">
              <a:buFont typeface="Arial"/>
              <a:buChar char="•"/>
            </a:pPr>
            <a:r>
              <a:rPr lang="en-US" dirty="0" smtClean="0"/>
              <a:t>Where your source is – shadowing?</a:t>
            </a:r>
            <a:endParaRPr lang="en-US" dirty="0"/>
          </a:p>
        </p:txBody>
      </p:sp>
      <p:pic>
        <p:nvPicPr>
          <p:cNvPr id="7" name="Picture 6" descr="Screen Shot 2012-09-24 at 3.04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58" y="4845405"/>
            <a:ext cx="4358476" cy="1939636"/>
          </a:xfrm>
          <a:prstGeom prst="rect">
            <a:avLst/>
          </a:prstGeom>
        </p:spPr>
      </p:pic>
      <p:pic>
        <p:nvPicPr>
          <p:cNvPr id="8" name="Picture 7" descr="Screen Shot 2012-09-24 at 3.03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557" y="4985105"/>
            <a:ext cx="2453981" cy="1771295"/>
          </a:xfrm>
          <a:prstGeom prst="rect">
            <a:avLst/>
          </a:prstGeom>
        </p:spPr>
      </p:pic>
      <p:pic>
        <p:nvPicPr>
          <p:cNvPr id="9" name="Picture 8" descr="Screen Shot 2012-09-24 at 3.04.2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034" y="4985205"/>
            <a:ext cx="1964366" cy="1783895"/>
          </a:xfrm>
          <a:prstGeom prst="rect">
            <a:avLst/>
          </a:prstGeom>
        </p:spPr>
      </p:pic>
      <p:pic>
        <p:nvPicPr>
          <p:cNvPr id="10" name="Picture 9" descr="Screen Shot 2012-09-24 at 3.12.0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922" y="1226678"/>
            <a:ext cx="2580580" cy="2092362"/>
          </a:xfrm>
          <a:prstGeom prst="rect">
            <a:avLst/>
          </a:prstGeom>
        </p:spPr>
      </p:pic>
      <p:pic>
        <p:nvPicPr>
          <p:cNvPr id="11" name="Picture 10" descr="Screen Shot 2014-09-28 at 9.21.01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614" y="2671025"/>
            <a:ext cx="3068924" cy="221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235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1902</Words>
  <Application>Microsoft Macintosh PowerPoint</Application>
  <PresentationFormat>On-screen Show (4:3)</PresentationFormat>
  <Paragraphs>261</Paragraphs>
  <Slides>31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Observing Strategies and the art of Science Proposal Writing Shari Breen | University of Sydney Research Fellow CASS Radio School, Narrabri, September 2017</vt:lpstr>
      <vt:lpstr>Outline</vt:lpstr>
      <vt:lpstr>The importance of a good strategy</vt:lpstr>
      <vt:lpstr>Lots of resources </vt:lpstr>
      <vt:lpstr>Things to think about – 1) What?</vt:lpstr>
      <vt:lpstr>Things to thing about – 2) When? </vt:lpstr>
      <vt:lpstr>Things to think about – 3) Frequency? </vt:lpstr>
      <vt:lpstr>Things to think about – 4) For how long? </vt:lpstr>
      <vt:lpstr>Things to think about – 5) Array? </vt:lpstr>
      <vt:lpstr>PowerPoint Presentation</vt:lpstr>
      <vt:lpstr>Things to think about – 6) Calibration and other overheads? 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little about the process </vt:lpstr>
      <vt:lpstr>You have your strategy, what next? </vt:lpstr>
      <vt:lpstr> </vt:lpstr>
      <vt:lpstr>Most annoying things from the last proposal round </vt:lpstr>
      <vt:lpstr> </vt:lpstr>
    </vt:vector>
  </TitlesOfParts>
  <Company>CASS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Observing Strategies and the art of Science Proposal Writing Shari Breen | University of Sydney Research Fellow CASS Radio School, Narrabri, September 2017</dc:title>
  <dc:creator>Shari Breen</dc:creator>
  <cp:lastModifiedBy>Shari Breen</cp:lastModifiedBy>
  <cp:revision>1</cp:revision>
  <dcterms:created xsi:type="dcterms:W3CDTF">2017-09-28T23:33:17Z</dcterms:created>
  <dcterms:modified xsi:type="dcterms:W3CDTF">2017-09-28T23:36:05Z</dcterms:modified>
</cp:coreProperties>
</file>