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5" r:id="rId6"/>
    <p:sldId id="263" r:id="rId7"/>
    <p:sldId id="271" r:id="rId8"/>
    <p:sldId id="266" r:id="rId9"/>
    <p:sldId id="268" r:id="rId10"/>
    <p:sldId id="269" r:id="rId11"/>
    <p:sldId id="256" r:id="rId12"/>
    <p:sldId id="270" r:id="rId13"/>
    <p:sldId id="261" r:id="rId14"/>
    <p:sldId id="262" r:id="rId15"/>
    <p:sldId id="272" r:id="rId16"/>
  </p:sldIdLst>
  <p:sldSz cx="42484675" cy="30279975"/>
  <p:notesSz cx="6797675" cy="9926638"/>
  <p:defaultTextStyle>
    <a:defPPr>
      <a:defRPr lang="en-US"/>
    </a:defPPr>
    <a:lvl1pPr marL="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7898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5796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3694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1591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39489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47387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55285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3183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7">
          <p15:clr>
            <a:srgbClr val="A4A3A4"/>
          </p15:clr>
        </p15:guide>
        <p15:guide id="2" orient="horz" pos="17248">
          <p15:clr>
            <a:srgbClr val="A4A3A4"/>
          </p15:clr>
        </p15:guide>
        <p15:guide id="3" orient="horz" pos="17928">
          <p15:clr>
            <a:srgbClr val="A4A3A4"/>
          </p15:clr>
        </p15:guide>
        <p15:guide id="4" orient="horz" pos="5727">
          <p15:clr>
            <a:srgbClr val="A4A3A4"/>
          </p15:clr>
        </p15:guide>
        <p15:guide id="5" pos="13381">
          <p15:clr>
            <a:srgbClr val="A4A3A4"/>
          </p15:clr>
        </p15:guide>
        <p15:guide id="6" pos="1043">
          <p15:clr>
            <a:srgbClr val="A4A3A4"/>
          </p15:clr>
        </p15:guide>
        <p15:guide id="7" pos="25719">
          <p15:clr>
            <a:srgbClr val="A4A3A4"/>
          </p15:clr>
        </p15:guide>
        <p15:guide id="8" pos="12553">
          <p15:clr>
            <a:srgbClr val="A4A3A4"/>
          </p15:clr>
        </p15:guide>
        <p15:guide id="9" pos="142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0" autoAdjust="0"/>
    <p:restoredTop sz="94513"/>
  </p:normalViewPr>
  <p:slideViewPr>
    <p:cSldViewPr>
      <p:cViewPr>
        <p:scale>
          <a:sx n="31" d="100"/>
          <a:sy n="31" d="100"/>
        </p:scale>
        <p:origin x="192" y="152"/>
      </p:cViewPr>
      <p:guideLst>
        <p:guide orient="horz" pos="3847"/>
        <p:guide orient="horz" pos="17248"/>
        <p:guide orient="horz" pos="17928"/>
        <p:guide orient="horz" pos="5727"/>
        <p:guide pos="13381"/>
        <p:guide pos="1043"/>
        <p:guide pos="25719"/>
        <p:guide pos="12553"/>
        <p:guide pos="142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9576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55763" y="755647"/>
            <a:ext cx="39173150" cy="2377980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/>
            </a:lvl1pPr>
          </a:lstStyle>
          <a:p>
            <a:r>
              <a:rPr lang="en-US" dirty="0" smtClean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655762" y="9091612"/>
            <a:ext cx="18272125" cy="18289587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1" baseline="0">
                <a:solidFill>
                  <a:schemeClr val="accent1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 smtClean="0"/>
              <a:t>Heading (First level)</a:t>
            </a:r>
          </a:p>
          <a:p>
            <a:pPr lvl="1"/>
            <a:r>
              <a:rPr lang="en-US" dirty="0" smtClean="0"/>
              <a:t>Body (Second level)</a:t>
            </a:r>
          </a:p>
          <a:p>
            <a:pPr lvl="2"/>
            <a:r>
              <a:rPr lang="en-US" dirty="0" smtClean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55763" y="6715051"/>
            <a:ext cx="35140302" cy="1847664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55763" y="3186659"/>
            <a:ext cx="39173150" cy="576064"/>
          </a:xfrm>
        </p:spPr>
        <p:txBody>
          <a:bodyPr>
            <a:noAutofit/>
          </a:bodyPr>
          <a:lstStyle>
            <a:lvl1pPr marL="0" indent="0">
              <a:buNone/>
              <a:defRPr sz="5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Subtitle [Calibri 50pt]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55763" y="4051611"/>
            <a:ext cx="39173150" cy="5032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Author and Affiliation details [Calibri 28pt]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22556787" y="9091612"/>
            <a:ext cx="18272125" cy="18289587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1" baseline="0">
                <a:solidFill>
                  <a:schemeClr val="accent1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 smtClean="0"/>
              <a:t>Heading (First level)</a:t>
            </a:r>
          </a:p>
          <a:p>
            <a:pPr lvl="1"/>
            <a:r>
              <a:rPr lang="en-US" dirty="0" smtClean="0"/>
              <a:t>Body (Second level)</a:t>
            </a:r>
          </a:p>
          <a:p>
            <a:pPr lvl="2"/>
            <a:r>
              <a:rPr lang="en-US" dirty="0" smtClean="0"/>
              <a:t>Heading 2 (Third level)</a:t>
            </a:r>
          </a:p>
          <a:p>
            <a:pPr lvl="1"/>
            <a:endParaRPr lang="en-US" dirty="0" smtClean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655763" y="5053277"/>
            <a:ext cx="28390875" cy="365630"/>
          </a:xfrm>
        </p:spPr>
        <p:txBody>
          <a:bodyPr>
            <a:noAutofit/>
          </a:bodyPr>
          <a:lstStyle>
            <a:lvl1pPr marL="0" marR="0" indent="0" algn="l" defTabSz="41579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800" b="1" cap="all" spc="8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41579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Click to add business unit/flagship</a:t>
            </a:r>
          </a:p>
          <a:p>
            <a:pPr lvl="0"/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655763" y="28820588"/>
            <a:ext cx="8080864" cy="113894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2000" baseline="0"/>
            </a:lvl1pPr>
            <a:lvl2pPr>
              <a:defRPr sz="2000"/>
            </a:lvl2pPr>
            <a:lvl3pPr>
              <a:defRPr sz="2000"/>
            </a:lvl3pPr>
            <a:lvl4pPr marL="6236939" indent="0">
              <a:buNone/>
              <a:defRPr sz="2000"/>
            </a:lvl4pPr>
            <a:lvl5pPr marL="8315919" indent="0">
              <a:buNone/>
              <a:defRPr sz="2000"/>
            </a:lvl5pPr>
          </a:lstStyle>
          <a:p>
            <a:pPr lvl="0"/>
            <a:r>
              <a:rPr lang="en-US" dirty="0" smtClean="0"/>
              <a:t>Click to edit contact details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55763" y="28460700"/>
            <a:ext cx="677009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  <a:tabLst>
                <a:tab pos="457200" algn="l"/>
              </a:tabLst>
            </a:pPr>
            <a:r>
              <a:rPr lang="en-AU" sz="2200" b="1" dirty="0" smtClean="0">
                <a:solidFill>
                  <a:schemeClr val="accent1"/>
                </a:solidFill>
                <a:latin typeface="+mj-lt"/>
              </a:rPr>
              <a:t>FOR</a:t>
            </a:r>
            <a:r>
              <a:rPr lang="en-AU" sz="2200" b="1" baseline="0" dirty="0" smtClean="0">
                <a:solidFill>
                  <a:schemeClr val="accent1"/>
                </a:solidFill>
                <a:latin typeface="+mj-lt"/>
              </a:rPr>
              <a:t> FURTHER INFORMATION</a:t>
            </a:r>
            <a:endParaRPr lang="en-AU" sz="2200" b="1" dirty="0" smtClean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8484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086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4"/>
          <p:cNvSpPr>
            <a:spLocks noChangeArrowheads="1"/>
          </p:cNvSpPr>
          <p:nvPr userDrawn="1"/>
        </p:nvSpPr>
        <p:spPr bwMode="auto">
          <a:xfrm>
            <a:off x="-23151" y="1"/>
            <a:ext cx="42507825" cy="601327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6" name="Group 65"/>
          <p:cNvGrpSpPr/>
          <p:nvPr userDrawn="1"/>
        </p:nvGrpSpPr>
        <p:grpSpPr>
          <a:xfrm>
            <a:off x="-36576" y="4789143"/>
            <a:ext cx="42606913" cy="2771775"/>
            <a:chOff x="-234950" y="18299113"/>
            <a:chExt cx="42606913" cy="2771775"/>
          </a:xfrm>
        </p:grpSpPr>
        <p:sp>
          <p:nvSpPr>
            <p:cNvPr id="10" name="Freeform 11"/>
            <p:cNvSpPr>
              <a:spLocks noEditPoints="1"/>
            </p:cNvSpPr>
            <p:nvPr userDrawn="1"/>
          </p:nvSpPr>
          <p:spPr bwMode="auto">
            <a:xfrm>
              <a:off x="-234950" y="18299113"/>
              <a:ext cx="42606913" cy="2771775"/>
            </a:xfrm>
            <a:custGeom>
              <a:avLst/>
              <a:gdLst/>
              <a:ahLst/>
              <a:cxnLst>
                <a:cxn ang="0">
                  <a:pos x="3614" y="15"/>
                </a:cxn>
                <a:cxn ang="0">
                  <a:pos x="3614" y="15"/>
                </a:cxn>
                <a:cxn ang="0">
                  <a:pos x="3614" y="100"/>
                </a:cxn>
                <a:cxn ang="0">
                  <a:pos x="3135" y="100"/>
                </a:cxn>
                <a:cxn ang="0">
                  <a:pos x="3128" y="103"/>
                </a:cxn>
                <a:cxn ang="0">
                  <a:pos x="3481" y="235"/>
                </a:cxn>
                <a:cxn ang="0">
                  <a:pos x="3614" y="235"/>
                </a:cxn>
                <a:cxn ang="0">
                  <a:pos x="3614" y="15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2915" y="117"/>
                </a:cxn>
                <a:cxn ang="0">
                  <a:pos x="3128" y="103"/>
                </a:cxn>
                <a:cxn ang="0">
                  <a:pos x="3128" y="103"/>
                </a:cxn>
                <a:cxn ang="0">
                  <a:pos x="3128" y="103"/>
                </a:cxn>
                <a:cxn ang="0">
                  <a:pos x="3125" y="100"/>
                </a:cxn>
                <a:cxn ang="0">
                  <a:pos x="1" y="100"/>
                </a:cxn>
                <a:cxn ang="0">
                  <a:pos x="1" y="0"/>
                </a:cxn>
              </a:cxnLst>
              <a:rect l="0" t="0" r="r" b="b"/>
              <a:pathLst>
                <a:path w="3614" h="235">
                  <a:moveTo>
                    <a:pt x="3614" y="15"/>
                  </a:moveTo>
                  <a:cubicBezTo>
                    <a:pt x="3614" y="15"/>
                    <a:pt x="3614" y="15"/>
                    <a:pt x="3614" y="15"/>
                  </a:cubicBezTo>
                  <a:cubicBezTo>
                    <a:pt x="3614" y="100"/>
                    <a:pt x="3614" y="100"/>
                    <a:pt x="3614" y="100"/>
                  </a:cubicBezTo>
                  <a:cubicBezTo>
                    <a:pt x="3135" y="100"/>
                    <a:pt x="3135" y="100"/>
                    <a:pt x="3135" y="100"/>
                  </a:cubicBezTo>
                  <a:cubicBezTo>
                    <a:pt x="3133" y="101"/>
                    <a:pt x="3130" y="102"/>
                    <a:pt x="3128" y="103"/>
                  </a:cubicBezTo>
                  <a:cubicBezTo>
                    <a:pt x="3201" y="163"/>
                    <a:pt x="3300" y="235"/>
                    <a:pt x="3481" y="235"/>
                  </a:cubicBezTo>
                  <a:cubicBezTo>
                    <a:pt x="3525" y="235"/>
                    <a:pt x="3614" y="235"/>
                    <a:pt x="3614" y="235"/>
                  </a:cubicBezTo>
                  <a:cubicBezTo>
                    <a:pt x="3614" y="15"/>
                    <a:pt x="3614" y="15"/>
                    <a:pt x="3614" y="15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915" y="117"/>
                    <a:pt x="2915" y="117"/>
                    <a:pt x="2915" y="117"/>
                  </a:cubicBezTo>
                  <a:cubicBezTo>
                    <a:pt x="3054" y="117"/>
                    <a:pt x="3099" y="114"/>
                    <a:pt x="3128" y="103"/>
                  </a:cubicBezTo>
                  <a:cubicBezTo>
                    <a:pt x="3128" y="103"/>
                    <a:pt x="3128" y="103"/>
                    <a:pt x="3128" y="103"/>
                  </a:cubicBezTo>
                  <a:cubicBezTo>
                    <a:pt x="3128" y="103"/>
                    <a:pt x="3128" y="103"/>
                    <a:pt x="3128" y="103"/>
                  </a:cubicBezTo>
                  <a:cubicBezTo>
                    <a:pt x="3127" y="102"/>
                    <a:pt x="3126" y="101"/>
                    <a:pt x="3125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6" name="Freeform 12"/>
            <p:cNvSpPr>
              <a:spLocks noEditPoints="1"/>
            </p:cNvSpPr>
            <p:nvPr userDrawn="1"/>
          </p:nvSpPr>
          <p:spPr bwMode="auto">
            <a:xfrm>
              <a:off x="-222250" y="18299113"/>
              <a:ext cx="42594213" cy="1179513"/>
            </a:xfrm>
            <a:custGeom>
              <a:avLst/>
              <a:gdLst/>
              <a:ahLst/>
              <a:cxnLst>
                <a:cxn ang="0">
                  <a:pos x="3613" y="15"/>
                </a:cxn>
                <a:cxn ang="0">
                  <a:pos x="3485" y="15"/>
                </a:cxn>
                <a:cxn ang="0">
                  <a:pos x="3134" y="100"/>
                </a:cxn>
                <a:cxn ang="0">
                  <a:pos x="3613" y="100"/>
                </a:cxn>
                <a:cxn ang="0">
                  <a:pos x="3613" y="15"/>
                </a:cxn>
                <a:cxn ang="0">
                  <a:pos x="2787" y="0"/>
                </a:cxn>
                <a:cxn ang="0">
                  <a:pos x="0" y="0"/>
                </a:cxn>
                <a:cxn ang="0">
                  <a:pos x="0" y="100"/>
                </a:cxn>
                <a:cxn ang="0">
                  <a:pos x="3124" y="100"/>
                </a:cxn>
                <a:cxn ang="0">
                  <a:pos x="2787" y="0"/>
                </a:cxn>
              </a:cxnLst>
              <a:rect l="0" t="0" r="r" b="b"/>
              <a:pathLst>
                <a:path w="3613" h="100">
                  <a:moveTo>
                    <a:pt x="3613" y="15"/>
                  </a:moveTo>
                  <a:cubicBezTo>
                    <a:pt x="3485" y="15"/>
                    <a:pt x="3485" y="15"/>
                    <a:pt x="3485" y="15"/>
                  </a:cubicBezTo>
                  <a:cubicBezTo>
                    <a:pt x="3276" y="15"/>
                    <a:pt x="3193" y="75"/>
                    <a:pt x="3134" y="100"/>
                  </a:cubicBezTo>
                  <a:cubicBezTo>
                    <a:pt x="3613" y="100"/>
                    <a:pt x="3613" y="100"/>
                    <a:pt x="3613" y="100"/>
                  </a:cubicBezTo>
                  <a:cubicBezTo>
                    <a:pt x="3613" y="15"/>
                    <a:pt x="3613" y="15"/>
                    <a:pt x="3613" y="15"/>
                  </a:cubicBezTo>
                  <a:moveTo>
                    <a:pt x="278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24" y="100"/>
                    <a:pt x="3124" y="100"/>
                    <a:pt x="3124" y="100"/>
                  </a:cubicBezTo>
                  <a:cubicBezTo>
                    <a:pt x="3050" y="42"/>
                    <a:pt x="2930" y="0"/>
                    <a:pt x="2787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-234950" y="18475325"/>
              <a:ext cx="36877626" cy="1203325"/>
            </a:xfrm>
            <a:custGeom>
              <a:avLst/>
              <a:gdLst/>
              <a:ahLst/>
              <a:cxnLst>
                <a:cxn ang="0">
                  <a:pos x="3128" y="88"/>
                </a:cxn>
                <a:cxn ang="0">
                  <a:pos x="2788" y="0"/>
                </a:cxn>
                <a:cxn ang="0">
                  <a:pos x="0" y="0"/>
                </a:cxn>
                <a:cxn ang="0">
                  <a:pos x="0" y="102"/>
                </a:cxn>
                <a:cxn ang="0">
                  <a:pos x="2915" y="102"/>
                </a:cxn>
                <a:cxn ang="0">
                  <a:pos x="3128" y="88"/>
                </a:cxn>
              </a:cxnLst>
              <a:rect l="0" t="0" r="r" b="b"/>
              <a:pathLst>
                <a:path w="3128" h="102">
                  <a:moveTo>
                    <a:pt x="3128" y="88"/>
                  </a:moveTo>
                  <a:cubicBezTo>
                    <a:pt x="3046" y="41"/>
                    <a:pt x="2933" y="0"/>
                    <a:pt x="27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915" y="102"/>
                    <a:pt x="2915" y="102"/>
                    <a:pt x="2915" y="102"/>
                  </a:cubicBezTo>
                  <a:cubicBezTo>
                    <a:pt x="3054" y="102"/>
                    <a:pt x="3099" y="99"/>
                    <a:pt x="3128" y="8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36642675" y="18475325"/>
              <a:ext cx="5729288" cy="2417763"/>
            </a:xfrm>
            <a:custGeom>
              <a:avLst/>
              <a:gdLst/>
              <a:ahLst/>
              <a:cxnLst>
                <a:cxn ang="0">
                  <a:pos x="358" y="0"/>
                </a:cxn>
                <a:cxn ang="0">
                  <a:pos x="0" y="88"/>
                </a:cxn>
                <a:cxn ang="0">
                  <a:pos x="353" y="205"/>
                </a:cxn>
                <a:cxn ang="0">
                  <a:pos x="486" y="205"/>
                </a:cxn>
                <a:cxn ang="0">
                  <a:pos x="486" y="0"/>
                </a:cxn>
                <a:cxn ang="0">
                  <a:pos x="358" y="0"/>
                </a:cxn>
              </a:cxnLst>
              <a:rect l="0" t="0" r="r" b="b"/>
              <a:pathLst>
                <a:path w="486" h="205">
                  <a:moveTo>
                    <a:pt x="358" y="0"/>
                  </a:moveTo>
                  <a:cubicBezTo>
                    <a:pt x="140" y="0"/>
                    <a:pt x="60" y="65"/>
                    <a:pt x="0" y="88"/>
                  </a:cubicBezTo>
                  <a:cubicBezTo>
                    <a:pt x="96" y="143"/>
                    <a:pt x="172" y="205"/>
                    <a:pt x="353" y="205"/>
                  </a:cubicBezTo>
                  <a:cubicBezTo>
                    <a:pt x="397" y="205"/>
                    <a:pt x="486" y="205"/>
                    <a:pt x="486" y="205"/>
                  </a:cubicBezTo>
                  <a:cubicBezTo>
                    <a:pt x="486" y="0"/>
                    <a:pt x="486" y="0"/>
                    <a:pt x="486" y="0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1655763" y="1098427"/>
            <a:ext cx="39173150" cy="237798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655763" y="9091613"/>
            <a:ext cx="39173149" cy="1831446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33" name="AutoShape 22"/>
          <p:cNvSpPr>
            <a:spLocks noChangeAspect="1" noChangeArrowheads="1" noTextEdit="1"/>
          </p:cNvSpPr>
          <p:nvPr userDrawn="1"/>
        </p:nvSpPr>
        <p:spPr bwMode="auto">
          <a:xfrm>
            <a:off x="-23150" y="-1"/>
            <a:ext cx="30312000" cy="91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655763" y="5582375"/>
            <a:ext cx="2558426" cy="324000"/>
            <a:chOff x="1596954" y="7052829"/>
            <a:chExt cx="2558426" cy="324000"/>
          </a:xfrm>
          <a:solidFill>
            <a:schemeClr val="accent2"/>
          </a:solidFill>
        </p:grpSpPr>
        <p:sp>
          <p:nvSpPr>
            <p:cNvPr id="42" name="Freeform 30"/>
            <p:cNvSpPr>
              <a:spLocks/>
            </p:cNvSpPr>
            <p:nvPr userDrawn="1"/>
          </p:nvSpPr>
          <p:spPr bwMode="auto">
            <a:xfrm>
              <a:off x="1596954" y="7153773"/>
              <a:ext cx="307132" cy="214915"/>
            </a:xfrm>
            <a:custGeom>
              <a:avLst/>
              <a:gdLst>
                <a:gd name="T0" fmla="*/ 86 w 86"/>
                <a:gd name="T1" fmla="*/ 0 h 56"/>
                <a:gd name="T2" fmla="*/ 69 w 86"/>
                <a:gd name="T3" fmla="*/ 56 h 56"/>
                <a:gd name="T4" fmla="*/ 54 w 86"/>
                <a:gd name="T5" fmla="*/ 56 h 56"/>
                <a:gd name="T6" fmla="*/ 45 w 86"/>
                <a:gd name="T7" fmla="*/ 23 h 56"/>
                <a:gd name="T8" fmla="*/ 43 w 86"/>
                <a:gd name="T9" fmla="*/ 17 h 56"/>
                <a:gd name="T10" fmla="*/ 43 w 86"/>
                <a:gd name="T11" fmla="*/ 17 h 56"/>
                <a:gd name="T12" fmla="*/ 41 w 86"/>
                <a:gd name="T13" fmla="*/ 23 h 56"/>
                <a:gd name="T14" fmla="*/ 33 w 86"/>
                <a:gd name="T15" fmla="*/ 56 h 56"/>
                <a:gd name="T16" fmla="*/ 16 w 86"/>
                <a:gd name="T17" fmla="*/ 56 h 56"/>
                <a:gd name="T18" fmla="*/ 0 w 86"/>
                <a:gd name="T19" fmla="*/ 0 h 56"/>
                <a:gd name="T20" fmla="*/ 15 w 86"/>
                <a:gd name="T21" fmla="*/ 0 h 56"/>
                <a:gd name="T22" fmla="*/ 23 w 86"/>
                <a:gd name="T23" fmla="*/ 34 h 56"/>
                <a:gd name="T24" fmla="*/ 25 w 86"/>
                <a:gd name="T25" fmla="*/ 42 h 56"/>
                <a:gd name="T26" fmla="*/ 25 w 86"/>
                <a:gd name="T27" fmla="*/ 42 h 56"/>
                <a:gd name="T28" fmla="*/ 27 w 86"/>
                <a:gd name="T29" fmla="*/ 34 h 56"/>
                <a:gd name="T30" fmla="*/ 36 w 86"/>
                <a:gd name="T31" fmla="*/ 0 h 56"/>
                <a:gd name="T32" fmla="*/ 51 w 86"/>
                <a:gd name="T33" fmla="*/ 0 h 56"/>
                <a:gd name="T34" fmla="*/ 60 w 86"/>
                <a:gd name="T35" fmla="*/ 34 h 56"/>
                <a:gd name="T36" fmla="*/ 62 w 86"/>
                <a:gd name="T37" fmla="*/ 42 h 56"/>
                <a:gd name="T38" fmla="*/ 62 w 86"/>
                <a:gd name="T39" fmla="*/ 42 h 56"/>
                <a:gd name="T40" fmla="*/ 65 w 86"/>
                <a:gd name="T41" fmla="*/ 34 h 56"/>
                <a:gd name="T42" fmla="*/ 73 w 86"/>
                <a:gd name="T43" fmla="*/ 0 h 56"/>
                <a:gd name="T44" fmla="*/ 86 w 86"/>
                <a:gd name="T4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56">
                  <a:moveTo>
                    <a:pt x="86" y="0"/>
                  </a:moveTo>
                  <a:cubicBezTo>
                    <a:pt x="82" y="19"/>
                    <a:pt x="76" y="37"/>
                    <a:pt x="69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0" y="38"/>
                    <a:pt x="4" y="19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2"/>
                    <a:pt x="20" y="23"/>
                    <a:pt x="23" y="34"/>
                  </a:cubicBezTo>
                  <a:cubicBezTo>
                    <a:pt x="23" y="37"/>
                    <a:pt x="24" y="40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39"/>
                    <a:pt x="64" y="36"/>
                    <a:pt x="65" y="34"/>
                  </a:cubicBezTo>
                  <a:cubicBezTo>
                    <a:pt x="68" y="22"/>
                    <a:pt x="71" y="11"/>
                    <a:pt x="73" y="0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3" name="Freeform 31"/>
            <p:cNvSpPr>
              <a:spLocks/>
            </p:cNvSpPr>
            <p:nvPr userDrawn="1"/>
          </p:nvSpPr>
          <p:spPr bwMode="auto">
            <a:xfrm>
              <a:off x="1935858" y="7153773"/>
              <a:ext cx="311671" cy="214915"/>
            </a:xfrm>
            <a:custGeom>
              <a:avLst/>
              <a:gdLst>
                <a:gd name="T0" fmla="*/ 87 w 87"/>
                <a:gd name="T1" fmla="*/ 0 h 56"/>
                <a:gd name="T2" fmla="*/ 70 w 87"/>
                <a:gd name="T3" fmla="*/ 56 h 56"/>
                <a:gd name="T4" fmla="*/ 54 w 87"/>
                <a:gd name="T5" fmla="*/ 56 h 56"/>
                <a:gd name="T6" fmla="*/ 45 w 87"/>
                <a:gd name="T7" fmla="*/ 23 h 56"/>
                <a:gd name="T8" fmla="*/ 43 w 87"/>
                <a:gd name="T9" fmla="*/ 17 h 56"/>
                <a:gd name="T10" fmla="*/ 43 w 87"/>
                <a:gd name="T11" fmla="*/ 17 h 56"/>
                <a:gd name="T12" fmla="*/ 42 w 87"/>
                <a:gd name="T13" fmla="*/ 23 h 56"/>
                <a:gd name="T14" fmla="*/ 33 w 87"/>
                <a:gd name="T15" fmla="*/ 56 h 56"/>
                <a:gd name="T16" fmla="*/ 17 w 87"/>
                <a:gd name="T17" fmla="*/ 56 h 56"/>
                <a:gd name="T18" fmla="*/ 0 w 87"/>
                <a:gd name="T19" fmla="*/ 0 h 56"/>
                <a:gd name="T20" fmla="*/ 15 w 87"/>
                <a:gd name="T21" fmla="*/ 0 h 56"/>
                <a:gd name="T22" fmla="*/ 23 w 87"/>
                <a:gd name="T23" fmla="*/ 34 h 56"/>
                <a:gd name="T24" fmla="*/ 25 w 87"/>
                <a:gd name="T25" fmla="*/ 42 h 56"/>
                <a:gd name="T26" fmla="*/ 26 w 87"/>
                <a:gd name="T27" fmla="*/ 42 h 56"/>
                <a:gd name="T28" fmla="*/ 28 w 87"/>
                <a:gd name="T29" fmla="*/ 34 h 56"/>
                <a:gd name="T30" fmla="*/ 37 w 87"/>
                <a:gd name="T31" fmla="*/ 0 h 56"/>
                <a:gd name="T32" fmla="*/ 51 w 87"/>
                <a:gd name="T33" fmla="*/ 0 h 56"/>
                <a:gd name="T34" fmla="*/ 60 w 87"/>
                <a:gd name="T35" fmla="*/ 34 h 56"/>
                <a:gd name="T36" fmla="*/ 63 w 87"/>
                <a:gd name="T37" fmla="*/ 42 h 56"/>
                <a:gd name="T38" fmla="*/ 63 w 87"/>
                <a:gd name="T39" fmla="*/ 42 h 56"/>
                <a:gd name="T40" fmla="*/ 65 w 87"/>
                <a:gd name="T41" fmla="*/ 34 h 56"/>
                <a:gd name="T42" fmla="*/ 73 w 87"/>
                <a:gd name="T43" fmla="*/ 0 h 56"/>
                <a:gd name="T44" fmla="*/ 87 w 87"/>
                <a:gd name="T4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6">
                  <a:moveTo>
                    <a:pt x="87" y="0"/>
                  </a:moveTo>
                  <a:cubicBezTo>
                    <a:pt x="82" y="19"/>
                    <a:pt x="77" y="37"/>
                    <a:pt x="70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0" y="38"/>
                    <a:pt x="4" y="19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2"/>
                    <a:pt x="20" y="23"/>
                    <a:pt x="23" y="34"/>
                  </a:cubicBezTo>
                  <a:cubicBezTo>
                    <a:pt x="24" y="37"/>
                    <a:pt x="25" y="40"/>
                    <a:pt x="25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39"/>
                    <a:pt x="64" y="36"/>
                    <a:pt x="65" y="34"/>
                  </a:cubicBezTo>
                  <a:cubicBezTo>
                    <a:pt x="68" y="22"/>
                    <a:pt x="71" y="11"/>
                    <a:pt x="7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4" name="Freeform 32"/>
            <p:cNvSpPr>
              <a:spLocks/>
            </p:cNvSpPr>
            <p:nvPr userDrawn="1"/>
          </p:nvSpPr>
          <p:spPr bwMode="auto">
            <a:xfrm>
              <a:off x="2279302" y="7153773"/>
              <a:ext cx="307132" cy="214915"/>
            </a:xfrm>
            <a:custGeom>
              <a:avLst/>
              <a:gdLst>
                <a:gd name="T0" fmla="*/ 86 w 86"/>
                <a:gd name="T1" fmla="*/ 0 h 56"/>
                <a:gd name="T2" fmla="*/ 69 w 86"/>
                <a:gd name="T3" fmla="*/ 56 h 56"/>
                <a:gd name="T4" fmla="*/ 53 w 86"/>
                <a:gd name="T5" fmla="*/ 56 h 56"/>
                <a:gd name="T6" fmla="*/ 44 w 86"/>
                <a:gd name="T7" fmla="*/ 23 h 56"/>
                <a:gd name="T8" fmla="*/ 42 w 86"/>
                <a:gd name="T9" fmla="*/ 17 h 56"/>
                <a:gd name="T10" fmla="*/ 42 w 86"/>
                <a:gd name="T11" fmla="*/ 17 h 56"/>
                <a:gd name="T12" fmla="*/ 41 w 86"/>
                <a:gd name="T13" fmla="*/ 23 h 56"/>
                <a:gd name="T14" fmla="*/ 32 w 86"/>
                <a:gd name="T15" fmla="*/ 56 h 56"/>
                <a:gd name="T16" fmla="*/ 16 w 86"/>
                <a:gd name="T17" fmla="*/ 56 h 56"/>
                <a:gd name="T18" fmla="*/ 0 w 86"/>
                <a:gd name="T19" fmla="*/ 0 h 56"/>
                <a:gd name="T20" fmla="*/ 14 w 86"/>
                <a:gd name="T21" fmla="*/ 0 h 56"/>
                <a:gd name="T22" fmla="*/ 22 w 86"/>
                <a:gd name="T23" fmla="*/ 34 h 56"/>
                <a:gd name="T24" fmla="*/ 25 w 86"/>
                <a:gd name="T25" fmla="*/ 42 h 56"/>
                <a:gd name="T26" fmla="*/ 25 w 86"/>
                <a:gd name="T27" fmla="*/ 42 h 56"/>
                <a:gd name="T28" fmla="*/ 27 w 86"/>
                <a:gd name="T29" fmla="*/ 34 h 56"/>
                <a:gd name="T30" fmla="*/ 36 w 86"/>
                <a:gd name="T31" fmla="*/ 0 h 56"/>
                <a:gd name="T32" fmla="*/ 50 w 86"/>
                <a:gd name="T33" fmla="*/ 0 h 56"/>
                <a:gd name="T34" fmla="*/ 60 w 86"/>
                <a:gd name="T35" fmla="*/ 34 h 56"/>
                <a:gd name="T36" fmla="*/ 62 w 86"/>
                <a:gd name="T37" fmla="*/ 42 h 56"/>
                <a:gd name="T38" fmla="*/ 62 w 86"/>
                <a:gd name="T39" fmla="*/ 42 h 56"/>
                <a:gd name="T40" fmla="*/ 64 w 86"/>
                <a:gd name="T41" fmla="*/ 34 h 56"/>
                <a:gd name="T42" fmla="*/ 72 w 86"/>
                <a:gd name="T43" fmla="*/ 0 h 56"/>
                <a:gd name="T44" fmla="*/ 86 w 86"/>
                <a:gd name="T4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56">
                  <a:moveTo>
                    <a:pt x="86" y="0"/>
                  </a:moveTo>
                  <a:cubicBezTo>
                    <a:pt x="82" y="19"/>
                    <a:pt x="76" y="37"/>
                    <a:pt x="69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9" y="38"/>
                    <a:pt x="4" y="19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12"/>
                    <a:pt x="19" y="23"/>
                    <a:pt x="22" y="34"/>
                  </a:cubicBezTo>
                  <a:cubicBezTo>
                    <a:pt x="23" y="37"/>
                    <a:pt x="24" y="40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39"/>
                    <a:pt x="63" y="36"/>
                    <a:pt x="64" y="34"/>
                  </a:cubicBezTo>
                  <a:cubicBezTo>
                    <a:pt x="67" y="22"/>
                    <a:pt x="70" y="11"/>
                    <a:pt x="72" y="0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5" name="Oval 33"/>
            <p:cNvSpPr>
              <a:spLocks noChangeArrowheads="1"/>
            </p:cNvSpPr>
            <p:nvPr userDrawn="1"/>
          </p:nvSpPr>
          <p:spPr bwMode="auto">
            <a:xfrm>
              <a:off x="2612154" y="7303562"/>
              <a:ext cx="63545" cy="683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2719575" y="7148889"/>
              <a:ext cx="152810" cy="227940"/>
            </a:xfrm>
            <a:custGeom>
              <a:avLst/>
              <a:gdLst>
                <a:gd name="T0" fmla="*/ 43 w 43"/>
                <a:gd name="T1" fmla="*/ 55 h 59"/>
                <a:gd name="T2" fmla="*/ 26 w 43"/>
                <a:gd name="T3" fmla="*/ 59 h 59"/>
                <a:gd name="T4" fmla="*/ 0 w 43"/>
                <a:gd name="T5" fmla="*/ 30 h 59"/>
                <a:gd name="T6" fmla="*/ 28 w 43"/>
                <a:gd name="T7" fmla="*/ 0 h 59"/>
                <a:gd name="T8" fmla="*/ 43 w 43"/>
                <a:gd name="T9" fmla="*/ 3 h 59"/>
                <a:gd name="T10" fmla="*/ 39 w 43"/>
                <a:gd name="T11" fmla="*/ 13 h 59"/>
                <a:gd name="T12" fmla="*/ 29 w 43"/>
                <a:gd name="T13" fmla="*/ 11 h 59"/>
                <a:gd name="T14" fmla="*/ 15 w 43"/>
                <a:gd name="T15" fmla="*/ 29 h 59"/>
                <a:gd name="T16" fmla="*/ 29 w 43"/>
                <a:gd name="T17" fmla="*/ 47 h 59"/>
                <a:gd name="T18" fmla="*/ 40 w 43"/>
                <a:gd name="T19" fmla="*/ 45 h 59"/>
                <a:gd name="T20" fmla="*/ 43 w 43"/>
                <a:gd name="T21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9">
                  <a:moveTo>
                    <a:pt x="43" y="55"/>
                  </a:moveTo>
                  <a:cubicBezTo>
                    <a:pt x="37" y="58"/>
                    <a:pt x="32" y="59"/>
                    <a:pt x="26" y="59"/>
                  </a:cubicBezTo>
                  <a:cubicBezTo>
                    <a:pt x="8" y="59"/>
                    <a:pt x="0" y="48"/>
                    <a:pt x="0" y="30"/>
                  </a:cubicBezTo>
                  <a:cubicBezTo>
                    <a:pt x="0" y="10"/>
                    <a:pt x="11" y="0"/>
                    <a:pt x="28" y="0"/>
                  </a:cubicBezTo>
                  <a:cubicBezTo>
                    <a:pt x="33" y="0"/>
                    <a:pt x="38" y="0"/>
                    <a:pt x="43" y="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2"/>
                    <a:pt x="33" y="11"/>
                    <a:pt x="29" y="11"/>
                  </a:cubicBezTo>
                  <a:cubicBezTo>
                    <a:pt x="19" y="11"/>
                    <a:pt x="15" y="18"/>
                    <a:pt x="15" y="29"/>
                  </a:cubicBezTo>
                  <a:cubicBezTo>
                    <a:pt x="15" y="41"/>
                    <a:pt x="19" y="47"/>
                    <a:pt x="29" y="47"/>
                  </a:cubicBezTo>
                  <a:cubicBezTo>
                    <a:pt x="33" y="47"/>
                    <a:pt x="37" y="46"/>
                    <a:pt x="40" y="45"/>
                  </a:cubicBezTo>
                  <a:lnTo>
                    <a:pt x="4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7" name="Freeform 35"/>
            <p:cNvSpPr>
              <a:spLocks/>
            </p:cNvSpPr>
            <p:nvPr userDrawn="1"/>
          </p:nvSpPr>
          <p:spPr bwMode="auto">
            <a:xfrm>
              <a:off x="2908695" y="7145633"/>
              <a:ext cx="142219" cy="231196"/>
            </a:xfrm>
            <a:custGeom>
              <a:avLst/>
              <a:gdLst>
                <a:gd name="T0" fmla="*/ 17 w 40"/>
                <a:gd name="T1" fmla="*/ 60 h 60"/>
                <a:gd name="T2" fmla="*/ 0 w 40"/>
                <a:gd name="T3" fmla="*/ 58 h 60"/>
                <a:gd name="T4" fmla="*/ 2 w 40"/>
                <a:gd name="T5" fmla="*/ 47 h 60"/>
                <a:gd name="T6" fmla="*/ 16 w 40"/>
                <a:gd name="T7" fmla="*/ 49 h 60"/>
                <a:gd name="T8" fmla="*/ 25 w 40"/>
                <a:gd name="T9" fmla="*/ 43 h 60"/>
                <a:gd name="T10" fmla="*/ 16 w 40"/>
                <a:gd name="T11" fmla="*/ 35 h 60"/>
                <a:gd name="T12" fmla="*/ 1 w 40"/>
                <a:gd name="T13" fmla="*/ 18 h 60"/>
                <a:gd name="T14" fmla="*/ 23 w 40"/>
                <a:gd name="T15" fmla="*/ 0 h 60"/>
                <a:gd name="T16" fmla="*/ 37 w 40"/>
                <a:gd name="T17" fmla="*/ 2 h 60"/>
                <a:gd name="T18" fmla="*/ 35 w 40"/>
                <a:gd name="T19" fmla="*/ 13 h 60"/>
                <a:gd name="T20" fmla="*/ 23 w 40"/>
                <a:gd name="T21" fmla="*/ 11 h 60"/>
                <a:gd name="T22" fmla="*/ 15 w 40"/>
                <a:gd name="T23" fmla="*/ 17 h 60"/>
                <a:gd name="T24" fmla="*/ 25 w 40"/>
                <a:gd name="T25" fmla="*/ 25 h 60"/>
                <a:gd name="T26" fmla="*/ 40 w 40"/>
                <a:gd name="T27" fmla="*/ 41 h 60"/>
                <a:gd name="T28" fmla="*/ 17 w 40"/>
                <a:gd name="T2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60">
                  <a:moveTo>
                    <a:pt x="17" y="60"/>
                  </a:moveTo>
                  <a:cubicBezTo>
                    <a:pt x="12" y="60"/>
                    <a:pt x="6" y="59"/>
                    <a:pt x="0" y="5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7" y="48"/>
                    <a:pt x="12" y="49"/>
                    <a:pt x="16" y="49"/>
                  </a:cubicBezTo>
                  <a:cubicBezTo>
                    <a:pt x="22" y="49"/>
                    <a:pt x="25" y="47"/>
                    <a:pt x="25" y="43"/>
                  </a:cubicBezTo>
                  <a:cubicBezTo>
                    <a:pt x="25" y="39"/>
                    <a:pt x="23" y="37"/>
                    <a:pt x="16" y="35"/>
                  </a:cubicBezTo>
                  <a:cubicBezTo>
                    <a:pt x="6" y="32"/>
                    <a:pt x="1" y="28"/>
                    <a:pt x="1" y="18"/>
                  </a:cubicBezTo>
                  <a:cubicBezTo>
                    <a:pt x="1" y="7"/>
                    <a:pt x="9" y="0"/>
                    <a:pt x="23" y="0"/>
                  </a:cubicBezTo>
                  <a:cubicBezTo>
                    <a:pt x="27" y="0"/>
                    <a:pt x="33" y="1"/>
                    <a:pt x="37" y="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1" y="12"/>
                    <a:pt x="27" y="11"/>
                    <a:pt x="23" y="11"/>
                  </a:cubicBezTo>
                  <a:cubicBezTo>
                    <a:pt x="17" y="11"/>
                    <a:pt x="15" y="14"/>
                    <a:pt x="15" y="17"/>
                  </a:cubicBezTo>
                  <a:cubicBezTo>
                    <a:pt x="15" y="21"/>
                    <a:pt x="18" y="22"/>
                    <a:pt x="25" y="25"/>
                  </a:cubicBezTo>
                  <a:cubicBezTo>
                    <a:pt x="35" y="28"/>
                    <a:pt x="40" y="32"/>
                    <a:pt x="40" y="41"/>
                  </a:cubicBezTo>
                  <a:cubicBezTo>
                    <a:pt x="40" y="52"/>
                    <a:pt x="31" y="60"/>
                    <a:pt x="17" y="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8" name="Freeform 36"/>
            <p:cNvSpPr>
              <a:spLocks noEditPoints="1"/>
            </p:cNvSpPr>
            <p:nvPr userDrawn="1"/>
          </p:nvSpPr>
          <p:spPr bwMode="auto">
            <a:xfrm>
              <a:off x="3079662" y="7052829"/>
              <a:ext cx="86239" cy="315860"/>
            </a:xfrm>
            <a:custGeom>
              <a:avLst/>
              <a:gdLst>
                <a:gd name="T0" fmla="*/ 9 w 24"/>
                <a:gd name="T1" fmla="*/ 82 h 82"/>
                <a:gd name="T2" fmla="*/ 9 w 24"/>
                <a:gd name="T3" fmla="*/ 36 h 82"/>
                <a:gd name="T4" fmla="*/ 0 w 24"/>
                <a:gd name="T5" fmla="*/ 36 h 82"/>
                <a:gd name="T6" fmla="*/ 0 w 24"/>
                <a:gd name="T7" fmla="*/ 26 h 82"/>
                <a:gd name="T8" fmla="*/ 23 w 24"/>
                <a:gd name="T9" fmla="*/ 26 h 82"/>
                <a:gd name="T10" fmla="*/ 23 w 24"/>
                <a:gd name="T11" fmla="*/ 82 h 82"/>
                <a:gd name="T12" fmla="*/ 9 w 24"/>
                <a:gd name="T13" fmla="*/ 82 h 82"/>
                <a:gd name="T14" fmla="*/ 16 w 24"/>
                <a:gd name="T15" fmla="*/ 17 h 82"/>
                <a:gd name="T16" fmla="*/ 7 w 24"/>
                <a:gd name="T17" fmla="*/ 9 h 82"/>
                <a:gd name="T18" fmla="*/ 16 w 24"/>
                <a:gd name="T19" fmla="*/ 0 h 82"/>
                <a:gd name="T20" fmla="*/ 24 w 24"/>
                <a:gd name="T21" fmla="*/ 9 h 82"/>
                <a:gd name="T22" fmla="*/ 16 w 24"/>
                <a:gd name="T2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82">
                  <a:moveTo>
                    <a:pt x="9" y="82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82"/>
                    <a:pt x="23" y="82"/>
                    <a:pt x="23" y="82"/>
                  </a:cubicBezTo>
                  <a:lnTo>
                    <a:pt x="9" y="82"/>
                  </a:lnTo>
                  <a:close/>
                  <a:moveTo>
                    <a:pt x="16" y="17"/>
                  </a:moveTo>
                  <a:cubicBezTo>
                    <a:pt x="10" y="17"/>
                    <a:pt x="7" y="14"/>
                    <a:pt x="7" y="9"/>
                  </a:cubicBezTo>
                  <a:cubicBezTo>
                    <a:pt x="7" y="4"/>
                    <a:pt x="10" y="0"/>
                    <a:pt x="16" y="0"/>
                  </a:cubicBezTo>
                  <a:cubicBezTo>
                    <a:pt x="21" y="0"/>
                    <a:pt x="24" y="4"/>
                    <a:pt x="24" y="9"/>
                  </a:cubicBezTo>
                  <a:cubicBezTo>
                    <a:pt x="24" y="14"/>
                    <a:pt x="21" y="17"/>
                    <a:pt x="16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9" name="Freeform 37"/>
            <p:cNvSpPr>
              <a:spLocks/>
            </p:cNvSpPr>
            <p:nvPr userDrawn="1"/>
          </p:nvSpPr>
          <p:spPr bwMode="auto">
            <a:xfrm>
              <a:off x="3223393" y="7145633"/>
              <a:ext cx="121038" cy="223056"/>
            </a:xfrm>
            <a:custGeom>
              <a:avLst/>
              <a:gdLst>
                <a:gd name="T0" fmla="*/ 33 w 34"/>
                <a:gd name="T1" fmla="*/ 14 h 58"/>
                <a:gd name="T2" fmla="*/ 27 w 34"/>
                <a:gd name="T3" fmla="*/ 14 h 58"/>
                <a:gd name="T4" fmla="*/ 14 w 34"/>
                <a:gd name="T5" fmla="*/ 23 h 58"/>
                <a:gd name="T6" fmla="*/ 14 w 34"/>
                <a:gd name="T7" fmla="*/ 58 h 58"/>
                <a:gd name="T8" fmla="*/ 0 w 34"/>
                <a:gd name="T9" fmla="*/ 58 h 58"/>
                <a:gd name="T10" fmla="*/ 0 w 34"/>
                <a:gd name="T11" fmla="*/ 2 h 58"/>
                <a:gd name="T12" fmla="*/ 11 w 34"/>
                <a:gd name="T13" fmla="*/ 2 h 58"/>
                <a:gd name="T14" fmla="*/ 13 w 34"/>
                <a:gd name="T15" fmla="*/ 11 h 58"/>
                <a:gd name="T16" fmla="*/ 27 w 34"/>
                <a:gd name="T17" fmla="*/ 0 h 58"/>
                <a:gd name="T18" fmla="*/ 34 w 34"/>
                <a:gd name="T19" fmla="*/ 1 h 58"/>
                <a:gd name="T20" fmla="*/ 33 w 34"/>
                <a:gd name="T21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8">
                  <a:moveTo>
                    <a:pt x="33" y="14"/>
                  </a:moveTo>
                  <a:cubicBezTo>
                    <a:pt x="31" y="14"/>
                    <a:pt x="28" y="14"/>
                    <a:pt x="27" y="14"/>
                  </a:cubicBezTo>
                  <a:cubicBezTo>
                    <a:pt x="23" y="14"/>
                    <a:pt x="20" y="17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8" y="4"/>
                    <a:pt x="22" y="0"/>
                    <a:pt x="27" y="0"/>
                  </a:cubicBezTo>
                  <a:cubicBezTo>
                    <a:pt x="30" y="0"/>
                    <a:pt x="32" y="0"/>
                    <a:pt x="34" y="1"/>
                  </a:cubicBezTo>
                  <a:lnTo>
                    <a:pt x="3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0" name="Freeform 38"/>
            <p:cNvSpPr>
              <a:spLocks noEditPoints="1"/>
            </p:cNvSpPr>
            <p:nvPr userDrawn="1"/>
          </p:nvSpPr>
          <p:spPr bwMode="auto">
            <a:xfrm>
              <a:off x="3370150" y="7145633"/>
              <a:ext cx="210302" cy="231196"/>
            </a:xfrm>
            <a:custGeom>
              <a:avLst/>
              <a:gdLst>
                <a:gd name="T0" fmla="*/ 29 w 59"/>
                <a:gd name="T1" fmla="*/ 60 h 60"/>
                <a:gd name="T2" fmla="*/ 0 w 59"/>
                <a:gd name="T3" fmla="*/ 31 h 60"/>
                <a:gd name="T4" fmla="*/ 30 w 59"/>
                <a:gd name="T5" fmla="*/ 0 h 60"/>
                <a:gd name="T6" fmla="*/ 59 w 59"/>
                <a:gd name="T7" fmla="*/ 30 h 60"/>
                <a:gd name="T8" fmla="*/ 29 w 59"/>
                <a:gd name="T9" fmla="*/ 60 h 60"/>
                <a:gd name="T10" fmla="*/ 29 w 59"/>
                <a:gd name="T11" fmla="*/ 11 h 60"/>
                <a:gd name="T12" fmla="*/ 15 w 59"/>
                <a:gd name="T13" fmla="*/ 30 h 60"/>
                <a:gd name="T14" fmla="*/ 30 w 59"/>
                <a:gd name="T15" fmla="*/ 49 h 60"/>
                <a:gd name="T16" fmla="*/ 44 w 59"/>
                <a:gd name="T17" fmla="*/ 31 h 60"/>
                <a:gd name="T18" fmla="*/ 29 w 59"/>
                <a:gd name="T1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29" y="60"/>
                  </a:moveTo>
                  <a:cubicBezTo>
                    <a:pt x="10" y="60"/>
                    <a:pt x="0" y="49"/>
                    <a:pt x="0" y="31"/>
                  </a:cubicBezTo>
                  <a:cubicBezTo>
                    <a:pt x="0" y="12"/>
                    <a:pt x="11" y="0"/>
                    <a:pt x="30" y="0"/>
                  </a:cubicBezTo>
                  <a:cubicBezTo>
                    <a:pt x="49" y="0"/>
                    <a:pt x="59" y="12"/>
                    <a:pt x="59" y="30"/>
                  </a:cubicBezTo>
                  <a:cubicBezTo>
                    <a:pt x="59" y="48"/>
                    <a:pt x="49" y="60"/>
                    <a:pt x="29" y="60"/>
                  </a:cubicBezTo>
                  <a:moveTo>
                    <a:pt x="29" y="11"/>
                  </a:moveTo>
                  <a:cubicBezTo>
                    <a:pt x="20" y="11"/>
                    <a:pt x="15" y="19"/>
                    <a:pt x="15" y="30"/>
                  </a:cubicBezTo>
                  <a:cubicBezTo>
                    <a:pt x="15" y="41"/>
                    <a:pt x="20" y="49"/>
                    <a:pt x="30" y="49"/>
                  </a:cubicBezTo>
                  <a:cubicBezTo>
                    <a:pt x="40" y="49"/>
                    <a:pt x="44" y="41"/>
                    <a:pt x="44" y="31"/>
                  </a:cubicBezTo>
                  <a:cubicBezTo>
                    <a:pt x="44" y="19"/>
                    <a:pt x="40" y="11"/>
                    <a:pt x="2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1" name="Oval 39"/>
            <p:cNvSpPr>
              <a:spLocks noChangeArrowheads="1"/>
            </p:cNvSpPr>
            <p:nvPr userDrawn="1"/>
          </p:nvSpPr>
          <p:spPr bwMode="auto">
            <a:xfrm>
              <a:off x="3622816" y="7303562"/>
              <a:ext cx="65058" cy="683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2" name="Freeform 40"/>
            <p:cNvSpPr>
              <a:spLocks noEditPoints="1"/>
            </p:cNvSpPr>
            <p:nvPr userDrawn="1"/>
          </p:nvSpPr>
          <p:spPr bwMode="auto">
            <a:xfrm>
              <a:off x="3734775" y="7145633"/>
              <a:ext cx="173991" cy="231196"/>
            </a:xfrm>
            <a:custGeom>
              <a:avLst/>
              <a:gdLst>
                <a:gd name="T0" fmla="*/ 39 w 49"/>
                <a:gd name="T1" fmla="*/ 58 h 60"/>
                <a:gd name="T2" fmla="*/ 38 w 49"/>
                <a:gd name="T3" fmla="*/ 53 h 60"/>
                <a:gd name="T4" fmla="*/ 20 w 49"/>
                <a:gd name="T5" fmla="*/ 60 h 60"/>
                <a:gd name="T6" fmla="*/ 0 w 49"/>
                <a:gd name="T7" fmla="*/ 43 h 60"/>
                <a:gd name="T8" fmla="*/ 29 w 49"/>
                <a:gd name="T9" fmla="*/ 24 h 60"/>
                <a:gd name="T10" fmla="*/ 35 w 49"/>
                <a:gd name="T11" fmla="*/ 24 h 60"/>
                <a:gd name="T12" fmla="*/ 35 w 49"/>
                <a:gd name="T13" fmla="*/ 21 h 60"/>
                <a:gd name="T14" fmla="*/ 24 w 49"/>
                <a:gd name="T15" fmla="*/ 11 h 60"/>
                <a:gd name="T16" fmla="*/ 7 w 49"/>
                <a:gd name="T17" fmla="*/ 14 h 60"/>
                <a:gd name="T18" fmla="*/ 5 w 49"/>
                <a:gd name="T19" fmla="*/ 4 h 60"/>
                <a:gd name="T20" fmla="*/ 26 w 49"/>
                <a:gd name="T21" fmla="*/ 0 h 60"/>
                <a:gd name="T22" fmla="*/ 49 w 49"/>
                <a:gd name="T23" fmla="*/ 20 h 60"/>
                <a:gd name="T24" fmla="*/ 49 w 49"/>
                <a:gd name="T25" fmla="*/ 58 h 60"/>
                <a:gd name="T26" fmla="*/ 39 w 49"/>
                <a:gd name="T27" fmla="*/ 58 h 60"/>
                <a:gd name="T28" fmla="*/ 35 w 49"/>
                <a:gd name="T29" fmla="*/ 33 h 60"/>
                <a:gd name="T30" fmla="*/ 28 w 49"/>
                <a:gd name="T31" fmla="*/ 33 h 60"/>
                <a:gd name="T32" fmla="*/ 14 w 49"/>
                <a:gd name="T33" fmla="*/ 42 h 60"/>
                <a:gd name="T34" fmla="*/ 23 w 49"/>
                <a:gd name="T35" fmla="*/ 50 h 60"/>
                <a:gd name="T36" fmla="*/ 35 w 49"/>
                <a:gd name="T37" fmla="*/ 44 h 60"/>
                <a:gd name="T38" fmla="*/ 35 w 49"/>
                <a:gd name="T3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0">
                  <a:moveTo>
                    <a:pt x="39" y="58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8"/>
                    <a:pt x="27" y="60"/>
                    <a:pt x="20" y="60"/>
                  </a:cubicBezTo>
                  <a:cubicBezTo>
                    <a:pt x="8" y="60"/>
                    <a:pt x="0" y="54"/>
                    <a:pt x="0" y="43"/>
                  </a:cubicBezTo>
                  <a:cubicBezTo>
                    <a:pt x="0" y="30"/>
                    <a:pt x="11" y="24"/>
                    <a:pt x="2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4"/>
                    <a:pt x="33" y="11"/>
                    <a:pt x="24" y="11"/>
                  </a:cubicBezTo>
                  <a:cubicBezTo>
                    <a:pt x="18" y="11"/>
                    <a:pt x="12" y="12"/>
                    <a:pt x="7" y="1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0" y="2"/>
                    <a:pt x="18" y="0"/>
                    <a:pt x="26" y="0"/>
                  </a:cubicBezTo>
                  <a:cubicBezTo>
                    <a:pt x="43" y="0"/>
                    <a:pt x="49" y="7"/>
                    <a:pt x="49" y="20"/>
                  </a:cubicBezTo>
                  <a:cubicBezTo>
                    <a:pt x="49" y="58"/>
                    <a:pt x="49" y="58"/>
                    <a:pt x="49" y="58"/>
                  </a:cubicBezTo>
                  <a:lnTo>
                    <a:pt x="39" y="58"/>
                  </a:lnTo>
                  <a:close/>
                  <a:moveTo>
                    <a:pt x="35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9" y="33"/>
                    <a:pt x="14" y="36"/>
                    <a:pt x="14" y="42"/>
                  </a:cubicBezTo>
                  <a:cubicBezTo>
                    <a:pt x="14" y="47"/>
                    <a:pt x="17" y="50"/>
                    <a:pt x="23" y="50"/>
                  </a:cubicBezTo>
                  <a:cubicBezTo>
                    <a:pt x="28" y="50"/>
                    <a:pt x="32" y="47"/>
                    <a:pt x="35" y="44"/>
                  </a:cubicBezTo>
                  <a:lnTo>
                    <a:pt x="3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3" name="Freeform 41"/>
            <p:cNvSpPr>
              <a:spLocks/>
            </p:cNvSpPr>
            <p:nvPr userDrawn="1"/>
          </p:nvSpPr>
          <p:spPr bwMode="auto">
            <a:xfrm>
              <a:off x="3970798" y="7153773"/>
              <a:ext cx="184582" cy="223056"/>
            </a:xfrm>
            <a:custGeom>
              <a:avLst/>
              <a:gdLst>
                <a:gd name="T0" fmla="*/ 41 w 52"/>
                <a:gd name="T1" fmla="*/ 56 h 58"/>
                <a:gd name="T2" fmla="*/ 40 w 52"/>
                <a:gd name="T3" fmla="*/ 49 h 58"/>
                <a:gd name="T4" fmla="*/ 20 w 52"/>
                <a:gd name="T5" fmla="*/ 58 h 58"/>
                <a:gd name="T6" fmla="*/ 0 w 52"/>
                <a:gd name="T7" fmla="*/ 35 h 58"/>
                <a:gd name="T8" fmla="*/ 0 w 52"/>
                <a:gd name="T9" fmla="*/ 0 h 58"/>
                <a:gd name="T10" fmla="*/ 14 w 52"/>
                <a:gd name="T11" fmla="*/ 0 h 58"/>
                <a:gd name="T12" fmla="*/ 14 w 52"/>
                <a:gd name="T13" fmla="*/ 33 h 58"/>
                <a:gd name="T14" fmla="*/ 24 w 52"/>
                <a:gd name="T15" fmla="*/ 46 h 58"/>
                <a:gd name="T16" fmla="*/ 38 w 52"/>
                <a:gd name="T17" fmla="*/ 38 h 58"/>
                <a:gd name="T18" fmla="*/ 38 w 52"/>
                <a:gd name="T19" fmla="*/ 0 h 58"/>
                <a:gd name="T20" fmla="*/ 52 w 52"/>
                <a:gd name="T21" fmla="*/ 0 h 58"/>
                <a:gd name="T22" fmla="*/ 52 w 52"/>
                <a:gd name="T23" fmla="*/ 56 h 58"/>
                <a:gd name="T24" fmla="*/ 41 w 52"/>
                <a:gd name="T25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8">
                  <a:moveTo>
                    <a:pt x="41" y="56"/>
                  </a:moveTo>
                  <a:cubicBezTo>
                    <a:pt x="40" y="49"/>
                    <a:pt x="40" y="49"/>
                    <a:pt x="40" y="49"/>
                  </a:cubicBezTo>
                  <a:cubicBezTo>
                    <a:pt x="34" y="55"/>
                    <a:pt x="28" y="58"/>
                    <a:pt x="20" y="58"/>
                  </a:cubicBezTo>
                  <a:cubicBezTo>
                    <a:pt x="6" y="58"/>
                    <a:pt x="0" y="49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41"/>
                    <a:pt x="17" y="46"/>
                    <a:pt x="24" y="46"/>
                  </a:cubicBezTo>
                  <a:cubicBezTo>
                    <a:pt x="29" y="46"/>
                    <a:pt x="33" y="44"/>
                    <a:pt x="38" y="3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56"/>
                    <a:pt x="52" y="56"/>
                    <a:pt x="52" y="56"/>
                  </a:cubicBezTo>
                  <a:lnTo>
                    <a:pt x="4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pic>
        <p:nvPicPr>
          <p:cNvPr id="58" name="Picture 57" descr="CSIRO_Grad_CMYK_ppt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39301862" y="5099055"/>
            <a:ext cx="2128490" cy="2128490"/>
          </a:xfrm>
          <a:prstGeom prst="rect">
            <a:avLst/>
          </a:prstGeom>
        </p:spPr>
      </p:pic>
      <p:sp>
        <p:nvSpPr>
          <p:cNvPr id="7" name="AutoShape 7"/>
          <p:cNvSpPr>
            <a:spLocks noChangeAspect="1" noChangeArrowheads="1" noTextEdit="1"/>
          </p:cNvSpPr>
          <p:nvPr userDrawn="1"/>
        </p:nvSpPr>
        <p:spPr bwMode="auto">
          <a:xfrm>
            <a:off x="-246063" y="16363950"/>
            <a:ext cx="42618026" cy="47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1028" name="Group 4"/>
          <p:cNvGrpSpPr>
            <a:grpSpLocks noChangeAspect="1"/>
          </p:cNvGrpSpPr>
          <p:nvPr userDrawn="1"/>
        </p:nvGrpSpPr>
        <p:grpSpPr bwMode="auto">
          <a:xfrm>
            <a:off x="0" y="27741563"/>
            <a:ext cx="42551350" cy="793750"/>
            <a:chOff x="0" y="17475"/>
            <a:chExt cx="26804" cy="500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17475"/>
              <a:ext cx="26804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29" name="Freeform 5"/>
            <p:cNvSpPr>
              <a:spLocks/>
            </p:cNvSpPr>
            <p:nvPr userDrawn="1"/>
          </p:nvSpPr>
          <p:spPr bwMode="auto">
            <a:xfrm>
              <a:off x="-6" y="17475"/>
              <a:ext cx="20878" cy="253"/>
            </a:xfrm>
            <a:custGeom>
              <a:avLst/>
              <a:gdLst/>
              <a:ahLst/>
              <a:cxnLst>
                <a:cxn ang="0">
                  <a:pos x="3622" y="38"/>
                </a:cxn>
                <a:cxn ang="0">
                  <a:pos x="3477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531" y="44"/>
                </a:cxn>
                <a:cxn ang="0">
                  <a:pos x="3622" y="38"/>
                </a:cxn>
              </a:cxnLst>
              <a:rect l="0" t="0" r="r" b="b"/>
              <a:pathLst>
                <a:path w="3622" h="44">
                  <a:moveTo>
                    <a:pt x="3622" y="38"/>
                  </a:moveTo>
                  <a:cubicBezTo>
                    <a:pt x="3588" y="21"/>
                    <a:pt x="3539" y="0"/>
                    <a:pt x="3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531" y="44"/>
                    <a:pt x="3531" y="44"/>
                    <a:pt x="3531" y="44"/>
                  </a:cubicBezTo>
                  <a:cubicBezTo>
                    <a:pt x="3531" y="44"/>
                    <a:pt x="3612" y="40"/>
                    <a:pt x="3622" y="3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0" name="Freeform 6"/>
            <p:cNvSpPr>
              <a:spLocks/>
            </p:cNvSpPr>
            <p:nvPr userDrawn="1"/>
          </p:nvSpPr>
          <p:spPr bwMode="auto">
            <a:xfrm>
              <a:off x="20872" y="17475"/>
              <a:ext cx="5938" cy="506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0" y="38"/>
                </a:cxn>
                <a:cxn ang="0">
                  <a:pos x="151" y="88"/>
                </a:cxn>
                <a:cxn ang="0">
                  <a:pos x="1030" y="88"/>
                </a:cxn>
                <a:cxn ang="0">
                  <a:pos x="1030" y="0"/>
                </a:cxn>
                <a:cxn ang="0">
                  <a:pos x="153" y="0"/>
                </a:cxn>
              </a:cxnLst>
              <a:rect l="0" t="0" r="r" b="b"/>
              <a:pathLst>
                <a:path w="1030" h="88">
                  <a:moveTo>
                    <a:pt x="153" y="0"/>
                  </a:moveTo>
                  <a:cubicBezTo>
                    <a:pt x="60" y="0"/>
                    <a:pt x="25" y="28"/>
                    <a:pt x="0" y="38"/>
                  </a:cubicBezTo>
                  <a:cubicBezTo>
                    <a:pt x="41" y="61"/>
                    <a:pt x="73" y="88"/>
                    <a:pt x="151" y="88"/>
                  </a:cubicBezTo>
                  <a:cubicBezTo>
                    <a:pt x="1030" y="88"/>
                    <a:pt x="1030" y="88"/>
                    <a:pt x="1030" y="88"/>
                  </a:cubicBezTo>
                  <a:cubicBezTo>
                    <a:pt x="1030" y="0"/>
                    <a:pt x="1030" y="0"/>
                    <a:pt x="1030" y="0"/>
                  </a:cubicBezTo>
                  <a:lnTo>
                    <a:pt x="15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413761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l" defTabSz="4157960" rtl="0" eaLnBrk="1" latinLnBrk="0" hangingPunct="1">
        <a:spcBef>
          <a:spcPct val="0"/>
        </a:spcBef>
        <a:buNone/>
        <a:defRPr sz="175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59235" indent="-1559235" algn="l" defTabSz="415796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78342" indent="-1299362" algn="l" defTabSz="415796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7450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6429" indent="-1039490" algn="l" defTabSz="4157960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5409" indent="-1039490" algn="l" defTabSz="4157960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438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1336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9234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7132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98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796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694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591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489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7387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5285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3183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Remember vector decomposition?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grpSp>
        <p:nvGrpSpPr>
          <p:cNvPr id="11" name="Group 10"/>
          <p:cNvGrpSpPr/>
          <p:nvPr/>
        </p:nvGrpSpPr>
        <p:grpSpPr>
          <a:xfrm>
            <a:off x="3960417" y="8263283"/>
            <a:ext cx="21458384" cy="1965644"/>
            <a:chOff x="3960417" y="8263283"/>
            <a:chExt cx="21458384" cy="1965644"/>
          </a:xfrm>
        </p:grpSpPr>
        <p:sp>
          <p:nvSpPr>
            <p:cNvPr id="6" name="TextBox 5"/>
            <p:cNvSpPr txBox="1"/>
            <p:nvPr/>
          </p:nvSpPr>
          <p:spPr>
            <a:xfrm>
              <a:off x="3960417" y="8659267"/>
              <a:ext cx="2145838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600" b="1" dirty="0" smtClean="0"/>
                <a:t>V</a:t>
              </a:r>
              <a:r>
                <a:rPr lang="en-US" sz="9600" dirty="0" smtClean="0"/>
                <a:t> = x </a:t>
              </a:r>
              <a:r>
                <a:rPr lang="en-US" sz="9600" b="1" dirty="0" err="1" smtClean="0"/>
                <a:t>i</a:t>
              </a:r>
              <a:r>
                <a:rPr lang="en-US" sz="9600" dirty="0" smtClean="0"/>
                <a:t> + y </a:t>
              </a:r>
              <a:r>
                <a:rPr lang="en-US" sz="9600" b="1" dirty="0" smtClean="0"/>
                <a:t>j</a:t>
              </a:r>
              <a:r>
                <a:rPr lang="en-US" sz="9600" dirty="0" smtClean="0"/>
                <a:t> + z </a:t>
              </a:r>
              <a:r>
                <a:rPr lang="en-US" sz="9600" b="1" dirty="0" smtClean="0"/>
                <a:t>k</a:t>
              </a:r>
              <a:endParaRPr lang="en-US" sz="9600" b="1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0729169" y="8587259"/>
              <a:ext cx="9720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hevron 8"/>
            <p:cNvSpPr/>
            <p:nvPr/>
          </p:nvSpPr>
          <p:spPr>
            <a:xfrm rot="-5400000">
              <a:off x="13339457" y="8245283"/>
              <a:ext cx="540000" cy="57600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 rot="-5400000">
              <a:off x="15643777" y="8281227"/>
              <a:ext cx="540000" cy="57600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 rot="-5400000">
              <a:off x="17876025" y="8281227"/>
              <a:ext cx="540000" cy="57600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655763" y="14505850"/>
            <a:ext cx="353563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  <a:r>
              <a:rPr lang="en-US" dirty="0" smtClean="0"/>
              <a:t>(t) = A</a:t>
            </a:r>
            <a:r>
              <a:rPr lang="en-US" baseline="-25000" dirty="0" smtClean="0"/>
              <a:t>1</a:t>
            </a:r>
            <a:r>
              <a:rPr lang="en-US" dirty="0" smtClean="0"/>
              <a:t>cos(2πf</a:t>
            </a:r>
            <a:r>
              <a:rPr lang="en-US" baseline="-25000" dirty="0" smtClean="0"/>
              <a:t>1</a:t>
            </a:r>
            <a:r>
              <a:rPr lang="en-US" dirty="0" smtClean="0"/>
              <a:t>t) + A</a:t>
            </a:r>
            <a:r>
              <a:rPr lang="en-US" baseline="-25000" dirty="0" smtClean="0"/>
              <a:t>2</a:t>
            </a:r>
            <a:r>
              <a:rPr lang="en-US" dirty="0" smtClean="0"/>
              <a:t>cos(2πf</a:t>
            </a:r>
            <a:r>
              <a:rPr lang="en-US" baseline="-25000" dirty="0" smtClean="0"/>
              <a:t>2</a:t>
            </a:r>
            <a:r>
              <a:rPr lang="en-US" dirty="0" smtClean="0"/>
              <a:t>t) + </a:t>
            </a:r>
            <a:r>
              <a:rPr lang="mr-IN" dirty="0" smtClean="0"/>
              <a:t>…</a:t>
            </a:r>
            <a:r>
              <a:rPr lang="en-AU" dirty="0" smtClean="0"/>
              <a:t> +</a:t>
            </a:r>
            <a:r>
              <a:rPr lang="en-US" dirty="0"/>
              <a:t> </a:t>
            </a:r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r>
              <a:rPr lang="en-US" dirty="0" smtClean="0"/>
              <a:t>sin </a:t>
            </a:r>
            <a:r>
              <a:rPr lang="en-US" dirty="0"/>
              <a:t>(2πf</a:t>
            </a:r>
            <a:r>
              <a:rPr lang="en-US" baseline="-25000" dirty="0"/>
              <a:t>1</a:t>
            </a:r>
            <a:r>
              <a:rPr lang="en-US" dirty="0"/>
              <a:t>t) + </a:t>
            </a:r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r>
              <a:rPr lang="en-US" dirty="0" smtClean="0"/>
              <a:t>sin(2πf</a:t>
            </a:r>
            <a:r>
              <a:rPr lang="en-US" baseline="-25000" dirty="0" smtClean="0"/>
              <a:t>2</a:t>
            </a:r>
            <a:r>
              <a:rPr lang="en-US" dirty="0" smtClean="0"/>
              <a:t>t)</a:t>
            </a:r>
            <a:r>
              <a:rPr lang="en-AU" dirty="0" smtClean="0"/>
              <a:t>+ </a:t>
            </a:r>
            <a:r>
              <a:rPr lang="mr-IN" dirty="0" smtClean="0"/>
              <a:t>…</a:t>
            </a:r>
            <a:endParaRPr lang="en-US" baseline="-250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3456361" y="7555829"/>
            <a:ext cx="9973128" cy="9455989"/>
            <a:chOff x="3456361" y="7555829"/>
            <a:chExt cx="9973128" cy="9455989"/>
          </a:xfrm>
        </p:grpSpPr>
        <p:sp>
          <p:nvSpPr>
            <p:cNvPr id="15" name="Donut 14"/>
            <p:cNvSpPr/>
            <p:nvPr/>
          </p:nvSpPr>
          <p:spPr>
            <a:xfrm>
              <a:off x="3456361" y="13627818"/>
              <a:ext cx="1872208" cy="3384000"/>
            </a:xfrm>
            <a:prstGeom prst="donut">
              <a:avLst/>
            </a:prstGeom>
            <a:solidFill>
              <a:srgbClr val="92D050">
                <a:alpha val="37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5328569" y="9811395"/>
              <a:ext cx="7272808" cy="3960440"/>
            </a:xfrm>
            <a:prstGeom prst="straightConnector1">
              <a:avLst/>
            </a:prstGeom>
            <a:ln w="63500">
              <a:solidFill>
                <a:schemeClr val="accent3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onut 18"/>
            <p:cNvSpPr/>
            <p:nvPr/>
          </p:nvSpPr>
          <p:spPr>
            <a:xfrm>
              <a:off x="12241337" y="7555829"/>
              <a:ext cx="1188152" cy="3384000"/>
            </a:xfrm>
            <a:prstGeom prst="donut">
              <a:avLst/>
            </a:prstGeom>
            <a:solidFill>
              <a:srgbClr val="92D050">
                <a:alpha val="37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739235" y="7543331"/>
            <a:ext cx="5699366" cy="9331627"/>
            <a:chOff x="17739235" y="7543331"/>
            <a:chExt cx="5699366" cy="9331627"/>
          </a:xfrm>
        </p:grpSpPr>
        <p:sp>
          <p:nvSpPr>
            <p:cNvPr id="22" name="Donut 21"/>
            <p:cNvSpPr/>
            <p:nvPr/>
          </p:nvSpPr>
          <p:spPr>
            <a:xfrm>
              <a:off x="18927387" y="13490958"/>
              <a:ext cx="4511214" cy="3384000"/>
            </a:xfrm>
            <a:prstGeom prst="donut">
              <a:avLst/>
            </a:prstGeom>
            <a:solidFill>
              <a:srgbClr val="92D050">
                <a:alpha val="37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flipH="1" flipV="1">
              <a:off x="18927387" y="9811395"/>
              <a:ext cx="1414870" cy="3960440"/>
            </a:xfrm>
            <a:prstGeom prst="straightConnector1">
              <a:avLst/>
            </a:prstGeom>
            <a:ln w="63500">
              <a:solidFill>
                <a:schemeClr val="accent3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onut 23"/>
            <p:cNvSpPr/>
            <p:nvPr/>
          </p:nvSpPr>
          <p:spPr>
            <a:xfrm>
              <a:off x="17739235" y="7543331"/>
              <a:ext cx="1188152" cy="3384000"/>
            </a:xfrm>
            <a:prstGeom prst="donut">
              <a:avLst/>
            </a:prstGeom>
            <a:solidFill>
              <a:srgbClr val="92D050">
                <a:alpha val="37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32225" y="18596371"/>
            <a:ext cx="2592288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Fourier Transform decomposes certain well-behaved “functions” into orthogonal basis functions. </a:t>
            </a:r>
          </a:p>
          <a:p>
            <a:r>
              <a:rPr lang="en-US" dirty="0" smtClean="0"/>
              <a:t>Much like a “dot product” decomposes a vector into its orthogonal basis vectors.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481971" y="10900030"/>
            <a:ext cx="2632931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“dot product” decomposes a vector into its orthogonal basis vectors.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79862" y="24374237"/>
            <a:ext cx="353563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</a:t>
            </a:r>
            <a:r>
              <a:rPr lang="en-US" i="1" baseline="-25000" dirty="0" smtClean="0"/>
              <a:t>l</a:t>
            </a:r>
            <a:r>
              <a:rPr lang="en-US" dirty="0" smtClean="0"/>
              <a:t> = </a:t>
            </a:r>
            <a:r>
              <a:rPr lang="en-US" dirty="0" err="1" smtClean="0"/>
              <a:t>Σ</a:t>
            </a:r>
            <a:r>
              <a:rPr lang="en-US" baseline="-25000" dirty="0" err="1" smtClean="0"/>
              <a:t>k</a:t>
            </a:r>
            <a:r>
              <a:rPr lang="en-US" dirty="0" err="1" smtClean="0"/>
              <a:t>V</a:t>
            </a:r>
            <a:r>
              <a:rPr lang="en-US" baseline="-25000" dirty="0" err="1" smtClean="0"/>
              <a:t>k</a:t>
            </a:r>
            <a:r>
              <a:rPr lang="en-US" dirty="0" err="1" smtClean="0"/>
              <a:t>exp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 2π</a:t>
            </a:r>
            <a:r>
              <a:rPr lang="en-US" dirty="0" err="1"/>
              <a:t>u</a:t>
            </a:r>
            <a:r>
              <a:rPr lang="en-US" baseline="-25000" dirty="0" err="1"/>
              <a:t>k</a:t>
            </a:r>
            <a:r>
              <a:rPr lang="en-US" i="1" dirty="0" err="1" smtClean="0"/>
              <a:t>l</a:t>
            </a:r>
            <a:r>
              <a:rPr lang="en-US" dirty="0" smtClean="0"/>
              <a:t>) </a:t>
            </a:r>
            <a:endParaRPr lang="en-US" baseline="-25000" dirty="0"/>
          </a:p>
        </p:txBody>
      </p:sp>
      <p:grpSp>
        <p:nvGrpSpPr>
          <p:cNvPr id="51" name="Group 50"/>
          <p:cNvGrpSpPr/>
          <p:nvPr/>
        </p:nvGrpSpPr>
        <p:grpSpPr>
          <a:xfrm>
            <a:off x="30099321" y="16307992"/>
            <a:ext cx="10106152" cy="7544963"/>
            <a:chOff x="30383018" y="14579800"/>
            <a:chExt cx="10106152" cy="7544963"/>
          </a:xfrm>
        </p:grpSpPr>
        <p:sp>
          <p:nvSpPr>
            <p:cNvPr id="28" name="Freeform 27"/>
            <p:cNvSpPr/>
            <p:nvPr/>
          </p:nvSpPr>
          <p:spPr>
            <a:xfrm>
              <a:off x="30383018" y="18620509"/>
              <a:ext cx="2668631" cy="1496291"/>
            </a:xfrm>
            <a:custGeom>
              <a:avLst/>
              <a:gdLst>
                <a:gd name="connsiteX0" fmla="*/ 0 w 3450989"/>
                <a:gd name="connsiteY0" fmla="*/ 83127 h 1496291"/>
                <a:gd name="connsiteX1" fmla="*/ 166255 w 3450989"/>
                <a:gd name="connsiteY1" fmla="*/ 332509 h 1496291"/>
                <a:gd name="connsiteX2" fmla="*/ 290946 w 3450989"/>
                <a:gd name="connsiteY2" fmla="*/ 457200 h 1496291"/>
                <a:gd name="connsiteX3" fmla="*/ 374073 w 3450989"/>
                <a:gd name="connsiteY3" fmla="*/ 623455 h 1496291"/>
                <a:gd name="connsiteX4" fmla="*/ 623455 w 3450989"/>
                <a:gd name="connsiteY4" fmla="*/ 997527 h 1496291"/>
                <a:gd name="connsiteX5" fmla="*/ 789709 w 3450989"/>
                <a:gd name="connsiteY5" fmla="*/ 1205346 h 1496291"/>
                <a:gd name="connsiteX6" fmla="*/ 955964 w 3450989"/>
                <a:gd name="connsiteY6" fmla="*/ 1413164 h 1496291"/>
                <a:gd name="connsiteX7" fmla="*/ 1413164 w 3450989"/>
                <a:gd name="connsiteY7" fmla="*/ 1496291 h 1496291"/>
                <a:gd name="connsiteX8" fmla="*/ 2244437 w 3450989"/>
                <a:gd name="connsiteY8" fmla="*/ 1454727 h 1496291"/>
                <a:gd name="connsiteX9" fmla="*/ 2410691 w 3450989"/>
                <a:gd name="connsiteY9" fmla="*/ 1413164 h 1496291"/>
                <a:gd name="connsiteX10" fmla="*/ 2784764 w 3450989"/>
                <a:gd name="connsiteY10" fmla="*/ 1205346 h 1496291"/>
                <a:gd name="connsiteX11" fmla="*/ 2867891 w 3450989"/>
                <a:gd name="connsiteY11" fmla="*/ 1122218 h 1496291"/>
                <a:gd name="connsiteX12" fmla="*/ 3034146 w 3450989"/>
                <a:gd name="connsiteY12" fmla="*/ 914400 h 1496291"/>
                <a:gd name="connsiteX13" fmla="*/ 3158837 w 3450989"/>
                <a:gd name="connsiteY13" fmla="*/ 706582 h 1496291"/>
                <a:gd name="connsiteX14" fmla="*/ 3200400 w 3450989"/>
                <a:gd name="connsiteY14" fmla="*/ 581891 h 1496291"/>
                <a:gd name="connsiteX15" fmla="*/ 3366655 w 3450989"/>
                <a:gd name="connsiteY15" fmla="*/ 332509 h 1496291"/>
                <a:gd name="connsiteX16" fmla="*/ 3449782 w 3450989"/>
                <a:gd name="connsiteY16" fmla="*/ 41564 h 1496291"/>
                <a:gd name="connsiteX17" fmla="*/ 3449782 w 3450989"/>
                <a:gd name="connsiteY17" fmla="*/ 0 h 149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0989" h="1496291">
                  <a:moveTo>
                    <a:pt x="0" y="83127"/>
                  </a:moveTo>
                  <a:cubicBezTo>
                    <a:pt x="55418" y="166254"/>
                    <a:pt x="104918" y="253647"/>
                    <a:pt x="166255" y="332509"/>
                  </a:cubicBezTo>
                  <a:cubicBezTo>
                    <a:pt x="202342" y="378907"/>
                    <a:pt x="256781" y="409369"/>
                    <a:pt x="290946" y="457200"/>
                  </a:cubicBezTo>
                  <a:cubicBezTo>
                    <a:pt x="326959" y="507619"/>
                    <a:pt x="342195" y="570325"/>
                    <a:pt x="374073" y="623455"/>
                  </a:cubicBezTo>
                  <a:cubicBezTo>
                    <a:pt x="374091" y="623486"/>
                    <a:pt x="581882" y="935167"/>
                    <a:pt x="623455" y="997527"/>
                  </a:cubicBezTo>
                  <a:cubicBezTo>
                    <a:pt x="879305" y="1381301"/>
                    <a:pt x="552816" y="909231"/>
                    <a:pt x="789709" y="1205346"/>
                  </a:cubicBezTo>
                  <a:cubicBezTo>
                    <a:pt x="841982" y="1270687"/>
                    <a:pt x="878772" y="1366849"/>
                    <a:pt x="955964" y="1413164"/>
                  </a:cubicBezTo>
                  <a:cubicBezTo>
                    <a:pt x="1057127" y="1473862"/>
                    <a:pt x="1367331" y="1490562"/>
                    <a:pt x="1413164" y="1496291"/>
                  </a:cubicBezTo>
                  <a:cubicBezTo>
                    <a:pt x="1690255" y="1482436"/>
                    <a:pt x="1967958" y="1477767"/>
                    <a:pt x="2244437" y="1454727"/>
                  </a:cubicBezTo>
                  <a:cubicBezTo>
                    <a:pt x="2301363" y="1449983"/>
                    <a:pt x="2355765" y="1428857"/>
                    <a:pt x="2410691" y="1413164"/>
                  </a:cubicBezTo>
                  <a:cubicBezTo>
                    <a:pt x="2557032" y="1371352"/>
                    <a:pt x="2665688" y="1324423"/>
                    <a:pt x="2784764" y="1205346"/>
                  </a:cubicBezTo>
                  <a:cubicBezTo>
                    <a:pt x="2812473" y="1177637"/>
                    <a:pt x="2843411" y="1152818"/>
                    <a:pt x="2867891" y="1122218"/>
                  </a:cubicBezTo>
                  <a:cubicBezTo>
                    <a:pt x="3077609" y="860069"/>
                    <a:pt x="2833441" y="1115102"/>
                    <a:pt x="3034146" y="914400"/>
                  </a:cubicBezTo>
                  <a:cubicBezTo>
                    <a:pt x="3151887" y="561171"/>
                    <a:pt x="2987677" y="991849"/>
                    <a:pt x="3158837" y="706582"/>
                  </a:cubicBezTo>
                  <a:cubicBezTo>
                    <a:pt x="3181378" y="669014"/>
                    <a:pt x="3179123" y="620189"/>
                    <a:pt x="3200400" y="581891"/>
                  </a:cubicBezTo>
                  <a:cubicBezTo>
                    <a:pt x="3248919" y="494557"/>
                    <a:pt x="3366655" y="332509"/>
                    <a:pt x="3366655" y="332509"/>
                  </a:cubicBezTo>
                  <a:cubicBezTo>
                    <a:pt x="3406267" y="213672"/>
                    <a:pt x="3423688" y="172032"/>
                    <a:pt x="3449782" y="41564"/>
                  </a:cubicBezTo>
                  <a:cubicBezTo>
                    <a:pt x="3452499" y="27978"/>
                    <a:pt x="3449782" y="13855"/>
                    <a:pt x="3449782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139881" y="18828272"/>
              <a:ext cx="2808312" cy="1496291"/>
            </a:xfrm>
            <a:custGeom>
              <a:avLst/>
              <a:gdLst>
                <a:gd name="connsiteX0" fmla="*/ 0 w 3450989"/>
                <a:gd name="connsiteY0" fmla="*/ 83127 h 1496291"/>
                <a:gd name="connsiteX1" fmla="*/ 166255 w 3450989"/>
                <a:gd name="connsiteY1" fmla="*/ 332509 h 1496291"/>
                <a:gd name="connsiteX2" fmla="*/ 290946 w 3450989"/>
                <a:gd name="connsiteY2" fmla="*/ 457200 h 1496291"/>
                <a:gd name="connsiteX3" fmla="*/ 374073 w 3450989"/>
                <a:gd name="connsiteY3" fmla="*/ 623455 h 1496291"/>
                <a:gd name="connsiteX4" fmla="*/ 623455 w 3450989"/>
                <a:gd name="connsiteY4" fmla="*/ 997527 h 1496291"/>
                <a:gd name="connsiteX5" fmla="*/ 789709 w 3450989"/>
                <a:gd name="connsiteY5" fmla="*/ 1205346 h 1496291"/>
                <a:gd name="connsiteX6" fmla="*/ 955964 w 3450989"/>
                <a:gd name="connsiteY6" fmla="*/ 1413164 h 1496291"/>
                <a:gd name="connsiteX7" fmla="*/ 1413164 w 3450989"/>
                <a:gd name="connsiteY7" fmla="*/ 1496291 h 1496291"/>
                <a:gd name="connsiteX8" fmla="*/ 2244437 w 3450989"/>
                <a:gd name="connsiteY8" fmla="*/ 1454727 h 1496291"/>
                <a:gd name="connsiteX9" fmla="*/ 2410691 w 3450989"/>
                <a:gd name="connsiteY9" fmla="*/ 1413164 h 1496291"/>
                <a:gd name="connsiteX10" fmla="*/ 2784764 w 3450989"/>
                <a:gd name="connsiteY10" fmla="*/ 1205346 h 1496291"/>
                <a:gd name="connsiteX11" fmla="*/ 2867891 w 3450989"/>
                <a:gd name="connsiteY11" fmla="*/ 1122218 h 1496291"/>
                <a:gd name="connsiteX12" fmla="*/ 3034146 w 3450989"/>
                <a:gd name="connsiteY12" fmla="*/ 914400 h 1496291"/>
                <a:gd name="connsiteX13" fmla="*/ 3158837 w 3450989"/>
                <a:gd name="connsiteY13" fmla="*/ 706582 h 1496291"/>
                <a:gd name="connsiteX14" fmla="*/ 3200400 w 3450989"/>
                <a:gd name="connsiteY14" fmla="*/ 581891 h 1496291"/>
                <a:gd name="connsiteX15" fmla="*/ 3366655 w 3450989"/>
                <a:gd name="connsiteY15" fmla="*/ 332509 h 1496291"/>
                <a:gd name="connsiteX16" fmla="*/ 3449782 w 3450989"/>
                <a:gd name="connsiteY16" fmla="*/ 41564 h 1496291"/>
                <a:gd name="connsiteX17" fmla="*/ 3449782 w 3450989"/>
                <a:gd name="connsiteY17" fmla="*/ 0 h 149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0989" h="1496291">
                  <a:moveTo>
                    <a:pt x="0" y="83127"/>
                  </a:moveTo>
                  <a:cubicBezTo>
                    <a:pt x="55418" y="166254"/>
                    <a:pt x="104918" y="253647"/>
                    <a:pt x="166255" y="332509"/>
                  </a:cubicBezTo>
                  <a:cubicBezTo>
                    <a:pt x="202342" y="378907"/>
                    <a:pt x="256781" y="409369"/>
                    <a:pt x="290946" y="457200"/>
                  </a:cubicBezTo>
                  <a:cubicBezTo>
                    <a:pt x="326959" y="507619"/>
                    <a:pt x="342195" y="570325"/>
                    <a:pt x="374073" y="623455"/>
                  </a:cubicBezTo>
                  <a:cubicBezTo>
                    <a:pt x="374091" y="623486"/>
                    <a:pt x="581882" y="935167"/>
                    <a:pt x="623455" y="997527"/>
                  </a:cubicBezTo>
                  <a:cubicBezTo>
                    <a:pt x="879305" y="1381301"/>
                    <a:pt x="552816" y="909231"/>
                    <a:pt x="789709" y="1205346"/>
                  </a:cubicBezTo>
                  <a:cubicBezTo>
                    <a:pt x="841982" y="1270687"/>
                    <a:pt x="878772" y="1366849"/>
                    <a:pt x="955964" y="1413164"/>
                  </a:cubicBezTo>
                  <a:cubicBezTo>
                    <a:pt x="1057127" y="1473862"/>
                    <a:pt x="1367331" y="1490562"/>
                    <a:pt x="1413164" y="1496291"/>
                  </a:cubicBezTo>
                  <a:cubicBezTo>
                    <a:pt x="1690255" y="1482436"/>
                    <a:pt x="1967958" y="1477767"/>
                    <a:pt x="2244437" y="1454727"/>
                  </a:cubicBezTo>
                  <a:cubicBezTo>
                    <a:pt x="2301363" y="1449983"/>
                    <a:pt x="2355765" y="1428857"/>
                    <a:pt x="2410691" y="1413164"/>
                  </a:cubicBezTo>
                  <a:cubicBezTo>
                    <a:pt x="2557032" y="1371352"/>
                    <a:pt x="2665688" y="1324423"/>
                    <a:pt x="2784764" y="1205346"/>
                  </a:cubicBezTo>
                  <a:cubicBezTo>
                    <a:pt x="2812473" y="1177637"/>
                    <a:pt x="2843411" y="1152818"/>
                    <a:pt x="2867891" y="1122218"/>
                  </a:cubicBezTo>
                  <a:cubicBezTo>
                    <a:pt x="3077609" y="860069"/>
                    <a:pt x="2833441" y="1115102"/>
                    <a:pt x="3034146" y="914400"/>
                  </a:cubicBezTo>
                  <a:cubicBezTo>
                    <a:pt x="3151887" y="561171"/>
                    <a:pt x="2987677" y="991849"/>
                    <a:pt x="3158837" y="706582"/>
                  </a:cubicBezTo>
                  <a:cubicBezTo>
                    <a:pt x="3181378" y="669014"/>
                    <a:pt x="3179123" y="620189"/>
                    <a:pt x="3200400" y="581891"/>
                  </a:cubicBezTo>
                  <a:cubicBezTo>
                    <a:pt x="3248919" y="494557"/>
                    <a:pt x="3366655" y="332509"/>
                    <a:pt x="3366655" y="332509"/>
                  </a:cubicBezTo>
                  <a:cubicBezTo>
                    <a:pt x="3406267" y="213672"/>
                    <a:pt x="3423688" y="172032"/>
                    <a:pt x="3449782" y="41564"/>
                  </a:cubicBezTo>
                  <a:cubicBezTo>
                    <a:pt x="3452499" y="27978"/>
                    <a:pt x="3449782" y="13855"/>
                    <a:pt x="3449782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529801" y="14579800"/>
              <a:ext cx="2668631" cy="1496291"/>
            </a:xfrm>
            <a:custGeom>
              <a:avLst/>
              <a:gdLst>
                <a:gd name="connsiteX0" fmla="*/ 0 w 3450989"/>
                <a:gd name="connsiteY0" fmla="*/ 83127 h 1496291"/>
                <a:gd name="connsiteX1" fmla="*/ 166255 w 3450989"/>
                <a:gd name="connsiteY1" fmla="*/ 332509 h 1496291"/>
                <a:gd name="connsiteX2" fmla="*/ 290946 w 3450989"/>
                <a:gd name="connsiteY2" fmla="*/ 457200 h 1496291"/>
                <a:gd name="connsiteX3" fmla="*/ 374073 w 3450989"/>
                <a:gd name="connsiteY3" fmla="*/ 623455 h 1496291"/>
                <a:gd name="connsiteX4" fmla="*/ 623455 w 3450989"/>
                <a:gd name="connsiteY4" fmla="*/ 997527 h 1496291"/>
                <a:gd name="connsiteX5" fmla="*/ 789709 w 3450989"/>
                <a:gd name="connsiteY5" fmla="*/ 1205346 h 1496291"/>
                <a:gd name="connsiteX6" fmla="*/ 955964 w 3450989"/>
                <a:gd name="connsiteY6" fmla="*/ 1413164 h 1496291"/>
                <a:gd name="connsiteX7" fmla="*/ 1413164 w 3450989"/>
                <a:gd name="connsiteY7" fmla="*/ 1496291 h 1496291"/>
                <a:gd name="connsiteX8" fmla="*/ 2244437 w 3450989"/>
                <a:gd name="connsiteY8" fmla="*/ 1454727 h 1496291"/>
                <a:gd name="connsiteX9" fmla="*/ 2410691 w 3450989"/>
                <a:gd name="connsiteY9" fmla="*/ 1413164 h 1496291"/>
                <a:gd name="connsiteX10" fmla="*/ 2784764 w 3450989"/>
                <a:gd name="connsiteY10" fmla="*/ 1205346 h 1496291"/>
                <a:gd name="connsiteX11" fmla="*/ 2867891 w 3450989"/>
                <a:gd name="connsiteY11" fmla="*/ 1122218 h 1496291"/>
                <a:gd name="connsiteX12" fmla="*/ 3034146 w 3450989"/>
                <a:gd name="connsiteY12" fmla="*/ 914400 h 1496291"/>
                <a:gd name="connsiteX13" fmla="*/ 3158837 w 3450989"/>
                <a:gd name="connsiteY13" fmla="*/ 706582 h 1496291"/>
                <a:gd name="connsiteX14" fmla="*/ 3200400 w 3450989"/>
                <a:gd name="connsiteY14" fmla="*/ 581891 h 1496291"/>
                <a:gd name="connsiteX15" fmla="*/ 3366655 w 3450989"/>
                <a:gd name="connsiteY15" fmla="*/ 332509 h 1496291"/>
                <a:gd name="connsiteX16" fmla="*/ 3449782 w 3450989"/>
                <a:gd name="connsiteY16" fmla="*/ 41564 h 1496291"/>
                <a:gd name="connsiteX17" fmla="*/ 3449782 w 3450989"/>
                <a:gd name="connsiteY17" fmla="*/ 0 h 149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0989" h="1496291">
                  <a:moveTo>
                    <a:pt x="0" y="83127"/>
                  </a:moveTo>
                  <a:cubicBezTo>
                    <a:pt x="55418" y="166254"/>
                    <a:pt x="104918" y="253647"/>
                    <a:pt x="166255" y="332509"/>
                  </a:cubicBezTo>
                  <a:cubicBezTo>
                    <a:pt x="202342" y="378907"/>
                    <a:pt x="256781" y="409369"/>
                    <a:pt x="290946" y="457200"/>
                  </a:cubicBezTo>
                  <a:cubicBezTo>
                    <a:pt x="326959" y="507619"/>
                    <a:pt x="342195" y="570325"/>
                    <a:pt x="374073" y="623455"/>
                  </a:cubicBezTo>
                  <a:cubicBezTo>
                    <a:pt x="374091" y="623486"/>
                    <a:pt x="581882" y="935167"/>
                    <a:pt x="623455" y="997527"/>
                  </a:cubicBezTo>
                  <a:cubicBezTo>
                    <a:pt x="879305" y="1381301"/>
                    <a:pt x="552816" y="909231"/>
                    <a:pt x="789709" y="1205346"/>
                  </a:cubicBezTo>
                  <a:cubicBezTo>
                    <a:pt x="841982" y="1270687"/>
                    <a:pt x="878772" y="1366849"/>
                    <a:pt x="955964" y="1413164"/>
                  </a:cubicBezTo>
                  <a:cubicBezTo>
                    <a:pt x="1057127" y="1473862"/>
                    <a:pt x="1367331" y="1490562"/>
                    <a:pt x="1413164" y="1496291"/>
                  </a:cubicBezTo>
                  <a:cubicBezTo>
                    <a:pt x="1690255" y="1482436"/>
                    <a:pt x="1967958" y="1477767"/>
                    <a:pt x="2244437" y="1454727"/>
                  </a:cubicBezTo>
                  <a:cubicBezTo>
                    <a:pt x="2301363" y="1449983"/>
                    <a:pt x="2355765" y="1428857"/>
                    <a:pt x="2410691" y="1413164"/>
                  </a:cubicBezTo>
                  <a:cubicBezTo>
                    <a:pt x="2557032" y="1371352"/>
                    <a:pt x="2665688" y="1324423"/>
                    <a:pt x="2784764" y="1205346"/>
                  </a:cubicBezTo>
                  <a:cubicBezTo>
                    <a:pt x="2812473" y="1177637"/>
                    <a:pt x="2843411" y="1152818"/>
                    <a:pt x="2867891" y="1122218"/>
                  </a:cubicBezTo>
                  <a:cubicBezTo>
                    <a:pt x="3077609" y="860069"/>
                    <a:pt x="2833441" y="1115102"/>
                    <a:pt x="3034146" y="914400"/>
                  </a:cubicBezTo>
                  <a:cubicBezTo>
                    <a:pt x="3151887" y="561171"/>
                    <a:pt x="2987677" y="991849"/>
                    <a:pt x="3158837" y="706582"/>
                  </a:cubicBezTo>
                  <a:cubicBezTo>
                    <a:pt x="3181378" y="669014"/>
                    <a:pt x="3179123" y="620189"/>
                    <a:pt x="3200400" y="581891"/>
                  </a:cubicBezTo>
                  <a:cubicBezTo>
                    <a:pt x="3248919" y="494557"/>
                    <a:pt x="3366655" y="332509"/>
                    <a:pt x="3366655" y="332509"/>
                  </a:cubicBezTo>
                  <a:cubicBezTo>
                    <a:pt x="3406267" y="213672"/>
                    <a:pt x="3423688" y="172032"/>
                    <a:pt x="3449782" y="41564"/>
                  </a:cubicBezTo>
                  <a:cubicBezTo>
                    <a:pt x="3452499" y="27978"/>
                    <a:pt x="3449782" y="13855"/>
                    <a:pt x="3449782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549273" y="20075236"/>
              <a:ext cx="1205345" cy="1413164"/>
            </a:xfrm>
            <a:custGeom>
              <a:avLst/>
              <a:gdLst>
                <a:gd name="connsiteX0" fmla="*/ 0 w 1205345"/>
                <a:gd name="connsiteY0" fmla="*/ 1413164 h 1413164"/>
                <a:gd name="connsiteX1" fmla="*/ 249382 w 1205345"/>
                <a:gd name="connsiteY1" fmla="*/ 997528 h 1413164"/>
                <a:gd name="connsiteX2" fmla="*/ 457200 w 1205345"/>
                <a:gd name="connsiteY2" fmla="*/ 789709 h 1413164"/>
                <a:gd name="connsiteX3" fmla="*/ 665018 w 1205345"/>
                <a:gd name="connsiteY3" fmla="*/ 581891 h 1413164"/>
                <a:gd name="connsiteX4" fmla="*/ 748145 w 1205345"/>
                <a:gd name="connsiteY4" fmla="*/ 457200 h 1413164"/>
                <a:gd name="connsiteX5" fmla="*/ 872836 w 1205345"/>
                <a:gd name="connsiteY5" fmla="*/ 374073 h 1413164"/>
                <a:gd name="connsiteX6" fmla="*/ 1039091 w 1205345"/>
                <a:gd name="connsiteY6" fmla="*/ 166255 h 1413164"/>
                <a:gd name="connsiteX7" fmla="*/ 1080654 w 1205345"/>
                <a:gd name="connsiteY7" fmla="*/ 41564 h 1413164"/>
                <a:gd name="connsiteX8" fmla="*/ 1205345 w 1205345"/>
                <a:gd name="connsiteY8" fmla="*/ 0 h 141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5345" h="1413164">
                  <a:moveTo>
                    <a:pt x="0" y="1413164"/>
                  </a:moveTo>
                  <a:cubicBezTo>
                    <a:pt x="208" y="1412801"/>
                    <a:pt x="189637" y="1065808"/>
                    <a:pt x="249382" y="997528"/>
                  </a:cubicBezTo>
                  <a:cubicBezTo>
                    <a:pt x="313893" y="923801"/>
                    <a:pt x="402858" y="871222"/>
                    <a:pt x="457200" y="789709"/>
                  </a:cubicBezTo>
                  <a:cubicBezTo>
                    <a:pt x="568036" y="623455"/>
                    <a:pt x="498764" y="692728"/>
                    <a:pt x="665018" y="581891"/>
                  </a:cubicBezTo>
                  <a:cubicBezTo>
                    <a:pt x="692727" y="540327"/>
                    <a:pt x="712823" y="492522"/>
                    <a:pt x="748145" y="457200"/>
                  </a:cubicBezTo>
                  <a:cubicBezTo>
                    <a:pt x="783467" y="421878"/>
                    <a:pt x="841630" y="413080"/>
                    <a:pt x="872836" y="374073"/>
                  </a:cubicBezTo>
                  <a:cubicBezTo>
                    <a:pt x="1102277" y="87272"/>
                    <a:pt x="681744" y="404485"/>
                    <a:pt x="1039091" y="166255"/>
                  </a:cubicBezTo>
                  <a:cubicBezTo>
                    <a:pt x="1052945" y="124691"/>
                    <a:pt x="1049674" y="72544"/>
                    <a:pt x="1080654" y="41564"/>
                  </a:cubicBezTo>
                  <a:cubicBezTo>
                    <a:pt x="1111634" y="10584"/>
                    <a:pt x="1205345" y="0"/>
                    <a:pt x="1205345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680858" y="16168376"/>
              <a:ext cx="1205345" cy="1413164"/>
            </a:xfrm>
            <a:custGeom>
              <a:avLst/>
              <a:gdLst>
                <a:gd name="connsiteX0" fmla="*/ 0 w 1205345"/>
                <a:gd name="connsiteY0" fmla="*/ 1413164 h 1413164"/>
                <a:gd name="connsiteX1" fmla="*/ 249382 w 1205345"/>
                <a:gd name="connsiteY1" fmla="*/ 997528 h 1413164"/>
                <a:gd name="connsiteX2" fmla="*/ 457200 w 1205345"/>
                <a:gd name="connsiteY2" fmla="*/ 789709 h 1413164"/>
                <a:gd name="connsiteX3" fmla="*/ 665018 w 1205345"/>
                <a:gd name="connsiteY3" fmla="*/ 581891 h 1413164"/>
                <a:gd name="connsiteX4" fmla="*/ 748145 w 1205345"/>
                <a:gd name="connsiteY4" fmla="*/ 457200 h 1413164"/>
                <a:gd name="connsiteX5" fmla="*/ 872836 w 1205345"/>
                <a:gd name="connsiteY5" fmla="*/ 374073 h 1413164"/>
                <a:gd name="connsiteX6" fmla="*/ 1039091 w 1205345"/>
                <a:gd name="connsiteY6" fmla="*/ 166255 h 1413164"/>
                <a:gd name="connsiteX7" fmla="*/ 1080654 w 1205345"/>
                <a:gd name="connsiteY7" fmla="*/ 41564 h 1413164"/>
                <a:gd name="connsiteX8" fmla="*/ 1205345 w 1205345"/>
                <a:gd name="connsiteY8" fmla="*/ 0 h 141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5345" h="1413164">
                  <a:moveTo>
                    <a:pt x="0" y="1413164"/>
                  </a:moveTo>
                  <a:cubicBezTo>
                    <a:pt x="208" y="1412801"/>
                    <a:pt x="189637" y="1065808"/>
                    <a:pt x="249382" y="997528"/>
                  </a:cubicBezTo>
                  <a:cubicBezTo>
                    <a:pt x="313893" y="923801"/>
                    <a:pt x="402858" y="871222"/>
                    <a:pt x="457200" y="789709"/>
                  </a:cubicBezTo>
                  <a:cubicBezTo>
                    <a:pt x="568036" y="623455"/>
                    <a:pt x="498764" y="692728"/>
                    <a:pt x="665018" y="581891"/>
                  </a:cubicBezTo>
                  <a:cubicBezTo>
                    <a:pt x="692727" y="540327"/>
                    <a:pt x="712823" y="492522"/>
                    <a:pt x="748145" y="457200"/>
                  </a:cubicBezTo>
                  <a:cubicBezTo>
                    <a:pt x="783467" y="421878"/>
                    <a:pt x="841630" y="413080"/>
                    <a:pt x="872836" y="374073"/>
                  </a:cubicBezTo>
                  <a:cubicBezTo>
                    <a:pt x="1102277" y="87272"/>
                    <a:pt x="681744" y="404485"/>
                    <a:pt x="1039091" y="166255"/>
                  </a:cubicBezTo>
                  <a:cubicBezTo>
                    <a:pt x="1052945" y="124691"/>
                    <a:pt x="1049674" y="72544"/>
                    <a:pt x="1080654" y="41564"/>
                  </a:cubicBezTo>
                  <a:cubicBezTo>
                    <a:pt x="1111634" y="10584"/>
                    <a:pt x="1205345" y="0"/>
                    <a:pt x="1205345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55088" y="20380036"/>
              <a:ext cx="1205345" cy="1413164"/>
            </a:xfrm>
            <a:custGeom>
              <a:avLst/>
              <a:gdLst>
                <a:gd name="connsiteX0" fmla="*/ 0 w 1205345"/>
                <a:gd name="connsiteY0" fmla="*/ 1413164 h 1413164"/>
                <a:gd name="connsiteX1" fmla="*/ 249382 w 1205345"/>
                <a:gd name="connsiteY1" fmla="*/ 997528 h 1413164"/>
                <a:gd name="connsiteX2" fmla="*/ 457200 w 1205345"/>
                <a:gd name="connsiteY2" fmla="*/ 789709 h 1413164"/>
                <a:gd name="connsiteX3" fmla="*/ 665018 w 1205345"/>
                <a:gd name="connsiteY3" fmla="*/ 581891 h 1413164"/>
                <a:gd name="connsiteX4" fmla="*/ 748145 w 1205345"/>
                <a:gd name="connsiteY4" fmla="*/ 457200 h 1413164"/>
                <a:gd name="connsiteX5" fmla="*/ 872836 w 1205345"/>
                <a:gd name="connsiteY5" fmla="*/ 374073 h 1413164"/>
                <a:gd name="connsiteX6" fmla="*/ 1039091 w 1205345"/>
                <a:gd name="connsiteY6" fmla="*/ 166255 h 1413164"/>
                <a:gd name="connsiteX7" fmla="*/ 1080654 w 1205345"/>
                <a:gd name="connsiteY7" fmla="*/ 41564 h 1413164"/>
                <a:gd name="connsiteX8" fmla="*/ 1205345 w 1205345"/>
                <a:gd name="connsiteY8" fmla="*/ 0 h 141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5345" h="1413164">
                  <a:moveTo>
                    <a:pt x="0" y="1413164"/>
                  </a:moveTo>
                  <a:cubicBezTo>
                    <a:pt x="208" y="1412801"/>
                    <a:pt x="189637" y="1065808"/>
                    <a:pt x="249382" y="997528"/>
                  </a:cubicBezTo>
                  <a:cubicBezTo>
                    <a:pt x="313893" y="923801"/>
                    <a:pt x="402858" y="871222"/>
                    <a:pt x="457200" y="789709"/>
                  </a:cubicBezTo>
                  <a:cubicBezTo>
                    <a:pt x="568036" y="623455"/>
                    <a:pt x="498764" y="692728"/>
                    <a:pt x="665018" y="581891"/>
                  </a:cubicBezTo>
                  <a:cubicBezTo>
                    <a:pt x="692727" y="540327"/>
                    <a:pt x="712823" y="492522"/>
                    <a:pt x="748145" y="457200"/>
                  </a:cubicBezTo>
                  <a:cubicBezTo>
                    <a:pt x="783467" y="421878"/>
                    <a:pt x="841630" y="413080"/>
                    <a:pt x="872836" y="374073"/>
                  </a:cubicBezTo>
                  <a:cubicBezTo>
                    <a:pt x="1102277" y="87272"/>
                    <a:pt x="681744" y="404485"/>
                    <a:pt x="1039091" y="166255"/>
                  </a:cubicBezTo>
                  <a:cubicBezTo>
                    <a:pt x="1052945" y="124691"/>
                    <a:pt x="1049674" y="72544"/>
                    <a:pt x="1080654" y="41564"/>
                  </a:cubicBezTo>
                  <a:cubicBezTo>
                    <a:pt x="1111634" y="10584"/>
                    <a:pt x="1205345" y="0"/>
                    <a:pt x="1205345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671491" y="20180547"/>
              <a:ext cx="1163782" cy="1122218"/>
            </a:xfrm>
            <a:custGeom>
              <a:avLst/>
              <a:gdLst>
                <a:gd name="connsiteX0" fmla="*/ 0 w 1163782"/>
                <a:gd name="connsiteY0" fmla="*/ 0 h 1122218"/>
                <a:gd name="connsiteX1" fmla="*/ 207818 w 1163782"/>
                <a:gd name="connsiteY1" fmla="*/ 166254 h 1122218"/>
                <a:gd name="connsiteX2" fmla="*/ 623454 w 1163782"/>
                <a:gd name="connsiteY2" fmla="*/ 581890 h 1122218"/>
                <a:gd name="connsiteX3" fmla="*/ 706582 w 1163782"/>
                <a:gd name="connsiteY3" fmla="*/ 665018 h 1122218"/>
                <a:gd name="connsiteX4" fmla="*/ 831273 w 1163782"/>
                <a:gd name="connsiteY4" fmla="*/ 748145 h 1122218"/>
                <a:gd name="connsiteX5" fmla="*/ 872836 w 1163782"/>
                <a:gd name="connsiteY5" fmla="*/ 872836 h 1122218"/>
                <a:gd name="connsiteX6" fmla="*/ 1163782 w 1163782"/>
                <a:gd name="connsiteY6" fmla="*/ 1122218 h 11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82" h="1122218">
                  <a:moveTo>
                    <a:pt x="0" y="0"/>
                  </a:moveTo>
                  <a:cubicBezTo>
                    <a:pt x="69273" y="55418"/>
                    <a:pt x="142423" y="106309"/>
                    <a:pt x="207818" y="166254"/>
                  </a:cubicBezTo>
                  <a:lnTo>
                    <a:pt x="623454" y="581890"/>
                  </a:lnTo>
                  <a:cubicBezTo>
                    <a:pt x="651163" y="609599"/>
                    <a:pt x="673976" y="643281"/>
                    <a:pt x="706582" y="665018"/>
                  </a:cubicBezTo>
                  <a:lnTo>
                    <a:pt x="831273" y="748145"/>
                  </a:lnTo>
                  <a:cubicBezTo>
                    <a:pt x="845127" y="789709"/>
                    <a:pt x="846549" y="837786"/>
                    <a:pt x="872836" y="872836"/>
                  </a:cubicBezTo>
                  <a:cubicBezTo>
                    <a:pt x="1010670" y="1056615"/>
                    <a:pt x="1022089" y="1051371"/>
                    <a:pt x="1163782" y="112221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517076" y="20324563"/>
              <a:ext cx="1163782" cy="1122218"/>
            </a:xfrm>
            <a:custGeom>
              <a:avLst/>
              <a:gdLst>
                <a:gd name="connsiteX0" fmla="*/ 0 w 1163782"/>
                <a:gd name="connsiteY0" fmla="*/ 0 h 1122218"/>
                <a:gd name="connsiteX1" fmla="*/ 207818 w 1163782"/>
                <a:gd name="connsiteY1" fmla="*/ 166254 h 1122218"/>
                <a:gd name="connsiteX2" fmla="*/ 623454 w 1163782"/>
                <a:gd name="connsiteY2" fmla="*/ 581890 h 1122218"/>
                <a:gd name="connsiteX3" fmla="*/ 706582 w 1163782"/>
                <a:gd name="connsiteY3" fmla="*/ 665018 h 1122218"/>
                <a:gd name="connsiteX4" fmla="*/ 831273 w 1163782"/>
                <a:gd name="connsiteY4" fmla="*/ 748145 h 1122218"/>
                <a:gd name="connsiteX5" fmla="*/ 872836 w 1163782"/>
                <a:gd name="connsiteY5" fmla="*/ 872836 h 1122218"/>
                <a:gd name="connsiteX6" fmla="*/ 1163782 w 1163782"/>
                <a:gd name="connsiteY6" fmla="*/ 1122218 h 11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82" h="1122218">
                  <a:moveTo>
                    <a:pt x="0" y="0"/>
                  </a:moveTo>
                  <a:cubicBezTo>
                    <a:pt x="69273" y="55418"/>
                    <a:pt x="142423" y="106309"/>
                    <a:pt x="207818" y="166254"/>
                  </a:cubicBezTo>
                  <a:lnTo>
                    <a:pt x="623454" y="581890"/>
                  </a:lnTo>
                  <a:cubicBezTo>
                    <a:pt x="651163" y="609599"/>
                    <a:pt x="673976" y="643281"/>
                    <a:pt x="706582" y="665018"/>
                  </a:cubicBezTo>
                  <a:lnTo>
                    <a:pt x="831273" y="748145"/>
                  </a:lnTo>
                  <a:cubicBezTo>
                    <a:pt x="845127" y="789709"/>
                    <a:pt x="846549" y="837786"/>
                    <a:pt x="872836" y="872836"/>
                  </a:cubicBezTo>
                  <a:cubicBezTo>
                    <a:pt x="1010670" y="1056615"/>
                    <a:pt x="1022089" y="1051371"/>
                    <a:pt x="1163782" y="112221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782946" y="16147539"/>
              <a:ext cx="1163782" cy="1122218"/>
            </a:xfrm>
            <a:custGeom>
              <a:avLst/>
              <a:gdLst>
                <a:gd name="connsiteX0" fmla="*/ 0 w 1163782"/>
                <a:gd name="connsiteY0" fmla="*/ 0 h 1122218"/>
                <a:gd name="connsiteX1" fmla="*/ 207818 w 1163782"/>
                <a:gd name="connsiteY1" fmla="*/ 166254 h 1122218"/>
                <a:gd name="connsiteX2" fmla="*/ 623454 w 1163782"/>
                <a:gd name="connsiteY2" fmla="*/ 581890 h 1122218"/>
                <a:gd name="connsiteX3" fmla="*/ 706582 w 1163782"/>
                <a:gd name="connsiteY3" fmla="*/ 665018 h 1122218"/>
                <a:gd name="connsiteX4" fmla="*/ 831273 w 1163782"/>
                <a:gd name="connsiteY4" fmla="*/ 748145 h 1122218"/>
                <a:gd name="connsiteX5" fmla="*/ 872836 w 1163782"/>
                <a:gd name="connsiteY5" fmla="*/ 872836 h 1122218"/>
                <a:gd name="connsiteX6" fmla="*/ 1163782 w 1163782"/>
                <a:gd name="connsiteY6" fmla="*/ 1122218 h 11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82" h="1122218">
                  <a:moveTo>
                    <a:pt x="0" y="0"/>
                  </a:moveTo>
                  <a:cubicBezTo>
                    <a:pt x="69273" y="55418"/>
                    <a:pt x="142423" y="106309"/>
                    <a:pt x="207818" y="166254"/>
                  </a:cubicBezTo>
                  <a:lnTo>
                    <a:pt x="623454" y="581890"/>
                  </a:lnTo>
                  <a:cubicBezTo>
                    <a:pt x="651163" y="609599"/>
                    <a:pt x="673976" y="643281"/>
                    <a:pt x="706582" y="665018"/>
                  </a:cubicBezTo>
                  <a:lnTo>
                    <a:pt x="831273" y="748145"/>
                  </a:lnTo>
                  <a:cubicBezTo>
                    <a:pt x="845127" y="789709"/>
                    <a:pt x="846549" y="837786"/>
                    <a:pt x="872836" y="872836"/>
                  </a:cubicBezTo>
                  <a:cubicBezTo>
                    <a:pt x="1010670" y="1056615"/>
                    <a:pt x="1022089" y="1051371"/>
                    <a:pt x="1163782" y="112221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flipV="1">
              <a:off x="32253382" y="15525023"/>
              <a:ext cx="5427476" cy="3247776"/>
            </a:xfrm>
            <a:prstGeom prst="straightConnector1">
              <a:avLst/>
            </a:prstGeom>
            <a:ln w="698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V="1">
              <a:off x="37948193" y="16230530"/>
              <a:ext cx="1416644" cy="3747614"/>
            </a:xfrm>
            <a:prstGeom prst="straightConnector1">
              <a:avLst/>
            </a:prstGeom>
            <a:ln w="698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32586481" y="20613198"/>
              <a:ext cx="3146933" cy="27510"/>
            </a:xfrm>
            <a:prstGeom prst="straightConnector1">
              <a:avLst/>
            </a:prstGeom>
            <a:ln w="698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3051649" y="15525023"/>
              <a:ext cx="1512168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3915745" y="20770546"/>
              <a:ext cx="1512168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</a:t>
              </a:r>
              <a:r>
                <a:rPr lang="en-US" baseline="-25000" dirty="0" smtClean="0"/>
                <a:t>2</a:t>
              </a:r>
              <a:endParaRPr lang="en-US" baseline="-250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977002" y="17581540"/>
              <a:ext cx="1512168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</a:t>
              </a:r>
              <a:r>
                <a:rPr lang="en-US" baseline="-25000" dirty="0" smtClean="0"/>
                <a:t>3</a:t>
              </a:r>
              <a:endParaRPr lang="en-US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0425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7" grpId="0"/>
      <p:bldP spid="29" grpId="0"/>
      <p:bldP spid="29" grpId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Fourier Transforms in Radio Astronomy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44" name="TextBox 43"/>
          <p:cNvSpPr txBox="1"/>
          <p:nvPr/>
        </p:nvSpPr>
        <p:spPr>
          <a:xfrm>
            <a:off x="5256561" y="9307339"/>
            <a:ext cx="2624840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Aperture field distribution </a:t>
            </a:r>
            <a:r>
              <a:rPr lang="en-US" dirty="0" smtClean="0">
                <a:sym typeface="Wingdings"/>
              </a:rPr>
              <a:t> Focal plane field distribution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113" y="10661556"/>
            <a:ext cx="20564865" cy="1542364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016201" y="12965125"/>
            <a:ext cx="11089232" cy="10815822"/>
          </a:xfrm>
          <a:prstGeom prst="ellipse">
            <a:avLst/>
          </a:prstGeom>
          <a:solidFill>
            <a:schemeClr val="tx1">
              <a:lumMod val="50000"/>
              <a:lumOff val="50000"/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4329569" y="17372235"/>
            <a:ext cx="3384376" cy="2160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Fourier Transforms in Radio Astronomy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5303520" y="9829800"/>
            <a:ext cx="2416648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 Series </a:t>
            </a:r>
            <a:r>
              <a:rPr lang="en-US" dirty="0" smtClean="0">
                <a:sym typeface="Wingdings"/>
              </a:rPr>
              <a:t> Spectra  (Remember the Talk on DSP?)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455920" y="11553522"/>
            <a:ext cx="2864630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Wingdings"/>
              </a:rPr>
              <a:t>Sky angular brightness distribution  Spatial coherence function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grpSp>
        <p:nvGrpSpPr>
          <p:cNvPr id="6" name="Group 5"/>
          <p:cNvGrpSpPr/>
          <p:nvPr/>
        </p:nvGrpSpPr>
        <p:grpSpPr>
          <a:xfrm>
            <a:off x="6110410" y="16292115"/>
            <a:ext cx="30194849" cy="7814287"/>
            <a:chOff x="5253852" y="17251314"/>
            <a:chExt cx="30194849" cy="7814287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7629" y="17251315"/>
              <a:ext cx="7995548" cy="7732538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6211" y="17251315"/>
              <a:ext cx="7672490" cy="781428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3852" y="17251314"/>
              <a:ext cx="8613568" cy="7772400"/>
            </a:xfrm>
            <a:prstGeom prst="rect">
              <a:avLst/>
            </a:prstGeom>
          </p:spPr>
        </p:pic>
      </p:grpSp>
      <p:sp>
        <p:nvSpPr>
          <p:cNvPr id="4" name="Right Arrow 3"/>
          <p:cNvSpPr/>
          <p:nvPr/>
        </p:nvSpPr>
        <p:spPr>
          <a:xfrm>
            <a:off x="24482697" y="19532475"/>
            <a:ext cx="2448272" cy="180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7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Fourier Transforms in Radio Astronomy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45" name="TextBox 44"/>
          <p:cNvSpPr txBox="1"/>
          <p:nvPr/>
        </p:nvSpPr>
        <p:spPr>
          <a:xfrm>
            <a:off x="4104433" y="7075091"/>
            <a:ext cx="1839721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Linear </a:t>
            </a:r>
            <a:r>
              <a:rPr lang="en-US" dirty="0" err="1" smtClean="0"/>
              <a:t>polarised</a:t>
            </a:r>
            <a:r>
              <a:rPr lang="en-US" dirty="0" smtClean="0"/>
              <a:t> Intensity P(λ</a:t>
            </a:r>
            <a:r>
              <a:rPr lang="en-US" baseline="30000" dirty="0" smtClean="0"/>
              <a:t>2</a:t>
            </a:r>
            <a:r>
              <a:rPr lang="en-US" dirty="0" smtClean="0"/>
              <a:t>) </a:t>
            </a:r>
            <a:r>
              <a:rPr lang="en-US" dirty="0" smtClean="0">
                <a:sym typeface="Wingdings"/>
              </a:rPr>
              <a:t> P(RM)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81" y="9335447"/>
            <a:ext cx="24626736" cy="1847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Exercise: Spot what is curious?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889" y="6111874"/>
            <a:ext cx="24974351" cy="2302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/>
              <a:t>Exercise: Spot what </a:t>
            </a:r>
            <a:r>
              <a:rPr lang="en-AU" dirty="0" smtClean="0"/>
              <a:t>is going on?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13" y="6499027"/>
            <a:ext cx="32292623" cy="2018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5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/>
              <a:t>Exercise: </a:t>
            </a:r>
            <a:r>
              <a:rPr lang="en-AU" dirty="0" smtClean="0"/>
              <a:t>Playing with the phase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1621260" y="3340140"/>
            <a:ext cx="39173150" cy="1172136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Wasim</a:t>
            </a:r>
            <a:r>
              <a:rPr lang="en-US" sz="7200" dirty="0" smtClean="0"/>
              <a:t> Raja</a:t>
            </a:r>
            <a:endParaRPr lang="en-US" sz="7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841" y="6571035"/>
            <a:ext cx="20677361" cy="187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Fourier Transform: Rotation and Averaging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625" y="6138985"/>
            <a:ext cx="27935999" cy="216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07" y="6148934"/>
            <a:ext cx="27775817" cy="216000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407" y="6162352"/>
            <a:ext cx="27935999" cy="216000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46" y="6166418"/>
            <a:ext cx="27935999" cy="2160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8009" y="7795171"/>
            <a:ext cx="1216935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T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2π</a:t>
            </a:r>
          </a:p>
          <a:p>
            <a:r>
              <a:rPr lang="en-US" dirty="0" smtClean="0"/>
              <a:t>ΔT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2π * </a:t>
            </a:r>
            <a:r>
              <a:rPr lang="en-US" dirty="0"/>
              <a:t>ΔT </a:t>
            </a:r>
            <a:r>
              <a:rPr lang="en-US" dirty="0" smtClean="0"/>
              <a:t>/T</a:t>
            </a:r>
          </a:p>
          <a:p>
            <a:r>
              <a:rPr lang="en-US" smtClean="0"/>
              <a:t>So, at </a:t>
            </a:r>
            <a:r>
              <a:rPr lang="en-US" dirty="0" smtClean="0"/>
              <a:t>a distance ΔT, de-rotate by </a:t>
            </a:r>
            <a:r>
              <a:rPr lang="en-US" dirty="0"/>
              <a:t>2π * ΔT /T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42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2339823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Uncertainty Relations: </a:t>
            </a:r>
            <a:r>
              <a:rPr lang="en-AU" dirty="0" err="1" smtClean="0"/>
              <a:t>δf</a:t>
            </a:r>
            <a:r>
              <a:rPr lang="en-AU" dirty="0">
                <a:sym typeface="Wingdings"/>
              </a:rPr>
              <a:t> </a:t>
            </a:r>
            <a:r>
              <a:rPr lang="en-AU" dirty="0" smtClean="0">
                <a:sym typeface="Wingdings"/>
              </a:rPr>
              <a:t> </a:t>
            </a:r>
            <a:r>
              <a:rPr lang="en-AU" dirty="0" err="1" smtClean="0">
                <a:sym typeface="Wingdings"/>
              </a:rPr>
              <a:t>T</a:t>
            </a:r>
            <a:r>
              <a:rPr lang="en-AU" baseline="-25000" dirty="0" err="1" smtClean="0">
                <a:sym typeface="Wingdings"/>
              </a:rPr>
              <a:t>span</a:t>
            </a:r>
            <a:r>
              <a:rPr lang="en-AU" dirty="0" smtClean="0">
                <a:sym typeface="Wingdings"/>
              </a:rPr>
              <a:t> </a:t>
            </a:r>
            <a:br>
              <a:rPr lang="en-AU" dirty="0" smtClean="0">
                <a:sym typeface="Wingdings"/>
              </a:rPr>
            </a:br>
            <a:r>
              <a:rPr lang="en-AU" dirty="0" smtClean="0">
                <a:sym typeface="Wingdings"/>
              </a:rPr>
              <a:t>(Resolution)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73" y="6283003"/>
            <a:ext cx="28515168" cy="2138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2123799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Uncertainty Relations: </a:t>
            </a:r>
            <a:r>
              <a:rPr lang="en-AU" dirty="0" err="1" smtClean="0"/>
              <a:t>δt</a:t>
            </a:r>
            <a:r>
              <a:rPr lang="en-AU" dirty="0" smtClean="0">
                <a:sym typeface="Wingdings"/>
              </a:rPr>
              <a:t> </a:t>
            </a:r>
            <a:r>
              <a:rPr lang="en-AU" dirty="0" err="1" smtClean="0">
                <a:sym typeface="Wingdings"/>
              </a:rPr>
              <a:t>F</a:t>
            </a:r>
            <a:r>
              <a:rPr lang="en-AU" baseline="-25000" dirty="0" err="1" smtClean="0">
                <a:sym typeface="Wingdings"/>
              </a:rPr>
              <a:t>max</a:t>
            </a:r>
            <a:r>
              <a:rPr lang="en-AU" dirty="0" smtClean="0">
                <a:sym typeface="Wingdings"/>
              </a:rPr>
              <a:t> </a:t>
            </a:r>
            <a:br>
              <a:rPr lang="en-AU" dirty="0" smtClean="0">
                <a:sym typeface="Wingdings"/>
              </a:rPr>
            </a:br>
            <a:r>
              <a:rPr lang="en-AU" dirty="0" smtClean="0">
                <a:sym typeface="Wingdings"/>
              </a:rPr>
              <a:t>(Aliasing)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73" y="6305359"/>
            <a:ext cx="28485361" cy="2136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Basic Properties I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24313" y="10603483"/>
            <a:ext cx="34708255" cy="14426334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en-US" altLang="en-US" dirty="0"/>
              <a:t>a . </a:t>
            </a:r>
            <a:r>
              <a:rPr lang="en-US" altLang="en-US" dirty="0" smtClean="0"/>
              <a:t>h(t</a:t>
            </a:r>
            <a:r>
              <a:rPr lang="en-US" altLang="en-US" dirty="0"/>
              <a:t>) </a:t>
            </a:r>
            <a:r>
              <a:rPr lang="en-US" altLang="en-US" dirty="0" smtClean="0"/>
              <a:t>            </a:t>
            </a:r>
            <a:r>
              <a:rPr lang="en-US" altLang="en-US" dirty="0" smtClean="0">
                <a:sym typeface="Wingdings" charset="2"/>
              </a:rPr>
              <a:t>     </a:t>
            </a:r>
            <a:r>
              <a:rPr lang="en-US" altLang="en-US" dirty="0">
                <a:sym typeface="Wingdings" charset="2"/>
              </a:rPr>
              <a:t>a . H(f)            </a:t>
            </a:r>
            <a:r>
              <a:rPr lang="en-US" altLang="en-US" dirty="0" smtClean="0">
                <a:sym typeface="Wingdings" charset="2"/>
              </a:rPr>
              <a:t>  </a:t>
            </a:r>
            <a:r>
              <a:rPr lang="en-US" altLang="en-US" sz="10597" dirty="0" smtClean="0">
                <a:solidFill>
                  <a:srgbClr val="0033CC"/>
                </a:solidFill>
                <a:sym typeface="Wingdings" charset="2"/>
              </a:rPr>
              <a:t>linearity</a:t>
            </a:r>
            <a:r>
              <a:rPr lang="en-US" altLang="en-US" dirty="0" smtClean="0">
                <a:sym typeface="Wingdings" charset="2"/>
              </a:rPr>
              <a:t> </a:t>
            </a:r>
            <a:endParaRPr lang="en-US" altLang="en-US" dirty="0">
              <a:sym typeface="Wingdings" charset="2"/>
            </a:endParaRPr>
          </a:p>
          <a:p>
            <a:pPr>
              <a:buFontTx/>
              <a:buNone/>
            </a:pPr>
            <a:r>
              <a:rPr lang="en-US" altLang="en-US" dirty="0"/>
              <a:t>h(t) + g(t)        </a:t>
            </a:r>
            <a:r>
              <a:rPr lang="en-US" altLang="en-US" dirty="0">
                <a:sym typeface="Wingdings" charset="2"/>
              </a:rPr>
              <a:t>     H(f) + G(f)      </a:t>
            </a:r>
            <a:r>
              <a:rPr lang="en-US" altLang="en-US" dirty="0" smtClean="0">
                <a:sym typeface="Wingdings" charset="2"/>
              </a:rPr>
              <a:t>  </a:t>
            </a:r>
            <a:r>
              <a:rPr lang="en-US" altLang="en-US" sz="10597" dirty="0">
                <a:solidFill>
                  <a:srgbClr val="0033CC"/>
                </a:solidFill>
                <a:sym typeface="Wingdings" charset="2"/>
              </a:rPr>
              <a:t>linearity</a:t>
            </a:r>
            <a:endParaRPr lang="en-US" altLang="en-US" dirty="0">
              <a:sym typeface="Wingdings" charset="2"/>
            </a:endParaRPr>
          </a:p>
          <a:p>
            <a:pPr>
              <a:buFontTx/>
              <a:buNone/>
            </a:pPr>
            <a:endParaRPr lang="en-US" altLang="en-US" dirty="0"/>
          </a:p>
          <a:p>
            <a:pPr>
              <a:buFontTx/>
              <a:buNone/>
            </a:pPr>
            <a:r>
              <a:rPr lang="en-US" altLang="en-US" dirty="0"/>
              <a:t>h(t) is real       </a:t>
            </a:r>
            <a:r>
              <a:rPr lang="en-US" altLang="en-US" dirty="0">
                <a:sym typeface="Wingdings" charset="2"/>
              </a:rPr>
              <a:t></a:t>
            </a:r>
            <a:r>
              <a:rPr lang="en-US" altLang="en-US" dirty="0"/>
              <a:t>     H(-f) = H(f)*    </a:t>
            </a:r>
            <a:r>
              <a:rPr lang="en-US" altLang="en-US" sz="10597" dirty="0">
                <a:solidFill>
                  <a:srgbClr val="0033CC"/>
                </a:solidFill>
                <a:sym typeface="Wingdings" charset="2"/>
              </a:rPr>
              <a:t>symmetry</a:t>
            </a:r>
            <a:endParaRPr lang="en-US" altLang="en-US" dirty="0"/>
          </a:p>
          <a:p>
            <a:pPr>
              <a:buFontTx/>
              <a:buNone/>
            </a:pPr>
            <a:r>
              <a:rPr lang="en-US" altLang="en-US" dirty="0"/>
              <a:t>h(t) is </a:t>
            </a:r>
            <a:r>
              <a:rPr lang="en-US" altLang="en-US" dirty="0" smtClean="0"/>
              <a:t>imaginary  </a:t>
            </a:r>
            <a:r>
              <a:rPr lang="en-US" altLang="en-US" dirty="0">
                <a:sym typeface="Wingdings" charset="2"/>
              </a:rPr>
              <a:t></a:t>
            </a:r>
            <a:r>
              <a:rPr lang="en-US" altLang="en-US" dirty="0"/>
              <a:t>     H(-f) = -H(f)*</a:t>
            </a:r>
          </a:p>
          <a:p>
            <a:pPr>
              <a:buFontTx/>
              <a:buNone/>
            </a:pPr>
            <a:r>
              <a:rPr lang="en-US" altLang="en-US" dirty="0"/>
              <a:t>h(-t) = h(t)       </a:t>
            </a:r>
            <a:r>
              <a:rPr lang="en-US" altLang="en-US" dirty="0">
                <a:sym typeface="Wingdings" charset="2"/>
              </a:rPr>
              <a:t></a:t>
            </a:r>
            <a:r>
              <a:rPr lang="en-US" altLang="en-US" dirty="0"/>
              <a:t>     H(-f) = H(f)</a:t>
            </a:r>
          </a:p>
          <a:p>
            <a:pPr>
              <a:buFontTx/>
              <a:buNone/>
            </a:pPr>
            <a:r>
              <a:rPr lang="en-US" altLang="en-US" dirty="0"/>
              <a:t>h(t) </a:t>
            </a:r>
            <a:r>
              <a:rPr lang="en-US" altLang="en-US" dirty="0" err="1"/>
              <a:t>real,even</a:t>
            </a:r>
            <a:r>
              <a:rPr lang="en-US" altLang="en-US" dirty="0"/>
              <a:t>  </a:t>
            </a:r>
            <a:r>
              <a:rPr lang="en-US" altLang="en-US" dirty="0">
                <a:sym typeface="Wingdings" charset="2"/>
              </a:rPr>
              <a:t>     H(f) </a:t>
            </a:r>
            <a:r>
              <a:rPr lang="en-US" altLang="en-US" dirty="0" err="1">
                <a:sym typeface="Wingdings" charset="2"/>
              </a:rPr>
              <a:t>real,even</a:t>
            </a:r>
            <a:endParaRPr lang="en-US" altLang="en-US" dirty="0">
              <a:sym typeface="Wingdings" charset="2"/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25373236" y="25365123"/>
            <a:ext cx="171114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Courtesy: John Reynolds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8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Convolution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658" y="6167450"/>
            <a:ext cx="27075008" cy="203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9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763" y="755647"/>
            <a:ext cx="39173150" cy="2214988"/>
          </a:xfrm>
        </p:spPr>
        <p:txBody>
          <a:bodyPr/>
          <a:lstStyle/>
          <a:p>
            <a:pPr algn="ctr"/>
            <a:r>
              <a:rPr lang="en-AU" dirty="0" smtClean="0"/>
              <a:t>Convolution in 2D</a:t>
            </a:r>
            <a:endParaRPr lang="en-AU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5"/>
          </p:nvPr>
        </p:nvSpPr>
        <p:spPr>
          <a:xfrm>
            <a:off x="1655763" y="28821507"/>
            <a:ext cx="7417206" cy="1138948"/>
          </a:xfrm>
        </p:spPr>
        <p:txBody>
          <a:bodyPr/>
          <a:lstStyle/>
          <a:p>
            <a:pPr lvl="0"/>
            <a:r>
              <a:rPr lang="en-US" dirty="0" err="1" smtClean="0"/>
              <a:t>Wasim</a:t>
            </a:r>
            <a:r>
              <a:rPr lang="en-US" dirty="0" smtClean="0"/>
              <a:t> Raja</a:t>
            </a:r>
          </a:p>
          <a:p>
            <a:pPr>
              <a:tabLst>
                <a:tab pos="457200" algn="l"/>
              </a:tabLst>
            </a:pPr>
            <a:r>
              <a:rPr lang="en-AU" b="1" dirty="0" smtClean="0"/>
              <a:t>e	</a:t>
            </a:r>
            <a:r>
              <a:rPr lang="en-AU" dirty="0" err="1" smtClean="0"/>
              <a:t>Wasim.Raja@csiro.au</a:t>
            </a:r>
            <a:endParaRPr lang="en-AU" dirty="0" smtClean="0"/>
          </a:p>
          <a:p>
            <a:pPr>
              <a:tabLst>
                <a:tab pos="457200" algn="l"/>
              </a:tabLst>
            </a:pPr>
            <a:r>
              <a:rPr lang="en-AU" b="1" dirty="0" smtClean="0"/>
              <a:t>w</a:t>
            </a:r>
            <a:r>
              <a:rPr lang="en-AU" dirty="0"/>
              <a:t>	</a:t>
            </a:r>
            <a:r>
              <a:rPr lang="en-AU" dirty="0" err="1" smtClean="0"/>
              <a:t>www.atnf.csiro.au</a:t>
            </a:r>
            <a:r>
              <a:rPr lang="en-AU" dirty="0" smtClean="0"/>
              <a:t>/projects/</a:t>
            </a:r>
            <a:r>
              <a:rPr lang="en-AU" dirty="0" err="1" smtClean="0"/>
              <a:t>askap</a:t>
            </a:r>
            <a:endParaRPr lang="en-AU" dirty="0"/>
          </a:p>
          <a:p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21" y="6283003"/>
            <a:ext cx="28145074" cy="211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Basic Properties II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/>
              <a:t>Scaling;      </a:t>
            </a:r>
            <a:r>
              <a:rPr lang="en-US" altLang="en-US" sz="10597">
                <a:solidFill>
                  <a:srgbClr val="0033CC"/>
                </a:solidFill>
                <a:sym typeface="Wingdings" charset="2"/>
              </a:rPr>
              <a:t>“broad   narrow”</a:t>
            </a:r>
            <a:r>
              <a:rPr lang="en-US" altLang="en-US">
                <a:sym typeface="Wingdings" charset="2"/>
              </a:rPr>
              <a:t> </a:t>
            </a: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/>
              <a:t>h(at)    </a:t>
            </a:r>
            <a:r>
              <a:rPr lang="en-US" altLang="en-US">
                <a:sym typeface="Wingdings" charset="2"/>
              </a:rPr>
              <a:t>    H(f/a) / |a|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ym typeface="Wingdings" charset="2"/>
              </a:rPr>
              <a:t>Shifting;    </a:t>
            </a:r>
            <a:r>
              <a:rPr lang="en-US" altLang="en-US" sz="10597">
                <a:solidFill>
                  <a:srgbClr val="0033CC"/>
                </a:solidFill>
                <a:sym typeface="Wingdings" charset="2"/>
              </a:rPr>
              <a:t>“shift   phase roll/gradient”</a:t>
            </a:r>
            <a:r>
              <a:rPr lang="en-US" altLang="en-US">
                <a:sym typeface="Wingdings" charset="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ym typeface="Wingdings" charset="2"/>
              </a:rPr>
              <a:t>h(t-t</a:t>
            </a:r>
            <a:r>
              <a:rPr lang="en-US" altLang="en-US" baseline="-25000">
                <a:sym typeface="Wingdings" charset="2"/>
              </a:rPr>
              <a:t>0</a:t>
            </a:r>
            <a:r>
              <a:rPr lang="en-US" altLang="en-US">
                <a:sym typeface="Wingdings" charset="2"/>
              </a:rPr>
              <a:t>)       H(f) * exp(2</a:t>
            </a:r>
            <a:r>
              <a:rPr lang="el-GR" altLang="en-US">
                <a:ea typeface="Arial" charset="0"/>
                <a:cs typeface="Arial" charset="0"/>
                <a:sym typeface="Wingdings" charset="2"/>
              </a:rPr>
              <a:t>π</a:t>
            </a:r>
            <a:r>
              <a:rPr lang="en-US" altLang="en-US" i="1">
                <a:ea typeface="Arial" charset="0"/>
                <a:cs typeface="Arial" charset="0"/>
                <a:sym typeface="Wingdings" charset="2"/>
              </a:rPr>
              <a:t>i</a:t>
            </a:r>
            <a:r>
              <a:rPr lang="en-US" altLang="en-US">
                <a:sym typeface="Wingdings" charset="2"/>
              </a:rPr>
              <a:t> f t</a:t>
            </a:r>
            <a:r>
              <a:rPr lang="en-US" altLang="en-US" baseline="-25000">
                <a:sym typeface="Wingdings" charset="2"/>
              </a:rPr>
              <a:t>0</a:t>
            </a:r>
            <a:r>
              <a:rPr lang="en-US" altLang="en-US">
                <a:sym typeface="Wingdings" charset="2"/>
              </a:rPr>
              <a:t>)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>
              <a:sym typeface="Wingdings" charset="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ym typeface="Wingdings" charset="2"/>
              </a:rPr>
              <a:t>Convolution;       </a:t>
            </a:r>
            <a:r>
              <a:rPr lang="en-US" altLang="en-US" sz="10597">
                <a:solidFill>
                  <a:srgbClr val="0033CC"/>
                </a:solidFill>
                <a:sym typeface="Wingdings" charset="2"/>
              </a:rPr>
              <a:t>“convolution   multiplication”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ym typeface="Wingdings" charset="2"/>
              </a:rPr>
              <a:t>h(t) * g(t)   H(f) G(f)</a:t>
            </a:r>
          </a:p>
        </p:txBody>
      </p:sp>
      <p:sp>
        <p:nvSpPr>
          <p:cNvPr id="4" name="TextBox 3"/>
          <p:cNvSpPr txBox="1"/>
          <p:nvPr/>
        </p:nvSpPr>
        <p:spPr>
          <a:xfrm flipH="1">
            <a:off x="25373236" y="26171146"/>
            <a:ext cx="171114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Courtesy: John Reynolds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4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Parseval</a:t>
            </a:r>
          </a:p>
        </p:txBody>
      </p:sp>
      <p:pic>
        <p:nvPicPr>
          <p:cNvPr id="117764" name="Picture 4" descr="Fourier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786" y="9420438"/>
            <a:ext cx="20207680" cy="1771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7765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3410796" y="10766213"/>
          <a:ext cx="14270840" cy="3147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4" imgW="1612800" imgH="355320" progId="Equation.3">
                  <p:embed/>
                </p:oleObj>
              </mc:Choice>
              <mc:Fallback>
                <p:oleObj name="Equation" r:id="rId4" imgW="16128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0796" y="10766213"/>
                        <a:ext cx="14270840" cy="3147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1224113" y="6283003"/>
            <a:ext cx="51220279" cy="1990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12363" dirty="0"/>
              <a:t>Energy is conserved</a:t>
            </a:r>
            <a:r>
              <a:rPr lang="en-US" altLang="en-US" sz="12363" dirty="0" smtClean="0"/>
              <a:t>!</a:t>
            </a:r>
          </a:p>
          <a:p>
            <a:r>
              <a:rPr lang="en-US" altLang="en-US" sz="36205" dirty="0" smtClean="0"/>
              <a:t> </a:t>
            </a:r>
            <a:endParaRPr lang="en-US" altLang="en-US" sz="36205" dirty="0"/>
          </a:p>
          <a:p>
            <a:endParaRPr lang="en-US" altLang="en-US" sz="8800" dirty="0" smtClean="0"/>
          </a:p>
          <a:p>
            <a:endParaRPr lang="en-US" altLang="en-US" sz="8800" dirty="0"/>
          </a:p>
          <a:p>
            <a:endParaRPr lang="en-US" altLang="en-US" sz="8800" dirty="0"/>
          </a:p>
          <a:p>
            <a:r>
              <a:rPr lang="en-US" altLang="en-US" sz="8800" dirty="0"/>
              <a:t>|H(f)|</a:t>
            </a:r>
            <a:r>
              <a:rPr lang="en-US" altLang="en-US" sz="8800" baseline="30000" dirty="0"/>
              <a:t>2   </a:t>
            </a:r>
            <a:r>
              <a:rPr lang="en-US" altLang="en-US" sz="8800" dirty="0"/>
              <a:t>:= power spectral density</a:t>
            </a:r>
          </a:p>
          <a:p>
            <a:r>
              <a:rPr lang="en-US" altLang="en-US" sz="8800" dirty="0"/>
              <a:t>                PSD</a:t>
            </a:r>
          </a:p>
          <a:p>
            <a:endParaRPr lang="en-US" altLang="en-US" sz="36205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2520257" y="26455715"/>
            <a:ext cx="171114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Courtesy: John Reynolds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1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SIRO Midday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313C"/>
      </a:accent2>
      <a:accent3>
        <a:srgbClr val="78BE20"/>
      </a:accent3>
      <a:accent4>
        <a:srgbClr val="4A7729"/>
      </a:accent4>
      <a:accent5>
        <a:srgbClr val="9FAEE5"/>
      </a:accent5>
      <a:accent6>
        <a:srgbClr val="1E22AA"/>
      </a:accent6>
      <a:hlink>
        <a:srgbClr val="41B6E6"/>
      </a:hlink>
      <a:folHlink>
        <a:srgbClr val="004B8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 Poster Landscape</Template>
  <TotalTime>697</TotalTime>
  <Words>414</Words>
  <Application>Microsoft Macintosh PowerPoint</Application>
  <PresentationFormat>Custom</PresentationFormat>
  <Paragraphs>98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Calibri</vt:lpstr>
      <vt:lpstr>Mangal</vt:lpstr>
      <vt:lpstr>Wingdings</vt:lpstr>
      <vt:lpstr>Arial</vt:lpstr>
      <vt:lpstr>Office Theme</vt:lpstr>
      <vt:lpstr>Equation</vt:lpstr>
      <vt:lpstr>Remember vector decomposition?</vt:lpstr>
      <vt:lpstr>Fourier Transform: Rotation and Averaging</vt:lpstr>
      <vt:lpstr>Uncertainty Relations: δf  Tspan  (Resolution)</vt:lpstr>
      <vt:lpstr>Uncertainty Relations: δt Fmax  (Aliasing)</vt:lpstr>
      <vt:lpstr>Basic Properties I</vt:lpstr>
      <vt:lpstr>Convolution</vt:lpstr>
      <vt:lpstr>Convolution in 2D</vt:lpstr>
      <vt:lpstr>Basic Properties II</vt:lpstr>
      <vt:lpstr>Parseval</vt:lpstr>
      <vt:lpstr>Fourier Transforms in Radio Astronomy</vt:lpstr>
      <vt:lpstr>Fourier Transforms in Radio Astronomy</vt:lpstr>
      <vt:lpstr>Fourier Transforms in Radio Astronomy</vt:lpstr>
      <vt:lpstr>Exercise: Spot what is curious?</vt:lpstr>
      <vt:lpstr>Exercise: Spot what is going on?</vt:lpstr>
      <vt:lpstr>Exercise: Playing with the phase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Fourier Transforms in Radio Astronomy</dc:title>
  <dc:creator>Microsoft Office User</dc:creator>
  <cp:lastModifiedBy>Microsoft Office User</cp:lastModifiedBy>
  <cp:revision>136</cp:revision>
  <dcterms:created xsi:type="dcterms:W3CDTF">2017-07-12T12:46:55Z</dcterms:created>
  <dcterms:modified xsi:type="dcterms:W3CDTF">2017-09-27T04:33:40Z</dcterms:modified>
</cp:coreProperties>
</file>