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0" r:id="rId3"/>
    <p:sldId id="265" r:id="rId4"/>
    <p:sldId id="266" r:id="rId5"/>
    <p:sldId id="267" r:id="rId6"/>
    <p:sldId id="268" r:id="rId7"/>
    <p:sldId id="277" r:id="rId8"/>
    <p:sldId id="278" r:id="rId9"/>
    <p:sldId id="264" r:id="rId10"/>
    <p:sldId id="258" r:id="rId11"/>
    <p:sldId id="259" r:id="rId12"/>
    <p:sldId id="263" r:id="rId13"/>
    <p:sldId id="262" r:id="rId14"/>
    <p:sldId id="260" r:id="rId15"/>
    <p:sldId id="269" r:id="rId16"/>
    <p:sldId id="270" r:id="rId17"/>
    <p:sldId id="274" r:id="rId18"/>
    <p:sldId id="271" r:id="rId19"/>
    <p:sldId id="272" r:id="rId20"/>
    <p:sldId id="275" r:id="rId21"/>
    <p:sldId id="276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3427" autoAdjust="0"/>
  </p:normalViewPr>
  <p:slideViewPr>
    <p:cSldViewPr>
      <p:cViewPr varScale="1">
        <p:scale>
          <a:sx n="67" d="100"/>
          <a:sy n="67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30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12" Type="http://schemas.openxmlformats.org/officeDocument/2006/relationships/image" Target="../media/image29.wmf"/><Relationship Id="rId17" Type="http://schemas.openxmlformats.org/officeDocument/2006/relationships/image" Target="../media/image34.wmf"/><Relationship Id="rId2" Type="http://schemas.openxmlformats.org/officeDocument/2006/relationships/image" Target="../media/image19.wmf"/><Relationship Id="rId16" Type="http://schemas.openxmlformats.org/officeDocument/2006/relationships/image" Target="../media/image33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5" Type="http://schemas.openxmlformats.org/officeDocument/2006/relationships/image" Target="../media/image3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Relationship Id="rId14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CFD6C-C8B0-488A-B02D-BDF71197FD7C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0FA0D-C200-49E1-A222-84BDAACBD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132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0FA0D-C200-49E1-A222-84BDAACBD09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49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0FA0D-C200-49E1-A222-84BDAACBD09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38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0660-59E1-4493-8D7E-4F21A85F4F02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C41-7066-4F15-98F3-0DFBB69FD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95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0660-59E1-4493-8D7E-4F21A85F4F02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C41-7066-4F15-98F3-0DFBB69FD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9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0660-59E1-4493-8D7E-4F21A85F4F02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C41-7066-4F15-98F3-0DFBB69FD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40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0660-59E1-4493-8D7E-4F21A85F4F02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C41-7066-4F15-98F3-0DFBB69FD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2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0660-59E1-4493-8D7E-4F21A85F4F02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C41-7066-4F15-98F3-0DFBB69FD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13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0660-59E1-4493-8D7E-4F21A85F4F02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C41-7066-4F15-98F3-0DFBB69FD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82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0660-59E1-4493-8D7E-4F21A85F4F02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C41-7066-4F15-98F3-0DFBB69FD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7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0660-59E1-4493-8D7E-4F21A85F4F02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C41-7066-4F15-98F3-0DFBB69FD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6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0660-59E1-4493-8D7E-4F21A85F4F02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C41-7066-4F15-98F3-0DFBB69FD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00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0660-59E1-4493-8D7E-4F21A85F4F02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C41-7066-4F15-98F3-0DFBB69FD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77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0660-59E1-4493-8D7E-4F21A85F4F02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C41-7066-4F15-98F3-0DFBB69FD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9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80660-59E1-4493-8D7E-4F21A85F4F02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CFC41-7066-4F15-98F3-0DFBB69FD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96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.bin"/><Relationship Id="rId18" Type="http://schemas.openxmlformats.org/officeDocument/2006/relationships/image" Target="../media/image25.wmf"/><Relationship Id="rId26" Type="http://schemas.openxmlformats.org/officeDocument/2006/relationships/image" Target="../media/image29.wmf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33.wm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3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29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28.wmf"/><Relationship Id="rId32" Type="http://schemas.openxmlformats.org/officeDocument/2006/relationships/image" Target="../media/image32.wmf"/><Relationship Id="rId37" Type="http://schemas.openxmlformats.org/officeDocument/2006/relationships/image" Target="../media/image34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30.wmf"/><Relationship Id="rId36" Type="http://schemas.openxmlformats.org/officeDocument/2006/relationships/oleObject" Target="../embeddings/oleObject18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10.bin"/><Relationship Id="rId31" Type="http://schemas.openxmlformats.org/officeDocument/2006/relationships/oleObject" Target="../embeddings/oleObject16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3.wmf"/><Relationship Id="rId22" Type="http://schemas.openxmlformats.org/officeDocument/2006/relationships/image" Target="../media/image27.wmf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31.wmf"/><Relationship Id="rId35" Type="http://schemas.openxmlformats.org/officeDocument/2006/relationships/image" Target="../media/image35.png"/><Relationship Id="rId8" Type="http://schemas.openxmlformats.org/officeDocument/2006/relationships/image" Target="../media/image20.wmf"/><Relationship Id="rId3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Nuclear_fission.sv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hyperlink" Target="http://hyperphysics.phy-astr.gsu.edu/hbase/particles/cowan.html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ph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6000" y="29346"/>
            <a:ext cx="9288000" cy="68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3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00" y="188987"/>
            <a:ext cx="9360000" cy="4004823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653" t="1463" r="261" b="1463"/>
          <a:stretch>
            <a:fillRect/>
          </a:stretch>
        </p:blipFill>
        <p:spPr bwMode="auto">
          <a:xfrm>
            <a:off x="1225712" y="5293347"/>
            <a:ext cx="3852537" cy="101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ndex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84683" y="4954243"/>
            <a:ext cx="3024000" cy="18846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2178" y="5480390"/>
            <a:ext cx="981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450 GeV</a:t>
            </a:r>
          </a:p>
          <a:p>
            <a:pPr algn="ctr"/>
            <a:r>
              <a:rPr lang="en-GB"/>
              <a:t>protons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91568" y="5846400"/>
            <a:ext cx="3048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8167932" y="4524724"/>
            <a:ext cx="28793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/>
              <a:t>d</a:t>
            </a:r>
            <a:r>
              <a:rPr lang="en-GB" sz="2200" dirty="0" smtClean="0"/>
              <a:t>etection tau neutrinos</a:t>
            </a:r>
            <a:endParaRPr lang="en-GB" sz="2200" dirty="0"/>
          </a:p>
        </p:txBody>
      </p:sp>
      <p:sp>
        <p:nvSpPr>
          <p:cNvPr id="70" name="TextBox 69"/>
          <p:cNvSpPr txBox="1"/>
          <p:nvPr/>
        </p:nvSpPr>
        <p:spPr>
          <a:xfrm>
            <a:off x="1060071" y="4519964"/>
            <a:ext cx="33412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 smtClean="0"/>
              <a:t>production muon neutrinos</a:t>
            </a:r>
            <a:endParaRPr lang="en-GB" sz="22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220402" y="3744000"/>
            <a:ext cx="1800000" cy="12954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57217" y="3744000"/>
            <a:ext cx="1800000" cy="12954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056000" y="3744000"/>
            <a:ext cx="1080000" cy="108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053168" y="3744000"/>
            <a:ext cx="1080000" cy="108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Measurement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7" name="Picture 5"/>
          <p:cNvPicPr>
            <a:picLocks noChangeArrowheads="1"/>
          </p:cNvPicPr>
          <p:nvPr/>
        </p:nvPicPr>
        <p:blipFill>
          <a:blip r:embed="rId3" cstate="print"/>
          <a:srcRect b="9948"/>
          <a:stretch>
            <a:fillRect/>
          </a:stretch>
        </p:blipFill>
        <p:spPr bwMode="auto">
          <a:xfrm>
            <a:off x="2511460" y="1767600"/>
            <a:ext cx="6998550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844570"/>
              </p:ext>
            </p:extLst>
          </p:nvPr>
        </p:nvGraphicFramePr>
        <p:xfrm>
          <a:off x="5661025" y="5957888"/>
          <a:ext cx="45339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4" imgW="2057400" imgH="330120" progId="Equation.DSMT4">
                  <p:embed/>
                </p:oleObj>
              </mc:Choice>
              <mc:Fallback>
                <p:oleObj name="Equation" r:id="rId4" imgW="20574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025" y="5957888"/>
                        <a:ext cx="4533900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12751" y="485934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730 km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Measurement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SN1987A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16" descr="SN1987A"/>
          <p:cNvPicPr>
            <a:picLocks noChangeAspect="1" noChangeArrowheads="1"/>
          </p:cNvPicPr>
          <p:nvPr/>
        </p:nvPicPr>
        <p:blipFill>
          <a:blip r:embed="rId2" cstate="print"/>
          <a:srcRect l="3144" t="4973" r="1562" b="3208"/>
          <a:stretch>
            <a:fillRect/>
          </a:stretch>
        </p:blipFill>
        <p:spPr bwMode="auto">
          <a:xfrm>
            <a:off x="6418080" y="2175892"/>
            <a:ext cx="4672340" cy="36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4336" y="2202834"/>
            <a:ext cx="4500000" cy="36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5007" y="1698717"/>
            <a:ext cx="9542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b="1" dirty="0" smtClean="0">
                <a:solidFill>
                  <a:schemeClr val="bg1"/>
                </a:solidFill>
              </a:rPr>
              <a:t>before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6521" y="1700401"/>
            <a:ext cx="750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b="1" dirty="0" smtClean="0">
                <a:solidFill>
                  <a:schemeClr val="bg1"/>
                </a:solidFill>
              </a:rPr>
              <a:t>after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79E7-4FEB-467B-8082-44A031154A57}" type="slidenum">
              <a:rPr lang="en-GB" smtClean="0"/>
              <a:t>12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186971" y="2202174"/>
            <a:ext cx="108000" cy="360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466972" y="5777682"/>
            <a:ext cx="1515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Supernova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84464" y="5782147"/>
            <a:ext cx="84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Earth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1" y="5782147"/>
            <a:ext cx="1807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</a:rPr>
              <a:t>160,000 year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357915" y="6015211"/>
            <a:ext cx="432000" cy="158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365798" y="6015211"/>
            <a:ext cx="432000" cy="158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52320" y="6317340"/>
            <a:ext cx="7218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anti-neutrino speed </a:t>
            </a:r>
            <a:r>
              <a:rPr lang="en-GB" sz="2800" dirty="0" smtClean="0">
                <a:solidFill>
                  <a:schemeClr val="bg1"/>
                </a:solidFill>
              </a:rPr>
              <a:t>&lt; 20 ppb </a:t>
            </a:r>
            <a:r>
              <a:rPr lang="en-GB" sz="2800" dirty="0">
                <a:solidFill>
                  <a:schemeClr val="bg1"/>
                </a:solidFill>
              </a:rPr>
              <a:t>over </a:t>
            </a:r>
            <a:r>
              <a:rPr lang="en-GB" sz="2800" dirty="0" smtClean="0">
                <a:solidFill>
                  <a:schemeClr val="bg1"/>
                </a:solidFill>
              </a:rPr>
              <a:t>speed of light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9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superluminal?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5108575" algn="ctr"/>
              </a:tabLst>
            </a:pPr>
            <a:r>
              <a:rPr lang="en-GB" dirty="0" smtClean="0">
                <a:solidFill>
                  <a:schemeClr val="bg1"/>
                </a:solidFill>
              </a:rPr>
              <a:t>Andrew </a:t>
            </a:r>
            <a:r>
              <a:rPr lang="en-GB" dirty="0">
                <a:solidFill>
                  <a:schemeClr val="bg1"/>
                </a:solidFill>
              </a:rPr>
              <a:t>Cohen and Sheldon Glashow predicted that superluminal neutrinos would radiate electrons and positrons and lose energy through vacuum Cherenkov </a:t>
            </a:r>
            <a:r>
              <a:rPr lang="en-GB" dirty="0" smtClean="0">
                <a:solidFill>
                  <a:schemeClr val="bg1"/>
                </a:solidFill>
              </a:rPr>
              <a:t>effects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	… not observed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5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1" y="1920968"/>
            <a:ext cx="8078833" cy="28034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180000" tIns="108000" rIns="180000" bIns="108000" rtlCol="0">
            <a:spAutoFit/>
          </a:bodyPr>
          <a:lstStyle/>
          <a:p>
            <a:r>
              <a:rPr lang="en-GB" sz="2400" i="1" dirty="0">
                <a:solidFill>
                  <a:schemeClr val="bg1"/>
                </a:solidFill>
              </a:rPr>
              <a:t>Science 2 March 2012: </a:t>
            </a:r>
            <a:br>
              <a:rPr lang="en-GB" sz="2400" i="1" dirty="0">
                <a:solidFill>
                  <a:schemeClr val="bg1"/>
                </a:solidFill>
              </a:rPr>
            </a:br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Edwin </a:t>
            </a:r>
            <a:r>
              <a:rPr lang="en-GB" sz="2400" dirty="0" err="1">
                <a:solidFill>
                  <a:schemeClr val="bg1"/>
                </a:solidFill>
              </a:rPr>
              <a:t>Cartlidge</a:t>
            </a:r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i="1">
                <a:solidFill>
                  <a:schemeClr val="bg1"/>
                </a:solidFill>
              </a:rPr>
              <a:t>“Anomalous </a:t>
            </a:r>
            <a:r>
              <a:rPr lang="en-GB" sz="2400" i="1" dirty="0">
                <a:solidFill>
                  <a:schemeClr val="bg1"/>
                </a:solidFill>
              </a:rPr>
              <a:t>data suggesting that neutrinos can travel faster </a:t>
            </a:r>
          </a:p>
          <a:p>
            <a:r>
              <a:rPr lang="en-GB" sz="2400" i="1" dirty="0">
                <a:solidFill>
                  <a:schemeClr val="bg1"/>
                </a:solidFill>
              </a:rPr>
              <a:t>than light probably resulted from a faulty connection in </a:t>
            </a:r>
          </a:p>
          <a:p>
            <a:r>
              <a:rPr lang="en-GB" sz="2400" i="1" dirty="0">
                <a:solidFill>
                  <a:schemeClr val="bg1"/>
                </a:solidFill>
              </a:rPr>
              <a:t>a GPS timing system, physicists from the OPERA collaboration </a:t>
            </a:r>
          </a:p>
          <a:p>
            <a:r>
              <a:rPr lang="en-GB" sz="2400" i="1" dirty="0">
                <a:solidFill>
                  <a:schemeClr val="bg1"/>
                </a:solidFill>
              </a:rPr>
              <a:t>revealed last week.”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Quantum </a:t>
            </a:r>
            <a:r>
              <a:rPr lang="en-GB" smtClean="0">
                <a:solidFill>
                  <a:schemeClr val="bg1"/>
                </a:solidFill>
              </a:rPr>
              <a:t>physics violated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“</a:t>
            </a:r>
            <a:r>
              <a:rPr lang="en-GB" i="1" dirty="0" smtClean="0">
                <a:solidFill>
                  <a:schemeClr val="bg1"/>
                </a:solidFill>
              </a:rPr>
              <a:t>discovery of neutrino oscillations</a:t>
            </a:r>
            <a:r>
              <a:rPr lang="en-GB" dirty="0" smtClean="0">
                <a:solidFill>
                  <a:schemeClr val="bg1"/>
                </a:solidFill>
              </a:rPr>
              <a:t>”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68702" y="1890657"/>
            <a:ext cx="6840000" cy="43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Solar neutrinos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000" y="1893460"/>
            <a:ext cx="4320000" cy="43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Oval 6"/>
          <p:cNvSpPr>
            <a:spLocks noChangeAspect="1" noChangeArrowheads="1"/>
          </p:cNvSpPr>
          <p:nvPr/>
        </p:nvSpPr>
        <p:spPr bwMode="auto">
          <a:xfrm>
            <a:off x="828495" y="2817817"/>
            <a:ext cx="2520000" cy="2520000"/>
          </a:xfrm>
          <a:prstGeom prst="ellipse">
            <a:avLst/>
          </a:prstGeom>
          <a:solidFill>
            <a:srgbClr val="FFC000"/>
          </a:solidFill>
          <a:ln w="254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101028" y="1890657"/>
            <a:ext cx="1981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Solar power</a:t>
            </a:r>
            <a:endParaRPr lang="en-GB" sz="2800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2844439" y="4435277"/>
            <a:ext cx="1193304" cy="1980000"/>
            <a:chOff x="3021147" y="4237157"/>
            <a:chExt cx="1193304" cy="1980000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 rot="2700000">
              <a:off x="3301803" y="4924193"/>
              <a:ext cx="7104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 smtClean="0"/>
                <a:t>2 </a:t>
              </a:r>
              <a:r>
                <a:rPr lang="en-GB" sz="2800" dirty="0" smtClean="0">
                  <a:latin typeface="Symbol" panose="05050102010706020507" pitchFamily="18" charset="2"/>
                </a:rPr>
                <a:t>n</a:t>
              </a:r>
              <a:r>
                <a:rPr lang="en-GB" sz="2800" i="1" baseline="-25000" dirty="0" smtClean="0"/>
                <a:t>e</a:t>
              </a:r>
              <a:endParaRPr lang="en-GB" sz="2800" i="1" baseline="-250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926451" y="5512945"/>
              <a:ext cx="288000" cy="288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021147" y="4607065"/>
              <a:ext cx="288000" cy="288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 rot="2700000">
              <a:off x="2645513" y="4687200"/>
              <a:ext cx="1980000" cy="1079913"/>
              <a:chOff x="2771800" y="3328416"/>
              <a:chExt cx="1980160" cy="1072632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2771800" y="3573016"/>
                <a:ext cx="144016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771800" y="3970016"/>
                <a:ext cx="144016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211960" y="3342704"/>
                <a:ext cx="0" cy="216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11960" y="4163368"/>
                <a:ext cx="0" cy="216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771800" y="3760464"/>
                <a:ext cx="0" cy="216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211960" y="3328416"/>
                <a:ext cx="540000" cy="54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4211960" y="3861048"/>
                <a:ext cx="540000" cy="54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 39"/>
          <p:cNvGrpSpPr/>
          <p:nvPr/>
        </p:nvGrpSpPr>
        <p:grpSpPr>
          <a:xfrm>
            <a:off x="2804476" y="2053457"/>
            <a:ext cx="1307217" cy="1224120"/>
            <a:chOff x="2981184" y="1855337"/>
            <a:chExt cx="1307217" cy="1224120"/>
          </a:xfrm>
        </p:grpSpPr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 rot="18900000">
              <a:off x="3529320" y="2239334"/>
              <a:ext cx="1847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GB" sz="24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113867" y="1855337"/>
              <a:ext cx="144000" cy="144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020579" y="2935457"/>
              <a:ext cx="144000" cy="144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18900000">
              <a:off x="2981184" y="2224436"/>
              <a:ext cx="1307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radiation</a:t>
              </a:r>
              <a:endParaRPr lang="en-GB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79292" y="3758500"/>
                <a:ext cx="2430024" cy="497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Pre>
                        <m:sPre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92" y="3758500"/>
                <a:ext cx="2430024" cy="4978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>
            <a:grpSpLocks/>
          </p:cNvGrpSpPr>
          <p:nvPr/>
        </p:nvGrpSpPr>
        <p:grpSpPr>
          <a:xfrm rot="18900000">
            <a:off x="2489836" y="2136360"/>
            <a:ext cx="1980161" cy="1079997"/>
            <a:chOff x="2771799" y="3328418"/>
            <a:chExt cx="1980161" cy="1072630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2771800" y="3573020"/>
              <a:ext cx="144016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771799" y="3970020"/>
              <a:ext cx="144016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211959" y="3342708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211959" y="4163372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771800" y="3760468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11960" y="3328418"/>
              <a:ext cx="540000" cy="54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4211960" y="3861048"/>
              <a:ext cx="540000" cy="54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F9DF-DA3A-4F4B-A532-F027336B0D96}" type="slidenum">
              <a:rPr lang="en-GB" smtClean="0"/>
              <a:t>16</a:t>
            </a:fld>
            <a:endParaRPr lang="en-GB"/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8273599" y="5742057"/>
            <a:ext cx="7291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dirty="0" smtClean="0"/>
              <a:t>year</a:t>
            </a:r>
            <a:endParaRPr lang="en-GB" sz="2400" dirty="0"/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 rot="16200000">
            <a:off x="4493831" y="3643744"/>
            <a:ext cx="1568099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GB" sz="2400" dirty="0" smtClean="0"/>
              <a:t>events/day</a:t>
            </a:r>
            <a:endParaRPr lang="en-GB" sz="2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" t="4394" r="5443" b="6914"/>
          <a:stretch/>
        </p:blipFill>
        <p:spPr>
          <a:xfrm>
            <a:off x="5569404" y="2020724"/>
            <a:ext cx="6084000" cy="3770370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>
            <a:off x="6075345" y="2350656"/>
            <a:ext cx="540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100000" y="2089781"/>
            <a:ext cx="1368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GB" sz="2400" dirty="0" smtClean="0"/>
              <a:t>expected</a:t>
            </a:r>
            <a:endParaRPr lang="en-GB" sz="24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6075345" y="4361275"/>
            <a:ext cx="540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100000" y="4063366"/>
            <a:ext cx="1368000" cy="5400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GB" sz="2400" dirty="0" smtClean="0"/>
              <a:t>average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119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905" y="2160000"/>
            <a:ext cx="5760000" cy="45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Solar neutrinos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16113" y="1489296"/>
            <a:ext cx="5760000" cy="823912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GB" dirty="0" smtClean="0">
                <a:solidFill>
                  <a:schemeClr val="bg1"/>
                </a:solidFill>
              </a:rPr>
              <a:t>Experiment is wrong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97598" y="1489296"/>
            <a:ext cx="5760000" cy="823912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GB" dirty="0" smtClean="0">
                <a:solidFill>
                  <a:schemeClr val="bg1"/>
                </a:solidFill>
              </a:rPr>
              <a:t>Solar model is wrong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6397309" y="2534644"/>
            <a:ext cx="5336455" cy="3960000"/>
            <a:chOff x="76200" y="63342"/>
            <a:chExt cx="9034463" cy="6704171"/>
          </a:xfrm>
        </p:grpSpPr>
        <p:graphicFrame>
          <p:nvGraphicFramePr>
            <p:cNvPr id="3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3535846"/>
                </p:ext>
              </p:extLst>
            </p:nvPr>
          </p:nvGraphicFramePr>
          <p:xfrm>
            <a:off x="914400" y="76200"/>
            <a:ext cx="3819525" cy="641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" name="Equation" r:id="rId3" imgW="1739880" imgH="291960" progId="Equation.DSMT4">
                    <p:embed/>
                  </p:oleObj>
                </mc:Choice>
                <mc:Fallback>
                  <p:oleObj name="Equation" r:id="rId3" imgW="173988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76200"/>
                          <a:ext cx="3819525" cy="641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741696"/>
                </p:ext>
              </p:extLst>
            </p:nvPr>
          </p:nvGraphicFramePr>
          <p:xfrm>
            <a:off x="6678613" y="214313"/>
            <a:ext cx="2286000" cy="585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" name="Equation" r:id="rId5" imgW="1041120" imgH="266400" progId="Equation.DSMT4">
                    <p:embed/>
                  </p:oleObj>
                </mc:Choice>
                <mc:Fallback>
                  <p:oleObj name="Equation" r:id="rId5" imgW="104112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8613" y="214313"/>
                          <a:ext cx="2286000" cy="585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3869551"/>
                </p:ext>
              </p:extLst>
            </p:nvPr>
          </p:nvGraphicFramePr>
          <p:xfrm>
            <a:off x="109538" y="576263"/>
            <a:ext cx="3706812" cy="641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" name="Equation" r:id="rId7" imgW="1688760" imgH="291960" progId="Equation.DSMT4">
                    <p:embed/>
                  </p:oleObj>
                </mc:Choice>
                <mc:Fallback>
                  <p:oleObj name="Equation" r:id="rId7" imgW="168876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538" y="576263"/>
                          <a:ext cx="3706812" cy="641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3903784"/>
                </p:ext>
              </p:extLst>
            </p:nvPr>
          </p:nvGraphicFramePr>
          <p:xfrm>
            <a:off x="6684963" y="723900"/>
            <a:ext cx="2425700" cy="585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6" name="Equation" r:id="rId9" imgW="1104840" imgH="266400" progId="Equation.DSMT4">
                    <p:embed/>
                  </p:oleObj>
                </mc:Choice>
                <mc:Fallback>
                  <p:oleObj name="Equation" r:id="rId9" imgW="110484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4963" y="723900"/>
                          <a:ext cx="2425700" cy="585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3244669"/>
                </p:ext>
              </p:extLst>
            </p:nvPr>
          </p:nvGraphicFramePr>
          <p:xfrm>
            <a:off x="679450" y="1343025"/>
            <a:ext cx="3121025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" name="Equation" r:id="rId11" imgW="1422360" imgH="279360" progId="Equation.DSMT4">
                    <p:embed/>
                  </p:oleObj>
                </mc:Choice>
                <mc:Fallback>
                  <p:oleObj name="Equation" r:id="rId11" imgW="142236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9450" y="1343025"/>
                          <a:ext cx="3121025" cy="612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7273737"/>
                </p:ext>
              </p:extLst>
            </p:nvPr>
          </p:nvGraphicFramePr>
          <p:xfrm>
            <a:off x="327025" y="2111375"/>
            <a:ext cx="4402138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8" name="Equation" r:id="rId13" imgW="2006280" imgH="279360" progId="Equation.DSMT4">
                    <p:embed/>
                  </p:oleObj>
                </mc:Choice>
                <mc:Fallback>
                  <p:oleObj name="Equation" r:id="rId13" imgW="200628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025" y="2111375"/>
                          <a:ext cx="4402138" cy="612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3266536"/>
                </p:ext>
              </p:extLst>
            </p:nvPr>
          </p:nvGraphicFramePr>
          <p:xfrm>
            <a:off x="312738" y="3087688"/>
            <a:ext cx="3594100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9" name="Equation" r:id="rId15" imgW="1638000" imgH="279360" progId="Equation.DSMT4">
                    <p:embed/>
                  </p:oleObj>
                </mc:Choice>
                <mc:Fallback>
                  <p:oleObj name="Equation" r:id="rId15" imgW="163800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738" y="3087688"/>
                          <a:ext cx="3594100" cy="612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5963852"/>
                </p:ext>
              </p:extLst>
            </p:nvPr>
          </p:nvGraphicFramePr>
          <p:xfrm>
            <a:off x="595313" y="2605088"/>
            <a:ext cx="4346575" cy="641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0" name="Equation" r:id="rId17" imgW="1981080" imgH="291960" progId="Equation.DSMT4">
                    <p:embed/>
                  </p:oleObj>
                </mc:Choice>
                <mc:Fallback>
                  <p:oleObj name="Equation" r:id="rId17" imgW="198108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313" y="2605088"/>
                          <a:ext cx="4346575" cy="641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5057935"/>
                </p:ext>
              </p:extLst>
            </p:nvPr>
          </p:nvGraphicFramePr>
          <p:xfrm>
            <a:off x="6678613" y="2738438"/>
            <a:ext cx="2257425" cy="585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1" name="Equation" r:id="rId19" imgW="1028520" imgH="266400" progId="Equation.DSMT4">
                    <p:embed/>
                  </p:oleObj>
                </mc:Choice>
                <mc:Fallback>
                  <p:oleObj name="Equation" r:id="rId19" imgW="102852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8613" y="2738438"/>
                          <a:ext cx="2257425" cy="585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1451415"/>
                </p:ext>
              </p:extLst>
            </p:nvPr>
          </p:nvGraphicFramePr>
          <p:xfrm>
            <a:off x="576263" y="3933825"/>
            <a:ext cx="3373437" cy="641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" name="Equation" r:id="rId21" imgW="1536480" imgH="291960" progId="Equation.DSMT4">
                    <p:embed/>
                  </p:oleObj>
                </mc:Choice>
                <mc:Fallback>
                  <p:oleObj name="Equation" r:id="rId21" imgW="153648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263" y="3933825"/>
                          <a:ext cx="3373437" cy="641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448182"/>
                </p:ext>
              </p:extLst>
            </p:nvPr>
          </p:nvGraphicFramePr>
          <p:xfrm>
            <a:off x="6661150" y="4075113"/>
            <a:ext cx="2312988" cy="585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3" name="Equation" r:id="rId23" imgW="1054080" imgH="266400" progId="Equation.DSMT4">
                    <p:embed/>
                  </p:oleObj>
                </mc:Choice>
                <mc:Fallback>
                  <p:oleObj name="Equation" r:id="rId23" imgW="105408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1150" y="4075113"/>
                          <a:ext cx="2312988" cy="585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2609248"/>
                </p:ext>
              </p:extLst>
            </p:nvPr>
          </p:nvGraphicFramePr>
          <p:xfrm>
            <a:off x="671513" y="4422775"/>
            <a:ext cx="3595687" cy="614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4" name="Equation" r:id="rId25" imgW="1638000" imgH="279360" progId="Equation.DSMT4">
                    <p:embed/>
                  </p:oleObj>
                </mc:Choice>
                <mc:Fallback>
                  <p:oleObj name="Equation" r:id="rId25" imgW="163800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513" y="4422775"/>
                          <a:ext cx="3595687" cy="614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4118301"/>
                </p:ext>
              </p:extLst>
            </p:nvPr>
          </p:nvGraphicFramePr>
          <p:xfrm>
            <a:off x="614363" y="4938713"/>
            <a:ext cx="3149600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5" name="Equation" r:id="rId27" imgW="1434960" imgH="279360" progId="Equation.DSMT4">
                    <p:embed/>
                  </p:oleObj>
                </mc:Choice>
                <mc:Fallback>
                  <p:oleObj name="Equation" r:id="rId27" imgW="143496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363" y="4938713"/>
                          <a:ext cx="3149600" cy="612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8765540"/>
                </p:ext>
              </p:extLst>
            </p:nvPr>
          </p:nvGraphicFramePr>
          <p:xfrm>
            <a:off x="1495425" y="5695950"/>
            <a:ext cx="3538538" cy="639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6" name="Equation" r:id="rId29" imgW="1612800" imgH="291960" progId="Equation.DSMT4">
                    <p:embed/>
                  </p:oleObj>
                </mc:Choice>
                <mc:Fallback>
                  <p:oleObj name="Equation" r:id="rId29" imgW="161280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5425" y="5695950"/>
                          <a:ext cx="3538538" cy="639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9815337"/>
                </p:ext>
              </p:extLst>
            </p:nvPr>
          </p:nvGraphicFramePr>
          <p:xfrm>
            <a:off x="6691313" y="5848350"/>
            <a:ext cx="2006600" cy="585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7" name="Equation" r:id="rId31" imgW="914400" imgH="266400" progId="Equation.DSMT4">
                    <p:embed/>
                  </p:oleObj>
                </mc:Choice>
                <mc:Fallback>
                  <p:oleObj name="Equation" r:id="rId31" imgW="91440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1313" y="5848350"/>
                          <a:ext cx="2006600" cy="585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9400575"/>
                </p:ext>
              </p:extLst>
            </p:nvPr>
          </p:nvGraphicFramePr>
          <p:xfrm>
            <a:off x="1204913" y="6156325"/>
            <a:ext cx="3149600" cy="611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8" name="Equation" r:id="rId33" imgW="1434960" imgH="279360" progId="Equation.DSMT4">
                    <p:embed/>
                  </p:oleObj>
                </mc:Choice>
                <mc:Fallback>
                  <p:oleObj name="Equation" r:id="rId33" imgW="143496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4913" y="6156325"/>
                          <a:ext cx="3149600" cy="611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Line 39"/>
            <p:cNvSpPr>
              <a:spLocks noChangeShapeType="1"/>
            </p:cNvSpPr>
            <p:nvPr/>
          </p:nvSpPr>
          <p:spPr bwMode="auto">
            <a:xfrm>
              <a:off x="76200" y="1309688"/>
              <a:ext cx="899795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" name="Line 43"/>
            <p:cNvSpPr>
              <a:spLocks noChangeShapeType="1"/>
            </p:cNvSpPr>
            <p:nvPr/>
          </p:nvSpPr>
          <p:spPr bwMode="auto">
            <a:xfrm>
              <a:off x="76200" y="2071688"/>
              <a:ext cx="899795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Line 44"/>
            <p:cNvSpPr>
              <a:spLocks noChangeShapeType="1"/>
            </p:cNvSpPr>
            <p:nvPr/>
          </p:nvSpPr>
          <p:spPr bwMode="auto">
            <a:xfrm>
              <a:off x="76200" y="3871913"/>
              <a:ext cx="899795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Line 45"/>
            <p:cNvSpPr>
              <a:spLocks noChangeShapeType="1"/>
            </p:cNvSpPr>
            <p:nvPr/>
          </p:nvSpPr>
          <p:spPr bwMode="auto">
            <a:xfrm>
              <a:off x="76200" y="5667375"/>
              <a:ext cx="899795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Text Box 47"/>
            <p:cNvSpPr txBox="1">
              <a:spLocks noChangeArrowheads="1"/>
            </p:cNvSpPr>
            <p:nvPr/>
          </p:nvSpPr>
          <p:spPr bwMode="auto">
            <a:xfrm>
              <a:off x="5457826" y="63342"/>
              <a:ext cx="1018631" cy="699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‘pp’</a:t>
              </a:r>
            </a:p>
          </p:txBody>
        </p:sp>
        <p:sp>
          <p:nvSpPr>
            <p:cNvPr id="56" name="Text Box 48"/>
            <p:cNvSpPr txBox="1">
              <a:spLocks noChangeArrowheads="1"/>
            </p:cNvSpPr>
            <p:nvPr/>
          </p:nvSpPr>
          <p:spPr bwMode="auto">
            <a:xfrm>
              <a:off x="5367339" y="569405"/>
              <a:ext cx="1236014" cy="699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‘pep’</a:t>
              </a:r>
            </a:p>
          </p:txBody>
        </p:sp>
        <p:sp>
          <p:nvSpPr>
            <p:cNvPr id="57" name="Text Box 50"/>
            <p:cNvSpPr txBox="1">
              <a:spLocks noChangeArrowheads="1"/>
            </p:cNvSpPr>
            <p:nvPr/>
          </p:nvSpPr>
          <p:spPr bwMode="auto">
            <a:xfrm>
              <a:off x="5367338" y="2628324"/>
              <a:ext cx="1236014" cy="699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‘hep’</a:t>
              </a:r>
            </a:p>
          </p:txBody>
        </p:sp>
        <p:sp>
          <p:nvSpPr>
            <p:cNvPr id="58" name="Text Box 51"/>
            <p:cNvSpPr txBox="1">
              <a:spLocks noChangeArrowheads="1"/>
            </p:cNvSpPr>
            <p:nvPr/>
          </p:nvSpPr>
          <p:spPr bwMode="auto">
            <a:xfrm>
              <a:off x="5391148" y="4004208"/>
              <a:ext cx="1160533" cy="699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‘</a:t>
              </a:r>
              <a:r>
                <a:rPr lang="en-GB" baseline="30000" dirty="0">
                  <a:solidFill>
                    <a:schemeClr val="bg1"/>
                  </a:solidFill>
                </a:rPr>
                <a:t>7</a:t>
              </a:r>
              <a:r>
                <a:rPr lang="en-GB" dirty="0">
                  <a:solidFill>
                    <a:schemeClr val="bg1"/>
                  </a:solidFill>
                </a:rPr>
                <a:t>Be’</a:t>
              </a:r>
            </a:p>
          </p:txBody>
        </p:sp>
        <p:sp>
          <p:nvSpPr>
            <p:cNvPr id="59" name="Text Box 52"/>
            <p:cNvSpPr txBox="1">
              <a:spLocks noChangeArrowheads="1"/>
            </p:cNvSpPr>
            <p:nvPr/>
          </p:nvSpPr>
          <p:spPr bwMode="auto">
            <a:xfrm>
              <a:off x="5472115" y="5771095"/>
              <a:ext cx="943152" cy="699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‘</a:t>
              </a:r>
              <a:r>
                <a:rPr lang="en-GB" baseline="30000" dirty="0">
                  <a:solidFill>
                    <a:schemeClr val="bg1"/>
                  </a:solidFill>
                </a:rPr>
                <a:t>8</a:t>
              </a:r>
              <a:r>
                <a:rPr lang="en-GB" dirty="0">
                  <a:solidFill>
                    <a:schemeClr val="bg1"/>
                  </a:solidFill>
                </a:rPr>
                <a:t>B’</a:t>
              </a:r>
            </a:p>
          </p:txBody>
        </p:sp>
      </p:grpSp>
      <p:pic>
        <p:nvPicPr>
          <p:cNvPr id="60" name="Picture 4" descr="Homestake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217605" y="2569899"/>
            <a:ext cx="5112000" cy="400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215999" y="2958520"/>
            <a:ext cx="169200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/>
              <a:t>extract </a:t>
            </a:r>
          </a:p>
          <a:p>
            <a:pPr algn="ctr"/>
            <a:r>
              <a:rPr lang="en-GB" sz="2000" dirty="0"/>
              <a:t>single </a:t>
            </a:r>
            <a:r>
              <a:rPr lang="en-GB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sz="2000" dirty="0" smtClean="0"/>
              <a:t> atoms</a:t>
            </a:r>
            <a:endParaRPr lang="en-GB" sz="2000" dirty="0"/>
          </a:p>
          <a:p>
            <a:pPr algn="ctr"/>
            <a:r>
              <a:rPr lang="en-GB" sz="2000" dirty="0" smtClean="0"/>
              <a:t>(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GB" sz="2000" dirty="0" smtClean="0"/>
              <a:t>15 </a:t>
            </a:r>
            <a:r>
              <a:rPr lang="en-GB" sz="2000" dirty="0"/>
              <a:t>/ month</a:t>
            </a:r>
            <a:r>
              <a:rPr lang="en-GB" sz="2400" dirty="0">
                <a:latin typeface="Arial" charset="0"/>
              </a:rPr>
              <a:t>)</a:t>
            </a:r>
          </a:p>
        </p:txBody>
      </p:sp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1991793" y="5276940"/>
            <a:ext cx="2709588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130 tons of Chlorine</a:t>
            </a:r>
          </a:p>
        </p:txBody>
      </p:sp>
      <p:graphicFrame>
        <p:nvGraphicFramePr>
          <p:cNvPr id="6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078815"/>
              </p:ext>
            </p:extLst>
          </p:nvPr>
        </p:nvGraphicFramePr>
        <p:xfrm>
          <a:off x="1390652" y="2160814"/>
          <a:ext cx="25622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" name="Equation" r:id="rId36" imgW="1168200" imgH="291960" progId="Equation.DSMT4">
                  <p:embed/>
                </p:oleObj>
              </mc:Choice>
              <mc:Fallback>
                <p:oleObj name="Equation" r:id="rId36" imgW="11682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2" y="2160814"/>
                        <a:ext cx="256222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>
          <a:xfrm>
            <a:off x="6192000" y="2160000"/>
            <a:ext cx="5760000" cy="45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9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4969507" y="1885480"/>
            <a:ext cx="6660000" cy="43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68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l="8345" r="60" b="10006"/>
          <a:stretch/>
        </p:blipFill>
        <p:spPr bwMode="auto">
          <a:xfrm>
            <a:off x="6505283" y="1900106"/>
            <a:ext cx="5044283" cy="38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Solar neutrinos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6016818" y="5400850"/>
            <a:ext cx="50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GB" dirty="0"/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5013358" y="5085732"/>
            <a:ext cx="1450310" cy="77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GB" sz="2200" dirty="0" smtClean="0"/>
              <a:t>no</a:t>
            </a:r>
          </a:p>
          <a:p>
            <a:pPr algn="ctr"/>
            <a:r>
              <a:rPr lang="en-GB" sz="2200" dirty="0" smtClean="0"/>
              <a:t>oscillations</a:t>
            </a:r>
            <a:endParaRPr lang="en-GB" sz="2200" dirty="0"/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9803550" y="2575926"/>
            <a:ext cx="1359067" cy="7716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GB" sz="2200" dirty="0" smtClean="0"/>
              <a:t>conserved</a:t>
            </a:r>
            <a:br>
              <a:rPr lang="en-GB" sz="2200" dirty="0" smtClean="0"/>
            </a:br>
            <a:r>
              <a:rPr lang="en-GB" sz="2200" dirty="0" smtClean="0"/>
              <a:t>flux</a:t>
            </a:r>
            <a:endParaRPr lang="en-GB" sz="2200" dirty="0"/>
          </a:p>
        </p:txBody>
      </p:sp>
      <p:sp>
        <p:nvSpPr>
          <p:cNvPr id="72" name="Line 10"/>
          <p:cNvSpPr>
            <a:spLocks noChangeShapeType="1"/>
          </p:cNvSpPr>
          <p:nvPr/>
        </p:nvSpPr>
        <p:spPr bwMode="auto">
          <a:xfrm flipH="1">
            <a:off x="9207169" y="3060425"/>
            <a:ext cx="900000" cy="1512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diamond" w="lg" len="lg"/>
          </a:ln>
        </p:spPr>
        <p:txBody>
          <a:bodyPr lIns="90000" tIns="46800" rIns="90000" bIns="46800">
            <a:spAutoFit/>
          </a:bodyPr>
          <a:lstStyle/>
          <a:p>
            <a:endParaRPr lang="en-GB" dirty="0"/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7347638" y="5753819"/>
            <a:ext cx="347984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GB" sz="2000" dirty="0" smtClean="0"/>
              <a:t>electron neutrinos [10</a:t>
            </a:r>
            <a:r>
              <a:rPr lang="en-GB" sz="2000" baseline="30000" dirty="0" smtClean="0"/>
              <a:t>6</a:t>
            </a:r>
            <a:r>
              <a:rPr lang="en-GB" sz="2000" dirty="0" smtClean="0"/>
              <a:t> cm</a:t>
            </a:r>
            <a:r>
              <a:rPr lang="en-GB" sz="2000" baseline="30000" dirty="0" smtClean="0"/>
              <a:t>-2</a:t>
            </a:r>
            <a:r>
              <a:rPr lang="en-GB" sz="2000" dirty="0" smtClean="0"/>
              <a:t> s</a:t>
            </a:r>
            <a:r>
              <a:rPr lang="en-GB" sz="2000" baseline="30000" dirty="0" smtClean="0"/>
              <a:t>-1</a:t>
            </a:r>
            <a:r>
              <a:rPr lang="en-GB" sz="2000" dirty="0" smtClean="0"/>
              <a:t>]</a:t>
            </a:r>
            <a:endParaRPr lang="en-GB" sz="2000" dirty="0"/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 rot="16200000">
            <a:off x="4671848" y="3523541"/>
            <a:ext cx="3187389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GB" sz="2000" dirty="0" smtClean="0"/>
              <a:t>other neutrinos [10</a:t>
            </a:r>
            <a:r>
              <a:rPr lang="en-GB" sz="2000" baseline="30000" dirty="0" smtClean="0"/>
              <a:t>6</a:t>
            </a:r>
            <a:r>
              <a:rPr lang="en-GB" sz="2000" dirty="0" smtClean="0"/>
              <a:t> cm</a:t>
            </a:r>
            <a:r>
              <a:rPr lang="en-GB" sz="2000" baseline="30000" dirty="0" smtClean="0"/>
              <a:t>-2</a:t>
            </a:r>
            <a:r>
              <a:rPr lang="en-GB" sz="2000" dirty="0" smtClean="0"/>
              <a:t> s</a:t>
            </a:r>
            <a:r>
              <a:rPr lang="en-GB" sz="2000" baseline="30000" dirty="0" smtClean="0"/>
              <a:t>-1</a:t>
            </a:r>
            <a:r>
              <a:rPr lang="en-GB" sz="2000" dirty="0" smtClean="0"/>
              <a:t>]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64760" y="6356350"/>
            <a:ext cx="2743200" cy="365125"/>
          </a:xfrm>
        </p:spPr>
        <p:txBody>
          <a:bodyPr/>
          <a:lstStyle/>
          <a:p>
            <a:fld id="{A80379E7-4FEB-467B-8082-44A031154A57}" type="slidenum">
              <a:rPr lang="en-GB" smtClean="0"/>
              <a:t>18</a:t>
            </a:fld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336000" y="1893460"/>
            <a:ext cx="4320000" cy="43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2" name="Oval 6"/>
          <p:cNvSpPr>
            <a:spLocks noChangeAspect="1" noChangeArrowheads="1"/>
          </p:cNvSpPr>
          <p:nvPr/>
        </p:nvSpPr>
        <p:spPr bwMode="auto">
          <a:xfrm>
            <a:off x="828495" y="2817817"/>
            <a:ext cx="2520000" cy="2520000"/>
          </a:xfrm>
          <a:prstGeom prst="ellipse">
            <a:avLst/>
          </a:prstGeom>
          <a:solidFill>
            <a:srgbClr val="FFC000"/>
          </a:solidFill>
          <a:ln w="254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1101028" y="1890657"/>
            <a:ext cx="1981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Solar power</a:t>
            </a:r>
            <a:endParaRPr lang="en-GB" sz="2800" b="1" dirty="0"/>
          </a:p>
        </p:txBody>
      </p:sp>
      <p:grpSp>
        <p:nvGrpSpPr>
          <p:cNvPr id="76" name="Group 75"/>
          <p:cNvGrpSpPr/>
          <p:nvPr/>
        </p:nvGrpSpPr>
        <p:grpSpPr>
          <a:xfrm>
            <a:off x="2844439" y="4435277"/>
            <a:ext cx="1193304" cy="1980000"/>
            <a:chOff x="3021147" y="4237157"/>
            <a:chExt cx="1193304" cy="1980000"/>
          </a:xfrm>
        </p:grpSpPr>
        <p:sp>
          <p:nvSpPr>
            <p:cNvPr id="77" name="Text Box 8"/>
            <p:cNvSpPr txBox="1">
              <a:spLocks noChangeArrowheads="1"/>
            </p:cNvSpPr>
            <p:nvPr/>
          </p:nvSpPr>
          <p:spPr bwMode="auto">
            <a:xfrm rot="2700000">
              <a:off x="3301803" y="4924193"/>
              <a:ext cx="7104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 smtClean="0"/>
                <a:t>2 </a:t>
              </a:r>
              <a:r>
                <a:rPr lang="en-GB" sz="2800" dirty="0" smtClean="0">
                  <a:latin typeface="Symbol" panose="05050102010706020507" pitchFamily="18" charset="2"/>
                </a:rPr>
                <a:t>n</a:t>
              </a:r>
              <a:r>
                <a:rPr lang="en-GB" sz="2800" i="1" baseline="-25000" dirty="0" smtClean="0"/>
                <a:t>e</a:t>
              </a:r>
              <a:endParaRPr lang="en-GB" sz="2800" i="1" baseline="-25000" dirty="0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3926451" y="5512945"/>
              <a:ext cx="288000" cy="288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021147" y="4607065"/>
              <a:ext cx="288000" cy="288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>
              <a:grpSpLocks noChangeAspect="1"/>
            </p:cNvGrpSpPr>
            <p:nvPr/>
          </p:nvGrpSpPr>
          <p:grpSpPr>
            <a:xfrm rot="2700000">
              <a:off x="2645513" y="4687200"/>
              <a:ext cx="1980000" cy="1079913"/>
              <a:chOff x="2771800" y="3328416"/>
              <a:chExt cx="1980160" cy="1072632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 flipV="1">
                <a:off x="2771800" y="3573016"/>
                <a:ext cx="144016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771800" y="3970016"/>
                <a:ext cx="144016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211960" y="3342704"/>
                <a:ext cx="0" cy="216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4211960" y="4163368"/>
                <a:ext cx="0" cy="216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2771800" y="3760464"/>
                <a:ext cx="0" cy="216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4211960" y="3328416"/>
                <a:ext cx="540000" cy="54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V="1">
                <a:off x="4211960" y="3861048"/>
                <a:ext cx="540000" cy="54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Group 88"/>
          <p:cNvGrpSpPr/>
          <p:nvPr/>
        </p:nvGrpSpPr>
        <p:grpSpPr>
          <a:xfrm>
            <a:off x="2804476" y="2053457"/>
            <a:ext cx="1307217" cy="1224120"/>
            <a:chOff x="2981184" y="1855337"/>
            <a:chExt cx="1307217" cy="1224120"/>
          </a:xfrm>
        </p:grpSpPr>
        <p:sp>
          <p:nvSpPr>
            <p:cNvPr id="90" name="Text Box 9"/>
            <p:cNvSpPr txBox="1">
              <a:spLocks noChangeArrowheads="1"/>
            </p:cNvSpPr>
            <p:nvPr/>
          </p:nvSpPr>
          <p:spPr bwMode="auto">
            <a:xfrm rot="18900000">
              <a:off x="3529320" y="2239334"/>
              <a:ext cx="1847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GB" sz="2400" dirty="0"/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4113867" y="1855337"/>
              <a:ext cx="144000" cy="144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3020579" y="2935457"/>
              <a:ext cx="144000" cy="144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 rot="18900000">
              <a:off x="2981184" y="2224436"/>
              <a:ext cx="1307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radiation</a:t>
              </a:r>
              <a:endParaRPr lang="en-GB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879292" y="3758500"/>
                <a:ext cx="2430024" cy="497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Pre>
                        <m:sPre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92" y="3758500"/>
                <a:ext cx="2430024" cy="4978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/>
          <p:cNvGrpSpPr>
            <a:grpSpLocks/>
          </p:cNvGrpSpPr>
          <p:nvPr/>
        </p:nvGrpSpPr>
        <p:grpSpPr>
          <a:xfrm rot="18900000">
            <a:off x="2489836" y="2136360"/>
            <a:ext cx="1980161" cy="1079997"/>
            <a:chOff x="2771799" y="3328418"/>
            <a:chExt cx="1980161" cy="1072630"/>
          </a:xfrm>
        </p:grpSpPr>
        <p:cxnSp>
          <p:nvCxnSpPr>
            <p:cNvPr id="96" name="Straight Connector 95"/>
            <p:cNvCxnSpPr/>
            <p:nvPr/>
          </p:nvCxnSpPr>
          <p:spPr>
            <a:xfrm flipV="1">
              <a:off x="2771800" y="3573020"/>
              <a:ext cx="144016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771799" y="3970020"/>
              <a:ext cx="144016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211959" y="3342708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211959" y="4163372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2771800" y="3760468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4211960" y="3328418"/>
              <a:ext cx="540000" cy="54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4211960" y="3861048"/>
              <a:ext cx="540000" cy="54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515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2626" y="1959973"/>
            <a:ext cx="8640000" cy="151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127091" y="2110418"/>
            <a:ext cx="2078046" cy="120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GB" sz="2400" dirty="0" smtClean="0"/>
              <a:t>mass states</a:t>
            </a:r>
          </a:p>
          <a:p>
            <a:pPr algn="ctr"/>
            <a:r>
              <a:rPr lang="en-GB" sz="2400" dirty="0" smtClean="0"/>
              <a:t>=</a:t>
            </a:r>
          </a:p>
          <a:p>
            <a:pPr algn="ctr"/>
            <a:r>
              <a:rPr lang="en-GB" sz="2400" dirty="0" smtClean="0"/>
              <a:t>“</a:t>
            </a:r>
            <a:r>
              <a:rPr lang="en-GB" sz="2400" i="1" dirty="0" smtClean="0"/>
              <a:t>what you get</a:t>
            </a:r>
            <a:r>
              <a:rPr lang="en-GB" sz="2400" dirty="0" smtClean="0"/>
              <a:t>”</a:t>
            </a:r>
            <a:endParaRPr lang="en-GB" sz="2400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936959" y="2103016"/>
            <a:ext cx="2086125" cy="120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GB" sz="2400" dirty="0" smtClean="0"/>
              <a:t>weak states</a:t>
            </a:r>
          </a:p>
          <a:p>
            <a:pPr algn="ctr"/>
            <a:r>
              <a:rPr lang="en-GB" sz="2400" dirty="0" smtClean="0"/>
              <a:t>=</a:t>
            </a:r>
          </a:p>
          <a:p>
            <a:pPr algn="ctr"/>
            <a:r>
              <a:rPr lang="en-GB" sz="2400" dirty="0" smtClean="0"/>
              <a:t>“</a:t>
            </a:r>
            <a:r>
              <a:rPr lang="en-GB" sz="2400" i="1" dirty="0" smtClean="0"/>
              <a:t>what you see</a:t>
            </a:r>
            <a:r>
              <a:rPr lang="en-GB" sz="2400" dirty="0" smtClean="0"/>
              <a:t>”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81361" y="2243060"/>
                <a:ext cx="2409185" cy="973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l-NL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nl-NL" sz="2400">
                                        <a:solidFill>
                                          <a:schemeClr val="tx1"/>
                                        </a:solidFill>
                                        <a:latin typeface="Symbol" panose="05050102010706020507" pitchFamily="18" charset="2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a:rPr lang="nl-NL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nl-NL" sz="2400">
                                        <a:solidFill>
                                          <a:schemeClr val="tx1"/>
                                        </a:solidFill>
                                        <a:latin typeface="Symbol" panose="05050102010706020507" pitchFamily="18" charset="2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a:rPr lang="en-GB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nl-NL" sz="2400">
                                        <a:solidFill>
                                          <a:schemeClr val="tx1"/>
                                        </a:solidFill>
                                        <a:latin typeface="Symbol" panose="05050102010706020507" pitchFamily="18" charset="2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a:rPr lang="en-GB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l-NL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nl-NL" sz="2400">
                                        <a:solidFill>
                                          <a:schemeClr val="tx1"/>
                                        </a:solidFill>
                                        <a:latin typeface="Symbol" panose="05050102010706020507" pitchFamily="18" charset="2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a:rPr lang="nl-NL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nl-NL" sz="2400">
                                        <a:solidFill>
                                          <a:schemeClr val="tx1"/>
                                        </a:solidFill>
                                        <a:latin typeface="Symbol" panose="05050102010706020507" pitchFamily="18" charset="2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a:rPr lang="nl-NL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nl-NL" sz="2400">
                                        <a:solidFill>
                                          <a:schemeClr val="tx1"/>
                                        </a:solidFill>
                                        <a:latin typeface="Symbol" panose="05050102010706020507" pitchFamily="18" charset="2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a:rPr lang="nl-NL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361" y="2243060"/>
                <a:ext cx="2409185" cy="9734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Neutrino propagation</a:t>
            </a:r>
            <a:endParaRPr lang="en-GB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03084" y="4066841"/>
                <a:ext cx="9117881" cy="108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>
                    <a:solidFill>
                      <a:schemeClr val="bg1"/>
                    </a:solidFill>
                  </a:rPr>
                  <a:t>U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l-NL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l-NL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nl-NL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nl-NL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nl-NL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nl-NL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nl-NL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l-NL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NL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GB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nl-NL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  <m:sup/>
                              </m:sSub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nl-NL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l-NL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NL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nl-NL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l-NL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l-NL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nl-NL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nl-NL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l-NL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l-NL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sup>
                              </m:sSup>
                            </m:e>
                            <m:e>
                              <m:r>
                                <a:rPr lang="nl-NL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nl-NL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GB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nl-NL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nl-NL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/>
                              </m:sSubSup>
                            </m:e>
                            <m:e>
                              <m:sSub>
                                <m:sSubPr>
                                  <m:ctrlP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NL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l-NL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NL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nl-NL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l-NL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l-NL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nl-NL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l-NL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l-NL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l-NL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l-NL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nl-NL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nl-NL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l-NL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nl-NL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nl-NL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l-NL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nl-NL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nl-NL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l-NL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nl-NL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/>
                                <m:sup>
                                  <m:r>
                                    <a:rPr lang="nl-NL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nl-NL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nl-NL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nl-NL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084" y="4066841"/>
                <a:ext cx="9117881" cy="1082732"/>
              </a:xfrm>
              <a:prstGeom prst="rect">
                <a:avLst/>
              </a:prstGeom>
              <a:blipFill rotWithShape="0">
                <a:blip r:embed="rId3"/>
                <a:stretch>
                  <a:fillRect l="-7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64685" y="5157747"/>
                <a:ext cx="2674258" cy="358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l-NL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nl-NL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l-NL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1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nl-NL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nl-NL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  <m:r>
                        <a:rPr lang="nl-NL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sSub>
                        <m:sSubPr>
                          <m:ctrlPr>
                            <a:rPr lang="en-GB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l-NL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nl-NL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l-NL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1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nl-NL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nl-NL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685" y="5157747"/>
                <a:ext cx="2674258" cy="358368"/>
              </a:xfrm>
              <a:prstGeom prst="rect">
                <a:avLst/>
              </a:prstGeom>
              <a:blipFill rotWithShape="0">
                <a:blip r:embed="rId4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8382371" y="3655516"/>
            <a:ext cx="1284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 err="1">
                <a:solidFill>
                  <a:schemeClr val="bg1"/>
                </a:solidFill>
              </a:rPr>
              <a:t>M</a:t>
            </a:r>
            <a:r>
              <a:rPr lang="en-GB" sz="2200" dirty="0" err="1" smtClean="0">
                <a:solidFill>
                  <a:schemeClr val="bg1"/>
                </a:solidFill>
              </a:rPr>
              <a:t>ajorana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571" y="3655516"/>
            <a:ext cx="15590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 smtClean="0">
                <a:solidFill>
                  <a:schemeClr val="bg1"/>
                </a:solidFill>
              </a:rPr>
              <a:t>CP-violation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31911" y="5776233"/>
            <a:ext cx="4536000" cy="864000"/>
          </a:xfrm>
          <a:prstGeom prst="roundRect">
            <a:avLst/>
          </a:prstGeom>
          <a:solidFill>
            <a:srgbClr val="FFC0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lepton number violated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79E7-4FEB-467B-8082-44A031154A5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2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5300" dirty="0" smtClean="0">
                <a:solidFill>
                  <a:schemeClr val="bg1"/>
                </a:solidFill>
              </a:rPr>
              <a:t>CSIRO Astronomy and Space Science</a:t>
            </a:r>
            <a:br>
              <a:rPr lang="en-GB" sz="5300" dirty="0" smtClean="0">
                <a:solidFill>
                  <a:schemeClr val="bg1"/>
                </a:solidFill>
              </a:rPr>
            </a:br>
            <a:r>
              <a:rPr lang="en-GB" sz="5300" dirty="0" smtClean="0">
                <a:solidFill>
                  <a:schemeClr val="bg1"/>
                </a:solidFill>
              </a:rPr>
              <a:t>Radio Astronomy School</a:t>
            </a:r>
            <a:br>
              <a:rPr lang="en-GB" sz="53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25</a:t>
            </a:r>
            <a:r>
              <a:rPr lang="en-GB" sz="2800" dirty="0" smtClean="0">
                <a:solidFill>
                  <a:schemeClr val="bg1"/>
                </a:solidFill>
                <a:sym typeface="Symbol" panose="05050102010706020507" pitchFamily="18" charset="2"/>
              </a:rPr>
              <a:t></a:t>
            </a:r>
            <a:r>
              <a:rPr lang="en-GB" sz="2800" dirty="0" smtClean="0">
                <a:solidFill>
                  <a:schemeClr val="bg1"/>
                </a:solidFill>
              </a:rPr>
              <a:t>29 September 2017</a:t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err="1" smtClean="0">
                <a:solidFill>
                  <a:schemeClr val="bg1"/>
                </a:solidFill>
              </a:rPr>
              <a:t>Narrabri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Maarten </a:t>
            </a:r>
            <a:r>
              <a:rPr lang="en-GB" dirty="0" smtClean="0">
                <a:solidFill>
                  <a:schemeClr val="bg1"/>
                </a:solidFill>
              </a:rPr>
              <a:t>de </a:t>
            </a:r>
            <a:r>
              <a:rPr lang="nl-NL" dirty="0" smtClean="0">
                <a:solidFill>
                  <a:schemeClr val="bg1"/>
                </a:solidFill>
              </a:rPr>
              <a:t>Jong</a:t>
            </a:r>
          </a:p>
          <a:p>
            <a:r>
              <a:rPr lang="nl-NL" dirty="0" err="1" smtClean="0">
                <a:solidFill>
                  <a:schemeClr val="bg1"/>
                </a:solidFill>
              </a:rPr>
              <a:t>Nikhef</a:t>
            </a:r>
            <a:r>
              <a:rPr lang="nl-NL" dirty="0" smtClean="0">
                <a:solidFill>
                  <a:schemeClr val="bg1"/>
                </a:solidFill>
              </a:rPr>
              <a:t> &amp; Leiden University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Measurements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“</a:t>
            </a:r>
            <a:r>
              <a:rPr lang="en-GB" i="1" dirty="0" smtClean="0">
                <a:solidFill>
                  <a:schemeClr val="bg1"/>
                </a:solidFill>
              </a:rPr>
              <a:t>human factor</a:t>
            </a:r>
            <a:r>
              <a:rPr lang="en-GB" dirty="0" smtClean="0">
                <a:solidFill>
                  <a:schemeClr val="bg1"/>
                </a:solidFill>
              </a:rPr>
              <a:t>”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6000" y="1773570"/>
            <a:ext cx="5328000" cy="46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000" y="1860655"/>
            <a:ext cx="4284000" cy="3974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6528" y="5880563"/>
            <a:ext cx="6829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 smtClean="0"/>
              <a:t>year</a:t>
            </a:r>
            <a:endParaRPr lang="en-GB" sz="22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294128" y="3603991"/>
            <a:ext cx="14884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 smtClean="0"/>
              <a:t>lifetime [fs]</a:t>
            </a:r>
            <a:endParaRPr lang="en-GB" sz="22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Symbol" panose="05050102010706020507" pitchFamily="18" charset="2"/>
              </a:rPr>
              <a:t>t</a:t>
            </a:r>
            <a:r>
              <a:rPr lang="en-GB" dirty="0" smtClean="0">
                <a:solidFill>
                  <a:schemeClr val="bg1"/>
                </a:solidFill>
              </a:rPr>
              <a:t> lifetime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7191" y="2483808"/>
            <a:ext cx="4824269" cy="2893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363538" algn="l"/>
              </a:tabLst>
            </a:pPr>
            <a:r>
              <a:rPr lang="en-GB" sz="2600" dirty="0" smtClean="0">
                <a:solidFill>
                  <a:schemeClr val="bg1"/>
                </a:solidFill>
              </a:rPr>
              <a:t>1992 Review of Particle Properties</a:t>
            </a:r>
          </a:p>
          <a:p>
            <a:pPr>
              <a:tabLst>
                <a:tab pos="363538" algn="l"/>
              </a:tabLst>
            </a:pPr>
            <a:r>
              <a:rPr lang="en-GB" sz="2600" dirty="0" smtClean="0">
                <a:solidFill>
                  <a:schemeClr val="bg1"/>
                </a:solidFill>
              </a:rPr>
              <a:t/>
            </a:r>
            <a:br>
              <a:rPr lang="en-GB" sz="2600" dirty="0" smtClean="0">
                <a:solidFill>
                  <a:schemeClr val="bg1"/>
                </a:solidFill>
              </a:rPr>
            </a:br>
            <a:r>
              <a:rPr lang="en-GB" sz="2600" dirty="0" smtClean="0">
                <a:solidFill>
                  <a:schemeClr val="bg1"/>
                </a:solidFill>
                <a:latin typeface="Symbol" panose="05050102010706020507" pitchFamily="18" charset="2"/>
              </a:rPr>
              <a:t>c</a:t>
            </a:r>
            <a:r>
              <a:rPr lang="en-GB" sz="2600" baseline="30000" dirty="0" smtClean="0">
                <a:solidFill>
                  <a:schemeClr val="bg1"/>
                </a:solidFill>
              </a:rPr>
              <a:t>2</a:t>
            </a:r>
            <a:r>
              <a:rPr lang="en-GB" sz="2600" dirty="0">
                <a:solidFill>
                  <a:schemeClr val="bg1"/>
                </a:solidFill>
              </a:rPr>
              <a:t>	</a:t>
            </a:r>
            <a:r>
              <a:rPr lang="en-GB" sz="2600" dirty="0" smtClean="0">
                <a:solidFill>
                  <a:schemeClr val="bg1"/>
                </a:solidFill>
              </a:rPr>
              <a:t>= 2.0 for 10 degrees of freedom</a:t>
            </a:r>
          </a:p>
          <a:p>
            <a:pPr>
              <a:tabLst>
                <a:tab pos="363538" algn="l"/>
              </a:tabLst>
            </a:pPr>
            <a:r>
              <a:rPr lang="en-GB" sz="2600" dirty="0" smtClean="0">
                <a:solidFill>
                  <a:schemeClr val="bg1"/>
                </a:solidFill>
              </a:rPr>
              <a:t>CL	= 0.9962</a:t>
            </a:r>
          </a:p>
          <a:p>
            <a:pPr>
              <a:tabLst>
                <a:tab pos="363538" algn="l"/>
              </a:tabLst>
            </a:pPr>
            <a:endParaRPr lang="en-GB" sz="2600" dirty="0" smtClean="0">
              <a:solidFill>
                <a:schemeClr val="bg1"/>
              </a:solidFill>
            </a:endParaRPr>
          </a:p>
          <a:p>
            <a:pPr>
              <a:tabLst>
                <a:tab pos="363538" algn="l"/>
              </a:tabLst>
            </a:pPr>
            <a:r>
              <a:rPr lang="en-GB" sz="2600" dirty="0" smtClean="0">
                <a:solidFill>
                  <a:schemeClr val="bg1"/>
                </a:solidFill>
              </a:rPr>
              <a:t>Steven R. </a:t>
            </a:r>
            <a:r>
              <a:rPr lang="en-GB" sz="2600" dirty="0" err="1" smtClean="0">
                <a:solidFill>
                  <a:schemeClr val="bg1"/>
                </a:solidFill>
              </a:rPr>
              <a:t>Wasserbaech</a:t>
            </a:r>
            <a:r>
              <a:rPr lang="en-GB" sz="2600" dirty="0" smtClean="0">
                <a:solidFill>
                  <a:schemeClr val="bg1"/>
                </a:solidFill>
              </a:rPr>
              <a:t>:</a:t>
            </a:r>
          </a:p>
          <a:p>
            <a:pPr>
              <a:tabLst>
                <a:tab pos="363538" algn="l"/>
              </a:tabLst>
            </a:pPr>
            <a:r>
              <a:rPr lang="en-GB" sz="2600" dirty="0" smtClean="0">
                <a:solidFill>
                  <a:schemeClr val="bg1"/>
                </a:solidFill>
              </a:rPr>
              <a:t>	“</a:t>
            </a:r>
            <a:r>
              <a:rPr lang="en-GB" sz="2600" i="1" dirty="0" smtClean="0">
                <a:solidFill>
                  <a:schemeClr val="bg1"/>
                </a:solidFill>
              </a:rPr>
              <a:t>other effects</a:t>
            </a:r>
            <a:r>
              <a:rPr lang="en-GB" sz="2600" dirty="0" smtClean="0">
                <a:solidFill>
                  <a:schemeClr val="bg1"/>
                </a:solidFill>
              </a:rPr>
              <a:t>”</a:t>
            </a:r>
            <a:endParaRPr lang="en-GB" sz="26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721140" y="2825112"/>
            <a:ext cx="2880000" cy="1080000"/>
          </a:xfrm>
          <a:prstGeom prst="line">
            <a:avLst/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9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748197"/>
            <a:ext cx="9144000" cy="2960963"/>
          </a:xfrm>
        </p:spPr>
        <p:txBody>
          <a:bodyPr>
            <a:normAutofit/>
          </a:bodyPr>
          <a:lstStyle/>
          <a:p>
            <a:r>
              <a:rPr lang="en-GB" sz="3100" i="1" dirty="0" smtClean="0">
                <a:solidFill>
                  <a:schemeClr val="bg1"/>
                </a:solidFill>
              </a:rPr>
              <a:t>… because </a:t>
            </a:r>
            <a:r>
              <a:rPr lang="en-GB" sz="3100" i="1" dirty="0">
                <a:solidFill>
                  <a:schemeClr val="bg1"/>
                </a:solidFill>
              </a:rPr>
              <a:t>as we know, there are known knowns; </a:t>
            </a:r>
            <a:r>
              <a:rPr lang="en-GB" sz="3100" i="1" dirty="0" smtClean="0">
                <a:solidFill>
                  <a:schemeClr val="bg1"/>
                </a:solidFill>
              </a:rPr>
              <a:t/>
            </a:r>
            <a:br>
              <a:rPr lang="en-GB" sz="3100" i="1" dirty="0" smtClean="0">
                <a:solidFill>
                  <a:schemeClr val="bg1"/>
                </a:solidFill>
              </a:rPr>
            </a:br>
            <a:r>
              <a:rPr lang="en-GB" sz="3100" i="1" dirty="0" smtClean="0">
                <a:solidFill>
                  <a:schemeClr val="bg1"/>
                </a:solidFill>
              </a:rPr>
              <a:t>there </a:t>
            </a:r>
            <a:r>
              <a:rPr lang="en-GB" sz="3100" i="1" dirty="0">
                <a:solidFill>
                  <a:schemeClr val="bg1"/>
                </a:solidFill>
              </a:rPr>
              <a:t>are things we know we know</a:t>
            </a:r>
            <a:r>
              <a:rPr lang="en-GB" sz="3100" i="1" dirty="0" smtClean="0">
                <a:solidFill>
                  <a:schemeClr val="bg1"/>
                </a:solidFill>
              </a:rPr>
              <a:t>.</a:t>
            </a:r>
            <a:br>
              <a:rPr lang="en-GB" sz="3100" i="1" dirty="0" smtClean="0">
                <a:solidFill>
                  <a:schemeClr val="bg1"/>
                </a:solidFill>
              </a:rPr>
            </a:br>
            <a:r>
              <a:rPr lang="en-GB" sz="3100" i="1" dirty="0" smtClean="0">
                <a:solidFill>
                  <a:schemeClr val="bg1"/>
                </a:solidFill>
              </a:rPr>
              <a:t>We </a:t>
            </a:r>
            <a:r>
              <a:rPr lang="en-GB" sz="3100" i="1" dirty="0">
                <a:solidFill>
                  <a:schemeClr val="bg1"/>
                </a:solidFill>
              </a:rPr>
              <a:t>also know there are known unknowns; that is to say we know there are some things we do not know</a:t>
            </a:r>
            <a:r>
              <a:rPr lang="en-GB" sz="3100" i="1" dirty="0" smtClean="0">
                <a:solidFill>
                  <a:schemeClr val="bg1"/>
                </a:solidFill>
              </a:rPr>
              <a:t>.</a:t>
            </a:r>
            <a:br>
              <a:rPr lang="en-GB" sz="3100" i="1" dirty="0" smtClean="0">
                <a:solidFill>
                  <a:schemeClr val="bg1"/>
                </a:solidFill>
              </a:rPr>
            </a:br>
            <a:r>
              <a:rPr lang="en-GB" sz="3100" i="1" dirty="0" smtClean="0">
                <a:solidFill>
                  <a:schemeClr val="bg1"/>
                </a:solidFill>
              </a:rPr>
              <a:t>But </a:t>
            </a:r>
            <a:r>
              <a:rPr lang="en-GB" sz="3100" i="1" dirty="0">
                <a:solidFill>
                  <a:schemeClr val="bg1"/>
                </a:solidFill>
              </a:rPr>
              <a:t>there are also unknown unknowns – </a:t>
            </a:r>
            <a:r>
              <a:rPr lang="en-GB" sz="3100" i="1" dirty="0" smtClean="0">
                <a:solidFill>
                  <a:schemeClr val="bg1"/>
                </a:solidFill>
              </a:rPr>
              <a:t/>
            </a:r>
            <a:br>
              <a:rPr lang="en-GB" sz="3100" i="1" dirty="0" smtClean="0">
                <a:solidFill>
                  <a:schemeClr val="bg1"/>
                </a:solidFill>
              </a:rPr>
            </a:br>
            <a:r>
              <a:rPr lang="en-GB" sz="3100" i="1" dirty="0" smtClean="0">
                <a:solidFill>
                  <a:schemeClr val="bg1"/>
                </a:solidFill>
              </a:rPr>
              <a:t>the </a:t>
            </a:r>
            <a:r>
              <a:rPr lang="en-GB" sz="3100" i="1" dirty="0">
                <a:solidFill>
                  <a:schemeClr val="bg1"/>
                </a:solidFill>
              </a:rPr>
              <a:t>ones we don't know we don't </a:t>
            </a:r>
            <a:r>
              <a:rPr lang="en-GB" sz="3100" i="1" dirty="0" smtClean="0">
                <a:solidFill>
                  <a:schemeClr val="bg1"/>
                </a:solidFill>
              </a:rPr>
              <a:t>know.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4801235"/>
            <a:ext cx="9144000" cy="165576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Donald Rumsfeld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2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Energy not conserved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“</a:t>
            </a:r>
            <a:r>
              <a:rPr lang="en-GB" i="1" dirty="0" smtClean="0">
                <a:solidFill>
                  <a:schemeClr val="bg1"/>
                </a:solidFill>
              </a:rPr>
              <a:t>birth of neutrino</a:t>
            </a:r>
            <a:r>
              <a:rPr lang="en-GB" dirty="0" smtClean="0">
                <a:solidFill>
                  <a:schemeClr val="bg1"/>
                </a:solidFill>
              </a:rPr>
              <a:t>”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4000" y="1829059"/>
            <a:ext cx="8064000" cy="48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r>
              <a:rPr lang="nl-NL" sz="2800" dirty="0" smtClean="0">
                <a:solidFill>
                  <a:schemeClr val="tx1"/>
                </a:solidFill>
              </a:rPr>
              <a:t>Becquerel (1896)</a:t>
            </a:r>
            <a:r>
              <a:rPr lang="nl-NL" sz="2800" dirty="0" smtClean="0"/>
              <a:t>)</a:t>
            </a:r>
            <a:endParaRPr lang="en-GB" sz="2800" dirty="0" smtClean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7497" y="1961964"/>
            <a:ext cx="2160000" cy="2160000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pic>
        <p:nvPicPr>
          <p:cNvPr id="6" name="Picture 7" descr="Image:Radioactiv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5598" y="3001971"/>
            <a:ext cx="1080000" cy="944475"/>
          </a:xfrm>
          <a:prstGeom prst="rect">
            <a:avLst/>
          </a:prstGeom>
          <a:noFill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405663" y="4906781"/>
            <a:ext cx="249209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600" dirty="0" smtClean="0"/>
              <a:t>2-particle decay?</a:t>
            </a:r>
            <a:endParaRPr lang="en-GB" sz="2600" dirty="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4647521" y="5545409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Photo"/>
          <p:cNvSpPr>
            <a:spLocks noChangeAspect="1" noEditPoints="1" noChangeArrowheads="1"/>
          </p:cNvSpPr>
          <p:nvPr/>
        </p:nvSpPr>
        <p:spPr bwMode="auto">
          <a:xfrm>
            <a:off x="8115320" y="4575652"/>
            <a:ext cx="1628775" cy="1225868"/>
          </a:xfrm>
          <a:custGeom>
            <a:avLst/>
            <a:gdLst>
              <a:gd name="T0" fmla="*/ 0 w 21600"/>
              <a:gd name="T1" fmla="*/ 3085 h 21600"/>
              <a:gd name="T2" fmla="*/ 10800 w 21600"/>
              <a:gd name="T3" fmla="*/ 0 h 21600"/>
              <a:gd name="T4" fmla="*/ 21600 w 21600"/>
              <a:gd name="T5" fmla="*/ 3085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8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30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21600"/>
                </a:moveTo>
                <a:lnTo>
                  <a:pt x="0" y="3085"/>
                </a:lnTo>
                <a:lnTo>
                  <a:pt x="1542" y="3085"/>
                </a:lnTo>
                <a:lnTo>
                  <a:pt x="1542" y="1028"/>
                </a:lnTo>
                <a:lnTo>
                  <a:pt x="3857" y="1028"/>
                </a:lnTo>
                <a:lnTo>
                  <a:pt x="3857" y="3085"/>
                </a:lnTo>
                <a:lnTo>
                  <a:pt x="5400" y="3085"/>
                </a:lnTo>
                <a:lnTo>
                  <a:pt x="6942" y="0"/>
                </a:lnTo>
                <a:lnTo>
                  <a:pt x="14657" y="0"/>
                </a:lnTo>
                <a:lnTo>
                  <a:pt x="16200" y="3085"/>
                </a:ln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  <a:path w="21600" h="21600" extrusionOk="0">
                <a:moveTo>
                  <a:pt x="0" y="3085"/>
                </a:move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lnTo>
                  <a:pt x="0" y="3085"/>
                </a:lnTo>
                <a:close/>
              </a:path>
              <a:path w="21600" h="21600" extrusionOk="0">
                <a:moveTo>
                  <a:pt x="10800" y="4800"/>
                </a:moveTo>
                <a:lnTo>
                  <a:pt x="11925" y="4971"/>
                </a:lnTo>
                <a:lnTo>
                  <a:pt x="13017" y="5442"/>
                </a:lnTo>
                <a:lnTo>
                  <a:pt x="14046" y="6128"/>
                </a:lnTo>
                <a:lnTo>
                  <a:pt x="14914" y="7071"/>
                </a:lnTo>
                <a:lnTo>
                  <a:pt x="15621" y="8271"/>
                </a:lnTo>
                <a:lnTo>
                  <a:pt x="16167" y="9514"/>
                </a:lnTo>
                <a:lnTo>
                  <a:pt x="16425" y="11014"/>
                </a:lnTo>
                <a:lnTo>
                  <a:pt x="16585" y="12471"/>
                </a:lnTo>
                <a:lnTo>
                  <a:pt x="16489" y="14014"/>
                </a:lnTo>
                <a:lnTo>
                  <a:pt x="16135" y="15471"/>
                </a:lnTo>
                <a:lnTo>
                  <a:pt x="15621" y="16800"/>
                </a:lnTo>
                <a:lnTo>
                  <a:pt x="14914" y="18000"/>
                </a:lnTo>
                <a:lnTo>
                  <a:pt x="14046" y="18942"/>
                </a:lnTo>
                <a:lnTo>
                  <a:pt x="13050" y="19671"/>
                </a:lnTo>
                <a:lnTo>
                  <a:pt x="11925" y="20057"/>
                </a:lnTo>
                <a:lnTo>
                  <a:pt x="10832" y="20185"/>
                </a:lnTo>
                <a:lnTo>
                  <a:pt x="9675" y="20142"/>
                </a:lnTo>
                <a:lnTo>
                  <a:pt x="8582" y="19628"/>
                </a:lnTo>
                <a:lnTo>
                  <a:pt x="7553" y="18942"/>
                </a:lnTo>
                <a:lnTo>
                  <a:pt x="6717" y="17957"/>
                </a:lnTo>
                <a:lnTo>
                  <a:pt x="5946" y="16842"/>
                </a:lnTo>
                <a:lnTo>
                  <a:pt x="5464" y="15514"/>
                </a:lnTo>
                <a:lnTo>
                  <a:pt x="5078" y="14014"/>
                </a:lnTo>
                <a:lnTo>
                  <a:pt x="5014" y="12514"/>
                </a:lnTo>
                <a:lnTo>
                  <a:pt x="5110" y="11014"/>
                </a:lnTo>
                <a:lnTo>
                  <a:pt x="5528" y="9557"/>
                </a:lnTo>
                <a:lnTo>
                  <a:pt x="6010" y="8228"/>
                </a:lnTo>
                <a:lnTo>
                  <a:pt x="6750" y="7114"/>
                </a:lnTo>
                <a:lnTo>
                  <a:pt x="7650" y="6085"/>
                </a:lnTo>
                <a:lnTo>
                  <a:pt x="8614" y="5400"/>
                </a:lnTo>
                <a:lnTo>
                  <a:pt x="9707" y="4971"/>
                </a:lnTo>
                <a:lnTo>
                  <a:pt x="10800" y="4800"/>
                </a:lnTo>
                <a:close/>
              </a:path>
              <a:path w="21600" h="21600" extrusionOk="0">
                <a:moveTo>
                  <a:pt x="8003" y="8057"/>
                </a:moveTo>
                <a:lnTo>
                  <a:pt x="8807" y="7371"/>
                </a:lnTo>
                <a:lnTo>
                  <a:pt x="9546" y="6985"/>
                </a:lnTo>
                <a:lnTo>
                  <a:pt x="10446" y="6771"/>
                </a:lnTo>
                <a:lnTo>
                  <a:pt x="11217" y="6771"/>
                </a:lnTo>
                <a:lnTo>
                  <a:pt x="12053" y="7028"/>
                </a:lnTo>
                <a:lnTo>
                  <a:pt x="12889" y="7457"/>
                </a:lnTo>
                <a:lnTo>
                  <a:pt x="13628" y="8100"/>
                </a:lnTo>
                <a:lnTo>
                  <a:pt x="14175" y="8871"/>
                </a:lnTo>
                <a:lnTo>
                  <a:pt x="14625" y="9814"/>
                </a:lnTo>
                <a:lnTo>
                  <a:pt x="14978" y="10885"/>
                </a:lnTo>
                <a:lnTo>
                  <a:pt x="15171" y="12042"/>
                </a:lnTo>
                <a:lnTo>
                  <a:pt x="15107" y="13114"/>
                </a:lnTo>
                <a:lnTo>
                  <a:pt x="15042" y="14228"/>
                </a:lnTo>
                <a:lnTo>
                  <a:pt x="14689" y="15257"/>
                </a:lnTo>
                <a:lnTo>
                  <a:pt x="14207" y="16285"/>
                </a:lnTo>
                <a:lnTo>
                  <a:pt x="13596" y="17057"/>
                </a:lnTo>
                <a:lnTo>
                  <a:pt x="12889" y="17657"/>
                </a:lnTo>
                <a:lnTo>
                  <a:pt x="12053" y="18085"/>
                </a:lnTo>
                <a:lnTo>
                  <a:pt x="11185" y="18257"/>
                </a:lnTo>
                <a:lnTo>
                  <a:pt x="10414" y="18214"/>
                </a:lnTo>
                <a:lnTo>
                  <a:pt x="9546" y="18042"/>
                </a:lnTo>
                <a:lnTo>
                  <a:pt x="8742" y="17614"/>
                </a:lnTo>
                <a:lnTo>
                  <a:pt x="8003" y="17014"/>
                </a:lnTo>
                <a:lnTo>
                  <a:pt x="7457" y="16242"/>
                </a:lnTo>
                <a:lnTo>
                  <a:pt x="6975" y="15257"/>
                </a:lnTo>
                <a:lnTo>
                  <a:pt x="6653" y="14142"/>
                </a:lnTo>
                <a:lnTo>
                  <a:pt x="6492" y="13114"/>
                </a:lnTo>
                <a:lnTo>
                  <a:pt x="6525" y="11914"/>
                </a:lnTo>
                <a:lnTo>
                  <a:pt x="6621" y="10842"/>
                </a:lnTo>
                <a:lnTo>
                  <a:pt x="6942" y="9771"/>
                </a:lnTo>
                <a:lnTo>
                  <a:pt x="7457" y="8785"/>
                </a:lnTo>
                <a:lnTo>
                  <a:pt x="8003" y="805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Group 73"/>
          <p:cNvGrpSpPr>
            <a:grpSpLocks noChangeAspect="1"/>
          </p:cNvGrpSpPr>
          <p:nvPr/>
        </p:nvGrpSpPr>
        <p:grpSpPr bwMode="auto">
          <a:xfrm rot="10800000">
            <a:off x="3967731" y="3207579"/>
            <a:ext cx="523875" cy="542925"/>
            <a:chOff x="2295" y="2016"/>
            <a:chExt cx="1161" cy="1200"/>
          </a:xfrm>
        </p:grpSpPr>
        <p:sp>
          <p:nvSpPr>
            <p:cNvPr id="13" name="Oval 74"/>
            <p:cNvSpPr>
              <a:spLocks noChangeAspect="1" noChangeArrowheads="1"/>
            </p:cNvSpPr>
            <p:nvPr/>
          </p:nvSpPr>
          <p:spPr bwMode="auto">
            <a:xfrm>
              <a:off x="2295" y="2373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Oval 75"/>
            <p:cNvSpPr>
              <a:spLocks noChangeAspect="1" noChangeArrowheads="1"/>
            </p:cNvSpPr>
            <p:nvPr/>
          </p:nvSpPr>
          <p:spPr bwMode="auto">
            <a:xfrm>
              <a:off x="2544" y="2640"/>
              <a:ext cx="576" cy="5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Oval 76"/>
            <p:cNvSpPr>
              <a:spLocks noChangeAspect="1" noChangeArrowheads="1"/>
            </p:cNvSpPr>
            <p:nvPr/>
          </p:nvSpPr>
          <p:spPr bwMode="auto">
            <a:xfrm>
              <a:off x="2688" y="2016"/>
              <a:ext cx="576" cy="5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Oval 77"/>
            <p:cNvSpPr>
              <a:spLocks noChangeAspect="1" noChangeArrowheads="1"/>
            </p:cNvSpPr>
            <p:nvPr/>
          </p:nvSpPr>
          <p:spPr bwMode="auto">
            <a:xfrm>
              <a:off x="2400" y="2064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Oval 78"/>
            <p:cNvSpPr>
              <a:spLocks noChangeAspect="1" noChangeArrowheads="1"/>
            </p:cNvSpPr>
            <p:nvPr/>
          </p:nvSpPr>
          <p:spPr bwMode="auto">
            <a:xfrm>
              <a:off x="2880" y="2496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Oval 79"/>
            <p:cNvSpPr>
              <a:spLocks noChangeAspect="1" noChangeArrowheads="1"/>
            </p:cNvSpPr>
            <p:nvPr/>
          </p:nvSpPr>
          <p:spPr bwMode="auto">
            <a:xfrm>
              <a:off x="2880" y="2160"/>
              <a:ext cx="576" cy="5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Oval 80"/>
            <p:cNvSpPr>
              <a:spLocks noChangeAspect="1" noChangeArrowheads="1"/>
            </p:cNvSpPr>
            <p:nvPr/>
          </p:nvSpPr>
          <p:spPr bwMode="auto">
            <a:xfrm>
              <a:off x="2304" y="2160"/>
              <a:ext cx="576" cy="5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Oval 81"/>
            <p:cNvSpPr>
              <a:spLocks noChangeAspect="1" noChangeArrowheads="1"/>
            </p:cNvSpPr>
            <p:nvPr/>
          </p:nvSpPr>
          <p:spPr bwMode="auto">
            <a:xfrm>
              <a:off x="2409" y="2553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" name="Oval 82"/>
            <p:cNvSpPr>
              <a:spLocks noChangeAspect="1" noChangeArrowheads="1"/>
            </p:cNvSpPr>
            <p:nvPr/>
          </p:nvSpPr>
          <p:spPr bwMode="auto">
            <a:xfrm>
              <a:off x="2592" y="2352"/>
              <a:ext cx="576" cy="5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V="1">
            <a:off x="4882130" y="3135008"/>
            <a:ext cx="1080000" cy="360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73"/>
          <p:cNvGrpSpPr>
            <a:grpSpLocks noChangeAspect="1"/>
          </p:cNvGrpSpPr>
          <p:nvPr/>
        </p:nvGrpSpPr>
        <p:grpSpPr bwMode="auto">
          <a:xfrm>
            <a:off x="6423603" y="3781285"/>
            <a:ext cx="523875" cy="542925"/>
            <a:chOff x="2295" y="2016"/>
            <a:chExt cx="1161" cy="1200"/>
          </a:xfrm>
        </p:grpSpPr>
        <p:sp>
          <p:nvSpPr>
            <p:cNvPr id="24" name="Oval 74"/>
            <p:cNvSpPr>
              <a:spLocks noChangeAspect="1" noChangeArrowheads="1"/>
            </p:cNvSpPr>
            <p:nvPr/>
          </p:nvSpPr>
          <p:spPr bwMode="auto">
            <a:xfrm>
              <a:off x="2295" y="2373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" name="Oval 75"/>
            <p:cNvSpPr>
              <a:spLocks noChangeAspect="1" noChangeArrowheads="1"/>
            </p:cNvSpPr>
            <p:nvPr/>
          </p:nvSpPr>
          <p:spPr bwMode="auto">
            <a:xfrm>
              <a:off x="2544" y="2640"/>
              <a:ext cx="576" cy="5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Oval 76"/>
            <p:cNvSpPr>
              <a:spLocks noChangeAspect="1" noChangeArrowheads="1"/>
            </p:cNvSpPr>
            <p:nvPr/>
          </p:nvSpPr>
          <p:spPr bwMode="auto">
            <a:xfrm>
              <a:off x="2688" y="2016"/>
              <a:ext cx="576" cy="5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Oval 77"/>
            <p:cNvSpPr>
              <a:spLocks noChangeAspect="1" noChangeArrowheads="1"/>
            </p:cNvSpPr>
            <p:nvPr/>
          </p:nvSpPr>
          <p:spPr bwMode="auto">
            <a:xfrm>
              <a:off x="2400" y="2064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Oval 78"/>
            <p:cNvSpPr>
              <a:spLocks noChangeAspect="1" noChangeArrowheads="1"/>
            </p:cNvSpPr>
            <p:nvPr/>
          </p:nvSpPr>
          <p:spPr bwMode="auto">
            <a:xfrm>
              <a:off x="2880" y="2496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Oval 79"/>
            <p:cNvSpPr>
              <a:spLocks noChangeAspect="1" noChangeArrowheads="1"/>
            </p:cNvSpPr>
            <p:nvPr/>
          </p:nvSpPr>
          <p:spPr bwMode="auto">
            <a:xfrm>
              <a:off x="2880" y="2160"/>
              <a:ext cx="576" cy="5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Oval 80"/>
            <p:cNvSpPr>
              <a:spLocks noChangeAspect="1" noChangeArrowheads="1"/>
            </p:cNvSpPr>
            <p:nvPr/>
          </p:nvSpPr>
          <p:spPr bwMode="auto">
            <a:xfrm>
              <a:off x="2304" y="2160"/>
              <a:ext cx="576" cy="5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Oval 81"/>
            <p:cNvSpPr>
              <a:spLocks noChangeAspect="1" noChangeArrowheads="1"/>
            </p:cNvSpPr>
            <p:nvPr/>
          </p:nvSpPr>
          <p:spPr bwMode="auto">
            <a:xfrm>
              <a:off x="2409" y="2553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Oval 82"/>
            <p:cNvSpPr>
              <a:spLocks noChangeAspect="1" noChangeArrowheads="1"/>
            </p:cNvSpPr>
            <p:nvPr/>
          </p:nvSpPr>
          <p:spPr bwMode="auto">
            <a:xfrm>
              <a:off x="2592" y="2352"/>
              <a:ext cx="576" cy="5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7" name="Oval 36"/>
          <p:cNvSpPr>
            <a:spLocks noChangeAspect="1"/>
          </p:cNvSpPr>
          <p:nvPr/>
        </p:nvSpPr>
        <p:spPr>
          <a:xfrm>
            <a:off x="6606382" y="283744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110862" y="2258214"/>
            <a:ext cx="11339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 smtClean="0">
                <a:cs typeface="Arial" pitchFamily="34" charset="0"/>
              </a:rPr>
              <a:t>electron</a:t>
            </a:r>
            <a:endParaRPr lang="en-GB" sz="22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216000" y="6062253"/>
                <a:ext cx="299460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600" dirty="0" smtClean="0"/>
                  <a:t>Einstein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l-NL" sz="2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nl-NL" sz="2600" b="0" i="1" smtClean="0">
                        <a:latin typeface="Cambria Math" panose="02040503050406030204" pitchFamily="18" charset="0"/>
                      </a:rPr>
                      <m:t>=∆</m:t>
                    </m:r>
                    <m:r>
                      <a:rPr lang="nl-NL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nl-NL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nl-NL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000" y="6062253"/>
                <a:ext cx="2994602" cy="492443"/>
              </a:xfrm>
              <a:prstGeom prst="rect">
                <a:avLst/>
              </a:prstGeom>
              <a:blipFill rotWithShape="0">
                <a:blip r:embed="rId4"/>
                <a:stretch>
                  <a:fillRect l="-3666" t="-9877" b="-32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reeform 40"/>
          <p:cNvSpPr/>
          <p:nvPr/>
        </p:nvSpPr>
        <p:spPr>
          <a:xfrm>
            <a:off x="7244762" y="2923392"/>
            <a:ext cx="1656000" cy="1371322"/>
          </a:xfrm>
          <a:custGeom>
            <a:avLst/>
            <a:gdLst>
              <a:gd name="connsiteX0" fmla="*/ 0 w 1241946"/>
              <a:gd name="connsiteY0" fmla="*/ 0 h 1460311"/>
              <a:gd name="connsiteX1" fmla="*/ 859809 w 1241946"/>
              <a:gd name="connsiteY1" fmla="*/ 423081 h 1460311"/>
              <a:gd name="connsiteX2" fmla="*/ 1241946 w 1241946"/>
              <a:gd name="connsiteY2" fmla="*/ 1460311 h 1460311"/>
              <a:gd name="connsiteX0" fmla="*/ 0 w 1241946"/>
              <a:gd name="connsiteY0" fmla="*/ 0 h 1460311"/>
              <a:gd name="connsiteX1" fmla="*/ 859809 w 1241946"/>
              <a:gd name="connsiteY1" fmla="*/ 423081 h 1460311"/>
              <a:gd name="connsiteX2" fmla="*/ 1241946 w 1241946"/>
              <a:gd name="connsiteY2" fmla="*/ 1460311 h 1460311"/>
              <a:gd name="connsiteX0" fmla="*/ 0 w 1241946"/>
              <a:gd name="connsiteY0" fmla="*/ 1137 h 1461448"/>
              <a:gd name="connsiteX1" fmla="*/ 859809 w 1241946"/>
              <a:gd name="connsiteY1" fmla="*/ 424218 h 1461448"/>
              <a:gd name="connsiteX2" fmla="*/ 1241946 w 1241946"/>
              <a:gd name="connsiteY2" fmla="*/ 1461448 h 1461448"/>
              <a:gd name="connsiteX0" fmla="*/ 0 w 1241946"/>
              <a:gd name="connsiteY0" fmla="*/ 1137 h 1461448"/>
              <a:gd name="connsiteX1" fmla="*/ 859809 w 1241946"/>
              <a:gd name="connsiteY1" fmla="*/ 424218 h 1461448"/>
              <a:gd name="connsiteX2" fmla="*/ 1241946 w 1241946"/>
              <a:gd name="connsiteY2" fmla="*/ 1461448 h 1461448"/>
              <a:gd name="connsiteX0" fmla="*/ 0 w 1274928"/>
              <a:gd name="connsiteY0" fmla="*/ 1137 h 1461448"/>
              <a:gd name="connsiteX1" fmla="*/ 859809 w 1274928"/>
              <a:gd name="connsiteY1" fmla="*/ 424218 h 1461448"/>
              <a:gd name="connsiteX2" fmla="*/ 1241946 w 1274928"/>
              <a:gd name="connsiteY2" fmla="*/ 1461448 h 1461448"/>
              <a:gd name="connsiteX0" fmla="*/ 0 w 1274928"/>
              <a:gd name="connsiteY0" fmla="*/ 1137 h 1461448"/>
              <a:gd name="connsiteX1" fmla="*/ 859809 w 1274928"/>
              <a:gd name="connsiteY1" fmla="*/ 424218 h 1461448"/>
              <a:gd name="connsiteX2" fmla="*/ 1241946 w 1274928"/>
              <a:gd name="connsiteY2" fmla="*/ 1461448 h 1461448"/>
              <a:gd name="connsiteX0" fmla="*/ 0 w 1241946"/>
              <a:gd name="connsiteY0" fmla="*/ 0 h 1460311"/>
              <a:gd name="connsiteX1" fmla="*/ 1241946 w 1241946"/>
              <a:gd name="connsiteY1" fmla="*/ 1460311 h 1460311"/>
              <a:gd name="connsiteX0" fmla="*/ 0 w 1241946"/>
              <a:gd name="connsiteY0" fmla="*/ 0 h 1460311"/>
              <a:gd name="connsiteX1" fmla="*/ 1241946 w 1241946"/>
              <a:gd name="connsiteY1" fmla="*/ 1460311 h 1460311"/>
              <a:gd name="connsiteX0" fmla="*/ 0 w 1241946"/>
              <a:gd name="connsiteY0" fmla="*/ 0 h 1460311"/>
              <a:gd name="connsiteX1" fmla="*/ 1241946 w 1241946"/>
              <a:gd name="connsiteY1" fmla="*/ 1460311 h 1460311"/>
              <a:gd name="connsiteX0" fmla="*/ 0 w 1241946"/>
              <a:gd name="connsiteY0" fmla="*/ 13648 h 1473959"/>
              <a:gd name="connsiteX1" fmla="*/ 1241946 w 1241946"/>
              <a:gd name="connsiteY1" fmla="*/ 1473959 h 1473959"/>
              <a:gd name="connsiteX0" fmla="*/ 0 w 1241946"/>
              <a:gd name="connsiteY0" fmla="*/ 0 h 1460311"/>
              <a:gd name="connsiteX1" fmla="*/ 1241946 w 1241946"/>
              <a:gd name="connsiteY1" fmla="*/ 1460311 h 1460311"/>
              <a:gd name="connsiteX0" fmla="*/ 0 w 1241946"/>
              <a:gd name="connsiteY0" fmla="*/ 0 h 1460311"/>
              <a:gd name="connsiteX1" fmla="*/ 1241946 w 1241946"/>
              <a:gd name="connsiteY1" fmla="*/ 1460311 h 146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1946" h="1460311">
                <a:moveTo>
                  <a:pt x="0" y="0"/>
                </a:moveTo>
                <a:cubicBezTo>
                  <a:pt x="459475" y="19334"/>
                  <a:pt x="1226024" y="467437"/>
                  <a:pt x="1241946" y="1460311"/>
                </a:cubicBezTo>
              </a:path>
            </a:pathLst>
          </a:cu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History of neutrino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888226" y="3502267"/>
            <a:ext cx="1080000" cy="360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386371" y="5832393"/>
            <a:ext cx="11616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 smtClean="0">
                <a:cs typeface="Arial" pitchFamily="34" charset="0"/>
              </a:rPr>
              <a:t>detector</a:t>
            </a:r>
            <a:endParaRPr lang="en-GB" sz="2200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F9DF-DA3A-4F4B-A532-F027336B0D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7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History of neutrino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276960" y="1804836"/>
            <a:ext cx="5400000" cy="46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9"/>
          <p:cNvSpPr>
            <a:spLocks/>
          </p:cNvSpPr>
          <p:nvPr/>
        </p:nvSpPr>
        <p:spPr bwMode="auto">
          <a:xfrm>
            <a:off x="4261456" y="2628900"/>
            <a:ext cx="3276600" cy="2514600"/>
          </a:xfrm>
          <a:custGeom>
            <a:avLst/>
            <a:gdLst/>
            <a:ahLst/>
            <a:cxnLst>
              <a:cxn ang="0">
                <a:pos x="0" y="1240"/>
              </a:cxn>
              <a:cxn ang="0">
                <a:pos x="432" y="40"/>
              </a:cxn>
              <a:cxn ang="0">
                <a:pos x="1344" y="1000"/>
              </a:cxn>
              <a:cxn ang="0">
                <a:pos x="2064" y="1240"/>
              </a:cxn>
            </a:cxnLst>
            <a:rect l="0" t="0" r="r" b="b"/>
            <a:pathLst>
              <a:path w="2064" h="1240">
                <a:moveTo>
                  <a:pt x="0" y="1240"/>
                </a:moveTo>
                <a:cubicBezTo>
                  <a:pt x="104" y="660"/>
                  <a:pt x="208" y="80"/>
                  <a:pt x="432" y="40"/>
                </a:cubicBezTo>
                <a:cubicBezTo>
                  <a:pt x="656" y="0"/>
                  <a:pt x="1072" y="800"/>
                  <a:pt x="1344" y="1000"/>
                </a:cubicBezTo>
                <a:cubicBezTo>
                  <a:pt x="1616" y="1200"/>
                  <a:pt x="1840" y="1220"/>
                  <a:pt x="2064" y="1240"/>
                </a:cubicBez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182081" y="2611874"/>
            <a:ext cx="0" cy="252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167794" y="5143500"/>
            <a:ext cx="35988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 rot="16200000">
            <a:off x="2767812" y="3709261"/>
            <a:ext cx="2028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 smtClean="0"/>
              <a:t>number of events</a:t>
            </a:r>
            <a:endParaRPr lang="en-GB" sz="2000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142394" y="5914104"/>
            <a:ext cx="3506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dirty="0" smtClean="0"/>
              <a:t>Energy not conserved?</a:t>
            </a:r>
            <a:endParaRPr lang="en-GB" sz="2800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089067" y="1930031"/>
            <a:ext cx="35210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dirty="0" smtClean="0"/>
              <a:t>observed energy spectrum</a:t>
            </a: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7538056" y="518160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F9DF-DA3A-4F4B-A532-F027336B0D96}" type="slidenum">
              <a:rPr lang="en-GB" smtClean="0"/>
              <a:t>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06480" y="5188295"/>
                <a:ext cx="5707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480" y="5188295"/>
                <a:ext cx="570797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54080" y="5406120"/>
                <a:ext cx="10038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080" y="5406120"/>
                <a:ext cx="1003801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8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History of neutrino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0" y="1527176"/>
            <a:ext cx="3359104" cy="52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240000" y="1527176"/>
            <a:ext cx="4896000" cy="52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i="1" dirty="0" smtClean="0">
                <a:solidFill>
                  <a:schemeClr val="tx1"/>
                </a:solidFill>
              </a:rPr>
              <a:t>Zürich, Dec. 1930</a:t>
            </a:r>
          </a:p>
          <a:p>
            <a:r>
              <a:rPr lang="en-GB" i="1" dirty="0" smtClean="0">
                <a:solidFill>
                  <a:schemeClr val="tx1"/>
                </a:solidFill>
              </a:rPr>
              <a:t>Dear radioactive ladies and gentlemen,</a:t>
            </a:r>
          </a:p>
          <a:p>
            <a:endParaRPr lang="en-GB" i="1" dirty="0" smtClean="0">
              <a:solidFill>
                <a:schemeClr val="tx1"/>
              </a:solidFill>
            </a:endParaRPr>
          </a:p>
          <a:p>
            <a:r>
              <a:rPr lang="en-GB" i="1" dirty="0" smtClean="0">
                <a:solidFill>
                  <a:schemeClr val="tx1"/>
                </a:solidFill>
              </a:rPr>
              <a:t>I may have found a solution to the energy crisis </a:t>
            </a:r>
            <a:br>
              <a:rPr lang="en-GB" i="1" dirty="0" smtClean="0">
                <a:solidFill>
                  <a:schemeClr val="tx1"/>
                </a:solidFill>
              </a:rPr>
            </a:br>
            <a:r>
              <a:rPr lang="en-GB" i="1" dirty="0" smtClean="0">
                <a:solidFill>
                  <a:schemeClr val="tx1"/>
                </a:solidFill>
              </a:rPr>
              <a:t>in radioactive decays.</a:t>
            </a:r>
          </a:p>
          <a:p>
            <a:r>
              <a:rPr lang="en-GB" i="1" dirty="0" smtClean="0">
                <a:solidFill>
                  <a:schemeClr val="tx1"/>
                </a:solidFill>
              </a:rPr>
              <a:t/>
            </a:r>
            <a:br>
              <a:rPr lang="en-GB" i="1" dirty="0" smtClean="0">
                <a:solidFill>
                  <a:schemeClr val="tx1"/>
                </a:solidFill>
              </a:rPr>
            </a:br>
            <a:r>
              <a:rPr lang="en-GB" i="1" dirty="0" smtClean="0">
                <a:solidFill>
                  <a:schemeClr val="tx1"/>
                </a:solidFill>
              </a:rPr>
              <a:t>… the existence of electrically neutral particles </a:t>
            </a:r>
          </a:p>
          <a:p>
            <a:r>
              <a:rPr lang="en-GB" i="1" dirty="0" smtClean="0">
                <a:solidFill>
                  <a:schemeClr val="tx1"/>
                </a:solidFill>
              </a:rPr>
              <a:t>–which I call neutrons– in the atomic nucleus.</a:t>
            </a:r>
          </a:p>
          <a:p>
            <a:endParaRPr lang="en-GB" i="1" dirty="0" smtClean="0">
              <a:solidFill>
                <a:schemeClr val="tx1"/>
              </a:solidFill>
            </a:endParaRPr>
          </a:p>
          <a:p>
            <a:r>
              <a:rPr lang="en-GB" i="1" dirty="0" smtClean="0">
                <a:solidFill>
                  <a:schemeClr val="tx1"/>
                </a:solidFill>
              </a:rPr>
              <a:t>The measured spectrum can be understood if</a:t>
            </a:r>
          </a:p>
          <a:p>
            <a:r>
              <a:rPr lang="en-GB" i="1" dirty="0" smtClean="0">
                <a:solidFill>
                  <a:schemeClr val="tx1"/>
                </a:solidFill>
              </a:rPr>
              <a:t>such a neutral particle escapes together with the </a:t>
            </a:r>
          </a:p>
          <a:p>
            <a:r>
              <a:rPr lang="en-GB" i="1" dirty="0" smtClean="0">
                <a:solidFill>
                  <a:schemeClr val="tx1"/>
                </a:solidFill>
              </a:rPr>
              <a:t>electron such that the total energy is conserved.</a:t>
            </a:r>
          </a:p>
          <a:p>
            <a:r>
              <a:rPr lang="en-GB" i="1" dirty="0" smtClean="0">
                <a:solidFill>
                  <a:schemeClr val="tx1"/>
                </a:solidFill>
              </a:rPr>
              <a:t/>
            </a:r>
            <a:br>
              <a:rPr lang="en-GB" i="1" dirty="0" smtClean="0">
                <a:solidFill>
                  <a:schemeClr val="tx1"/>
                </a:solidFill>
              </a:rPr>
            </a:br>
            <a:r>
              <a:rPr lang="en-GB" i="1" dirty="0" smtClean="0">
                <a:solidFill>
                  <a:schemeClr val="tx1"/>
                </a:solidFill>
              </a:rPr>
              <a:t>I admit that this idea is unlikely because the </a:t>
            </a:r>
          </a:p>
          <a:p>
            <a:r>
              <a:rPr lang="en-GB" i="1" dirty="0" smtClean="0">
                <a:solidFill>
                  <a:schemeClr val="tx1"/>
                </a:solidFill>
              </a:rPr>
              <a:t>neutrons –if they exist– would have been found </a:t>
            </a:r>
          </a:p>
          <a:p>
            <a:r>
              <a:rPr lang="en-GB" i="1" dirty="0" smtClean="0">
                <a:solidFill>
                  <a:schemeClr val="tx1"/>
                </a:solidFill>
              </a:rPr>
              <a:t>already.</a:t>
            </a:r>
          </a:p>
          <a:p>
            <a:endParaRPr lang="en-GB" i="1" dirty="0" smtClean="0">
              <a:solidFill>
                <a:schemeClr val="tx1"/>
              </a:solidFill>
            </a:endParaRPr>
          </a:p>
          <a:p>
            <a:r>
              <a:rPr lang="en-GB" i="1" dirty="0" smtClean="0">
                <a:solidFill>
                  <a:schemeClr val="tx1"/>
                </a:solidFill>
              </a:rPr>
              <a:t>			W. Pauli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F9DF-DA3A-4F4B-A532-F027336B0D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9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History of neutrino</a:t>
            </a:r>
            <a:endParaRPr lang="en-GB" dirty="0"/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925378" y="2119626"/>
            <a:ext cx="3600000" cy="388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Fermi (1933</a:t>
            </a:r>
            <a:r>
              <a:rPr lang="en-GB" sz="2600" dirty="0" smtClean="0">
                <a:solidFill>
                  <a:schemeClr val="tx1"/>
                </a:solidFill>
              </a:rPr>
              <a:t>)</a:t>
            </a:r>
            <a:endParaRPr lang="en-GB" sz="26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968150" y="3321539"/>
            <a:ext cx="720000" cy="7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>
            <a:spLocks noChangeAspect="1"/>
          </p:cNvSpPr>
          <p:nvPr/>
        </p:nvSpPr>
        <p:spPr>
          <a:xfrm>
            <a:off x="2631785" y="3989394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2709805" y="3335394"/>
            <a:ext cx="720000" cy="7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15345" y="4077049"/>
            <a:ext cx="720000" cy="7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1988935" y="4070119"/>
            <a:ext cx="720000" cy="7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12804" y="4318380"/>
            <a:ext cx="70525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Nobel Prize in Physics 1999 was awarded jointly to </a:t>
            </a:r>
            <a:endParaRPr lang="en-GB" sz="2400" dirty="0" smtClean="0">
              <a:solidFill>
                <a:schemeClr val="bg1"/>
              </a:solidFill>
            </a:endParaRPr>
          </a:p>
          <a:p>
            <a:pPr algn="ctr"/>
            <a:r>
              <a:rPr lang="en-GB" sz="2400" dirty="0" err="1" smtClean="0">
                <a:solidFill>
                  <a:schemeClr val="bg1"/>
                </a:solidFill>
              </a:rPr>
              <a:t>Gereard</a:t>
            </a:r>
            <a:r>
              <a:rPr lang="en-GB" sz="2400" dirty="0" smtClean="0">
                <a:solidFill>
                  <a:schemeClr val="bg1"/>
                </a:solidFill>
              </a:rPr>
              <a:t> 't </a:t>
            </a:r>
            <a:r>
              <a:rPr lang="en-GB" sz="2400" dirty="0" err="1">
                <a:solidFill>
                  <a:schemeClr val="bg1"/>
                </a:solidFill>
              </a:rPr>
              <a:t>Hooft</a:t>
            </a:r>
            <a:r>
              <a:rPr lang="en-GB" sz="2400" dirty="0">
                <a:solidFill>
                  <a:schemeClr val="bg1"/>
                </a:solidFill>
              </a:rPr>
              <a:t> and </a:t>
            </a:r>
            <a:r>
              <a:rPr lang="en-GB" sz="2400" dirty="0" err="1">
                <a:solidFill>
                  <a:schemeClr val="bg1"/>
                </a:solidFill>
              </a:rPr>
              <a:t>Martinus</a:t>
            </a:r>
            <a:r>
              <a:rPr lang="en-GB" sz="2400" dirty="0">
                <a:solidFill>
                  <a:schemeClr val="bg1"/>
                </a:solidFill>
              </a:rPr>
              <a:t> J.G. </a:t>
            </a:r>
            <a:r>
              <a:rPr lang="en-GB" sz="2400" dirty="0" err="1">
                <a:solidFill>
                  <a:schemeClr val="bg1"/>
                </a:solidFill>
              </a:rPr>
              <a:t>Veltman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endParaRPr lang="en-GB" sz="2400" dirty="0" smtClean="0">
              <a:solidFill>
                <a:schemeClr val="bg1"/>
              </a:solidFill>
            </a:endParaRPr>
          </a:p>
          <a:p>
            <a:pPr algn="ctr"/>
            <a:r>
              <a:rPr lang="en-GB" sz="2400" i="1" dirty="0" smtClean="0">
                <a:solidFill>
                  <a:schemeClr val="bg1"/>
                </a:solidFill>
              </a:rPr>
              <a:t>"</a:t>
            </a:r>
            <a:r>
              <a:rPr lang="en-GB" sz="2400" i="1" dirty="0">
                <a:solidFill>
                  <a:schemeClr val="bg1"/>
                </a:solidFill>
              </a:rPr>
              <a:t>for elucidating the quantum structure of </a:t>
            </a:r>
            <a:endParaRPr lang="en-GB" sz="2400" i="1" dirty="0" smtClean="0">
              <a:solidFill>
                <a:schemeClr val="bg1"/>
              </a:solidFill>
            </a:endParaRPr>
          </a:p>
          <a:p>
            <a:pPr algn="ctr"/>
            <a:r>
              <a:rPr lang="en-GB" sz="2400" i="1" dirty="0" smtClean="0">
                <a:solidFill>
                  <a:schemeClr val="bg1"/>
                </a:solidFill>
              </a:rPr>
              <a:t>electroweak </a:t>
            </a:r>
            <a:r>
              <a:rPr lang="en-GB" sz="2400" i="1" dirty="0">
                <a:solidFill>
                  <a:schemeClr val="bg1"/>
                </a:solidFill>
              </a:rPr>
              <a:t>interactions in physics"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3363" y="5551307"/>
            <a:ext cx="360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Theory of weak interaction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3776" y="2770493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6960" y="46442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77988" y="4646160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1624" y="2770493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Symbol" panose="05050102010706020507" pitchFamily="18" charset="2"/>
                <a:ea typeface="Cambria Math" panose="02040503050406030204" pitchFamily="18" charset="0"/>
              </a:rPr>
              <a:t>n</a:t>
            </a:r>
            <a:endParaRPr lang="en-GB" sz="3200" dirty="0">
              <a:latin typeface="Symbol" panose="05050102010706020507" pitchFamily="18" charset="2"/>
              <a:ea typeface="Cambria Math" panose="02040503050406030204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F9DF-DA3A-4F4B-A532-F027336B0D96}" type="slidenum">
              <a:rPr lang="en-GB" smtClean="0"/>
              <a:t>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98867" y="2349000"/>
                <a:ext cx="5459187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GB" sz="3000" dirty="0" smtClean="0">
                    <a:solidFill>
                      <a:schemeClr val="bg1"/>
                    </a:solidFill>
                  </a:rPr>
                  <a:t>Neutrino interaction cross section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nl-NL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3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MeV</m:t>
                          </m:r>
                        </m:e>
                      </m:d>
                      <m:r>
                        <a:rPr lang="nl-NL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 </m:t>
                      </m:r>
                      <m:sSup>
                        <m:sSupPr>
                          <m:ctrlPr>
                            <a:rPr lang="nl-NL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−42</m:t>
                          </m:r>
                        </m:sup>
                      </m:sSup>
                      <m:r>
                        <a:rPr lang="nl-NL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nl-NL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nl-NL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867" y="2349000"/>
                <a:ext cx="5459187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2232" r="-2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10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History of neutrino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85480" y="1841089"/>
            <a:ext cx="8640000" cy="46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4"/>
          <p:cNvSpPr/>
          <p:nvPr/>
        </p:nvSpPr>
        <p:spPr>
          <a:xfrm>
            <a:off x="1132200" y="928596"/>
            <a:ext cx="1800000" cy="1080000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742621" y="6041224"/>
            <a:ext cx="19270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 smtClean="0"/>
              <a:t>nuclear reactor</a:t>
            </a:r>
            <a:endParaRPr lang="en-GB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8007408" y="6040944"/>
            <a:ext cx="11616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 smtClean="0"/>
              <a:t>detector</a:t>
            </a:r>
            <a:endParaRPr lang="en-GB" sz="2200" dirty="0"/>
          </a:p>
        </p:txBody>
      </p:sp>
      <p:pic>
        <p:nvPicPr>
          <p:cNvPr id="12" name="Picture 7" descr="An induced nuclear fission event. A slow-moving neutron is absorbed by the nucleus of a uranium-235 atom, which in turn splits into fast-moving lighter elements (fission products) and free neutrons.">
            <a:hlinkClick r:id="rId3" tooltip="An induced nuclear fission event. A slow-moving neutron is absorbed by the nucleus of a uranium-235 atom, which in turn splits into fast-moving lighter elements (fission products) and free neutrons.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5391" t="7765" r="1007" b="980"/>
          <a:stretch/>
        </p:blipFill>
        <p:spPr bwMode="auto">
          <a:xfrm>
            <a:off x="2913120" y="3515640"/>
            <a:ext cx="1728000" cy="2628000"/>
          </a:xfrm>
          <a:prstGeom prst="rect">
            <a:avLst/>
          </a:prstGeom>
          <a:noFill/>
        </p:spPr>
      </p:pic>
      <p:grpSp>
        <p:nvGrpSpPr>
          <p:cNvPr id="214" name="Group 19"/>
          <p:cNvGrpSpPr>
            <a:grpSpLocks noChangeAspect="1"/>
          </p:cNvGrpSpPr>
          <p:nvPr/>
        </p:nvGrpSpPr>
        <p:grpSpPr>
          <a:xfrm>
            <a:off x="1764720" y="600265"/>
            <a:ext cx="3996000" cy="5137251"/>
            <a:chOff x="304800" y="2057400"/>
            <a:chExt cx="3610722" cy="3600000"/>
          </a:xfrm>
          <a:solidFill>
            <a:schemeClr val="bg1"/>
          </a:solidFill>
        </p:grpSpPr>
        <p:sp>
          <p:nvSpPr>
            <p:cNvPr id="215" name="Oval 214"/>
            <p:cNvSpPr/>
            <p:nvPr/>
          </p:nvSpPr>
          <p:spPr>
            <a:xfrm>
              <a:off x="1211726" y="3643744"/>
              <a:ext cx="1800000" cy="381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Arc 215"/>
            <p:cNvSpPr/>
            <p:nvPr/>
          </p:nvSpPr>
          <p:spPr>
            <a:xfrm rot="5400000">
              <a:off x="-1045200" y="3407400"/>
              <a:ext cx="3600000" cy="900000"/>
            </a:xfrm>
            <a:prstGeom prst="arc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Arc 216"/>
            <p:cNvSpPr/>
            <p:nvPr/>
          </p:nvSpPr>
          <p:spPr>
            <a:xfrm rot="5400000" flipV="1">
              <a:off x="1665522" y="3407400"/>
              <a:ext cx="3600000" cy="900000"/>
            </a:xfrm>
            <a:prstGeom prst="arc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2391595" y="1994013"/>
            <a:ext cx="74326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 smtClean="0"/>
              <a:t>1950 – </a:t>
            </a:r>
            <a:r>
              <a:rPr lang="en-GB" sz="2600" dirty="0" err="1" smtClean="0"/>
              <a:t>Reines</a:t>
            </a:r>
            <a:r>
              <a:rPr lang="en-GB" sz="2600" dirty="0" smtClean="0"/>
              <a:t> &amp; Cowan “Poltergeist”, Savannah River </a:t>
            </a:r>
            <a:endParaRPr lang="en-GB" sz="2600" dirty="0"/>
          </a:p>
        </p:txBody>
      </p:sp>
      <p:pic>
        <p:nvPicPr>
          <p:cNvPr id="4123" name="Picture 27" descr="http://images.oobject.com/thumbdir/thumbnails/1/b9/1b966e4135d3f2103efb094ecdac18bc-ori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048" y="3708719"/>
            <a:ext cx="2340000" cy="226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" name="TextBox 218"/>
          <p:cNvSpPr txBox="1"/>
          <p:nvPr/>
        </p:nvSpPr>
        <p:spPr>
          <a:xfrm>
            <a:off x="7419621" y="2804273"/>
            <a:ext cx="2392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b="1" dirty="0" smtClean="0"/>
              <a:t>evidence existence</a:t>
            </a:r>
            <a:br>
              <a:rPr lang="en-GB" sz="2200" b="1" dirty="0" smtClean="0"/>
            </a:br>
            <a:r>
              <a:rPr lang="en-GB" sz="2200" b="1" dirty="0" smtClean="0"/>
              <a:t>of neutrinos</a:t>
            </a:r>
            <a:endParaRPr lang="en-GB" sz="2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F9DF-DA3A-4F4B-A532-F027336B0D96}" type="slidenum">
              <a:rPr lang="en-GB" smtClean="0"/>
              <a:t>8</a:t>
            </a:fld>
            <a:endParaRPr lang="en-GB"/>
          </a:p>
        </p:txBody>
      </p:sp>
      <p:grpSp>
        <p:nvGrpSpPr>
          <p:cNvPr id="49" name="Group 48"/>
          <p:cNvGrpSpPr>
            <a:grpSpLocks/>
          </p:cNvGrpSpPr>
          <p:nvPr/>
        </p:nvGrpSpPr>
        <p:grpSpPr>
          <a:xfrm>
            <a:off x="5248166" y="4777073"/>
            <a:ext cx="1980161" cy="1079997"/>
            <a:chOff x="2771799" y="3328418"/>
            <a:chExt cx="1980161" cy="1072630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2771800" y="3573020"/>
              <a:ext cx="144016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771799" y="3970020"/>
              <a:ext cx="144016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211959" y="3342708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211959" y="4163372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771800" y="3760468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211960" y="3328418"/>
              <a:ext cx="540000" cy="54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4211960" y="3861048"/>
              <a:ext cx="540000" cy="54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>
            <a:spLocks noChangeAspect="1"/>
          </p:cNvSpPr>
          <p:nvPr/>
        </p:nvSpPr>
        <p:spPr>
          <a:xfrm>
            <a:off x="3690840" y="35438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3361320" y="582576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3803280" y="600864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062360" y="587148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709720" y="5088345"/>
            <a:ext cx="12843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neutrinos</a:t>
            </a:r>
            <a:endParaRPr lang="en-GB" sz="2200" dirty="0"/>
          </a:p>
        </p:txBody>
      </p:sp>
      <p:grpSp>
        <p:nvGrpSpPr>
          <p:cNvPr id="29" name="Group 28"/>
          <p:cNvGrpSpPr>
            <a:grpSpLocks/>
          </p:cNvGrpSpPr>
          <p:nvPr/>
        </p:nvGrpSpPr>
        <p:grpSpPr>
          <a:xfrm rot="10800000">
            <a:off x="214080" y="4777073"/>
            <a:ext cx="1980161" cy="1079997"/>
            <a:chOff x="2771799" y="3328418"/>
            <a:chExt cx="1980161" cy="1072630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2771800" y="3573020"/>
              <a:ext cx="144016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771799" y="3970020"/>
              <a:ext cx="144016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211959" y="3342708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211959" y="4163372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771800" y="3760468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211960" y="3328418"/>
              <a:ext cx="540000" cy="54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211960" y="3861048"/>
              <a:ext cx="540000" cy="54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461194" y="5088345"/>
            <a:ext cx="12843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neutrinos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1079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General relativity overruled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“</a:t>
            </a:r>
            <a:r>
              <a:rPr lang="en-GB" i="1" dirty="0">
                <a:solidFill>
                  <a:schemeClr val="bg1"/>
                </a:solidFill>
              </a:rPr>
              <a:t>superluminal neutrinos</a:t>
            </a:r>
            <a:r>
              <a:rPr lang="en-GB" dirty="0" smtClean="0">
                <a:solidFill>
                  <a:schemeClr val="bg1"/>
                </a:solidFill>
              </a:rPr>
              <a:t>”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365</Words>
  <Application>Microsoft Office PowerPoint</Application>
  <PresentationFormat>Widescreen</PresentationFormat>
  <Paragraphs>147</Paragraphs>
  <Slides>22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Equation</vt:lpstr>
      <vt:lpstr>PowerPoint Presentation</vt:lpstr>
      <vt:lpstr>CSIRO Astronomy and Space Science Radio Astronomy School 2529 September 2017 Narrabri</vt:lpstr>
      <vt:lpstr>Energy not conserved</vt:lpstr>
      <vt:lpstr>History of neutrino</vt:lpstr>
      <vt:lpstr>History of neutrino</vt:lpstr>
      <vt:lpstr>History of neutrino</vt:lpstr>
      <vt:lpstr>History of neutrino</vt:lpstr>
      <vt:lpstr>History of neutrino</vt:lpstr>
      <vt:lpstr>General relativity overruled</vt:lpstr>
      <vt:lpstr>Measurement</vt:lpstr>
      <vt:lpstr>Measurement</vt:lpstr>
      <vt:lpstr>SN1987A</vt:lpstr>
      <vt:lpstr>superluminal?</vt:lpstr>
      <vt:lpstr>PowerPoint Presentation</vt:lpstr>
      <vt:lpstr>Quantum physics violated</vt:lpstr>
      <vt:lpstr>Solar neutrinos</vt:lpstr>
      <vt:lpstr>Solar neutrinos </vt:lpstr>
      <vt:lpstr>Solar neutrinos</vt:lpstr>
      <vt:lpstr>Neutrino propagation</vt:lpstr>
      <vt:lpstr>Measurements</vt:lpstr>
      <vt:lpstr>t lifetime</vt:lpstr>
      <vt:lpstr>… because as we know, there are known knowns;  there are things we know we know. We also know there are known unknowns; that is to say we know there are some things we do not know. But there are also unknown unknowns –  the ones we don't know we don't know.</vt:lpstr>
    </vt:vector>
  </TitlesOfParts>
  <Company>Nikhef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mjg</dc:creator>
  <cp:lastModifiedBy>mjg</cp:lastModifiedBy>
  <cp:revision>36</cp:revision>
  <dcterms:created xsi:type="dcterms:W3CDTF">2017-09-19T03:59:50Z</dcterms:created>
  <dcterms:modified xsi:type="dcterms:W3CDTF">2017-09-27T06:44:22Z</dcterms:modified>
</cp:coreProperties>
</file>