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7" r:id="rId2"/>
    <p:sldMasterId id="2147483724" r:id="rId3"/>
  </p:sldMasterIdLst>
  <p:notesMasterIdLst>
    <p:notesMasterId r:id="rId18"/>
  </p:notesMasterIdLst>
  <p:handoutMasterIdLst>
    <p:handoutMasterId r:id="rId19"/>
  </p:handoutMasterIdLst>
  <p:sldIdLst>
    <p:sldId id="331" r:id="rId4"/>
    <p:sldId id="338" r:id="rId5"/>
    <p:sldId id="386" r:id="rId6"/>
    <p:sldId id="388" r:id="rId7"/>
    <p:sldId id="389" r:id="rId8"/>
    <p:sldId id="343" r:id="rId9"/>
    <p:sldId id="345" r:id="rId10"/>
    <p:sldId id="344" r:id="rId11"/>
    <p:sldId id="387" r:id="rId12"/>
    <p:sldId id="384" r:id="rId13"/>
    <p:sldId id="359" r:id="rId14"/>
    <p:sldId id="365" r:id="rId15"/>
    <p:sldId id="385" r:id="rId16"/>
    <p:sldId id="3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orient="horz" pos="1026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49" userDrawn="1">
          <p15:clr>
            <a:srgbClr val="A4A3A4"/>
          </p15:clr>
        </p15:guide>
        <p15:guide id="6" pos="5738" userDrawn="1">
          <p15:clr>
            <a:srgbClr val="A4A3A4"/>
          </p15:clr>
        </p15:guide>
        <p15:guide id="7" orient="horz" pos="41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2" autoAdjust="0"/>
    <p:restoredTop sz="86481" autoAdjust="0"/>
  </p:normalViewPr>
  <p:slideViewPr>
    <p:cSldViewPr showGuides="1">
      <p:cViewPr varScale="1">
        <p:scale>
          <a:sx n="60" d="100"/>
          <a:sy n="60" d="100"/>
        </p:scale>
        <p:origin x="108" y="72"/>
      </p:cViewPr>
      <p:guideLst>
        <p:guide orient="horz" pos="255"/>
        <p:guide orient="horz" pos="1026"/>
        <p:guide pos="2880"/>
        <p:guide pos="5556"/>
        <p:guide pos="249"/>
        <p:guide pos="5738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25/09/2017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25/09/2017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88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5188"/>
            <a:ext cx="4638675" cy="34798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04" y="4718649"/>
            <a:ext cx="4986871" cy="4178466"/>
          </a:xfrm>
        </p:spPr>
        <p:txBody>
          <a:bodyPr/>
          <a:lstStyle/>
          <a:p>
            <a:r>
              <a:rPr lang="en-US" dirty="0" smtClean="0"/>
              <a:t>The original $50 Australian note (1973-1995) has</a:t>
            </a:r>
            <a:r>
              <a:rPr lang="en-US" baseline="0" dirty="0" smtClean="0"/>
              <a:t> a scientific theme and includes a couple of Parkes radio astronomy results</a:t>
            </a:r>
          </a:p>
          <a:p>
            <a:r>
              <a:rPr lang="en-US" baseline="0" dirty="0" smtClean="0"/>
              <a:t>Sadly this era has past and we have no science in any of our 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ATCA has</a:t>
            </a:r>
            <a:r>
              <a:rPr lang="en-AU" baseline="0" dirty="0" smtClean="0"/>
              <a:t> a strong implementation of the mosaic observing mode.  Real-time system has minimised overheads from pointing changes and the </a:t>
            </a:r>
            <a:r>
              <a:rPr lang="en-AU" baseline="0" dirty="0" err="1" smtClean="0"/>
              <a:t>Miriad</a:t>
            </a:r>
            <a:r>
              <a:rPr lang="en-AU" baseline="0" dirty="0" smtClean="0"/>
              <a:t> software makes this mode very user friendly.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464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3mm advantage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tx2"/>
                </a:solidFill>
              </a:rPr>
              <a:t> 2D synthesis with shorter observations at higher elevations</a:t>
            </a:r>
            <a:endParaRPr lang="en-AU" altLang="en-US" dirty="0" smtClean="0">
              <a:solidFill>
                <a:schemeClr val="folHlink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839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92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</a:t>
            </a:r>
            <a:r>
              <a:rPr lang="en-US" baseline="0" dirty="0" smtClean="0"/>
              <a:t>l </a:t>
            </a:r>
            <a:r>
              <a:rPr lang="en-US" baseline="0" dirty="0" smtClean="0"/>
              <a:t>Wild</a:t>
            </a:r>
          </a:p>
          <a:p>
            <a:r>
              <a:rPr lang="en-US" dirty="0" smtClean="0"/>
              <a:t>Head solar group, Chief </a:t>
            </a:r>
            <a:r>
              <a:rPr lang="en-US" dirty="0" err="1" smtClean="0"/>
              <a:t>Radiophysics</a:t>
            </a:r>
            <a:r>
              <a:rPr lang="en-US" dirty="0" smtClean="0"/>
              <a:t>,</a:t>
            </a:r>
            <a:r>
              <a:rPr lang="en-US" baseline="0" dirty="0" smtClean="0"/>
              <a:t> Chairman CSIRO, Australian fast train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80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Opened by the Science Minister,</a:t>
            </a:r>
            <a:r>
              <a:rPr lang="en-US" baseline="0" dirty="0" smtClean="0"/>
              <a:t> Senator Gorton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34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Stellar interferometer </a:t>
            </a:r>
            <a:r>
              <a:rPr lang="en-US" dirty="0" smtClean="0"/>
              <a:t>1963</a:t>
            </a:r>
          </a:p>
          <a:p>
            <a:r>
              <a:rPr lang="en-US" dirty="0" smtClean="0"/>
              <a:t>Remaining mirrors in the Nandewar Motor Inn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23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One dual polarization 60x60  two-dimensional image per </a:t>
            </a:r>
            <a:r>
              <a:rPr lang="en-AU" dirty="0" smtClean="0"/>
              <a:t>second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56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Note that the concept of using this as a compound interferometer with a PAF on Parkes would have been very powerful and innovative but at this time even a multi-beam receivers on Parkes was not considered realistic.</a:t>
            </a:r>
          </a:p>
          <a:p>
            <a:endParaRPr lang="en-AU" dirty="0" smtClean="0"/>
          </a:p>
          <a:p>
            <a:r>
              <a:rPr lang="en-AU" dirty="0" smtClean="0"/>
              <a:t>The 1978 revision had 14-16 15m antennas, 12 fixed (copying WSRT) no NS baseline, and no compound mode with Parkes.  Personally I thought this a poorer proposal.  Once the link to Parkes had been broken the decision to choose a new site (</a:t>
            </a:r>
            <a:r>
              <a:rPr lang="en-AU" dirty="0" err="1" smtClean="0"/>
              <a:t>Culgoora</a:t>
            </a:r>
            <a:r>
              <a:rPr lang="en-AU" dirty="0" smtClean="0"/>
              <a:t>/Narrabri) became possible.  In terms of ATNF operations the split site was a significant additional operational burden and the long baselines were of</a:t>
            </a:r>
            <a:r>
              <a:rPr lang="en-AU" baseline="0" dirty="0" smtClean="0"/>
              <a:t> minor scientific value.  However closing the heliograph and re-using the site was politically astute.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06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dirty="0" smtClean="0"/>
              <a:t>Coloured items are upgrades made after the 1988 completion of the original proposal</a:t>
            </a:r>
          </a:p>
        </p:txBody>
      </p:sp>
    </p:spTree>
    <p:extLst>
      <p:ext uri="{BB962C8B-B14F-4D97-AF65-F5344CB8AC3E}">
        <p14:creationId xmlns:p14="http://schemas.microsoft.com/office/powerpoint/2010/main" val="79524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6125"/>
            <a:ext cx="4922838" cy="3692525"/>
          </a:xfrm>
          <a:ln cap="flat"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91063"/>
            <a:ext cx="5026025" cy="44402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/>
          <a:lstStyle/>
          <a:p>
            <a:r>
              <a:rPr lang="en-AU" dirty="0" smtClean="0"/>
              <a:t>be built and operated by CSIRO under contract to a Board to be appointed by the Minister for Science and the Environment; that the telescope be regarded as a national facility available for use by all Australian astronomers; </a:t>
            </a:r>
          </a:p>
          <a:p>
            <a:endParaRPr lang="en-AU" dirty="0" smtClean="0"/>
          </a:p>
          <a:p>
            <a:r>
              <a:rPr lang="en-AU" dirty="0" smtClean="0"/>
              <a:t>and that the selection of research programs he based on the merit of the proposals and be the responsibility of a Time Allocation Committee. </a:t>
            </a:r>
          </a:p>
          <a:p>
            <a:endParaRPr lang="en-AU" dirty="0" smtClean="0"/>
          </a:p>
          <a:p>
            <a:r>
              <a:rPr lang="en-AU" dirty="0" smtClean="0"/>
              <a:t>That practical and reasonable charges be made to users of the' AST recover part of the operating costs of the instrument; but that charges be not so large as to inhibit the use of the </a:t>
            </a:r>
            <a:r>
              <a:rPr lang="en-AU" dirty="0" err="1" smtClean="0"/>
              <a:t>teleseope</a:t>
            </a:r>
            <a:endParaRPr lang="en-US" dirty="0" smtClean="0"/>
          </a:p>
          <a:p>
            <a:endParaRPr lang="en-A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93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6125"/>
            <a:ext cx="4922838" cy="3692525"/>
          </a:xfrm>
          <a:ln cap="flat"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91063"/>
            <a:ext cx="5026025" cy="44402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/>
          <a:lstStyle/>
          <a:p>
            <a:r>
              <a:rPr lang="en-AU" dirty="0" smtClean="0"/>
              <a:t>be built and operated by CSIRO under contract to a Board to be appointed by the Minister for Science and the Environment; that the telescope be regarded as a national facility available for use by all Australian astronomers; </a:t>
            </a:r>
          </a:p>
          <a:p>
            <a:endParaRPr lang="en-AU" dirty="0" smtClean="0"/>
          </a:p>
          <a:p>
            <a:r>
              <a:rPr lang="en-AU" dirty="0" smtClean="0"/>
              <a:t>and that the selection of research programs he based on the merit of the proposals and be the responsibility of a Time Allocation Committee. </a:t>
            </a:r>
          </a:p>
          <a:p>
            <a:endParaRPr lang="en-AU" dirty="0" smtClean="0"/>
          </a:p>
          <a:p>
            <a:r>
              <a:rPr lang="en-AU" dirty="0" smtClean="0"/>
              <a:t>That practical and reasonable charges be made to users of the' AST recover part of the operating costs of the instrument; but that charges be not so large as to inhibit the use of the </a:t>
            </a:r>
            <a:r>
              <a:rPr lang="en-AU" dirty="0" err="1" smtClean="0"/>
              <a:t>teleseope</a:t>
            </a:r>
            <a:endParaRPr lang="en-US" dirty="0" smtClean="0"/>
          </a:p>
          <a:p>
            <a:endParaRPr lang="en-A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2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50th anniversary of the Narrabri site, Sep 2017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50th anniversary of the Narrabri site, Sep 2017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smtClean="0"/>
              <a:t>50th anniversary of the Narrabri site, Sep 2017</a:t>
            </a:r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9"/>
          <p:cNvGrpSpPr>
            <a:grpSpLocks/>
          </p:cNvGrpSpPr>
          <p:nvPr/>
        </p:nvGrpSpPr>
        <p:grpSpPr bwMode="auto">
          <a:xfrm>
            <a:off x="1588" y="5500688"/>
            <a:ext cx="9170987" cy="1357312"/>
            <a:chOff x="1497" y="5500319"/>
            <a:chExt cx="9170984" cy="1357681"/>
          </a:xfrm>
        </p:grpSpPr>
        <p:sp>
          <p:nvSpPr>
            <p:cNvPr id="24" name="Rectangle 30"/>
            <p:cNvSpPr>
              <a:spLocks noChangeArrowheads="1"/>
            </p:cNvSpPr>
            <p:nvPr userDrawn="1"/>
          </p:nvSpPr>
          <p:spPr bwMode="auto">
            <a:xfrm>
              <a:off x="1497" y="5940320"/>
              <a:ext cx="9158377" cy="91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82948" name="Group 31"/>
            <p:cNvGrpSpPr>
              <a:grpSpLocks/>
            </p:cNvGrpSpPr>
            <p:nvPr userDrawn="1"/>
          </p:nvGrpSpPr>
          <p:grpSpPr bwMode="auto">
            <a:xfrm>
              <a:off x="1497" y="5500319"/>
              <a:ext cx="9170984" cy="996231"/>
              <a:chOff x="1497" y="5500319"/>
              <a:chExt cx="9170984" cy="996231"/>
            </a:xfrm>
          </p:grpSpPr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auto">
              <a:xfrm>
                <a:off x="1497" y="5563679"/>
                <a:ext cx="9170984" cy="932871"/>
              </a:xfrm>
              <a:custGeom>
                <a:avLst/>
                <a:gdLst>
                  <a:gd name="T0" fmla="*/ 2313 w 2880"/>
                  <a:gd name="T1" fmla="*/ 117 h 293"/>
                  <a:gd name="T2" fmla="*/ 0 w 2880"/>
                  <a:gd name="T3" fmla="*/ 117 h 293"/>
                  <a:gd name="T4" fmla="*/ 0 w 2880"/>
                  <a:gd name="T5" fmla="*/ 137 h 293"/>
                  <a:gd name="T6" fmla="*/ 2030 w 2880"/>
                  <a:gd name="T7" fmla="*/ 137 h 293"/>
                  <a:gd name="T8" fmla="*/ 2313 w 2880"/>
                  <a:gd name="T9" fmla="*/ 117 h 293"/>
                  <a:gd name="T10" fmla="*/ 2880 w 2880"/>
                  <a:gd name="T11" fmla="*/ 0 h 293"/>
                  <a:gd name="T12" fmla="*/ 2880 w 2880"/>
                  <a:gd name="T13" fmla="*/ 0 h 293"/>
                  <a:gd name="T14" fmla="*/ 2880 w 2880"/>
                  <a:gd name="T15" fmla="*/ 117 h 293"/>
                  <a:gd name="T16" fmla="*/ 2313 w 2880"/>
                  <a:gd name="T17" fmla="*/ 117 h 293"/>
                  <a:gd name="T18" fmla="*/ 2784 w 2880"/>
                  <a:gd name="T19" fmla="*/ 293 h 293"/>
                  <a:gd name="T20" fmla="*/ 2880 w 2880"/>
                  <a:gd name="T21" fmla="*/ 293 h 293"/>
                  <a:gd name="T22" fmla="*/ 2880 w 2880"/>
                  <a:gd name="T23" fmla="*/ 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80"/>
                  <a:gd name="T37" fmla="*/ 0 h 293"/>
                  <a:gd name="T38" fmla="*/ 2880 w 2880"/>
                  <a:gd name="T39" fmla="*/ 293 h 2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80" h="293">
                    <a:moveTo>
                      <a:pt x="2313" y="117"/>
                    </a:move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030" y="137"/>
                      <a:pt x="2030" y="137"/>
                      <a:pt x="2030" y="137"/>
                    </a:cubicBezTo>
                    <a:cubicBezTo>
                      <a:pt x="2214" y="137"/>
                      <a:pt x="2274" y="132"/>
                      <a:pt x="2313" y="117"/>
                    </a:cubicBezTo>
                    <a:moveTo>
                      <a:pt x="288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2880" y="117"/>
                      <a:pt x="2880" y="117"/>
                      <a:pt x="2880" y="117"/>
                    </a:cubicBezTo>
                    <a:cubicBezTo>
                      <a:pt x="2313" y="117"/>
                      <a:pt x="2313" y="117"/>
                      <a:pt x="2313" y="117"/>
                    </a:cubicBezTo>
                    <a:cubicBezTo>
                      <a:pt x="2411" y="197"/>
                      <a:pt x="2542" y="293"/>
                      <a:pt x="2784" y="293"/>
                    </a:cubicBezTo>
                    <a:cubicBezTo>
                      <a:pt x="2842" y="293"/>
                      <a:pt x="2880" y="293"/>
                      <a:pt x="2880" y="293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rgbClr val="007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8"/>
              <p:cNvSpPr>
                <a:spLocks noEditPoints="1"/>
              </p:cNvSpPr>
              <p:nvPr userDrawn="1"/>
            </p:nvSpPr>
            <p:spPr bwMode="auto">
              <a:xfrm>
                <a:off x="1497" y="5500319"/>
                <a:ext cx="9170984" cy="435093"/>
              </a:xfrm>
              <a:custGeom>
                <a:avLst/>
                <a:gdLst/>
                <a:ahLst/>
                <a:cxnLst>
                  <a:cxn ang="0">
                    <a:pos x="2880" y="20"/>
                  </a:cxn>
                  <a:cxn ang="0">
                    <a:pos x="2789" y="20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2880" y="137"/>
                  </a:cxn>
                  <a:cxn ang="0">
                    <a:pos x="2880" y="20"/>
                  </a:cxn>
                  <a:cxn ang="0">
                    <a:pos x="1860" y="0"/>
                  </a:cxn>
                  <a:cxn ang="0">
                    <a:pos x="0" y="0"/>
                  </a:cxn>
                  <a:cxn ang="0">
                    <a:pos x="0" y="137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2313" y="137"/>
                  </a:cxn>
                  <a:cxn ang="0">
                    <a:pos x="1860" y="0"/>
                  </a:cxn>
                </a:cxnLst>
                <a:rect l="0" t="0" r="r" b="b"/>
                <a:pathLst>
                  <a:path w="2880" h="137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880" y="137"/>
                      <a:pt x="2880" y="137"/>
                      <a:pt x="2880" y="137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9"/>
              <p:cNvSpPr>
                <a:spLocks/>
              </p:cNvSpPr>
              <p:nvPr userDrawn="1"/>
            </p:nvSpPr>
            <p:spPr bwMode="auto">
              <a:xfrm>
                <a:off x="1497" y="5563836"/>
                <a:ext cx="7365998" cy="431917"/>
              </a:xfrm>
              <a:custGeom>
                <a:avLst/>
                <a:gdLst/>
                <a:ahLst/>
                <a:cxnLst>
                  <a:cxn ang="0">
                    <a:pos x="2313" y="117"/>
                  </a:cxn>
                  <a:cxn ang="0">
                    <a:pos x="1860" y="0"/>
                  </a:cxn>
                  <a:cxn ang="0">
                    <a:pos x="0" y="0"/>
                  </a:cxn>
                  <a:cxn ang="0">
                    <a:pos x="0" y="136"/>
                  </a:cxn>
                  <a:cxn ang="0">
                    <a:pos x="2030" y="136"/>
                  </a:cxn>
                  <a:cxn ang="0">
                    <a:pos x="2313" y="117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7367495" y="5563836"/>
                <a:ext cx="1804986" cy="868598"/>
              </a:xfrm>
              <a:custGeom>
                <a:avLst/>
                <a:gdLst/>
                <a:ahLst/>
                <a:cxnLst>
                  <a:cxn ang="0">
                    <a:pos x="476" y="0"/>
                  </a:cxn>
                  <a:cxn ang="0">
                    <a:pos x="0" y="117"/>
                  </a:cxn>
                  <a:cxn ang="0">
                    <a:pos x="471" y="273"/>
                  </a:cxn>
                  <a:cxn ang="0">
                    <a:pos x="567" y="273"/>
                  </a:cxn>
                  <a:cxn ang="0">
                    <a:pos x="567" y="0"/>
                  </a:cxn>
                  <a:cxn ang="0">
                    <a:pos x="476" y="0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2953" name="Picture 78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2955" name="Title Placeholder 1"/>
          <p:cNvSpPr>
            <a:spLocks noGrp="1"/>
          </p:cNvSpPr>
          <p:nvPr>
            <p:ph type="ctrTitle"/>
          </p:nvPr>
        </p:nvSpPr>
        <p:spPr>
          <a:xfrm>
            <a:off x="358775" y="3105150"/>
            <a:ext cx="8461375" cy="1096963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82956" name="Text Placeholder 2"/>
          <p:cNvSpPr>
            <a:spLocks noGrp="1"/>
          </p:cNvSpPr>
          <p:nvPr>
            <p:ph type="subTitle" idx="1"/>
          </p:nvPr>
        </p:nvSpPr>
        <p:spPr>
          <a:xfrm>
            <a:off x="358775" y="4257675"/>
            <a:ext cx="8461375" cy="3968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5C2C1C-CE8D-42C1-8B14-856CA5C4B1CA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r>
              <a:rPr lang="en-AU" altLang="en-US">
                <a:solidFill>
                  <a:srgbClr val="FFFFFF"/>
                </a:solidFill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136648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F6E6C-61ED-4D8D-A943-E427D0DED60D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r>
              <a:rPr lang="en-AU" altLang="en-US">
                <a:solidFill>
                  <a:srgbClr val="FFFFFF"/>
                </a:solidFill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52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154488" cy="4573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68413"/>
            <a:ext cx="4154487" cy="4573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6AB697-D237-4111-839C-90C69079AEF5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r>
              <a:rPr lang="en-AU" altLang="en-US">
                <a:solidFill>
                  <a:srgbClr val="FFFFFF"/>
                </a:solidFill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371134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F14418-0C3E-4E7F-83D3-34F76E20F0DE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r>
              <a:rPr lang="en-AU" altLang="en-US">
                <a:solidFill>
                  <a:srgbClr val="FFFFFF"/>
                </a:solidFill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15843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D34CDB-A2D7-4885-836A-955F69A45D88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r>
              <a:rPr lang="en-AU" altLang="en-US">
                <a:solidFill>
                  <a:srgbClr val="FFFFFF"/>
                </a:solidFill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027609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18511F-BA43-4FDE-B2FA-28E65266FB66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r>
              <a:rPr lang="en-AU" altLang="en-US">
                <a:solidFill>
                  <a:srgbClr val="FFFFFF"/>
                </a:solidFill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380774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2D68A9-AD82-48CE-A7BB-901B5DD4E7B9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r>
              <a:rPr lang="en-AU" altLang="en-US">
                <a:solidFill>
                  <a:srgbClr val="FFFFFF"/>
                </a:solidFill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790923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8B0A51-DFF3-433A-85CA-1584303F8F8E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r>
              <a:rPr lang="en-AU" altLang="en-US">
                <a:solidFill>
                  <a:srgbClr val="FFFFFF"/>
                </a:solidFill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839313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3E0C0-8B30-4949-A2D1-44C41B83EAC8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r>
              <a:rPr lang="en-AU" altLang="en-US">
                <a:solidFill>
                  <a:srgbClr val="FFFFFF"/>
                </a:solidFill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974651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14550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74638"/>
            <a:ext cx="6194425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D393F7-7D60-4B5D-BD1C-3343398B08D2}" type="slidenum">
              <a:rPr lang="en-AU" altLang="en-US">
                <a:solidFill>
                  <a:srgbClr val="FFFFFF"/>
                </a:solidFill>
              </a:rPr>
              <a:pPr/>
              <a:t>‹#›</a:t>
            </a:fld>
            <a:r>
              <a:rPr lang="en-AU" altLang="en-US">
                <a:solidFill>
                  <a:srgbClr val="FFFFFF"/>
                </a:solidFill>
              </a:rPr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381017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0500"/>
            <a:ext cx="73152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50th anniversary of the Narrabri site, Sep 2017</a:t>
            </a:r>
            <a:endParaRPr lang="en-A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58E89-2CE3-46B6-9191-72FDD221021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59739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33475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1335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773488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B6247F-B2C4-467A-A812-2A7F7E81FFC7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  <p:pic>
        <p:nvPicPr>
          <p:cNvPr id="117770" name="Picture 10" descr="CSIRO Logo Blue Reverse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188" y="5373688"/>
            <a:ext cx="1228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0078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EF8D-6A58-4C33-8EAF-28AFCDD6FC9C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0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2DBB8-3525-40E5-BFD7-1C872BFEA306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8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9544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557338"/>
            <a:ext cx="39560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0C317-3560-4DEC-A942-5F5263C1A82E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66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6B7D2-9C32-44B4-858F-319E10EDD043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4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F966-D53A-44F7-8BE6-C63B07E24A17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57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D321-D0DB-4F75-B389-584AEA663E29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4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E73D-D8BC-432A-AD5F-BC56FE346691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4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85A88-B04D-4005-BCAD-F19489D4299E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07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669B-8B29-4DEF-BDA5-23663E3F0CE3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95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15888"/>
            <a:ext cx="2068513" cy="5556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6057900" cy="5556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1FEA2-84DC-4F39-8570-CAE002919C38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49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213" y="1158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95446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92663" y="1557338"/>
            <a:ext cx="395605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3667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5075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407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4A08E2-7C71-4B30-96D7-3D4EFAB6CA39}" type="slidenum">
              <a:rPr lang="en-AU">
                <a:solidFill>
                  <a:srgbClr val="000080"/>
                </a:solidFill>
              </a:rPr>
              <a:pPr/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44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213" y="1158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95446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92663" y="1557338"/>
            <a:ext cx="395605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FE21-5FD6-4E9A-A94B-59F87487B02A}" type="slidenum">
              <a:rPr lang="en-AU">
                <a:solidFill>
                  <a:srgbClr val="00008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9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50th anniversary of the Narrabri site, Sep 2017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50th anniversary of the Narrabri site, Sep 2017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50th anniversary of the Narrabri site, Sep 2017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50th anniversary of the Narrabri site, Sep 2017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50th anniversary of the Narrabri site, Sep 2017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50th anniversary of the Narrabri site, Sep 2017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6"/>
          <p:cNvGrpSpPr>
            <a:grpSpLocks/>
          </p:cNvGrpSpPr>
          <p:nvPr/>
        </p:nvGrpSpPr>
        <p:grpSpPr bwMode="auto"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8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8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1932" name="Picture 78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33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819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1268413"/>
            <a:ext cx="84613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503988"/>
            <a:ext cx="608330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/>
              <a:t>50th anniversary of the Narrabri site, Sep 2017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4C47C-5CC3-4409-9528-EA392BB9F0C7}" type="slidenum">
              <a:rPr lang="en-AU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AU" altLang="en-US" smtClean="0">
                <a:solidFill>
                  <a:srgbClr val="FFFFFF"/>
                </a:solidFill>
              </a:rPr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3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anose="020F0502020204030204" pitchFamily="34" charset="0"/>
        </a:defRPr>
      </a:lvl9pPr>
    </p:titleStyle>
    <p:bodyStyle>
      <a:lvl1pPr marL="2159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15900" algn="l" rtl="0" fontAlgn="base">
        <a:lnSpc>
          <a:spcPct val="90000"/>
        </a:lnSpc>
        <a:spcBef>
          <a:spcPts val="600"/>
        </a:spcBef>
        <a:spcAft>
          <a:spcPct val="0"/>
        </a:spcAft>
        <a:buFont typeface="Calibri" panose="020F050202020403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chemeClr val="bg1"/>
            </a:gs>
            <a:gs pos="70000">
              <a:srgbClr val="181CC7"/>
            </a:gs>
            <a:gs pos="88000">
              <a:schemeClr val="accent5">
                <a:lumMod val="75000"/>
              </a:schemeClr>
            </a:gs>
            <a:gs pos="100000">
              <a:srgbClr val="3FDD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-12700" y="1524000"/>
            <a:ext cx="9204325" cy="5937448"/>
            <a:chOff x="-8" y="960"/>
            <a:chExt cx="5798" cy="3396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hidden">
            <a:xfrm>
              <a:off x="-8" y="960"/>
              <a:ext cx="5798" cy="27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hidden">
            <a:xfrm>
              <a:off x="-8" y="3744"/>
              <a:ext cx="5798" cy="61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92213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80629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66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075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rgbClr val="000080"/>
                </a:solidFill>
                <a:cs typeface="Arial" charset="0"/>
              </a:rPr>
              <a:t>50th anniversary of the Narrabri site, Sep 2017</a:t>
            </a:r>
            <a:endParaRPr lang="en-AU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5B346E6-871E-4C63-91F7-FFFF6979F4BF}" type="slidenum">
              <a:rPr lang="en-AU">
                <a:solidFill>
                  <a:srgbClr val="00008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80"/>
              </a:solidFill>
              <a:cs typeface="Arial" charset="0"/>
            </a:endParaRPr>
          </a:p>
        </p:txBody>
      </p:sp>
      <p:pic>
        <p:nvPicPr>
          <p:cNvPr id="116746" name="Picture 10" descr="CSIRO Logo Blue Reversed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734050"/>
            <a:ext cx="10271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433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Footer Placeholder 2"/>
          <p:cNvSpPr txBox="1">
            <a:spLocks/>
          </p:cNvSpPr>
          <p:nvPr/>
        </p:nvSpPr>
        <p:spPr bwMode="auto">
          <a:xfrm>
            <a:off x="420440" y="5013175"/>
            <a:ext cx="80422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1600" dirty="0" smtClean="0">
                <a:solidFill>
                  <a:schemeClr val="bg1"/>
                </a:solidFill>
              </a:rPr>
              <a:t>26 </a:t>
            </a:r>
            <a:r>
              <a:rPr lang="en-AU" altLang="en-US" sz="1600" dirty="0" smtClean="0">
                <a:solidFill>
                  <a:schemeClr val="bg1"/>
                </a:solidFill>
              </a:rPr>
              <a:t>Sep </a:t>
            </a:r>
            <a:r>
              <a:rPr lang="en-AU" altLang="en-US" sz="1600" dirty="0" smtClean="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14" name="Text Placeholder 13"/>
          <p:cNvSpPr>
            <a:spLocks/>
          </p:cNvSpPr>
          <p:nvPr/>
        </p:nvSpPr>
        <p:spPr bwMode="auto">
          <a:xfrm>
            <a:off x="360363" y="5626100"/>
            <a:ext cx="4751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16000" indent="-216000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1200" b="1" cap="all" dirty="0" err="1" smtClean="0">
                <a:solidFill>
                  <a:srgbClr val="FFFFFF"/>
                </a:solidFill>
              </a:rPr>
              <a:t>Csiro</a:t>
            </a:r>
            <a:r>
              <a:rPr lang="en-AU" sz="1200" b="1" cap="all" dirty="0" smtClean="0">
                <a:solidFill>
                  <a:srgbClr val="FFFFFF"/>
                </a:solidFill>
              </a:rPr>
              <a:t> astronomy and space science</a:t>
            </a:r>
            <a:endParaRPr lang="en-AU" sz="1200" b="1" cap="all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8"/>
          <a:stretch/>
        </p:blipFill>
        <p:spPr>
          <a:xfrm>
            <a:off x="0" y="-480726"/>
            <a:ext cx="9144000" cy="4165674"/>
          </a:xfrm>
          <a:prstGeom prst="rect">
            <a:avLst/>
          </a:prstGeom>
        </p:spPr>
      </p:pic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373996" y="4779961"/>
            <a:ext cx="8475710" cy="305223"/>
          </a:xfrm>
        </p:spPr>
        <p:txBody>
          <a:bodyPr/>
          <a:lstStyle/>
          <a:p>
            <a:r>
              <a:rPr lang="en-AU" sz="1600" dirty="0" smtClean="0"/>
              <a:t>Ron </a:t>
            </a:r>
            <a:r>
              <a:rPr lang="en-AU" sz="1600" dirty="0" err="1" smtClean="0"/>
              <a:t>Ekers</a:t>
            </a:r>
            <a:r>
              <a:rPr lang="en-AU" sz="1600" dirty="0" smtClean="0"/>
              <a:t>  </a:t>
            </a:r>
            <a:endParaRPr lang="en-AU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8775" y="3628181"/>
            <a:ext cx="8461375" cy="1096963"/>
          </a:xfrm>
        </p:spPr>
        <p:txBody>
          <a:bodyPr/>
          <a:lstStyle/>
          <a:p>
            <a:r>
              <a:rPr lang="en-AU" dirty="0" smtClean="0"/>
              <a:t>Paul Wild Observatory at Narrabri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99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rgbClr val="000080"/>
                </a:solidFill>
              </a:rPr>
              <a:t>50th anniversary of the Narrabri site, Sep 2017</a:t>
            </a:r>
            <a:endParaRPr lang="en-AU">
              <a:solidFill>
                <a:srgbClr val="00008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2599-0D47-4555-9144-3C50FB8F7C76}" type="slidenum">
              <a:rPr lang="en-AU">
                <a:solidFill>
                  <a:srgbClr val="000080"/>
                </a:solidFill>
              </a:rPr>
              <a:pPr/>
              <a:t>10</a:t>
            </a:fld>
            <a:endParaRPr lang="en-AU">
              <a:solidFill>
                <a:srgbClr val="000080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261"/>
            <a:ext cx="7772400" cy="762000"/>
          </a:xfrm>
        </p:spPr>
        <p:txBody>
          <a:bodyPr/>
          <a:lstStyle/>
          <a:p>
            <a:r>
              <a:rPr lang="en-US" dirty="0" smtClean="0"/>
              <a:t>Original $50Australian bill (1973)</a:t>
            </a:r>
            <a:endParaRPr lang="en-US" dirty="0"/>
          </a:p>
        </p:txBody>
      </p:sp>
      <p:pic>
        <p:nvPicPr>
          <p:cNvPr id="150531" name="Picture 3" descr="50dollar"/>
          <p:cNvPicPr>
            <a:picLocks noChangeAspect="1" noChangeArrowheads="1"/>
          </p:cNvPicPr>
          <p:nvPr/>
        </p:nvPicPr>
        <p:blipFill rotWithShape="1">
          <a:blip r:embed="rId3" cstate="print"/>
          <a:srcRect l="4877" t="7747" r="4877" b="9853"/>
          <a:stretch/>
        </p:blipFill>
        <p:spPr bwMode="auto">
          <a:xfrm>
            <a:off x="533400" y="1873404"/>
            <a:ext cx="8458200" cy="4527395"/>
          </a:xfrm>
          <a:prstGeom prst="rect">
            <a:avLst/>
          </a:prstGeom>
          <a:noFill/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533400" y="1905000"/>
            <a:ext cx="2057400" cy="3352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1066800"/>
            <a:ext cx="7239000" cy="5181600"/>
            <a:chOff x="1056" y="672"/>
            <a:chExt cx="4560" cy="3264"/>
          </a:xfrm>
        </p:grpSpPr>
        <p:pic>
          <p:nvPicPr>
            <p:cNvPr id="150534" name="Picture 6" descr="50dollar-ps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1" y="672"/>
              <a:ext cx="3095" cy="223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50535" name="AutoShape 7"/>
            <p:cNvSpPr>
              <a:spLocks noChangeArrowheads="1"/>
            </p:cNvSpPr>
            <p:nvPr/>
          </p:nvSpPr>
          <p:spPr bwMode="auto">
            <a:xfrm rot="-427186">
              <a:off x="1056" y="3090"/>
              <a:ext cx="3456" cy="846"/>
            </a:xfrm>
            <a:prstGeom prst="curvedUpArrow">
              <a:avLst>
                <a:gd name="adj1" fmla="val 17418"/>
                <a:gd name="adj2" fmla="val 97797"/>
                <a:gd name="adj3" fmla="val 33333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4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e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7" y="0"/>
            <a:ext cx="3257071" cy="6173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0" name="Picture 7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89462" y="44624"/>
            <a:ext cx="8461375" cy="85248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Centaurus A </a:t>
            </a:r>
            <a:br>
              <a:rPr lang="en-AU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ATCA Mosaic</a:t>
            </a:r>
            <a:endParaRPr lang="en-AU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3347864" y="44624"/>
            <a:ext cx="912813" cy="6172200"/>
            <a:chOff x="98" y="1488"/>
            <a:chExt cx="575" cy="2448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384" y="1488"/>
              <a:ext cx="0" cy="24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98" y="3338"/>
              <a:ext cx="575" cy="14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dirty="0" smtClean="0">
                  <a:solidFill>
                    <a:schemeClr val="tx2"/>
                  </a:solidFill>
                </a:rPr>
                <a:t>600 </a:t>
              </a:r>
              <a:r>
                <a:rPr lang="en-AU" altLang="en-US" dirty="0" err="1" smtClean="0">
                  <a:solidFill>
                    <a:schemeClr val="tx2"/>
                  </a:solidFill>
                </a:rPr>
                <a:t>kpc</a:t>
              </a:r>
              <a:endParaRPr lang="en-AU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3323" name="Rectangle 4"/>
          <p:cNvSpPr>
            <a:spLocks noChangeArrowheads="1"/>
          </p:cNvSpPr>
          <p:nvPr/>
        </p:nvSpPr>
        <p:spPr bwMode="auto">
          <a:xfrm>
            <a:off x="4508021" y="1189966"/>
            <a:ext cx="426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1.4GHz continuum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 full polarization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4 x 750m array configuration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406 </a:t>
            </a:r>
            <a:r>
              <a:rPr lang="en-US" altLang="en-US" dirty="0" err="1">
                <a:latin typeface="+mn-lt"/>
              </a:rPr>
              <a:t>pointings</a:t>
            </a:r>
            <a:r>
              <a:rPr lang="en-US" altLang="en-US" dirty="0">
                <a:latin typeface="+mn-lt"/>
              </a:rPr>
              <a:t>, hexagonal grid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  <a:sym typeface="Symbol" panose="05050102010706020507" pitchFamily="18" charset="2"/>
              </a:rPr>
              <a:t> </a:t>
            </a:r>
            <a:r>
              <a:rPr lang="en-US" altLang="en-US" dirty="0" smtClean="0">
                <a:latin typeface="+mn-lt"/>
              </a:rPr>
              <a:t>FOV </a:t>
            </a:r>
            <a:r>
              <a:rPr lang="en-US" altLang="en-US" dirty="0">
                <a:latin typeface="+mn-lt"/>
              </a:rPr>
              <a:t>45 deg</a:t>
            </a:r>
            <a:r>
              <a:rPr lang="en-US" altLang="en-US" baseline="30000" dirty="0">
                <a:latin typeface="+mn-lt"/>
              </a:rPr>
              <a:t>2</a:t>
            </a:r>
            <a:endParaRPr lang="en-US" alt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 smtClean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Angular resolution </a:t>
            </a:r>
            <a:r>
              <a:rPr lang="en-US" altLang="en-US" dirty="0" smtClean="0">
                <a:latin typeface="+mn-lt"/>
              </a:rPr>
              <a:t>~45</a:t>
            </a:r>
            <a:r>
              <a:rPr lang="en-US" altLang="en-US" dirty="0">
                <a:latin typeface="+mn-lt"/>
              </a:rPr>
              <a:t>’’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 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</a:t>
            </a:r>
            <a:r>
              <a:rPr lang="en-US" altLang="en-US" dirty="0">
                <a:latin typeface="+mn-lt"/>
              </a:rPr>
              <a:t>~0.26mJy/beam (0.1K)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2000" i="1" dirty="0" smtClean="0">
              <a:latin typeface="+mn-lt"/>
            </a:endParaRPr>
          </a:p>
          <a:p>
            <a:pPr marL="0" indent="0">
              <a:buNone/>
            </a:pPr>
            <a:r>
              <a:rPr lang="en-US" altLang="en-US" sz="2000" i="1" dirty="0" smtClean="0">
                <a:latin typeface="+mn-lt"/>
              </a:rPr>
              <a:t/>
            </a:r>
            <a:br>
              <a:rPr lang="en-US" altLang="en-US" sz="2000" i="1" dirty="0" smtClean="0">
                <a:latin typeface="+mn-lt"/>
              </a:rPr>
            </a:br>
            <a:r>
              <a:rPr lang="en-US" altLang="en-US" sz="2000" i="1" dirty="0" smtClean="0">
                <a:latin typeface="+mn-lt"/>
              </a:rPr>
              <a:t/>
            </a:r>
            <a:br>
              <a:rPr lang="en-US" altLang="en-US" sz="2000" i="1" dirty="0" smtClean="0">
                <a:latin typeface="+mn-lt"/>
              </a:rPr>
            </a:br>
            <a:r>
              <a:rPr lang="en-US" altLang="en-US" sz="2000" i="1" dirty="0" smtClean="0">
                <a:latin typeface="+mn-lt"/>
              </a:rPr>
              <a:t>Ilana </a:t>
            </a:r>
            <a:r>
              <a:rPr lang="en-US" altLang="en-US" sz="2000" i="1" dirty="0" err="1" smtClean="0">
                <a:latin typeface="+mn-lt"/>
              </a:rPr>
              <a:t>Feain</a:t>
            </a:r>
            <a:r>
              <a:rPr lang="en-US" altLang="en-US" sz="2000" i="1" dirty="0" smtClean="0">
                <a:latin typeface="+mn-lt"/>
              </a:rPr>
              <a:t>,  </a:t>
            </a:r>
            <a:r>
              <a:rPr lang="en-US" altLang="en-US" sz="2000" i="1" dirty="0" err="1" smtClean="0">
                <a:latin typeface="+mn-lt"/>
              </a:rPr>
              <a:t>ApJ</a:t>
            </a:r>
            <a:r>
              <a:rPr lang="en-US" altLang="en-US" sz="2000" i="1" dirty="0" smtClean="0">
                <a:latin typeface="+mn-lt"/>
              </a:rPr>
              <a:t> </a:t>
            </a:r>
            <a:r>
              <a:rPr lang="en-US" altLang="en-US" sz="2000" i="1" u="sng" dirty="0" smtClean="0">
                <a:latin typeface="+mn-lt"/>
              </a:rPr>
              <a:t>740</a:t>
            </a:r>
            <a:r>
              <a:rPr lang="en-US" altLang="en-US" sz="2000" i="1" dirty="0" smtClean="0">
                <a:latin typeface="+mn-lt"/>
              </a:rPr>
              <a:t>, 17 (2011)</a:t>
            </a:r>
            <a:endParaRPr lang="en-US" altLang="en-US" sz="2000" i="1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34CDB-A2D7-4885-836A-955F69A45D88}" type="slidenum">
              <a:rPr lang="en-AU" altLang="en-US" smtClean="0">
                <a:solidFill>
                  <a:srgbClr val="FFFFFF"/>
                </a:solidFill>
              </a:rPr>
              <a:pPr/>
              <a:t>11</a:t>
            </a:fld>
            <a:r>
              <a:rPr lang="en-AU" altLang="en-US" smtClean="0">
                <a:solidFill>
                  <a:srgbClr val="FFFFFF"/>
                </a:solidFill>
              </a:rPr>
              <a:t>  |</a:t>
            </a:r>
            <a:endParaRPr lang="en-AU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4" descr="ATCA_Nsp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949" y="0"/>
            <a:ext cx="10298113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6" name="Picture 7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C2C1C-CE8D-42C1-8B14-856CA5C4B1CA}" type="slidenum">
              <a:rPr lang="en-AU" altLang="en-US" smtClean="0">
                <a:solidFill>
                  <a:srgbClr val="FFFFFF"/>
                </a:solidFill>
              </a:rPr>
              <a:pPr/>
              <a:t>12</a:t>
            </a:fld>
            <a:r>
              <a:rPr lang="en-AU" altLang="en-US" smtClean="0">
                <a:solidFill>
                  <a:srgbClr val="FFFFFF"/>
                </a:solidFill>
              </a:rPr>
              <a:t>  |</a:t>
            </a:r>
            <a:endParaRPr lang="en-AU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50th anniversary of the Narrabri site, Sep 2017</a:t>
            </a:r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/>
          <a:lstStyle/>
          <a:p>
            <a:fld id="{6A10381B-71C9-49B6-9249-535CE9DB0DA0}" type="slidenum">
              <a:rPr lang="en-AU"/>
              <a:pPr/>
              <a:t>13</a:t>
            </a:fld>
            <a:endParaRPr lang="en-AU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6549" name="Picture 5" descr="MNRF_carto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9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C2C1C-CE8D-42C1-8B14-856CA5C4B1CA}" type="slidenum">
              <a:rPr lang="en-AU" altLang="en-US" smtClean="0">
                <a:solidFill>
                  <a:srgbClr val="FFFFFF"/>
                </a:solidFill>
              </a:rPr>
              <a:pPr/>
              <a:t>14</a:t>
            </a:fld>
            <a:r>
              <a:rPr lang="en-AU" altLang="en-US" smtClean="0">
                <a:solidFill>
                  <a:srgbClr val="FFFFFF"/>
                </a:solidFill>
              </a:rPr>
              <a:t>  |</a:t>
            </a:r>
            <a:endParaRPr lang="en-AU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842" y="0"/>
            <a:ext cx="11095683" cy="68580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59098" y="344265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Thank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784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91" y="161212"/>
            <a:ext cx="8461374" cy="85248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Heliograph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Narrabri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1967 </a:t>
            </a:r>
            <a:endParaRPr lang="en-US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" y="908720"/>
            <a:ext cx="5090784" cy="36415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96" y="3133509"/>
            <a:ext cx="2880320" cy="2204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9" y="949005"/>
            <a:ext cx="1526582" cy="2036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50th anniversary of the Narrabri site, Sep 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9" name="Wave 8"/>
          <p:cNvSpPr/>
          <p:nvPr/>
        </p:nvSpPr>
        <p:spPr>
          <a:xfrm>
            <a:off x="7585881" y="99299"/>
            <a:ext cx="914400" cy="91440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50</a:t>
            </a:r>
            <a:endParaRPr lang="en-AU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204617" y="4858972"/>
            <a:ext cx="6419683" cy="1324231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 $563,000 US Ford Foundation</a:t>
            </a:r>
          </a:p>
          <a:p>
            <a:pPr>
              <a:lnSpc>
                <a:spcPct val="120000"/>
              </a:lnSpc>
            </a:pPr>
            <a:r>
              <a:rPr lang="en-US" dirty="0"/>
              <a:t>$513,000 Australian Commonwealth Government</a:t>
            </a:r>
            <a:br>
              <a:rPr lang="en-US" dirty="0"/>
            </a:b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015751" y="2585495"/>
            <a:ext cx="1168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Paul Wild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4855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7" y="-103991"/>
            <a:ext cx="8461374" cy="85248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Narrabri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Opening  22 Sep 1967 </a:t>
            </a:r>
            <a:b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50th anniversary of the Narrabri site, Sep 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" y="1628775"/>
            <a:ext cx="4434757" cy="4464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9" y="1339648"/>
            <a:ext cx="4485641" cy="45006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03" y="1080220"/>
            <a:ext cx="4557152" cy="4504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43" y="750109"/>
            <a:ext cx="4486162" cy="445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07" y="542464"/>
            <a:ext cx="4518081" cy="44222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69101" y="153695"/>
            <a:ext cx="2402582" cy="3739866"/>
            <a:chOff x="6706493" y="58993"/>
            <a:chExt cx="2402582" cy="37398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398" y="58993"/>
              <a:ext cx="2392677" cy="31539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06493" y="3152528"/>
              <a:ext cx="2402581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chemeClr val="bg1"/>
                  </a:solidFill>
                </a:rPr>
                <a:t>John Gorton </a:t>
              </a:r>
            </a:p>
            <a:p>
              <a:pPr algn="ctr"/>
              <a:r>
                <a:rPr lang="en-AU" dirty="0" smtClean="0">
                  <a:solidFill>
                    <a:schemeClr val="bg1"/>
                  </a:solidFill>
                </a:rPr>
                <a:t>PM 1968-1971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121014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Narrabri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Culgoora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Sydney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CSIRO   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50th anniversary of the Narrabri site, Sep 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" y="0"/>
            <a:ext cx="1694614" cy="2338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69" y="-5240"/>
            <a:ext cx="1777130" cy="2343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07" y="3744031"/>
            <a:ext cx="4435315" cy="2336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" y="3844023"/>
            <a:ext cx="4708684" cy="2236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" y="3605979"/>
            <a:ext cx="4718617" cy="2507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r="8696" b="15981"/>
          <a:stretch/>
        </p:blipFill>
        <p:spPr>
          <a:xfrm>
            <a:off x="4733474" y="2708533"/>
            <a:ext cx="4365668" cy="34174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11" y="2338567"/>
            <a:ext cx="167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Hanbury</a:t>
            </a:r>
            <a:r>
              <a:rPr lang="en-AU" dirty="0" smtClean="0"/>
              <a:t>-Brown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884368" y="2304425"/>
            <a:ext cx="106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Paul Wild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1921315" y="2752196"/>
            <a:ext cx="915635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1963</a:t>
            </a:r>
            <a:endParaRPr lang="en-A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51234" y="2850845"/>
            <a:ext cx="915635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1967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35300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8523"/>
            <a:ext cx="8461374" cy="85248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Heliograph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1967-1984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50th anniversary of the Narrabri site, Sep 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61" y="404813"/>
            <a:ext cx="5052790" cy="56164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776" y="1628775"/>
            <a:ext cx="3205112" cy="421249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1 dual pol 2D image per second </a:t>
            </a:r>
          </a:p>
          <a:p>
            <a:pPr lvl="0"/>
            <a:r>
              <a:rPr lang="en-US" dirty="0" smtClean="0"/>
              <a:t>60 x 60 images</a:t>
            </a:r>
          </a:p>
          <a:p>
            <a:pPr lvl="0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J2 synthesis</a:t>
            </a:r>
          </a:p>
          <a:p>
            <a:pPr lvl="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Left circular(red)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Right circular (blue)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Solved </a:t>
            </a:r>
            <a:r>
              <a:rPr lang="en-US" dirty="0"/>
              <a:t>the problem of the evolution of type II and III solar </a:t>
            </a:r>
            <a:r>
              <a:rPr lang="en-US" dirty="0" smtClean="0"/>
              <a:t>bursts</a:t>
            </a:r>
          </a:p>
          <a:p>
            <a:r>
              <a:rPr lang="en-US" dirty="0" smtClean="0"/>
              <a:t>New picture for type IV bursts</a:t>
            </a:r>
            <a:endParaRPr lang="en-AU" dirty="0"/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696"/>
            <a:ext cx="9144000" cy="5798509"/>
          </a:xfrm>
          <a:ln w="38100">
            <a:noFill/>
          </a:ln>
          <a:effectLst>
            <a:softEdge rad="31750"/>
          </a:effectLst>
        </p:spPr>
      </p:pic>
      <p:grpSp>
        <p:nvGrpSpPr>
          <p:cNvPr id="10" name="Group 9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0" name="Picture 7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Synthesis Telescope (AST)</a:t>
            </a:r>
            <a:endParaRPr lang="en-A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3851920" y="1196752"/>
            <a:ext cx="4041130" cy="2304256"/>
          </a:xfrm>
          <a:solidFill>
            <a:schemeClr val="bg1">
              <a:alpha val="41000"/>
            </a:schemeClr>
          </a:solidFill>
          <a:effectLst>
            <a:softEdge rad="31750"/>
          </a:effectLst>
        </p:spPr>
        <p:txBody>
          <a:bodyPr anchor="ctr" anchorCtr="0"/>
          <a:lstStyle/>
          <a:p>
            <a:r>
              <a:rPr lang="en-AU" dirty="0" smtClean="0"/>
              <a:t>Proposed 1975, 1978</a:t>
            </a:r>
          </a:p>
          <a:p>
            <a:pPr lvl="1"/>
            <a:r>
              <a:rPr lang="en-AU" dirty="0" smtClean="0"/>
              <a:t>Parkes 64m  </a:t>
            </a:r>
            <a:endParaRPr lang="en-AU" dirty="0"/>
          </a:p>
          <a:p>
            <a:pPr lvl="1"/>
            <a:r>
              <a:rPr lang="en-AU" dirty="0" smtClean="0"/>
              <a:t>4-6 x 25m dishes, 1.2km baselines</a:t>
            </a:r>
          </a:p>
          <a:p>
            <a:pPr lvl="1"/>
            <a:r>
              <a:rPr lang="en-AU" dirty="0" smtClean="0"/>
              <a:t>$6m</a:t>
            </a:r>
          </a:p>
          <a:p>
            <a:r>
              <a:rPr lang="en-AU" dirty="0" smtClean="0"/>
              <a:t>Not funded</a:t>
            </a:r>
          </a:p>
          <a:p>
            <a:pPr lvl="1"/>
            <a:r>
              <a:rPr lang="en-AU" dirty="0" smtClean="0"/>
              <a:t>not sufficiently ambitious!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C2C1C-CE8D-42C1-8B14-856CA5C4B1CA}" type="slidenum">
              <a:rPr lang="en-AU" altLang="en-US" smtClean="0">
                <a:solidFill>
                  <a:srgbClr val="FFFFFF"/>
                </a:solidFill>
              </a:rPr>
              <a:pPr/>
              <a:t>6</a:t>
            </a:fld>
            <a:r>
              <a:rPr lang="en-AU" altLang="en-US" smtClean="0">
                <a:solidFill>
                  <a:srgbClr val="FFFFFF"/>
                </a:solidFill>
              </a:rPr>
              <a:t>  |</a:t>
            </a:r>
            <a:endParaRPr lang="en-AU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2" y="245546"/>
            <a:ext cx="7772400" cy="11430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 Compact Array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68413"/>
            <a:ext cx="396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dirty="0" smtClean="0"/>
              <a:t>6 antennas</a:t>
            </a:r>
          </a:p>
          <a:p>
            <a:pPr>
              <a:lnSpc>
                <a:spcPct val="90000"/>
              </a:lnSpc>
            </a:pPr>
            <a:r>
              <a:rPr lang="en-AU" altLang="en-US" dirty="0" smtClean="0"/>
              <a:t>22 m diameter </a:t>
            </a:r>
          </a:p>
          <a:p>
            <a:pPr>
              <a:lnSpc>
                <a:spcPct val="90000"/>
              </a:lnSpc>
            </a:pPr>
            <a:r>
              <a:rPr lang="en-AU" altLang="en-US" dirty="0" smtClean="0"/>
              <a:t>6km E-W track</a:t>
            </a:r>
          </a:p>
          <a:p>
            <a:pPr>
              <a:lnSpc>
                <a:spcPct val="90000"/>
              </a:lnSpc>
            </a:pPr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200m N-S track</a:t>
            </a:r>
          </a:p>
          <a:p>
            <a:pPr>
              <a:lnSpc>
                <a:spcPct val="90000"/>
              </a:lnSpc>
            </a:pPr>
            <a:r>
              <a:rPr lang="en-AU" altLang="en-US" dirty="0" smtClean="0"/>
              <a:t>frequency range</a:t>
            </a:r>
          </a:p>
          <a:p>
            <a:pPr lvl="1">
              <a:lnSpc>
                <a:spcPct val="90000"/>
              </a:lnSpc>
            </a:pPr>
            <a:r>
              <a:rPr lang="en-AU" altLang="en-US" dirty="0" smtClean="0"/>
              <a:t>1.3 – 10 GHz</a:t>
            </a:r>
          </a:p>
          <a:p>
            <a:pPr lvl="1">
              <a:lnSpc>
                <a:spcPct val="90000"/>
              </a:lnSpc>
            </a:pPr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16 – 26 GHz (2002)</a:t>
            </a:r>
          </a:p>
          <a:p>
            <a:pPr lvl="1">
              <a:lnSpc>
                <a:spcPct val="90000"/>
              </a:lnSpc>
            </a:pPr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80 – 100 GHz (2002)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Correlator</a:t>
            </a:r>
            <a:endParaRPr lang="en-AU" alt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4 x 2GHz  (2005)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Polyphase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FX</a:t>
            </a:r>
          </a:p>
        </p:txBody>
      </p:sp>
      <p:pic>
        <p:nvPicPr>
          <p:cNvPr id="61444" name="Picture 4" descr="atca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46" y="1268413"/>
            <a:ext cx="5734978" cy="46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50th anniversary of the Narrabri site, Sep 2017</a:t>
            </a:r>
            <a:endParaRPr lang="en-A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C2C1C-CE8D-42C1-8B14-856CA5C4B1CA}" type="slidenum">
              <a:rPr lang="en-AU" altLang="en-US" smtClean="0">
                <a:solidFill>
                  <a:srgbClr val="FFFFFF"/>
                </a:solidFill>
              </a:rPr>
              <a:pPr/>
              <a:t>7</a:t>
            </a:fld>
            <a:r>
              <a:rPr lang="en-AU" altLang="en-US" smtClean="0">
                <a:solidFill>
                  <a:srgbClr val="FFFFFF"/>
                </a:solidFill>
              </a:rPr>
              <a:t>  |</a:t>
            </a:r>
            <a:endParaRPr lang="en-AU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7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Footer Placeholder 5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AU" altLang="en-US" sz="900" smtClean="0">
                <a:solidFill>
                  <a:schemeClr val="bg1"/>
                </a:solidFill>
                <a:latin typeface="+mn-lt"/>
              </a:rPr>
              <a:t>50th anniversary of the Narrabri site, Sep 2017</a:t>
            </a:r>
            <a:endParaRPr lang="en-AU" altLang="en-US" sz="9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4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0200" y="6447210"/>
            <a:ext cx="288925" cy="23738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68B308-62FF-4013-8043-834AA619D75D}" type="slidenum">
              <a:rPr lang="en-AU" altLang="en-US" sz="900" smtClean="0">
                <a:solidFill>
                  <a:schemeClr val="bg1"/>
                </a:solidFill>
                <a:latin typeface="+mn-lt"/>
              </a:rPr>
              <a:pPr/>
              <a:t>8</a:t>
            </a:fld>
            <a:r>
              <a:rPr lang="en-AU" altLang="en-US" sz="900" dirty="0" smtClean="0">
                <a:solidFill>
                  <a:schemeClr val="bg1"/>
                </a:solidFill>
                <a:latin typeface="+mn-lt"/>
              </a:rPr>
              <a:t>  |</a:t>
            </a:r>
            <a:endParaRPr lang="en-AU" alt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46844"/>
            <a:ext cx="7315200" cy="11811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 Telescope Visibility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184422"/>
            <a:ext cx="4343400" cy="4114800"/>
          </a:xfrm>
          <a:noFill/>
          <a:ln>
            <a:noFill/>
          </a:ln>
        </p:spPr>
        <p:txBody>
          <a:bodyPr lIns="92075" tIns="46038" rIns="92075" bIns="46038"/>
          <a:lstStyle/>
          <a:p>
            <a:r>
              <a:rPr lang="en-AU" altLang="en-US" sz="2400" dirty="0" smtClean="0"/>
              <a:t>Opened by the Prime Minister </a:t>
            </a:r>
          </a:p>
          <a:p>
            <a:pPr lvl="1"/>
            <a:r>
              <a:rPr lang="en-AU" altLang="en-US" sz="2000" dirty="0" smtClean="0"/>
              <a:t>Sep 1988 at a cost of $50m</a:t>
            </a:r>
          </a:p>
          <a:p>
            <a:r>
              <a:rPr lang="en-AU" altLang="en-US" sz="2400" dirty="0" smtClean="0"/>
              <a:t>Prestige</a:t>
            </a:r>
          </a:p>
          <a:p>
            <a:r>
              <a:rPr lang="en-AU" altLang="en-US" sz="2400" dirty="0" smtClean="0"/>
              <a:t>High impact showpiece for Australian science and  technology</a:t>
            </a:r>
          </a:p>
          <a:p>
            <a:pPr lvl="1"/>
            <a:r>
              <a:rPr lang="en-AU" altLang="en-US" sz="2000" dirty="0" smtClean="0"/>
              <a:t> 85% local content</a:t>
            </a:r>
          </a:p>
          <a:p>
            <a:pPr lvl="1"/>
            <a:r>
              <a:rPr lang="en-AU" altLang="en-US" sz="2000" dirty="0" smtClean="0"/>
              <a:t>Impressive facility</a:t>
            </a:r>
          </a:p>
          <a:p>
            <a:r>
              <a:rPr lang="en-AU" altLang="en-US" sz="2400" dirty="0" smtClean="0"/>
              <a:t>International credibility</a:t>
            </a:r>
          </a:p>
        </p:txBody>
      </p:sp>
      <p:sp>
        <p:nvSpPr>
          <p:cNvPr id="103431" name="Rectangle 4"/>
          <p:cNvSpPr>
            <a:spLocks noChangeArrowheads="1"/>
          </p:cNvSpPr>
          <p:nvPr/>
        </p:nvSpPr>
        <p:spPr bwMode="auto">
          <a:xfrm>
            <a:off x="137464" y="4389252"/>
            <a:ext cx="4663136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AU" altLang="en-US" sz="2000" i="1" dirty="0" smtClean="0">
                <a:latin typeface="+mn-lt"/>
              </a:rPr>
              <a:t>A </a:t>
            </a:r>
            <a:r>
              <a:rPr lang="en-AU" altLang="en-US" sz="2000" i="1" dirty="0">
                <a:latin typeface="+mn-lt"/>
              </a:rPr>
              <a:t>new era in </a:t>
            </a:r>
            <a:r>
              <a:rPr lang="en-AU" altLang="en-US" sz="2000" i="1" dirty="0" smtClean="0">
                <a:latin typeface="+mn-lt"/>
              </a:rPr>
              <a:t>Australian scientific research.</a:t>
            </a:r>
            <a:r>
              <a:rPr lang="en-AU" altLang="en-US" sz="2000" i="1" dirty="0">
                <a:latin typeface="+mn-lt"/>
              </a:rPr>
              <a:t/>
            </a:r>
            <a:br>
              <a:rPr lang="en-AU" altLang="en-US" sz="2000" i="1" dirty="0">
                <a:latin typeface="+mn-lt"/>
              </a:rPr>
            </a:br>
            <a:r>
              <a:rPr lang="en-AU" altLang="en-US" sz="2000" dirty="0" smtClean="0">
                <a:latin typeface="+mn-lt"/>
              </a:rPr>
              <a:t>Bob Hawke, Prime Minister</a:t>
            </a:r>
            <a:endParaRPr lang="en-AU" altLang="en-US" sz="2000" dirty="0">
              <a:latin typeface="+mn-lt"/>
            </a:endParaRPr>
          </a:p>
        </p:txBody>
      </p:sp>
      <p:pic>
        <p:nvPicPr>
          <p:cNvPr id="103432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236477"/>
            <a:ext cx="4327525" cy="3152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Footer Placeholder 5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AU" altLang="en-US" sz="900" smtClean="0">
                <a:solidFill>
                  <a:schemeClr val="bg1"/>
                </a:solidFill>
                <a:latin typeface="+mn-lt"/>
              </a:rPr>
              <a:t>50th anniversary of the Narrabri site, Sep 2017</a:t>
            </a:r>
            <a:endParaRPr lang="en-AU" altLang="en-US" sz="9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4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0200" y="6447210"/>
            <a:ext cx="288925" cy="23738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68B308-62FF-4013-8043-834AA619D75D}" type="slidenum">
              <a:rPr lang="en-AU" altLang="en-US" sz="900" smtClean="0">
                <a:solidFill>
                  <a:schemeClr val="bg1"/>
                </a:solidFill>
                <a:latin typeface="+mn-lt"/>
              </a:rPr>
              <a:pPr/>
              <a:t>9</a:t>
            </a:fld>
            <a:r>
              <a:rPr lang="en-AU" altLang="en-US" sz="900" dirty="0" smtClean="0">
                <a:solidFill>
                  <a:schemeClr val="bg1"/>
                </a:solidFill>
                <a:latin typeface="+mn-lt"/>
              </a:rPr>
              <a:t>  |</a:t>
            </a:r>
            <a:endParaRPr lang="en-AU" alt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46844"/>
            <a:ext cx="7315200" cy="1181100"/>
          </a:xfrm>
          <a:noFill/>
        </p:spPr>
        <p:txBody>
          <a:bodyPr lIns="92075" tIns="46038" rIns="92075" bIns="46038" anchor="ctr"/>
          <a:lstStyle/>
          <a:p>
            <a:r>
              <a:rPr lang="en-AU" altLang="en-US" dirty="0" smtClean="0"/>
              <a:t>Australia Telescope Opening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8686"/>
            <a:ext cx="9109075" cy="61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IRO Theme 3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Theme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SIRO Theme 3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A9CE"/>
        </a:accent1>
        <a:accent2>
          <a:srgbClr val="00313C"/>
        </a:accent2>
        <a:accent3>
          <a:srgbClr val="FFFFFF"/>
        </a:accent3>
        <a:accent4>
          <a:srgbClr val="000000"/>
        </a:accent4>
        <a:accent5>
          <a:srgbClr val="AAD1E3"/>
        </a:accent5>
        <a:accent6>
          <a:srgbClr val="002B35"/>
        </a:accent6>
        <a:hlink>
          <a:srgbClr val="41B6E6"/>
        </a:hlink>
        <a:folHlink>
          <a:srgbClr val="004B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PEM2000">
  <a:themeElements>
    <a:clrScheme name="CPEM2000 1">
      <a:dk1>
        <a:srgbClr val="000080"/>
      </a:dk1>
      <a:lt1>
        <a:srgbClr val="FFFFFF"/>
      </a:lt1>
      <a:dk2>
        <a:srgbClr val="000000"/>
      </a:dk2>
      <a:lt2>
        <a:srgbClr val="FFCC66"/>
      </a:lt2>
      <a:accent1>
        <a:srgbClr val="3366FF"/>
      </a:accent1>
      <a:accent2>
        <a:srgbClr val="00CCCC"/>
      </a:accent2>
      <a:accent3>
        <a:srgbClr val="AAAAAA"/>
      </a:accent3>
      <a:accent4>
        <a:srgbClr val="DADADA"/>
      </a:accent4>
      <a:accent5>
        <a:srgbClr val="ADB8FF"/>
      </a:accent5>
      <a:accent6>
        <a:srgbClr val="00B9B9"/>
      </a:accent6>
      <a:hlink>
        <a:srgbClr val="FF0033"/>
      </a:hlink>
      <a:folHlink>
        <a:srgbClr val="CCECFF"/>
      </a:folHlink>
    </a:clrScheme>
    <a:fontScheme name="CPEM200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PEM2000 1">
        <a:dk1>
          <a:srgbClr val="000080"/>
        </a:dk1>
        <a:lt1>
          <a:srgbClr val="FFFFFF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00CCCC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B9B9"/>
        </a:accent6>
        <a:hlink>
          <a:srgbClr val="FF0033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EM2000 2">
        <a:dk1>
          <a:srgbClr val="000066"/>
        </a:dk1>
        <a:lt1>
          <a:srgbClr val="99CCFF"/>
        </a:lt1>
        <a:dk2>
          <a:srgbClr val="3366CC"/>
        </a:dk2>
        <a:lt2>
          <a:srgbClr val="000080"/>
        </a:lt2>
        <a:accent1>
          <a:srgbClr val="CCECFF"/>
        </a:accent1>
        <a:accent2>
          <a:srgbClr val="CCFFCC"/>
        </a:accent2>
        <a:accent3>
          <a:srgbClr val="CAE2FF"/>
        </a:accent3>
        <a:accent4>
          <a:srgbClr val="000056"/>
        </a:accent4>
        <a:accent5>
          <a:srgbClr val="E2F4FF"/>
        </a:accent5>
        <a:accent6>
          <a:srgbClr val="B9E7B9"/>
        </a:accent6>
        <a:hlink>
          <a:srgbClr val="FFC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EAEAEA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4">
        <a:dk1>
          <a:srgbClr val="000000"/>
        </a:dk1>
        <a:lt1>
          <a:srgbClr val="FFFFFF"/>
        </a:lt1>
        <a:dk2>
          <a:srgbClr val="003366"/>
        </a:dk2>
        <a:lt2>
          <a:srgbClr val="FF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EM2000 5">
        <a:dk1>
          <a:srgbClr val="000000"/>
        </a:dk1>
        <a:lt1>
          <a:srgbClr val="0099FF"/>
        </a:lt1>
        <a:dk2>
          <a:srgbClr val="000099"/>
        </a:dk2>
        <a:lt2>
          <a:srgbClr val="000066"/>
        </a:lt2>
        <a:accent1>
          <a:srgbClr val="99CCFF"/>
        </a:accent1>
        <a:accent2>
          <a:srgbClr val="FFFFCC"/>
        </a:accent2>
        <a:accent3>
          <a:srgbClr val="AACAFF"/>
        </a:accent3>
        <a:accent4>
          <a:srgbClr val="000000"/>
        </a:accent4>
        <a:accent5>
          <a:srgbClr val="CAE2FF"/>
        </a:accent5>
        <a:accent6>
          <a:srgbClr val="E7E7B9"/>
        </a:accent6>
        <a:hlink>
          <a:srgbClr val="00CC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EM2000 6">
        <a:dk1>
          <a:srgbClr val="000000"/>
        </a:dk1>
        <a:lt1>
          <a:srgbClr val="FFFFFF"/>
        </a:lt1>
        <a:dk2>
          <a:srgbClr val="660066"/>
        </a:dk2>
        <a:lt2>
          <a:srgbClr val="FFCC66"/>
        </a:lt2>
        <a:accent1>
          <a:srgbClr val="6600CC"/>
        </a:accent1>
        <a:accent2>
          <a:srgbClr val="0099CC"/>
        </a:accent2>
        <a:accent3>
          <a:srgbClr val="B8AAB8"/>
        </a:accent3>
        <a:accent4>
          <a:srgbClr val="DADADA"/>
        </a:accent4>
        <a:accent5>
          <a:srgbClr val="B8AAE2"/>
        </a:accent5>
        <a:accent6>
          <a:srgbClr val="008AB9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4814</TotalTime>
  <Words>869</Words>
  <Application>Microsoft Office PowerPoint</Application>
  <PresentationFormat>On-screen Show (4:3)</PresentationFormat>
  <Paragraphs>128</Paragraphs>
  <Slides>14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Monotype Sorts</vt:lpstr>
      <vt:lpstr>Symbol</vt:lpstr>
      <vt:lpstr>Times New Roman</vt:lpstr>
      <vt:lpstr>Wingdings</vt:lpstr>
      <vt:lpstr>CSIRO Theme</vt:lpstr>
      <vt:lpstr>CSIRO Theme 3</vt:lpstr>
      <vt:lpstr>CPEM2000</vt:lpstr>
      <vt:lpstr>Paul Wild Observatory at Narrabri</vt:lpstr>
      <vt:lpstr>Solar Heliograph at Narrabri 1967 </vt:lpstr>
      <vt:lpstr>Narrabri Opening  22 Sep 1967  </vt:lpstr>
      <vt:lpstr>Narrabri or Culgoora? U. Sydney – CSIRO     </vt:lpstr>
      <vt:lpstr>Solar Heliograph 1967-1984</vt:lpstr>
      <vt:lpstr>Australian Synthesis Telescope (AST)</vt:lpstr>
      <vt:lpstr>The AT Compact Array</vt:lpstr>
      <vt:lpstr>Australia Telescope Visibility</vt:lpstr>
      <vt:lpstr>Australia Telescope Opening</vt:lpstr>
      <vt:lpstr>Original $50Australian bill (1973)</vt:lpstr>
      <vt:lpstr>Centaurus A  ATCA Mosaic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Bock</dc:creator>
  <cp:lastModifiedBy>Ekers, Ron (CASS, Marsfield)</cp:lastModifiedBy>
  <cp:revision>103</cp:revision>
  <dcterms:created xsi:type="dcterms:W3CDTF">2016-09-09T20:31:12Z</dcterms:created>
  <dcterms:modified xsi:type="dcterms:W3CDTF">2017-09-25T12:49:57Z</dcterms:modified>
</cp:coreProperties>
</file>