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Lst>
  <p:notesMasterIdLst>
    <p:notesMasterId r:id="rId64"/>
  </p:notesMasterIdLst>
  <p:handoutMasterIdLst>
    <p:handoutMasterId r:id="rId65"/>
  </p:handoutMasterIdLst>
  <p:sldIdLst>
    <p:sldId id="622" r:id="rId2"/>
    <p:sldId id="757" r:id="rId3"/>
    <p:sldId id="631" r:id="rId4"/>
    <p:sldId id="630" r:id="rId5"/>
    <p:sldId id="645" r:id="rId6"/>
    <p:sldId id="646" r:id="rId7"/>
    <p:sldId id="647" r:id="rId8"/>
    <p:sldId id="648" r:id="rId9"/>
    <p:sldId id="689" r:id="rId10"/>
    <p:sldId id="640" r:id="rId11"/>
    <p:sldId id="650" r:id="rId12"/>
    <p:sldId id="716" r:id="rId13"/>
    <p:sldId id="656" r:id="rId14"/>
    <p:sldId id="657" r:id="rId15"/>
    <p:sldId id="636" r:id="rId16"/>
    <p:sldId id="655" r:id="rId17"/>
    <p:sldId id="760" r:id="rId18"/>
    <p:sldId id="761" r:id="rId19"/>
    <p:sldId id="762" r:id="rId20"/>
    <p:sldId id="763" r:id="rId21"/>
    <p:sldId id="659" r:id="rId22"/>
    <p:sldId id="660" r:id="rId23"/>
    <p:sldId id="661" r:id="rId24"/>
    <p:sldId id="664" r:id="rId25"/>
    <p:sldId id="764" r:id="rId26"/>
    <p:sldId id="639" r:id="rId27"/>
    <p:sldId id="733" r:id="rId28"/>
    <p:sldId id="746" r:id="rId29"/>
    <p:sldId id="641" r:id="rId30"/>
    <p:sldId id="703" r:id="rId31"/>
    <p:sldId id="704" r:id="rId32"/>
    <p:sldId id="705" r:id="rId33"/>
    <p:sldId id="765" r:id="rId34"/>
    <p:sldId id="709" r:id="rId35"/>
    <p:sldId id="735" r:id="rId36"/>
    <p:sldId id="737" r:id="rId37"/>
    <p:sldId id="711" r:id="rId38"/>
    <p:sldId id="712" r:id="rId39"/>
    <p:sldId id="744" r:id="rId40"/>
    <p:sldId id="721" r:id="rId41"/>
    <p:sldId id="756" r:id="rId42"/>
    <p:sldId id="707" r:id="rId43"/>
    <p:sldId id="695" r:id="rId44"/>
    <p:sldId id="730" r:id="rId45"/>
    <p:sldId id="736" r:id="rId46"/>
    <p:sldId id="698" r:id="rId47"/>
    <p:sldId id="729" r:id="rId48"/>
    <p:sldId id="696" r:id="rId49"/>
    <p:sldId id="739" r:id="rId50"/>
    <p:sldId id="740" r:id="rId51"/>
    <p:sldId id="671" r:id="rId52"/>
    <p:sldId id="672" r:id="rId53"/>
    <p:sldId id="700" r:id="rId54"/>
    <p:sldId id="753" r:id="rId55"/>
    <p:sldId id="768" r:id="rId56"/>
    <p:sldId id="769" r:id="rId57"/>
    <p:sldId id="715" r:id="rId58"/>
    <p:sldId id="668" r:id="rId59"/>
    <p:sldId id="767" r:id="rId60"/>
    <p:sldId id="725" r:id="rId61"/>
    <p:sldId id="728" r:id="rId62"/>
    <p:sldId id="766" r:id="rId63"/>
  </p:sldIdLst>
  <p:sldSz cx="9144000" cy="6858000" type="screen4x3"/>
  <p:notesSz cx="6797675" cy="9926638"/>
  <p:defaultTextStyle>
    <a:defPPr>
      <a:defRPr lang="en-AU"/>
    </a:defPPr>
    <a:lvl1pPr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98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DB7"/>
    <a:srgbClr val="8DADA9"/>
    <a:srgbClr val="FFFF00"/>
    <a:srgbClr val="000005"/>
    <a:srgbClr val="00000A"/>
    <a:srgbClr val="080808"/>
    <a:srgbClr val="0A0A0A"/>
    <a:srgbClr val="3FDDFD"/>
    <a:srgbClr val="FF3399"/>
    <a:srgbClr val="0A0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50" autoAdjust="0"/>
    <p:restoredTop sz="86348" autoAdjust="0"/>
  </p:normalViewPr>
  <p:slideViewPr>
    <p:cSldViewPr>
      <p:cViewPr varScale="1">
        <p:scale>
          <a:sx n="43" d="100"/>
          <a:sy n="43" d="100"/>
        </p:scale>
        <p:origin x="48" y="492"/>
      </p:cViewPr>
      <p:guideLst>
        <p:guide orient="horz" pos="981"/>
        <p:guide pos="2880"/>
      </p:guideLst>
    </p:cSldViewPr>
  </p:slideViewPr>
  <p:outlineViewPr>
    <p:cViewPr>
      <p:scale>
        <a:sx n="33" d="100"/>
        <a:sy n="33" d="100"/>
      </p:scale>
      <p:origin x="0" y="-922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Lst>
  </p:outlineViewPr>
  <p:notesTextViewPr>
    <p:cViewPr>
      <p:scale>
        <a:sx n="150" d="100"/>
        <a:sy n="15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22.xml"/><Relationship Id="rId26" Type="http://schemas.openxmlformats.org/officeDocument/2006/relationships/slide" Target="slides/slide32.xml"/><Relationship Id="rId39" Type="http://schemas.openxmlformats.org/officeDocument/2006/relationships/slide" Target="slides/slide48.xml"/><Relationship Id="rId3" Type="http://schemas.openxmlformats.org/officeDocument/2006/relationships/slide" Target="slides/slide3.xml"/><Relationship Id="rId21" Type="http://schemas.openxmlformats.org/officeDocument/2006/relationships/slide" Target="slides/slide26.xml"/><Relationship Id="rId34" Type="http://schemas.openxmlformats.org/officeDocument/2006/relationships/slide" Target="slides/slide43.xml"/><Relationship Id="rId42" Type="http://schemas.openxmlformats.org/officeDocument/2006/relationships/slide" Target="slides/slide51.xml"/><Relationship Id="rId47" Type="http://schemas.openxmlformats.org/officeDocument/2006/relationships/slide" Target="slides/slide59.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21.xml"/><Relationship Id="rId25" Type="http://schemas.openxmlformats.org/officeDocument/2006/relationships/slide" Target="slides/slide31.xml"/><Relationship Id="rId33" Type="http://schemas.openxmlformats.org/officeDocument/2006/relationships/slide" Target="slides/slide42.xml"/><Relationship Id="rId38" Type="http://schemas.openxmlformats.org/officeDocument/2006/relationships/slide" Target="slides/slide47.xml"/><Relationship Id="rId46" Type="http://schemas.openxmlformats.org/officeDocument/2006/relationships/slide" Target="slides/slide58.xml"/><Relationship Id="rId2" Type="http://schemas.openxmlformats.org/officeDocument/2006/relationships/slide" Target="slides/slide2.xml"/><Relationship Id="rId16" Type="http://schemas.openxmlformats.org/officeDocument/2006/relationships/slide" Target="slides/slide16.xml"/><Relationship Id="rId20" Type="http://schemas.openxmlformats.org/officeDocument/2006/relationships/slide" Target="slides/slide24.xml"/><Relationship Id="rId29" Type="http://schemas.openxmlformats.org/officeDocument/2006/relationships/slide" Target="slides/slide37.xml"/><Relationship Id="rId41" Type="http://schemas.openxmlformats.org/officeDocument/2006/relationships/slide" Target="slides/slide50.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30.xml"/><Relationship Id="rId32" Type="http://schemas.openxmlformats.org/officeDocument/2006/relationships/slide" Target="slides/slide40.xml"/><Relationship Id="rId37" Type="http://schemas.openxmlformats.org/officeDocument/2006/relationships/slide" Target="slides/slide46.xml"/><Relationship Id="rId40" Type="http://schemas.openxmlformats.org/officeDocument/2006/relationships/slide" Target="slides/slide49.xml"/><Relationship Id="rId45" Type="http://schemas.openxmlformats.org/officeDocument/2006/relationships/slide" Target="slides/slide57.xml"/><Relationship Id="rId5" Type="http://schemas.openxmlformats.org/officeDocument/2006/relationships/slide" Target="slides/slide5.xml"/><Relationship Id="rId15" Type="http://schemas.openxmlformats.org/officeDocument/2006/relationships/slide" Target="slides/slide15.xml"/><Relationship Id="rId23" Type="http://schemas.openxmlformats.org/officeDocument/2006/relationships/slide" Target="slides/slide29.xml"/><Relationship Id="rId28" Type="http://schemas.openxmlformats.org/officeDocument/2006/relationships/slide" Target="slides/slide36.xml"/><Relationship Id="rId36" Type="http://schemas.openxmlformats.org/officeDocument/2006/relationships/slide" Target="slides/slide45.xml"/><Relationship Id="rId49" Type="http://schemas.openxmlformats.org/officeDocument/2006/relationships/slide" Target="slides/slide61.xml"/><Relationship Id="rId10" Type="http://schemas.openxmlformats.org/officeDocument/2006/relationships/slide" Target="slides/slide10.xml"/><Relationship Id="rId19" Type="http://schemas.openxmlformats.org/officeDocument/2006/relationships/slide" Target="slides/slide23.xml"/><Relationship Id="rId31" Type="http://schemas.openxmlformats.org/officeDocument/2006/relationships/slide" Target="slides/slide39.xml"/><Relationship Id="rId44" Type="http://schemas.openxmlformats.org/officeDocument/2006/relationships/slide" Target="slides/slide53.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8.xml"/><Relationship Id="rId27" Type="http://schemas.openxmlformats.org/officeDocument/2006/relationships/slide" Target="slides/slide35.xml"/><Relationship Id="rId30" Type="http://schemas.openxmlformats.org/officeDocument/2006/relationships/slide" Target="slides/slide38.xml"/><Relationship Id="rId35" Type="http://schemas.openxmlformats.org/officeDocument/2006/relationships/slide" Target="slides/slide44.xml"/><Relationship Id="rId43" Type="http://schemas.openxmlformats.org/officeDocument/2006/relationships/slide" Target="slides/slide52.xml"/><Relationship Id="rId48" Type="http://schemas.openxmlformats.org/officeDocument/2006/relationships/slide" Target="slides/slide60.xml"/><Relationship Id="rId8"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Sheet1!$B$1</c:f>
              <c:strCache>
                <c:ptCount val="1"/>
                <c:pt idx="0">
                  <c:v>Tsys</c:v>
                </c:pt>
              </c:strCache>
            </c:strRef>
          </c:tx>
          <c:spPr>
            <a:ln w="25400" cap="rnd">
              <a:noFill/>
            </a:ln>
            <a:effectLst>
              <a:glow rad="139700">
                <a:schemeClr val="dk1">
                  <a:tint val="88500"/>
                  <a:satMod val="175000"/>
                  <a:alpha val="14000"/>
                </a:schemeClr>
              </a:glow>
            </a:effectLst>
          </c:spPr>
          <c:marker>
            <c:symbol val="circle"/>
            <c:size val="8"/>
            <c:spPr>
              <a:solidFill>
                <a:srgbClr val="FFC000"/>
              </a:solidFill>
              <a:ln>
                <a:noFill/>
              </a:ln>
              <a:effectLst>
                <a:glow rad="63500">
                  <a:schemeClr val="dk1">
                    <a:tint val="88500"/>
                    <a:satMod val="175000"/>
                    <a:alpha val="25000"/>
                  </a:schemeClr>
                </a:glow>
              </a:effectLst>
            </c:spPr>
          </c:marker>
          <c:dLbls>
            <c:dLbl>
              <c:idx val="0"/>
              <c:layout/>
              <c:tx>
                <c:rich>
                  <a:bodyPr/>
                  <a:lstStyle/>
                  <a:p>
                    <a:fld id="{47C8D8CD-8C56-4FF2-B39B-106788F0C952}" type="CELLRANGE">
                      <a:rPr lang="en-US"/>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
              <c:layout/>
              <c:tx>
                <c:rich>
                  <a:bodyPr/>
                  <a:lstStyle/>
                  <a:p>
                    <a:fld id="{C0C9ECC9-652B-4FD2-A0CE-87BA69E3B6F6}"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F257F230-36BB-4511-9FC1-67E06774327F}"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extLst>
            </c:dLbl>
            <c:dLbl>
              <c:idx val="4"/>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extLst>
            </c:dLbl>
            <c:dLbl>
              <c:idx val="5"/>
              <c:layout/>
              <c:tx>
                <c:rich>
                  <a:bodyPr/>
                  <a:lstStyle/>
                  <a:p>
                    <a:fld id="{F4175F4F-326E-402F-9A1C-35592F821100}"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6"/>
              <c:layout/>
              <c:tx>
                <c:rich>
                  <a:bodyPr/>
                  <a:lstStyle/>
                  <a:p>
                    <a:fld id="{43C3E0D3-DA46-4A56-89C9-BEB3236914BE}"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7"/>
              <c:layout/>
              <c:tx>
                <c:rich>
                  <a:bodyPr/>
                  <a:lstStyle/>
                  <a:p>
                    <a:fld id="{56046518-23F3-4A61-9E32-246129706623}"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8"/>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extLst>
            </c:dLbl>
            <c:dLbl>
              <c:idx val="9"/>
              <c:layout/>
              <c:tx>
                <c:rich>
                  <a:bodyPr/>
                  <a:lstStyle/>
                  <a:p>
                    <a:fld id="{CB155653-8152-4972-8D17-8A0E8C358011}" type="CELLRANGE">
                      <a:rPr lang="en-AU"/>
                      <a:pPr/>
                      <a:t>[CELLRANGE]</a:t>
                    </a:fld>
                    <a:endParaRPr lang="en-AU"/>
                  </a:p>
                </c:rich>
              </c:tx>
              <c:dLblPos val="r"/>
              <c:showLegendKey val="0"/>
              <c:showVal val="0"/>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layout/>
                <c15:showDataLabelsRange val="1"/>
                <c15:showLeaderLines val="0"/>
              </c:ext>
            </c:extLst>
          </c:dLbls>
          <c:trendline>
            <c:spPr>
              <a:ln w="25400" cap="rnd">
                <a:solidFill>
                  <a:schemeClr val="dk1">
                    <a:tint val="88500"/>
                    <a:alpha val="50000"/>
                  </a:schemeClr>
                </a:solidFill>
              </a:ln>
              <a:effectLst/>
            </c:spPr>
            <c:trendlineType val="exp"/>
            <c:dispRSqr val="0"/>
            <c:dispEq val="0"/>
          </c:trendline>
          <c:xVal>
            <c:numRef>
              <c:f>Sheet1!$A$2:$A$11</c:f>
              <c:numCache>
                <c:formatCode>General</c:formatCode>
                <c:ptCount val="10"/>
                <c:pt idx="0">
                  <c:v>1940</c:v>
                </c:pt>
                <c:pt idx="1">
                  <c:v>1950</c:v>
                </c:pt>
                <c:pt idx="2">
                  <c:v>1960</c:v>
                </c:pt>
                <c:pt idx="3">
                  <c:v>1960</c:v>
                </c:pt>
                <c:pt idx="4">
                  <c:v>1960</c:v>
                </c:pt>
                <c:pt idx="5">
                  <c:v>1965</c:v>
                </c:pt>
                <c:pt idx="6">
                  <c:v>1980</c:v>
                </c:pt>
                <c:pt idx="7">
                  <c:v>1990</c:v>
                </c:pt>
                <c:pt idx="8">
                  <c:v>2000</c:v>
                </c:pt>
                <c:pt idx="9">
                  <c:v>2020</c:v>
                </c:pt>
              </c:numCache>
            </c:numRef>
          </c:xVal>
          <c:yVal>
            <c:numRef>
              <c:f>Sheet1!$B$2:$B$11</c:f>
              <c:numCache>
                <c:formatCode>General</c:formatCode>
                <c:ptCount val="10"/>
                <c:pt idx="0">
                  <c:v>1000</c:v>
                </c:pt>
                <c:pt idx="1">
                  <c:v>300</c:v>
                </c:pt>
                <c:pt idx="2">
                  <c:v>100</c:v>
                </c:pt>
                <c:pt idx="5">
                  <c:v>50</c:v>
                </c:pt>
                <c:pt idx="6">
                  <c:v>20</c:v>
                </c:pt>
                <c:pt idx="7">
                  <c:v>10</c:v>
                </c:pt>
                <c:pt idx="9">
                  <c:v>0.3</c:v>
                </c:pt>
              </c:numCache>
            </c:numRef>
          </c:yVal>
          <c:smooth val="0"/>
          <c:extLst>
            <c:ext xmlns:c15="http://schemas.microsoft.com/office/drawing/2012/chart" uri="{02D57815-91ED-43cb-92C2-25804820EDAC}">
              <c15:datalabelsRange>
                <c15:f>Sheet1!$C$2:$C$11</c15:f>
                <c15:dlblRangeCache>
                  <c:ptCount val="10"/>
                  <c:pt idx="0">
                    <c:v>Vacuum tube</c:v>
                  </c:pt>
                  <c:pt idx="1">
                    <c:v>Crystal mixer</c:v>
                  </c:pt>
                  <c:pt idx="2">
                    <c:v>Paramp</c:v>
                  </c:pt>
                  <c:pt idx="3">
                    <c:v>Masers</c:v>
                  </c:pt>
                  <c:pt idx="4">
                    <c:v>Diode mixers</c:v>
                  </c:pt>
                  <c:pt idx="5">
                    <c:v>Cooled transisters</c:v>
                  </c:pt>
                  <c:pt idx="6">
                    <c:v>GaAs FET</c:v>
                  </c:pt>
                  <c:pt idx="7">
                    <c:v>HEMT</c:v>
                  </c:pt>
                  <c:pt idx="8">
                    <c:v>SIS</c:v>
                  </c:pt>
                  <c:pt idx="9">
                    <c:v>Superconducting paramp</c:v>
                  </c:pt>
                </c15:dlblRangeCache>
              </c15:datalabelsRange>
            </c:ext>
          </c:extLst>
        </c:ser>
        <c:ser>
          <c:idx val="1"/>
          <c:order val="1"/>
          <c:tx>
            <c:strRef>
              <c:f>Sheet1!$C$1</c:f>
              <c:strCache>
                <c:ptCount val="1"/>
                <c:pt idx="0">
                  <c:v>Column1</c:v>
                </c:pt>
              </c:strCache>
            </c:strRef>
          </c:tx>
          <c:spPr>
            <a:ln w="25400" cap="rnd">
              <a:noFill/>
            </a:ln>
            <a:effectLst>
              <a:glow rad="139700">
                <a:schemeClr val="dk1">
                  <a:tint val="55000"/>
                  <a:satMod val="175000"/>
                  <a:alpha val="14000"/>
                </a:schemeClr>
              </a:glow>
            </a:effectLst>
          </c:spPr>
          <c:marker>
            <c:symbol val="circle"/>
            <c:size val="3"/>
            <c:spPr>
              <a:solidFill>
                <a:schemeClr val="dk1">
                  <a:tint val="55000"/>
                  <a:lumMod val="60000"/>
                  <a:lumOff val="40000"/>
                </a:schemeClr>
              </a:solidFill>
              <a:ln>
                <a:noFill/>
              </a:ln>
              <a:effectLst>
                <a:glow rad="63500">
                  <a:schemeClr val="dk1">
                    <a:tint val="55000"/>
                    <a:satMod val="175000"/>
                    <a:alpha val="25000"/>
                  </a:schemeClr>
                </a:glow>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xVal>
            <c:numRef>
              <c:f>Sheet1!$A$2:$A$11</c:f>
              <c:numCache>
                <c:formatCode>General</c:formatCode>
                <c:ptCount val="10"/>
                <c:pt idx="0">
                  <c:v>1940</c:v>
                </c:pt>
                <c:pt idx="1">
                  <c:v>1950</c:v>
                </c:pt>
                <c:pt idx="2">
                  <c:v>1960</c:v>
                </c:pt>
                <c:pt idx="3">
                  <c:v>1960</c:v>
                </c:pt>
                <c:pt idx="4">
                  <c:v>1960</c:v>
                </c:pt>
                <c:pt idx="5">
                  <c:v>1965</c:v>
                </c:pt>
                <c:pt idx="6">
                  <c:v>1980</c:v>
                </c:pt>
                <c:pt idx="7">
                  <c:v>1990</c:v>
                </c:pt>
                <c:pt idx="8">
                  <c:v>2000</c:v>
                </c:pt>
                <c:pt idx="9">
                  <c:v>2020</c:v>
                </c:pt>
              </c:numCache>
            </c:numRef>
          </c:xVal>
          <c:yVal>
            <c:numRef>
              <c:f>Sheet1!$C$2:$C$11</c:f>
              <c:numCache>
                <c:formatCode>General</c:formatCode>
                <c:ptCount val="10"/>
                <c:pt idx="0">
                  <c:v>0</c:v>
                </c:pt>
                <c:pt idx="1">
                  <c:v>0</c:v>
                </c:pt>
                <c:pt idx="2">
                  <c:v>0</c:v>
                </c:pt>
                <c:pt idx="3">
                  <c:v>0</c:v>
                </c:pt>
                <c:pt idx="4">
                  <c:v>0</c:v>
                </c:pt>
                <c:pt idx="5">
                  <c:v>0</c:v>
                </c:pt>
                <c:pt idx="6">
                  <c:v>0</c:v>
                </c:pt>
                <c:pt idx="7">
                  <c:v>0</c:v>
                </c:pt>
                <c:pt idx="8">
                  <c:v>0</c:v>
                </c:pt>
                <c:pt idx="9">
                  <c:v>0</c:v>
                </c:pt>
              </c:numCache>
            </c:numRef>
          </c:yVal>
          <c:smooth val="0"/>
        </c:ser>
        <c:dLbls>
          <c:showLegendKey val="0"/>
          <c:showVal val="1"/>
          <c:showCatName val="0"/>
          <c:showSerName val="0"/>
          <c:showPercent val="0"/>
          <c:showBubbleSize val="0"/>
        </c:dLbls>
        <c:axId val="414347672"/>
        <c:axId val="414398040"/>
      </c:scatterChart>
      <c:valAx>
        <c:axId val="414347672"/>
        <c:scaling>
          <c:orientation val="minMax"/>
          <c:max val="2040"/>
          <c:min val="194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AU" sz="2000" dirty="0" smtClean="0">
                    <a:solidFill>
                      <a:schemeClr val="tx1"/>
                    </a:solidFill>
                  </a:rPr>
                  <a:t>Date</a:t>
                </a:r>
                <a:endParaRPr lang="en-AU" sz="2000" dirty="0">
                  <a:solidFill>
                    <a:schemeClr val="tx1"/>
                  </a:solidFill>
                </a:endParaRP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4398040"/>
        <c:crossesAt val="0.1"/>
        <c:crossBetween val="midCat"/>
      </c:valAx>
      <c:valAx>
        <c:axId val="414398040"/>
        <c:scaling>
          <c:logBase val="10"/>
          <c:orientation val="minMax"/>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AU" sz="2000" dirty="0" err="1" smtClean="0">
                    <a:solidFill>
                      <a:schemeClr val="tx1"/>
                    </a:solidFill>
                  </a:rPr>
                  <a:t>Tsys</a:t>
                </a:r>
                <a:r>
                  <a:rPr lang="en-AU" sz="2000" dirty="0" smtClean="0">
                    <a:solidFill>
                      <a:schemeClr val="tx1"/>
                    </a:solidFill>
                  </a:rPr>
                  <a:t> (K)</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4347672"/>
        <c:crosses val="autoZero"/>
        <c:crossBetween val="midCat"/>
      </c:valAx>
      <c:spPr>
        <a:noFill/>
        <a:ln>
          <a:noFill/>
        </a:ln>
        <a:effectLst/>
      </c:spPr>
    </c:plotArea>
    <c:plotVisOnly val="1"/>
    <c:dispBlanksAs val="gap"/>
    <c:showDLblsOverMax val="0"/>
  </c:chart>
  <c:spPr>
    <a:solidFill>
      <a:schemeClr val="accent5">
        <a:lumMod val="25000"/>
      </a:schemeClr>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1"/>
            <a:ext cx="2945862" cy="495793"/>
          </a:xfrm>
          <a:prstGeom prst="rect">
            <a:avLst/>
          </a:prstGeom>
          <a:noFill/>
          <a:ln w="9525">
            <a:noFill/>
            <a:miter lim="800000"/>
            <a:headEnd/>
            <a:tailEnd/>
          </a:ln>
          <a:effectLst/>
        </p:spPr>
        <p:txBody>
          <a:bodyPr vert="horz" wrap="square" lIns="88216" tIns="44108" rIns="88216" bIns="44108" numCol="1" anchor="t" anchorCtr="0" compatLnSpc="1">
            <a:prstTxWarp prst="textNoShape">
              <a:avLst/>
            </a:prstTxWarp>
          </a:bodyPr>
          <a:lstStyle>
            <a:lvl1pPr eaLnBrk="1" hangingPunct="1">
              <a:defRPr sz="1200"/>
            </a:lvl1pPr>
          </a:lstStyle>
          <a:p>
            <a:endParaRPr lang="en-AU"/>
          </a:p>
        </p:txBody>
      </p:sp>
      <p:sp>
        <p:nvSpPr>
          <p:cNvPr id="323587" name="Rectangle 3"/>
          <p:cNvSpPr>
            <a:spLocks noGrp="1" noChangeArrowheads="1"/>
          </p:cNvSpPr>
          <p:nvPr>
            <p:ph type="dt" sz="quarter" idx="1"/>
          </p:nvPr>
        </p:nvSpPr>
        <p:spPr bwMode="auto">
          <a:xfrm>
            <a:off x="3850294" y="1"/>
            <a:ext cx="2945862" cy="495793"/>
          </a:xfrm>
          <a:prstGeom prst="rect">
            <a:avLst/>
          </a:prstGeom>
          <a:noFill/>
          <a:ln w="9525">
            <a:noFill/>
            <a:miter lim="800000"/>
            <a:headEnd/>
            <a:tailEnd/>
          </a:ln>
          <a:effectLst/>
        </p:spPr>
        <p:txBody>
          <a:bodyPr vert="horz" wrap="square" lIns="88216" tIns="44108" rIns="88216" bIns="44108" numCol="1" anchor="t" anchorCtr="0" compatLnSpc="1">
            <a:prstTxWarp prst="textNoShape">
              <a:avLst/>
            </a:prstTxWarp>
          </a:bodyPr>
          <a:lstStyle>
            <a:lvl1pPr algn="r" eaLnBrk="1" hangingPunct="1">
              <a:defRPr sz="1200"/>
            </a:lvl1pPr>
          </a:lstStyle>
          <a:p>
            <a:endParaRPr lang="en-AU"/>
          </a:p>
        </p:txBody>
      </p:sp>
      <p:sp>
        <p:nvSpPr>
          <p:cNvPr id="323588" name="Rectangle 4"/>
          <p:cNvSpPr>
            <a:spLocks noGrp="1" noChangeArrowheads="1"/>
          </p:cNvSpPr>
          <p:nvPr>
            <p:ph type="ftr" sz="quarter" idx="2"/>
          </p:nvPr>
        </p:nvSpPr>
        <p:spPr bwMode="auto">
          <a:xfrm>
            <a:off x="0" y="9429306"/>
            <a:ext cx="2945862" cy="495793"/>
          </a:xfrm>
          <a:prstGeom prst="rect">
            <a:avLst/>
          </a:prstGeom>
          <a:noFill/>
          <a:ln w="9525">
            <a:noFill/>
            <a:miter lim="800000"/>
            <a:headEnd/>
            <a:tailEnd/>
          </a:ln>
          <a:effectLst/>
        </p:spPr>
        <p:txBody>
          <a:bodyPr vert="horz" wrap="square" lIns="88216" tIns="44108" rIns="88216" bIns="44108" numCol="1" anchor="b" anchorCtr="0" compatLnSpc="1">
            <a:prstTxWarp prst="textNoShape">
              <a:avLst/>
            </a:prstTxWarp>
          </a:bodyPr>
          <a:lstStyle>
            <a:lvl1pPr eaLnBrk="1" hangingPunct="1">
              <a:defRPr sz="1200"/>
            </a:lvl1pPr>
          </a:lstStyle>
          <a:p>
            <a:endParaRPr lang="en-AU"/>
          </a:p>
        </p:txBody>
      </p:sp>
      <p:sp>
        <p:nvSpPr>
          <p:cNvPr id="323589" name="Rectangle 5"/>
          <p:cNvSpPr>
            <a:spLocks noGrp="1" noChangeArrowheads="1"/>
          </p:cNvSpPr>
          <p:nvPr>
            <p:ph type="sldNum" sz="quarter" idx="3"/>
          </p:nvPr>
        </p:nvSpPr>
        <p:spPr bwMode="auto">
          <a:xfrm>
            <a:off x="3850294" y="9429306"/>
            <a:ext cx="2945862" cy="495793"/>
          </a:xfrm>
          <a:prstGeom prst="rect">
            <a:avLst/>
          </a:prstGeom>
          <a:noFill/>
          <a:ln w="9525">
            <a:noFill/>
            <a:miter lim="800000"/>
            <a:headEnd/>
            <a:tailEnd/>
          </a:ln>
          <a:effectLst/>
        </p:spPr>
        <p:txBody>
          <a:bodyPr vert="horz" wrap="square" lIns="88216" tIns="44108" rIns="88216" bIns="44108" numCol="1" anchor="b" anchorCtr="0" compatLnSpc="1">
            <a:prstTxWarp prst="textNoShape">
              <a:avLst/>
            </a:prstTxWarp>
          </a:bodyPr>
          <a:lstStyle>
            <a:lvl1pPr algn="r" eaLnBrk="1" hangingPunct="1">
              <a:defRPr sz="1200"/>
            </a:lvl1pPr>
          </a:lstStyle>
          <a:p>
            <a:fld id="{A8FF34C4-A5B9-4AA4-986A-0E16A35047BF}" type="slidenum">
              <a:rPr lang="en-AU"/>
              <a:pPr/>
              <a:t>‹#›</a:t>
            </a:fld>
            <a:endParaRPr lang="en-AU"/>
          </a:p>
        </p:txBody>
      </p:sp>
    </p:spTree>
    <p:extLst>
      <p:ext uri="{BB962C8B-B14F-4D97-AF65-F5344CB8AC3E}">
        <p14:creationId xmlns:p14="http://schemas.microsoft.com/office/powerpoint/2010/main" val="3927828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2945862" cy="495793"/>
          </a:xfrm>
          <a:prstGeom prst="rect">
            <a:avLst/>
          </a:prstGeom>
          <a:noFill/>
          <a:ln w="9525">
            <a:noFill/>
            <a:miter lim="800000"/>
            <a:headEnd/>
            <a:tailEnd/>
          </a:ln>
          <a:effectLst/>
        </p:spPr>
        <p:txBody>
          <a:bodyPr vert="horz" wrap="square" lIns="95556" tIns="47778" rIns="95556" bIns="47778" numCol="1" anchor="t" anchorCtr="0" compatLnSpc="1">
            <a:prstTxWarp prst="textNoShape">
              <a:avLst/>
            </a:prstTxWarp>
          </a:bodyPr>
          <a:lstStyle>
            <a:lvl1pPr defTabSz="955679" eaLnBrk="1" hangingPunct="1">
              <a:defRPr sz="1300"/>
            </a:lvl1pPr>
          </a:lstStyle>
          <a:p>
            <a:endParaRPr lang="en-AU"/>
          </a:p>
        </p:txBody>
      </p:sp>
      <p:sp>
        <p:nvSpPr>
          <p:cNvPr id="4099" name="Rectangle 3"/>
          <p:cNvSpPr>
            <a:spLocks noGrp="1" noChangeArrowheads="1"/>
          </p:cNvSpPr>
          <p:nvPr>
            <p:ph type="dt" idx="1"/>
          </p:nvPr>
        </p:nvSpPr>
        <p:spPr bwMode="auto">
          <a:xfrm>
            <a:off x="3851814" y="1"/>
            <a:ext cx="2945862" cy="495793"/>
          </a:xfrm>
          <a:prstGeom prst="rect">
            <a:avLst/>
          </a:prstGeom>
          <a:noFill/>
          <a:ln w="9525">
            <a:noFill/>
            <a:miter lim="800000"/>
            <a:headEnd/>
            <a:tailEnd/>
          </a:ln>
          <a:effectLst/>
        </p:spPr>
        <p:txBody>
          <a:bodyPr vert="horz" wrap="square" lIns="95556" tIns="47778" rIns="95556" bIns="47778" numCol="1" anchor="t" anchorCtr="0" compatLnSpc="1">
            <a:prstTxWarp prst="textNoShape">
              <a:avLst/>
            </a:prstTxWarp>
          </a:bodyPr>
          <a:lstStyle>
            <a:lvl1pPr algn="r" defTabSz="955679" eaLnBrk="1" hangingPunct="1">
              <a:defRPr sz="1300"/>
            </a:lvl1pPr>
          </a:lstStyle>
          <a:p>
            <a:endParaRPr lang="en-AU"/>
          </a:p>
        </p:txBody>
      </p:sp>
      <p:sp>
        <p:nvSpPr>
          <p:cNvPr id="4100" name="Rectangle 4"/>
          <p:cNvSpPr>
            <a:spLocks noGrp="1" noRot="1" noChangeAspect="1" noChangeArrowheads="1" noTextEdit="1"/>
          </p:cNvSpPr>
          <p:nvPr>
            <p:ph type="sldImg" idx="2"/>
          </p:nvPr>
        </p:nvSpPr>
        <p:spPr bwMode="auto">
          <a:xfrm>
            <a:off x="919163" y="744538"/>
            <a:ext cx="4959350" cy="37211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05952" y="4714654"/>
            <a:ext cx="4985772" cy="4466756"/>
          </a:xfrm>
          <a:prstGeom prst="rect">
            <a:avLst/>
          </a:prstGeom>
          <a:noFill/>
          <a:ln w="9525">
            <a:noFill/>
            <a:miter lim="800000"/>
            <a:headEnd/>
            <a:tailEnd/>
          </a:ln>
          <a:effectLst/>
        </p:spPr>
        <p:txBody>
          <a:bodyPr vert="horz" wrap="square" lIns="95556" tIns="47778" rIns="95556" bIns="47778"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4102" name="Rectangle 6"/>
          <p:cNvSpPr>
            <a:spLocks noGrp="1" noChangeArrowheads="1"/>
          </p:cNvSpPr>
          <p:nvPr>
            <p:ph type="ftr" sz="quarter" idx="4"/>
          </p:nvPr>
        </p:nvSpPr>
        <p:spPr bwMode="auto">
          <a:xfrm>
            <a:off x="0" y="9430846"/>
            <a:ext cx="2945862" cy="495793"/>
          </a:xfrm>
          <a:prstGeom prst="rect">
            <a:avLst/>
          </a:prstGeom>
          <a:noFill/>
          <a:ln w="9525">
            <a:noFill/>
            <a:miter lim="800000"/>
            <a:headEnd/>
            <a:tailEnd/>
          </a:ln>
          <a:effectLst/>
        </p:spPr>
        <p:txBody>
          <a:bodyPr vert="horz" wrap="square" lIns="95556" tIns="47778" rIns="95556" bIns="47778" numCol="1" anchor="b" anchorCtr="0" compatLnSpc="1">
            <a:prstTxWarp prst="textNoShape">
              <a:avLst/>
            </a:prstTxWarp>
          </a:bodyPr>
          <a:lstStyle>
            <a:lvl1pPr defTabSz="955679" eaLnBrk="1" hangingPunct="1">
              <a:defRPr sz="1300"/>
            </a:lvl1pPr>
          </a:lstStyle>
          <a:p>
            <a:endParaRPr lang="en-AU"/>
          </a:p>
        </p:txBody>
      </p:sp>
      <p:sp>
        <p:nvSpPr>
          <p:cNvPr id="4103" name="Rectangle 7"/>
          <p:cNvSpPr>
            <a:spLocks noGrp="1" noChangeArrowheads="1"/>
          </p:cNvSpPr>
          <p:nvPr>
            <p:ph type="sldNum" sz="quarter" idx="5"/>
          </p:nvPr>
        </p:nvSpPr>
        <p:spPr bwMode="auto">
          <a:xfrm>
            <a:off x="3851814" y="9430846"/>
            <a:ext cx="2945862" cy="495793"/>
          </a:xfrm>
          <a:prstGeom prst="rect">
            <a:avLst/>
          </a:prstGeom>
          <a:noFill/>
          <a:ln w="9525">
            <a:noFill/>
            <a:miter lim="800000"/>
            <a:headEnd/>
            <a:tailEnd/>
          </a:ln>
          <a:effectLst/>
        </p:spPr>
        <p:txBody>
          <a:bodyPr vert="horz" wrap="square" lIns="95556" tIns="47778" rIns="95556" bIns="47778" numCol="1" anchor="b" anchorCtr="0" compatLnSpc="1">
            <a:prstTxWarp prst="textNoShape">
              <a:avLst/>
            </a:prstTxWarp>
          </a:bodyPr>
          <a:lstStyle>
            <a:lvl1pPr algn="r" defTabSz="955679" eaLnBrk="1" hangingPunct="1">
              <a:defRPr sz="1300"/>
            </a:lvl1pPr>
          </a:lstStyle>
          <a:p>
            <a:fld id="{A1304707-9AFA-4A6C-B203-0FFDA5A01597}" type="slidenum">
              <a:rPr lang="en-AU"/>
              <a:pPr/>
              <a:t>‹#›</a:t>
            </a:fld>
            <a:endParaRPr lang="en-AU"/>
          </a:p>
        </p:txBody>
      </p:sp>
    </p:spTree>
    <p:extLst>
      <p:ext uri="{BB962C8B-B14F-4D97-AF65-F5344CB8AC3E}">
        <p14:creationId xmlns:p14="http://schemas.microsoft.com/office/powerpoint/2010/main" val="20038811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9817AA-6396-434E-A3A7-DCB003879F2E}" type="slidenum">
              <a:rPr lang="en-AU"/>
              <a:pPr/>
              <a:t>1</a:t>
            </a:fld>
            <a:endParaRPr lang="en-AU" dirty="0"/>
          </a:p>
        </p:txBody>
      </p:sp>
      <p:sp>
        <p:nvSpPr>
          <p:cNvPr id="179202" name="Rectangle 2"/>
          <p:cNvSpPr>
            <a:spLocks noGrp="1" noRot="1" noChangeAspect="1" noChangeArrowheads="1" noTextEdit="1"/>
          </p:cNvSpPr>
          <p:nvPr>
            <p:ph type="sldImg"/>
          </p:nvPr>
        </p:nvSpPr>
        <p:spPr bwMode="auto">
          <a:xfrm>
            <a:off x="1082675" y="865188"/>
            <a:ext cx="4637088" cy="34798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05952" y="4719274"/>
            <a:ext cx="4985772" cy="4178827"/>
          </a:xfrm>
          <a:prstGeom prst="rect">
            <a:avLst/>
          </a:prstGeom>
          <a:solidFill>
            <a:srgbClr val="FFFFFF"/>
          </a:solidFill>
          <a:ln>
            <a:solidFill>
              <a:srgbClr val="000000"/>
            </a:solidFill>
            <a:miter lim="800000"/>
            <a:headEnd/>
            <a:tailEnd/>
          </a:ln>
        </p:spPr>
        <p:txBody>
          <a:bodyPr lIns="95556" tIns="47778" rIns="95556" bIns="47778"/>
          <a:lstStyle/>
          <a:p>
            <a:r>
              <a:rPr lang="en-AU" dirty="0" smtClean="0"/>
              <a:t>Closely</a:t>
            </a:r>
            <a:r>
              <a:rPr lang="en-AU" baseline="0" dirty="0" smtClean="0"/>
              <a:t> b</a:t>
            </a:r>
            <a:r>
              <a:rPr lang="en-AU" dirty="0" smtClean="0"/>
              <a:t>ased on Enabling Technologies – </a:t>
            </a:r>
            <a:r>
              <a:rPr lang="en-AU" dirty="0" err="1" smtClean="0"/>
              <a:t>Reber</a:t>
            </a:r>
            <a:r>
              <a:rPr lang="en-AU" dirty="0" smtClean="0"/>
              <a:t> Medal.  Could make it a </a:t>
            </a:r>
            <a:r>
              <a:rPr lang="en-AU" smtClean="0"/>
              <a:t>custom show.</a:t>
            </a:r>
            <a:endParaRPr lang="en-AU" dirty="0"/>
          </a:p>
          <a:p>
            <a:endParaRPr lang="en-AU" dirty="0"/>
          </a:p>
        </p:txBody>
      </p:sp>
    </p:spTree>
    <p:extLst>
      <p:ext uri="{BB962C8B-B14F-4D97-AF65-F5344CB8AC3E}">
        <p14:creationId xmlns:p14="http://schemas.microsoft.com/office/powerpoint/2010/main" val="19720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BACC237-CFE5-45EE-A666-4B3D40B50F14}" type="slidenum">
              <a:rPr lang="en-AU" smtClean="0"/>
              <a:pPr/>
              <a:t>11</a:t>
            </a:fld>
            <a:endParaRPr lang="en-AU" smtClean="0"/>
          </a:p>
        </p:txBody>
      </p:sp>
      <p:sp>
        <p:nvSpPr>
          <p:cNvPr id="59395"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6DD64D82-CE7C-4E5E-962B-CEBB21CE0864}" type="slidenum">
              <a:rPr lang="en-AU" sz="1400"/>
              <a:pPr algn="r" defTabSz="955663" eaLnBrk="1" hangingPunct="1"/>
              <a:t>11</a:t>
            </a:fld>
            <a:endParaRPr lang="en-AU" sz="1400" dirty="0"/>
          </a:p>
        </p:txBody>
      </p:sp>
      <p:sp>
        <p:nvSpPr>
          <p:cNvPr id="59396" name="Rectangle 2"/>
          <p:cNvSpPr>
            <a:spLocks noGrp="1" noRot="1" noChangeAspect="1" noChangeArrowheads="1" noTextEdit="1"/>
          </p:cNvSpPr>
          <p:nvPr>
            <p:ph type="sldImg"/>
          </p:nvPr>
        </p:nvSpPr>
        <p:spPr>
          <a:xfrm>
            <a:off x="919163" y="744538"/>
            <a:ext cx="4959350" cy="3721100"/>
          </a:xfrm>
          <a:ln/>
        </p:spPr>
      </p:sp>
      <p:sp>
        <p:nvSpPr>
          <p:cNvPr id="59397" name="Rectangle 3"/>
          <p:cNvSpPr>
            <a:spLocks noGrp="1" noChangeArrowheads="1"/>
          </p:cNvSpPr>
          <p:nvPr>
            <p:ph type="body" idx="1"/>
          </p:nvPr>
        </p:nvSpPr>
        <p:spPr>
          <a:noFill/>
          <a:ln/>
        </p:spPr>
        <p:txBody>
          <a:bodyPr lIns="95546" tIns="47773" rIns="95546" bIns="47773"/>
          <a:lstStyle/>
          <a:p>
            <a:pPr eaLnBrk="1" hangingPunct="1"/>
            <a:r>
              <a:rPr lang="en-AU" dirty="0" smtClean="0"/>
              <a:t>Only came to the attention of the radio astronomy community after Born and Wolf “Principles of Optics” was published in 1959.  Initially published by van </a:t>
            </a:r>
            <a:r>
              <a:rPr lang="en-AU" dirty="0" err="1" smtClean="0"/>
              <a:t>Cittert</a:t>
            </a:r>
            <a:r>
              <a:rPr lang="en-AU" dirty="0" smtClean="0"/>
              <a:t> (1934) then simplified by Zernike (1938)</a:t>
            </a:r>
          </a:p>
        </p:txBody>
      </p:sp>
    </p:spTree>
    <p:extLst>
      <p:ext uri="{BB962C8B-B14F-4D97-AF65-F5344CB8AC3E}">
        <p14:creationId xmlns:p14="http://schemas.microsoft.com/office/powerpoint/2010/main" val="402100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AU" sz="2800" dirty="0"/>
              <a:t>1946: </a:t>
            </a:r>
            <a:r>
              <a:rPr lang="en-AU" sz="2400" dirty="0"/>
              <a:t>Ryle and </a:t>
            </a:r>
            <a:r>
              <a:rPr lang="en-AU" sz="2400" dirty="0" err="1"/>
              <a:t>Vonberg</a:t>
            </a:r>
            <a:r>
              <a:rPr lang="en-AU" sz="2400" dirty="0"/>
              <a:t> </a:t>
            </a:r>
            <a:r>
              <a:rPr lang="en-AU" sz="2000" i="1" dirty="0"/>
              <a:t>Nature 158, 339-340 (Aug 1946)</a:t>
            </a:r>
          </a:p>
          <a:p>
            <a:pPr marL="0" lvl="1" defTabSz="913120">
              <a:defRPr/>
            </a:pPr>
            <a:endParaRPr lang="en-AU" sz="2400" dirty="0"/>
          </a:p>
          <a:p>
            <a:pPr marL="0" lvl="1" defTabSz="913120">
              <a:defRPr/>
            </a:pPr>
            <a:r>
              <a:rPr lang="en-AU" sz="2400" dirty="0"/>
              <a:t>1947 </a:t>
            </a:r>
            <a:r>
              <a:rPr lang="en-AU" sz="2400" dirty="0" err="1"/>
              <a:t>McCready</a:t>
            </a:r>
            <a:r>
              <a:rPr lang="en-AU" sz="2400" dirty="0"/>
              <a:t> et al </a:t>
            </a:r>
            <a:r>
              <a:rPr lang="en-AU" sz="2400" i="1" dirty="0"/>
              <a:t>Proc Roy Soc, (Aug 1947)</a:t>
            </a:r>
          </a:p>
          <a:p>
            <a:pPr marL="0" lvl="1" defTabSz="913120">
              <a:defRPr/>
            </a:pPr>
            <a:r>
              <a:rPr lang="en-AU" sz="2400" dirty="0"/>
              <a:t>Used the phase of the sea interferometer fringes to co-locate solar emission with sunspots</a:t>
            </a:r>
          </a:p>
          <a:p>
            <a:pPr marL="0" lvl="1" defTabSz="913120">
              <a:defRPr/>
            </a:pPr>
            <a:endParaRPr lang="en-AU" sz="2400" dirty="0"/>
          </a:p>
          <a:p>
            <a:pPr marL="0" lvl="1" defTabSz="913120">
              <a:defRPr/>
            </a:pPr>
            <a:r>
              <a:rPr lang="en-AU" sz="2400" dirty="0"/>
              <a:t>Updated Oct 2014 to include Ryle &amp; Hewish </a:t>
            </a:r>
            <a:r>
              <a:rPr lang="en-AU" sz="2400" i="1" dirty="0"/>
              <a:t>MNRAS, 128, 220 (1960)</a:t>
            </a:r>
          </a:p>
          <a:p>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12</a:t>
            </a:fld>
            <a:endParaRPr lang="en-AU"/>
          </a:p>
        </p:txBody>
      </p:sp>
    </p:spTree>
    <p:extLst>
      <p:ext uri="{BB962C8B-B14F-4D97-AF65-F5344CB8AC3E}">
        <p14:creationId xmlns:p14="http://schemas.microsoft.com/office/powerpoint/2010/main" val="2296905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15AA8B0-74EC-4F91-A450-347405EC74C3}" type="slidenum">
              <a:rPr lang="en-AU" smtClean="0"/>
              <a:pPr/>
              <a:t>13</a:t>
            </a:fld>
            <a:endParaRPr lang="en-AU" smtClean="0"/>
          </a:p>
        </p:txBody>
      </p:sp>
      <p:sp>
        <p:nvSpPr>
          <p:cNvPr id="70659"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46760DD9-1CEB-45EE-BDE3-1C72FDDED527}" type="slidenum">
              <a:rPr lang="en-AU" sz="1400"/>
              <a:pPr algn="r" defTabSz="955663" eaLnBrk="1" hangingPunct="1"/>
              <a:t>13</a:t>
            </a:fld>
            <a:endParaRPr lang="en-AU" sz="1400" dirty="0"/>
          </a:p>
        </p:txBody>
      </p:sp>
      <p:sp>
        <p:nvSpPr>
          <p:cNvPr id="70660" name="Rectangle 2"/>
          <p:cNvSpPr>
            <a:spLocks noGrp="1" noRot="1" noChangeAspect="1" noChangeArrowheads="1" noTextEdit="1"/>
          </p:cNvSpPr>
          <p:nvPr>
            <p:ph type="sldImg"/>
          </p:nvPr>
        </p:nvSpPr>
        <p:spPr>
          <a:xfrm>
            <a:off x="919163" y="744538"/>
            <a:ext cx="4959350" cy="3721100"/>
          </a:xfrm>
          <a:ln/>
        </p:spPr>
      </p:sp>
      <p:sp>
        <p:nvSpPr>
          <p:cNvPr id="70661" name="Rectangle 3"/>
          <p:cNvSpPr>
            <a:spLocks noGrp="1" noChangeArrowheads="1"/>
          </p:cNvSpPr>
          <p:nvPr>
            <p:ph type="body" idx="1"/>
          </p:nvPr>
        </p:nvSpPr>
        <p:spPr>
          <a:noFill/>
          <a:ln/>
        </p:spPr>
        <p:txBody>
          <a:bodyPr lIns="95546" tIns="47773" rIns="95546" bIns="47773"/>
          <a:lstStyle/>
          <a:p>
            <a:pPr eaLnBrk="1" hangingPunct="1"/>
            <a:r>
              <a:rPr lang="en-US" smtClean="0"/>
              <a:t>Added Pawsey and Payne-Scott</a:t>
            </a:r>
          </a:p>
        </p:txBody>
      </p:sp>
    </p:spTree>
    <p:extLst>
      <p:ext uri="{BB962C8B-B14F-4D97-AF65-F5344CB8AC3E}">
        <p14:creationId xmlns:p14="http://schemas.microsoft.com/office/powerpoint/2010/main" val="1319774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15AA8B0-74EC-4F91-A450-347405EC74C3}" type="slidenum">
              <a:rPr lang="en-AU" smtClean="0"/>
              <a:pPr/>
              <a:t>14</a:t>
            </a:fld>
            <a:endParaRPr lang="en-AU" smtClean="0"/>
          </a:p>
        </p:txBody>
      </p:sp>
      <p:sp>
        <p:nvSpPr>
          <p:cNvPr id="70659"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46760DD9-1CEB-45EE-BDE3-1C72FDDED527}" type="slidenum">
              <a:rPr lang="en-AU" sz="1400"/>
              <a:pPr algn="r" defTabSz="955663" eaLnBrk="1" hangingPunct="1"/>
              <a:t>14</a:t>
            </a:fld>
            <a:endParaRPr lang="en-AU" sz="1400" dirty="0"/>
          </a:p>
        </p:txBody>
      </p:sp>
      <p:sp>
        <p:nvSpPr>
          <p:cNvPr id="70660" name="Rectangle 2"/>
          <p:cNvSpPr>
            <a:spLocks noGrp="1" noRot="1" noChangeAspect="1" noChangeArrowheads="1" noTextEdit="1"/>
          </p:cNvSpPr>
          <p:nvPr>
            <p:ph type="sldImg"/>
          </p:nvPr>
        </p:nvSpPr>
        <p:spPr>
          <a:xfrm>
            <a:off x="919163" y="744538"/>
            <a:ext cx="4959350" cy="3721100"/>
          </a:xfrm>
          <a:ln/>
        </p:spPr>
      </p:sp>
      <p:sp>
        <p:nvSpPr>
          <p:cNvPr id="70661" name="Rectangle 3"/>
          <p:cNvSpPr>
            <a:spLocks noGrp="1" noChangeArrowheads="1"/>
          </p:cNvSpPr>
          <p:nvPr>
            <p:ph type="body" idx="1"/>
          </p:nvPr>
        </p:nvSpPr>
        <p:spPr>
          <a:noFill/>
          <a:ln/>
        </p:spPr>
        <p:txBody>
          <a:bodyPr lIns="95546" tIns="47773" rIns="95546" bIns="47773"/>
          <a:lstStyle/>
          <a:p>
            <a:pPr eaLnBrk="1" hangingPunct="1"/>
            <a:r>
              <a:rPr lang="en-US" dirty="0" smtClean="0"/>
              <a:t>Split for .</a:t>
            </a:r>
            <a:r>
              <a:rPr lang="en-US" dirty="0" err="1" smtClean="0"/>
              <a:t>pdf</a:t>
            </a:r>
            <a:endParaRPr lang="en-US" dirty="0" smtClean="0"/>
          </a:p>
        </p:txBody>
      </p:sp>
    </p:spTree>
    <p:extLst>
      <p:ext uri="{BB962C8B-B14F-4D97-AF65-F5344CB8AC3E}">
        <p14:creationId xmlns:p14="http://schemas.microsoft.com/office/powerpoint/2010/main" val="225250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906357" y="4719904"/>
            <a:ext cx="4984962" cy="4178797"/>
          </a:xfrm>
          <a:noFill/>
          <a:ln w="9525"/>
        </p:spPr>
        <p:txBody>
          <a:bodyPr/>
          <a:lstStyle/>
          <a:p>
            <a:r>
              <a:rPr lang="en-AU" sz="1000"/>
              <a:t>At the end of May 1948, an ex-Army gun-laying radar trailer containing four 100Mhz Yagis, a</a:t>
            </a:r>
          </a:p>
          <a:p>
            <a:r>
              <a:rPr lang="en-AU" sz="1000"/>
              <a:t>new 100MHz receiver, recorders, chronometers, and weather recording equipment were</a:t>
            </a:r>
          </a:p>
          <a:p>
            <a:r>
              <a:rPr lang="en-AU" sz="1000"/>
              <a:t>shipped to New Zealand. This equipment was then moved to a site called ‘Pakiri Hill’ about</a:t>
            </a:r>
          </a:p>
          <a:p>
            <a:r>
              <a:rPr lang="en-AU" sz="1000"/>
              <a:t>10km from a small fishing village called Leigh, about 70km north-west of Auckland. At this site</a:t>
            </a:r>
          </a:p>
          <a:p>
            <a:r>
              <a:rPr lang="en-AU" sz="1000"/>
              <a:t>they obtained about 30 nights of observations of Cygnus-A and in mid-July five observations</a:t>
            </a:r>
          </a:p>
          <a:p>
            <a:r>
              <a:rPr lang="en-AU" sz="1000"/>
              <a:t>of Taurus-A. A large number of observations were necessary to reduce the noise in the</a:t>
            </a:r>
          </a:p>
          <a:p>
            <a:r>
              <a:rPr lang="en-AU" sz="1000"/>
              <a:t>sidereal time of the interference minima caused by irregular diffraction. One important</a:t>
            </a:r>
          </a:p>
          <a:p>
            <a:r>
              <a:rPr lang="en-AU" sz="1000"/>
              <a:t>discovery that was made during these observations was that the observed amplitude</a:t>
            </a:r>
          </a:p>
          <a:p>
            <a:r>
              <a:rPr lang="en-AU" sz="1000"/>
              <a:t>variations were of atmospheric origin and were not inherent in the source itself. Spaced aerial</a:t>
            </a:r>
          </a:p>
          <a:p>
            <a:r>
              <a:rPr lang="en-AU" sz="1000"/>
              <a:t>observations between Leigh and Dover Heights showed almost complete correlation</a:t>
            </a:r>
          </a:p>
          <a:p>
            <a:r>
              <a:rPr lang="en-AU" sz="1000"/>
              <a:t>between solar bursts at the two sites, but no correlation between source variations. At the</a:t>
            </a:r>
          </a:p>
          <a:p>
            <a:r>
              <a:rPr lang="en-AU" sz="1000"/>
              <a:t>end of August 1948, the equipment was moved to a new site in New Zealand near Phia,</a:t>
            </a:r>
          </a:p>
          <a:p>
            <a:r>
              <a:rPr lang="en-AU" sz="1000"/>
              <a:t>about 30 km north of Auckland. Over a three-week period, data was collected on four sources,</a:t>
            </a:r>
          </a:p>
          <a:p>
            <a:r>
              <a:rPr lang="en-AU" sz="1000"/>
              <a:t>Cygnus-A, Taurus-A, Centaurus-A and Virgo-A.</a:t>
            </a:r>
          </a:p>
          <a:p>
            <a:endParaRPr lang="en-AU" sz="1000"/>
          </a:p>
        </p:txBody>
      </p:sp>
    </p:spTree>
    <p:extLst>
      <p:ext uri="{BB962C8B-B14F-4D97-AF65-F5344CB8AC3E}">
        <p14:creationId xmlns:p14="http://schemas.microsoft.com/office/powerpoint/2010/main" val="228270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C7E0455-9BAD-490A-9734-6E708521CD5E}" type="slidenum">
              <a:rPr lang="en-AU" smtClean="0"/>
              <a:pPr/>
              <a:t>16</a:t>
            </a:fld>
            <a:endParaRPr lang="en-AU" smtClean="0"/>
          </a:p>
        </p:txBody>
      </p:sp>
      <p:sp>
        <p:nvSpPr>
          <p:cNvPr id="69635"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AF69AFB9-0090-49E4-B100-6D14C0D2A71E}" type="slidenum">
              <a:rPr lang="en-AU" sz="1400"/>
              <a:pPr algn="r" defTabSz="955663" eaLnBrk="1" hangingPunct="1"/>
              <a:t>16</a:t>
            </a:fld>
            <a:endParaRPr lang="en-AU" sz="1400" dirty="0"/>
          </a:p>
        </p:txBody>
      </p:sp>
      <p:sp>
        <p:nvSpPr>
          <p:cNvPr id="69636" name="Rectangle 2"/>
          <p:cNvSpPr>
            <a:spLocks noGrp="1" noRot="1" noChangeAspect="1" noChangeArrowheads="1" noTextEdit="1"/>
          </p:cNvSpPr>
          <p:nvPr>
            <p:ph type="sldImg"/>
          </p:nvPr>
        </p:nvSpPr>
        <p:spPr>
          <a:xfrm>
            <a:off x="919163" y="744538"/>
            <a:ext cx="4959350" cy="3721100"/>
          </a:xfrm>
          <a:ln/>
        </p:spPr>
      </p:sp>
      <p:sp>
        <p:nvSpPr>
          <p:cNvPr id="69637" name="Rectangle 3"/>
          <p:cNvSpPr>
            <a:spLocks noGrp="1" noChangeArrowheads="1"/>
          </p:cNvSpPr>
          <p:nvPr>
            <p:ph type="body" idx="1"/>
          </p:nvPr>
        </p:nvSpPr>
        <p:spPr>
          <a:noFill/>
          <a:ln/>
        </p:spPr>
        <p:txBody>
          <a:bodyPr lIns="95546" tIns="47773" rIns="95546" bIns="47773"/>
          <a:lstStyle/>
          <a:p>
            <a:pPr eaLnBrk="1" hangingPunct="1"/>
            <a:endParaRPr lang="en-US" smtClean="0"/>
          </a:p>
        </p:txBody>
      </p:sp>
    </p:spTree>
    <p:extLst>
      <p:ext uri="{BB962C8B-B14F-4D97-AF65-F5344CB8AC3E}">
        <p14:creationId xmlns:p14="http://schemas.microsoft.com/office/powerpoint/2010/main" val="358406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1082675" y="866775"/>
            <a:ext cx="4637088" cy="3478213"/>
          </a:xfrm>
          <a:ln/>
        </p:spPr>
      </p:sp>
      <p:sp>
        <p:nvSpPr>
          <p:cNvPr id="249859" name="Rectangle 3"/>
          <p:cNvSpPr>
            <a:spLocks noGrp="1" noChangeArrowheads="1"/>
          </p:cNvSpPr>
          <p:nvPr>
            <p:ph type="body" idx="1"/>
          </p:nvPr>
        </p:nvSpPr>
        <p:spPr/>
        <p:txBody>
          <a:bodyPr/>
          <a:lstStyle/>
          <a:p>
            <a:r>
              <a:rPr lang="en-US"/>
              <a:t>Loyds mirror – use setting sun to explain</a:t>
            </a:r>
          </a:p>
          <a:p>
            <a:endParaRPr lang="en-US"/>
          </a:p>
          <a:p>
            <a:r>
              <a:rPr lang="en-US"/>
              <a:t>Perhaps the most spectacular discovery was made at Dover Heights where a telescope had been constructed on the cliff to measure the interference between the direct waves and those reflected by the sea (a Loyds mirror). Bolton and his colleges were able to use it to measure positions accurately enough to identify three of the strongest of the mysterious discrete sources of radio emission which were thought to be radio stars.  </a:t>
            </a:r>
          </a:p>
          <a:p>
            <a:r>
              <a:rPr lang="en-US"/>
              <a:t>One was the Crab nebula, the remnant of a star that the Chinese had seen explode 900 years ago.  The other two were an even greater surprise. They were both galaxies, far outside our own milkyway but undergoing such a violent explosion that they were among the brightest objects in the radio sky.  This discovery, with some help from the now very enthusiastic optical astronomers at Mt Palomar in the US, lead to the identification of the strongest of all the radio sources.  It  was found to be a very faint galaxy so incredibly distant that it was immediately obvious that these new radio telescopes were probing the most distant reaches of the universe.  A new field of astronomy was born.</a:t>
            </a:r>
          </a:p>
          <a:p>
            <a:endParaRPr lang="en-US"/>
          </a:p>
        </p:txBody>
      </p:sp>
    </p:spTree>
    <p:extLst>
      <p:ext uri="{BB962C8B-B14F-4D97-AF65-F5344CB8AC3E}">
        <p14:creationId xmlns:p14="http://schemas.microsoft.com/office/powerpoint/2010/main" val="1662088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15190-4227-47B5-ADC5-692968D64061}" type="slidenum">
              <a:rPr lang="en-AU"/>
              <a:pPr/>
              <a:t>18</a:t>
            </a:fld>
            <a:endParaRPr lang="en-AU"/>
          </a:p>
        </p:txBody>
      </p:sp>
      <p:sp>
        <p:nvSpPr>
          <p:cNvPr id="261122" name="Rectangle 2"/>
          <p:cNvSpPr>
            <a:spLocks noGrp="1" noRot="1" noChangeAspect="1" noChangeArrowheads="1" noTextEdit="1"/>
          </p:cNvSpPr>
          <p:nvPr>
            <p:ph type="sldImg"/>
          </p:nvPr>
        </p:nvSpPr>
        <p:spPr>
          <a:xfrm>
            <a:off x="1082675" y="865188"/>
            <a:ext cx="4637088" cy="3479800"/>
          </a:xfrm>
          <a:ln/>
        </p:spPr>
      </p:sp>
      <p:sp>
        <p:nvSpPr>
          <p:cNvPr id="261123" name="Rectangle 3"/>
          <p:cNvSpPr>
            <a:spLocks noGrp="1" noChangeArrowheads="1"/>
          </p:cNvSpPr>
          <p:nvPr>
            <p:ph type="body" idx="1"/>
          </p:nvPr>
        </p:nvSpPr>
        <p:spPr>
          <a:xfrm>
            <a:off x="905952" y="4719273"/>
            <a:ext cx="4985772" cy="4178826"/>
          </a:xfrm>
        </p:spPr>
        <p:txBody>
          <a:bodyPr/>
          <a:lstStyle/>
          <a:p>
            <a:endParaRPr lang="en-US"/>
          </a:p>
        </p:txBody>
      </p:sp>
    </p:spTree>
    <p:extLst>
      <p:ext uri="{BB962C8B-B14F-4D97-AF65-F5344CB8AC3E}">
        <p14:creationId xmlns:p14="http://schemas.microsoft.com/office/powerpoint/2010/main" val="356519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EBF4B-DDB8-4731-8D2B-15D712EECDD8}" type="slidenum">
              <a:rPr lang="en-AU"/>
              <a:pPr/>
              <a:t>19</a:t>
            </a:fld>
            <a:endParaRPr lang="en-AU"/>
          </a:p>
        </p:txBody>
      </p:sp>
      <p:sp>
        <p:nvSpPr>
          <p:cNvPr id="305154" name="Rectangle 2"/>
          <p:cNvSpPr>
            <a:spLocks noGrp="1" noRot="1" noChangeAspect="1" noChangeArrowheads="1" noTextEdit="1"/>
          </p:cNvSpPr>
          <p:nvPr>
            <p:ph type="sldImg"/>
          </p:nvPr>
        </p:nvSpPr>
        <p:spPr>
          <a:xfrm>
            <a:off x="1082675" y="865188"/>
            <a:ext cx="4637088" cy="3479800"/>
          </a:xfrm>
          <a:ln/>
        </p:spPr>
      </p:sp>
      <p:sp>
        <p:nvSpPr>
          <p:cNvPr id="305155" name="Rectangle 3"/>
          <p:cNvSpPr>
            <a:spLocks noGrp="1" noChangeArrowheads="1"/>
          </p:cNvSpPr>
          <p:nvPr>
            <p:ph type="body" idx="1"/>
          </p:nvPr>
        </p:nvSpPr>
        <p:spPr>
          <a:xfrm>
            <a:off x="905952" y="4719273"/>
            <a:ext cx="4985772" cy="4178826"/>
          </a:xfrm>
        </p:spPr>
        <p:txBody>
          <a:bodyPr/>
          <a:lstStyle/>
          <a:p>
            <a:r>
              <a:rPr lang="en-US"/>
              <a:t>Duplicate composite to zoom out from</a:t>
            </a:r>
          </a:p>
        </p:txBody>
      </p:sp>
    </p:spTree>
    <p:extLst>
      <p:ext uri="{BB962C8B-B14F-4D97-AF65-F5344CB8AC3E}">
        <p14:creationId xmlns:p14="http://schemas.microsoft.com/office/powerpoint/2010/main" val="3649803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88EB43-A7A0-4799-BF5A-14594035613F}" type="slidenum">
              <a:rPr lang="en-AU"/>
              <a:pPr/>
              <a:t>20</a:t>
            </a:fld>
            <a:endParaRPr lang="en-AU"/>
          </a:p>
        </p:txBody>
      </p:sp>
      <p:sp>
        <p:nvSpPr>
          <p:cNvPr id="306178" name="Rectangle 2"/>
          <p:cNvSpPr>
            <a:spLocks noGrp="1" noRot="1" noChangeAspect="1" noChangeArrowheads="1" noTextEdit="1"/>
          </p:cNvSpPr>
          <p:nvPr>
            <p:ph type="sldImg"/>
          </p:nvPr>
        </p:nvSpPr>
        <p:spPr>
          <a:xfrm>
            <a:off x="919163" y="744538"/>
            <a:ext cx="4959350" cy="3721100"/>
          </a:xfrm>
          <a:ln/>
        </p:spPr>
      </p:sp>
      <p:sp>
        <p:nvSpPr>
          <p:cNvPr id="306179" name="Rectangle 3"/>
          <p:cNvSpPr>
            <a:spLocks noGrp="1" noChangeArrowheads="1"/>
          </p:cNvSpPr>
          <p:nvPr>
            <p:ph type="body" idx="1"/>
          </p:nvPr>
        </p:nvSpPr>
        <p:spPr/>
        <p:txBody>
          <a:bodyPr/>
          <a:lstStyle/>
          <a:p>
            <a:r>
              <a:rPr lang="en-AU"/>
              <a:t>Matched to zoom out image</a:t>
            </a:r>
          </a:p>
        </p:txBody>
      </p:sp>
    </p:spTree>
    <p:extLst>
      <p:ext uri="{BB962C8B-B14F-4D97-AF65-F5344CB8AC3E}">
        <p14:creationId xmlns:p14="http://schemas.microsoft.com/office/powerpoint/2010/main" val="175693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FB894-BF0F-4A5F-97CD-AEC7710AA470}" type="slidenum">
              <a:rPr lang="en-AU"/>
              <a:pPr/>
              <a:t>2</a:t>
            </a:fld>
            <a:endParaRPr lang="en-AU" dirty="0"/>
          </a:p>
        </p:txBody>
      </p:sp>
      <p:sp>
        <p:nvSpPr>
          <p:cNvPr id="300034" name="Rectangle 2"/>
          <p:cNvSpPr>
            <a:spLocks noGrp="1" noRot="1" noChangeAspect="1" noChangeArrowheads="1" noTextEdit="1"/>
          </p:cNvSpPr>
          <p:nvPr>
            <p:ph type="sldImg"/>
          </p:nvPr>
        </p:nvSpPr>
        <p:spPr>
          <a:xfrm>
            <a:off x="919163" y="744538"/>
            <a:ext cx="4959350" cy="3721100"/>
          </a:xfrm>
          <a:ln/>
        </p:spPr>
      </p:sp>
      <p:sp>
        <p:nvSpPr>
          <p:cNvPr id="300035" name="Rectangle 3"/>
          <p:cNvSpPr>
            <a:spLocks noGrp="1" noChangeArrowheads="1"/>
          </p:cNvSpPr>
          <p:nvPr>
            <p:ph type="body" idx="1"/>
          </p:nvPr>
        </p:nvSpPr>
        <p:spPr/>
        <p:txBody>
          <a:bodyPr/>
          <a:lstStyle/>
          <a:p>
            <a:pPr defTabSz="913120">
              <a:defRPr/>
            </a:pPr>
            <a:r>
              <a:rPr lang="en-AU" dirty="0" smtClean="0"/>
              <a:t>History version</a:t>
            </a:r>
          </a:p>
          <a:p>
            <a:pPr defTabSz="913120">
              <a:defRPr/>
            </a:pPr>
            <a:r>
              <a:rPr lang="en-AU" dirty="0" smtClean="0"/>
              <a:t>Omit: </a:t>
            </a:r>
            <a:r>
              <a:rPr lang="en-US" dirty="0"/>
              <a:t>Norfolk Island Effect</a:t>
            </a:r>
          </a:p>
          <a:p>
            <a:pPr defTabSz="913120">
              <a:defRPr/>
            </a:pPr>
            <a:r>
              <a:rPr lang="en-US" dirty="0"/>
              <a:t>Omit CASS: </a:t>
            </a:r>
            <a:r>
              <a:rPr lang="en-AU" dirty="0"/>
              <a:t>Where are we now</a:t>
            </a:r>
          </a:p>
          <a:p>
            <a:pPr defTabSz="913120">
              <a:defRPr/>
            </a:pPr>
            <a:r>
              <a:rPr lang="en-AU" dirty="0"/>
              <a:t>Add Santayana quote</a:t>
            </a:r>
          </a:p>
          <a:p>
            <a:pPr defTabSz="913120">
              <a:defRPr/>
            </a:pPr>
            <a:endParaRPr lang="en-US" dirty="0"/>
          </a:p>
          <a:p>
            <a:endParaRPr lang="en-AU" dirty="0"/>
          </a:p>
        </p:txBody>
      </p:sp>
    </p:spTree>
    <p:extLst>
      <p:ext uri="{BB962C8B-B14F-4D97-AF65-F5344CB8AC3E}">
        <p14:creationId xmlns:p14="http://schemas.microsoft.com/office/powerpoint/2010/main" val="342020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D955E63-5120-4522-BFC0-B9A54E1CA0C8}" type="slidenum">
              <a:rPr lang="en-AU" smtClean="0"/>
              <a:pPr/>
              <a:t>21</a:t>
            </a:fld>
            <a:endParaRPr lang="en-AU" smtClean="0"/>
          </a:p>
        </p:txBody>
      </p:sp>
      <p:sp>
        <p:nvSpPr>
          <p:cNvPr id="74755"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11569F00-DBBE-4EED-B8AE-99D6A53B91D7}" type="slidenum">
              <a:rPr lang="en-AU" sz="1400"/>
              <a:pPr algn="r" defTabSz="955663" eaLnBrk="1" hangingPunct="1"/>
              <a:t>21</a:t>
            </a:fld>
            <a:endParaRPr lang="en-AU" sz="1400" dirty="0"/>
          </a:p>
        </p:txBody>
      </p:sp>
      <p:sp>
        <p:nvSpPr>
          <p:cNvPr id="74756" name="Rectangle 2"/>
          <p:cNvSpPr>
            <a:spLocks noGrp="1" noRot="1" noChangeAspect="1" noChangeArrowheads="1" noTextEdit="1"/>
          </p:cNvSpPr>
          <p:nvPr>
            <p:ph type="sldImg"/>
          </p:nvPr>
        </p:nvSpPr>
        <p:spPr>
          <a:xfrm>
            <a:off x="919163" y="744538"/>
            <a:ext cx="4959350" cy="3721100"/>
          </a:xfrm>
          <a:ln/>
        </p:spPr>
      </p:sp>
      <p:sp>
        <p:nvSpPr>
          <p:cNvPr id="74757" name="Rectangle 3"/>
          <p:cNvSpPr>
            <a:spLocks noGrp="1" noChangeArrowheads="1"/>
          </p:cNvSpPr>
          <p:nvPr>
            <p:ph type="body" idx="1"/>
          </p:nvPr>
        </p:nvSpPr>
        <p:spPr>
          <a:noFill/>
          <a:ln/>
        </p:spPr>
        <p:txBody>
          <a:bodyPr lIns="95546" tIns="47773" rIns="95546" bIns="47773"/>
          <a:lstStyle/>
          <a:p>
            <a:pPr eaLnBrk="1" hangingPunct="1"/>
            <a:r>
              <a:rPr lang="en-AU" dirty="0" smtClean="0"/>
              <a:t>Peter </a:t>
            </a:r>
            <a:r>
              <a:rPr lang="en-AU" dirty="0" err="1" smtClean="0"/>
              <a:t>Scheuer</a:t>
            </a:r>
            <a:r>
              <a:rPr lang="en-AU" dirty="0" smtClean="0"/>
              <a:t> recreating the use of Lipson-</a:t>
            </a:r>
            <a:r>
              <a:rPr lang="en-AU" smtClean="0"/>
              <a:t>Beevers </a:t>
            </a:r>
            <a:r>
              <a:rPr lang="en-AU" dirty="0" smtClean="0"/>
              <a:t>strips in the 1950's (from Woody Sullivan 1988).</a:t>
            </a:r>
          </a:p>
          <a:p>
            <a:pPr eaLnBrk="1" hangingPunct="1"/>
            <a:r>
              <a:rPr lang="en-AU" dirty="0" smtClean="0"/>
              <a:t>Removed </a:t>
            </a:r>
            <a:r>
              <a:rPr lang="en-AU" dirty="0" err="1" smtClean="0"/>
              <a:t>Pearcey</a:t>
            </a:r>
            <a:r>
              <a:rPr lang="en-AU" dirty="0" smtClean="0"/>
              <a:t>: Hollerith rolling-total tabulator for 2D Fourier synthesis</a:t>
            </a:r>
          </a:p>
          <a:p>
            <a:pPr eaLnBrk="1" hangingPunct="1"/>
            <a:endParaRPr lang="en-AU" dirty="0" smtClean="0"/>
          </a:p>
        </p:txBody>
      </p:sp>
    </p:spTree>
    <p:extLst>
      <p:ext uri="{BB962C8B-B14F-4D97-AF65-F5344CB8AC3E}">
        <p14:creationId xmlns:p14="http://schemas.microsoft.com/office/powerpoint/2010/main" val="2194936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A9646B7-E13F-452F-8A77-28CDD51B087A}" type="slidenum">
              <a:rPr lang="en-AU" smtClean="0"/>
              <a:pPr/>
              <a:t>22</a:t>
            </a:fld>
            <a:endParaRPr lang="en-AU" smtClean="0"/>
          </a:p>
        </p:txBody>
      </p:sp>
      <p:sp>
        <p:nvSpPr>
          <p:cNvPr id="75779"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EA00E3D3-CEB4-49C7-A3A2-7B3F720B8B1A}" type="slidenum">
              <a:rPr lang="en-AU" sz="1400"/>
              <a:pPr algn="r" defTabSz="955663" eaLnBrk="1" hangingPunct="1"/>
              <a:t>22</a:t>
            </a:fld>
            <a:endParaRPr lang="en-AU" sz="1400" dirty="0"/>
          </a:p>
        </p:txBody>
      </p:sp>
      <p:sp>
        <p:nvSpPr>
          <p:cNvPr id="75780" name="Rectangle 2"/>
          <p:cNvSpPr>
            <a:spLocks noGrp="1" noRot="1" noChangeAspect="1" noChangeArrowheads="1" noTextEdit="1"/>
          </p:cNvSpPr>
          <p:nvPr>
            <p:ph type="sldImg"/>
          </p:nvPr>
        </p:nvSpPr>
        <p:spPr>
          <a:xfrm>
            <a:off x="919163" y="744538"/>
            <a:ext cx="4959350" cy="3721100"/>
          </a:xfrm>
          <a:ln/>
        </p:spPr>
      </p:sp>
      <p:sp>
        <p:nvSpPr>
          <p:cNvPr id="75781" name="Rectangle 3"/>
          <p:cNvSpPr>
            <a:spLocks noGrp="1" noChangeArrowheads="1"/>
          </p:cNvSpPr>
          <p:nvPr>
            <p:ph type="body" idx="1"/>
          </p:nvPr>
        </p:nvSpPr>
        <p:spPr>
          <a:noFill/>
          <a:ln/>
        </p:spPr>
        <p:txBody>
          <a:bodyPr lIns="95546" tIns="47773" rIns="95546" bIns="47773"/>
          <a:lstStyle/>
          <a:p>
            <a:pPr eaLnBrk="1" hangingPunct="1"/>
            <a:r>
              <a:rPr lang="en-AU" smtClean="0"/>
              <a:t>Delete Pawsey asked Jim Roberts to write this with Ron Bracewell after his colloquium</a:t>
            </a:r>
          </a:p>
          <a:p>
            <a:pPr lvl="1" eaLnBrk="1" hangingPunct="1"/>
            <a:r>
              <a:rPr lang="en-AU" smtClean="0"/>
              <a:t>Aust J Phys 7, p615</a:t>
            </a:r>
          </a:p>
          <a:p>
            <a:pPr lvl="1" eaLnBrk="1" hangingPunct="1"/>
            <a:r>
              <a:rPr lang="en-AU" smtClean="0"/>
              <a:t>Scheuer: theory of the phase switch</a:t>
            </a:r>
          </a:p>
          <a:p>
            <a:pPr lvl="1" eaLnBrk="1" hangingPunct="1"/>
            <a:endParaRPr lang="en-AU" smtClean="0"/>
          </a:p>
          <a:p>
            <a:pPr eaLnBrk="1" hangingPunct="1"/>
            <a:endParaRPr lang="en-AU" smtClean="0"/>
          </a:p>
          <a:p>
            <a:pPr eaLnBrk="1" hangingPunct="1"/>
            <a:endParaRPr lang="en-AU" smtClean="0"/>
          </a:p>
        </p:txBody>
      </p:sp>
    </p:spTree>
    <p:extLst>
      <p:ext uri="{BB962C8B-B14F-4D97-AF65-F5344CB8AC3E}">
        <p14:creationId xmlns:p14="http://schemas.microsoft.com/office/powerpoint/2010/main" val="302715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FFT was known since Gauss 1805 and reinvented many times</a:t>
            </a:r>
            <a:endParaRPr lang="en-AU" dirty="0"/>
          </a:p>
        </p:txBody>
      </p:sp>
      <p:sp>
        <p:nvSpPr>
          <p:cNvPr id="4" name="Slide Number Placeholder 3"/>
          <p:cNvSpPr>
            <a:spLocks noGrp="1"/>
          </p:cNvSpPr>
          <p:nvPr>
            <p:ph type="sldNum" sz="quarter" idx="10"/>
          </p:nvPr>
        </p:nvSpPr>
        <p:spPr/>
        <p:txBody>
          <a:bodyPr/>
          <a:lstStyle/>
          <a:p>
            <a:pPr>
              <a:defRPr/>
            </a:pPr>
            <a:fld id="{05530621-E90D-4F82-AEDF-7657C2DFDD7C}" type="slidenum">
              <a:rPr lang="en-AU" smtClean="0"/>
              <a:pPr>
                <a:defRPr/>
              </a:pPr>
              <a:t>23</a:t>
            </a:fld>
            <a:endParaRPr lang="en-AU"/>
          </a:p>
        </p:txBody>
      </p:sp>
    </p:spTree>
    <p:extLst>
      <p:ext uri="{BB962C8B-B14F-4D97-AF65-F5344CB8AC3E}">
        <p14:creationId xmlns:p14="http://schemas.microsoft.com/office/powerpoint/2010/main" val="1839375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C56DEDB-E6DE-4AC1-9BBB-3CA3DE508A01}" type="slidenum">
              <a:rPr lang="en-AU" smtClean="0"/>
              <a:pPr/>
              <a:t>24</a:t>
            </a:fld>
            <a:endParaRPr lang="en-AU" smtClean="0"/>
          </a:p>
        </p:txBody>
      </p:sp>
      <p:sp>
        <p:nvSpPr>
          <p:cNvPr id="78851" name="Rectangle 2"/>
          <p:cNvSpPr>
            <a:spLocks noGrp="1" noRot="1" noChangeAspect="1" noChangeArrowheads="1" noTextEdit="1"/>
          </p:cNvSpPr>
          <p:nvPr>
            <p:ph type="sldImg"/>
          </p:nvPr>
        </p:nvSpPr>
        <p:spPr>
          <a:xfrm>
            <a:off x="919163" y="744538"/>
            <a:ext cx="4959350" cy="3721100"/>
          </a:xfrm>
          <a:ln/>
        </p:spPr>
      </p:sp>
      <p:sp>
        <p:nvSpPr>
          <p:cNvPr id="78852" name="Rectangle 3"/>
          <p:cNvSpPr>
            <a:spLocks noGrp="1" noChangeArrowheads="1"/>
          </p:cNvSpPr>
          <p:nvPr>
            <p:ph type="body" idx="1"/>
          </p:nvPr>
        </p:nvSpPr>
        <p:spPr>
          <a:noFill/>
          <a:ln/>
        </p:spPr>
        <p:txBody>
          <a:bodyPr/>
          <a:lstStyle/>
          <a:p>
            <a:pPr defTabSz="913120">
              <a:defRPr/>
            </a:pPr>
            <a:r>
              <a:rPr lang="en-AU" dirty="0"/>
              <a:t>June 1961</a:t>
            </a:r>
          </a:p>
          <a:p>
            <a:pPr defTabSz="913120">
              <a:defRPr/>
            </a:pPr>
            <a:r>
              <a:rPr lang="en-AU" dirty="0"/>
              <a:t>4C aerials</a:t>
            </a:r>
          </a:p>
          <a:p>
            <a:r>
              <a:rPr lang="en-AU" dirty="0"/>
              <a:t>7 years after Christiansen</a:t>
            </a:r>
          </a:p>
          <a:p>
            <a:r>
              <a:rPr lang="en-AU" dirty="0"/>
              <a:t>Similar results now being obtained by LOFAR &amp; MWA!</a:t>
            </a:r>
          </a:p>
          <a:p>
            <a:pPr eaLnBrk="1" hangingPunct="1"/>
            <a:endParaRPr lang="en-US" dirty="0" smtClean="0"/>
          </a:p>
        </p:txBody>
      </p:sp>
    </p:spTree>
    <p:extLst>
      <p:ext uri="{BB962C8B-B14F-4D97-AF65-F5344CB8AC3E}">
        <p14:creationId xmlns:p14="http://schemas.microsoft.com/office/powerpoint/2010/main" val="207359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890012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74EB8CA-5DF9-4127-A64E-F48EA48DA672}" type="slidenum">
              <a:rPr lang="en-AU" smtClean="0"/>
              <a:pPr/>
              <a:t>27</a:t>
            </a:fld>
            <a:endParaRPr lang="en-AU" smtClean="0"/>
          </a:p>
        </p:txBody>
      </p:sp>
      <p:sp>
        <p:nvSpPr>
          <p:cNvPr id="72707"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38411C41-B6BB-42FD-B094-C34FDAEC544C}" type="slidenum">
              <a:rPr lang="en-AU" sz="1400"/>
              <a:pPr algn="r" defTabSz="955663" eaLnBrk="1" hangingPunct="1"/>
              <a:t>27</a:t>
            </a:fld>
            <a:endParaRPr lang="en-AU" sz="1400" dirty="0"/>
          </a:p>
        </p:txBody>
      </p:sp>
      <p:sp>
        <p:nvSpPr>
          <p:cNvPr id="72708" name="Rectangle 2"/>
          <p:cNvSpPr>
            <a:spLocks noGrp="1" noRot="1" noChangeAspect="1" noChangeArrowheads="1" noTextEdit="1"/>
          </p:cNvSpPr>
          <p:nvPr>
            <p:ph type="sldImg"/>
          </p:nvPr>
        </p:nvSpPr>
        <p:spPr>
          <a:xfrm>
            <a:off x="919163" y="744538"/>
            <a:ext cx="4959350" cy="3721100"/>
          </a:xfrm>
          <a:ln/>
        </p:spPr>
      </p:sp>
      <p:sp>
        <p:nvSpPr>
          <p:cNvPr id="72709" name="Rectangle 3"/>
          <p:cNvSpPr>
            <a:spLocks noGrp="1" noChangeArrowheads="1"/>
          </p:cNvSpPr>
          <p:nvPr>
            <p:ph type="body" idx="1"/>
          </p:nvPr>
        </p:nvSpPr>
        <p:spPr>
          <a:noFill/>
          <a:ln/>
        </p:spPr>
        <p:txBody>
          <a:bodyPr lIns="95546" tIns="47773" rIns="95546" bIns="47773"/>
          <a:lstStyle/>
          <a:p>
            <a:pPr marL="0" lvl="2" defTabSz="913120">
              <a:defRPr/>
            </a:pPr>
            <a:r>
              <a:rPr lang="en-US" dirty="0" smtClean="0"/>
              <a:t>Remove:  </a:t>
            </a:r>
            <a:r>
              <a:rPr lang="en-AU" sz="2000" dirty="0"/>
              <a:t>an SKA path finder!</a:t>
            </a:r>
          </a:p>
          <a:p>
            <a:pPr eaLnBrk="1" hangingPunct="1"/>
            <a:endParaRPr lang="en-US" dirty="0" smtClean="0"/>
          </a:p>
        </p:txBody>
      </p:sp>
    </p:spTree>
    <p:extLst>
      <p:ext uri="{BB962C8B-B14F-4D97-AF65-F5344CB8AC3E}">
        <p14:creationId xmlns:p14="http://schemas.microsoft.com/office/powerpoint/2010/main" val="1541155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81BE7ED-3A13-46E7-A331-1987F474A17A}" type="slidenum">
              <a:rPr lang="en-AU" smtClean="0"/>
              <a:pPr/>
              <a:t>28</a:t>
            </a:fld>
            <a:endParaRPr lang="en-AU" smtClean="0"/>
          </a:p>
        </p:txBody>
      </p:sp>
      <p:sp>
        <p:nvSpPr>
          <p:cNvPr id="73731"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94634DF5-7A37-4A36-89F0-B9A5485774DA}" type="slidenum">
              <a:rPr lang="en-AU" sz="1400"/>
              <a:pPr algn="r" defTabSz="955663" eaLnBrk="1" hangingPunct="1"/>
              <a:t>28</a:t>
            </a:fld>
            <a:endParaRPr lang="en-AU" sz="1400" dirty="0"/>
          </a:p>
        </p:txBody>
      </p:sp>
      <p:sp>
        <p:nvSpPr>
          <p:cNvPr id="73732" name="Rectangle 2"/>
          <p:cNvSpPr>
            <a:spLocks noGrp="1" noRot="1" noChangeAspect="1" noChangeArrowheads="1" noTextEdit="1"/>
          </p:cNvSpPr>
          <p:nvPr>
            <p:ph type="sldImg"/>
          </p:nvPr>
        </p:nvSpPr>
        <p:spPr>
          <a:xfrm>
            <a:off x="919163" y="744538"/>
            <a:ext cx="4959350" cy="3721100"/>
          </a:xfrm>
          <a:ln/>
        </p:spPr>
      </p:sp>
      <p:sp>
        <p:nvSpPr>
          <p:cNvPr id="73733" name="Rectangle 3"/>
          <p:cNvSpPr>
            <a:spLocks noGrp="1" noChangeArrowheads="1"/>
          </p:cNvSpPr>
          <p:nvPr>
            <p:ph type="body" idx="1"/>
          </p:nvPr>
        </p:nvSpPr>
        <p:spPr>
          <a:noFill/>
          <a:ln/>
        </p:spPr>
        <p:txBody>
          <a:bodyPr lIns="95546" tIns="47773" rIns="95546" bIns="47773"/>
          <a:lstStyle/>
          <a:p>
            <a:pPr eaLnBrk="1" hangingPunct="1"/>
            <a:r>
              <a:rPr lang="en-US" dirty="0" smtClean="0"/>
              <a:t>There are two copies of this slide – one comes earlier when skipping imaging</a:t>
            </a:r>
            <a:r>
              <a:rPr lang="en-US" baseline="0" dirty="0" smtClean="0"/>
              <a:t> history</a:t>
            </a:r>
            <a:endParaRPr lang="en-US" dirty="0" smtClean="0"/>
          </a:p>
        </p:txBody>
      </p:sp>
    </p:spTree>
    <p:extLst>
      <p:ext uri="{BB962C8B-B14F-4D97-AF65-F5344CB8AC3E}">
        <p14:creationId xmlns:p14="http://schemas.microsoft.com/office/powerpoint/2010/main" val="2507375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r>
              <a:rPr lang="en-US" smtClean="0"/>
              <a:t>Added dark matter</a:t>
            </a:r>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smtClean="0"/>
              <a:t>Dark matter – started in 1972 (</a:t>
            </a:r>
            <a:r>
              <a:rPr lang="en-AU" dirty="0" err="1" smtClean="0"/>
              <a:t>Rogstad</a:t>
            </a:r>
            <a:r>
              <a:rPr lang="en-AU" baseline="0" dirty="0" smtClean="0"/>
              <a:t> and </a:t>
            </a:r>
            <a:r>
              <a:rPr lang="en-AU" baseline="0" dirty="0" err="1" smtClean="0"/>
              <a:t>Shostak</a:t>
            </a:r>
            <a:r>
              <a:rPr lang="en-AU" baseline="0" dirty="0" smtClean="0"/>
              <a:t>) then </a:t>
            </a:r>
            <a:r>
              <a:rPr lang="en-AU" baseline="0" dirty="0" err="1" smtClean="0"/>
              <a:t>Bosma</a:t>
            </a:r>
            <a:r>
              <a:rPr lang="en-AU" baseline="0" dirty="0" smtClean="0"/>
              <a:t> WSRT 1978</a:t>
            </a:r>
            <a:endParaRPr lang="en-AU" dirty="0" smtClean="0"/>
          </a:p>
          <a:p>
            <a:endParaRPr lang="en-US" dirty="0" smtClean="0"/>
          </a:p>
        </p:txBody>
      </p:sp>
    </p:spTree>
    <p:extLst>
      <p:ext uri="{BB962C8B-B14F-4D97-AF65-F5344CB8AC3E}">
        <p14:creationId xmlns:p14="http://schemas.microsoft.com/office/powerpoint/2010/main" val="2146442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900" b="1" dirty="0" smtClean="0"/>
              <a:t>European Patent Office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900" b="1" dirty="0" smtClean="0"/>
              <a:t>European Inventor Award 2012</a:t>
            </a:r>
          </a:p>
        </p:txBody>
      </p:sp>
      <p:sp>
        <p:nvSpPr>
          <p:cNvPr id="4" name="Slide Number Placeholder 3"/>
          <p:cNvSpPr>
            <a:spLocks noGrp="1"/>
          </p:cNvSpPr>
          <p:nvPr>
            <p:ph type="sldNum" sz="quarter" idx="10"/>
          </p:nvPr>
        </p:nvSpPr>
        <p:spPr/>
        <p:txBody>
          <a:bodyPr/>
          <a:lstStyle/>
          <a:p>
            <a:fld id="{A1304707-9AFA-4A6C-B203-0FFDA5A01597}" type="slidenum">
              <a:rPr lang="en-AU" smtClean="0"/>
              <a:pPr/>
              <a:t>30</a:t>
            </a:fld>
            <a:endParaRPr lang="en-AU"/>
          </a:p>
        </p:txBody>
      </p:sp>
    </p:spTree>
    <p:extLst>
      <p:ext uri="{BB962C8B-B14F-4D97-AF65-F5344CB8AC3E}">
        <p14:creationId xmlns:p14="http://schemas.microsoft.com/office/powerpoint/2010/main" val="1601491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F1D6AB-E87D-46C0-8993-D0FA93509FDE}" type="slidenum">
              <a:rPr lang="en-AU"/>
              <a:pPr/>
              <a:t>31</a:t>
            </a:fld>
            <a:endParaRPr lang="en-AU"/>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dirty="0" smtClean="0"/>
              <a:t>Now includes PhD </a:t>
            </a:r>
            <a:r>
              <a:rPr lang="en-US" dirty="0" err="1" smtClean="0"/>
              <a:t>Fleurs</a:t>
            </a:r>
            <a:r>
              <a:rPr lang="en-US" dirty="0" smtClean="0"/>
              <a:t> link</a:t>
            </a:r>
          </a:p>
          <a:p>
            <a:r>
              <a:rPr lang="en-US" dirty="0" smtClean="0"/>
              <a:t>Adapted </a:t>
            </a:r>
            <a:r>
              <a:rPr lang="en-US" dirty="0"/>
              <a:t>for use with the exploding black hole lead </a:t>
            </a:r>
            <a:r>
              <a:rPr lang="en-US" dirty="0" smtClean="0"/>
              <a:t>in</a:t>
            </a:r>
          </a:p>
          <a:p>
            <a:pPr>
              <a:lnSpc>
                <a:spcPct val="80000"/>
              </a:lnSpc>
            </a:pPr>
            <a:r>
              <a:rPr lang="en-US" dirty="0" smtClean="0"/>
              <a:t>Omit (out of date): </a:t>
            </a:r>
            <a:r>
              <a:rPr lang="en-US" sz="2400" dirty="0"/>
              <a:t>150 million devices sold using this technology</a:t>
            </a:r>
          </a:p>
          <a:p>
            <a:pPr lvl="1">
              <a:lnSpc>
                <a:spcPct val="80000"/>
              </a:lnSpc>
            </a:pPr>
            <a:r>
              <a:rPr lang="en-US" sz="2000" dirty="0"/>
              <a:t>Estimated that 500 million will be sold by 2009</a:t>
            </a:r>
            <a:endParaRPr lang="en-AU" sz="2000" dirty="0"/>
          </a:p>
          <a:p>
            <a:endParaRPr lang="en-US" dirty="0"/>
          </a:p>
        </p:txBody>
      </p:sp>
    </p:spTree>
    <p:extLst>
      <p:ext uri="{BB962C8B-B14F-4D97-AF65-F5344CB8AC3E}">
        <p14:creationId xmlns:p14="http://schemas.microsoft.com/office/powerpoint/2010/main" val="393416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3409045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23E39A-6002-489F-8C85-90456D049FD1}" type="slidenum">
              <a:rPr lang="en-AU"/>
              <a:pPr/>
              <a:t>32</a:t>
            </a:fld>
            <a:endParaRPr lang="en-AU"/>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AU"/>
              <a:t>This is the RDE version of the analogy</a:t>
            </a:r>
          </a:p>
        </p:txBody>
      </p:sp>
    </p:spTree>
    <p:extLst>
      <p:ext uri="{BB962C8B-B14F-4D97-AF65-F5344CB8AC3E}">
        <p14:creationId xmlns:p14="http://schemas.microsoft.com/office/powerpoint/2010/main" val="2976488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smtClean="0"/>
              <a:t>HERA 19, at first light, 7 March 2016, South African Karoo</a:t>
            </a:r>
            <a:r>
              <a:rPr lang="en-AU" sz="1000" i="0" dirty="0" smtClean="0"/>
              <a:t> Astronomy </a:t>
            </a:r>
            <a:r>
              <a:rPr lang="en-AU" sz="1000" dirty="0" smtClean="0"/>
              <a:t>Reserve.</a:t>
            </a:r>
          </a:p>
          <a:p>
            <a:r>
              <a:rPr lang="en-AU" sz="1000" dirty="0" smtClean="0"/>
              <a:t>HERA is a second generation instrument which combines efforts and lessons learned from the Murchison </a:t>
            </a:r>
            <a:r>
              <a:rPr lang="en-AU" sz="1000" dirty="0" err="1" smtClean="0"/>
              <a:t>Widefield</a:t>
            </a:r>
            <a:r>
              <a:rPr lang="en-AU" sz="1000" dirty="0" smtClean="0"/>
              <a:t> Array (MWA) and the Donald C. Backer Precision Array for Probing the Epoch of Reionization (PAPER). The array is a large grid of 14 meter (42 </a:t>
            </a:r>
            <a:r>
              <a:rPr lang="en-AU" sz="1000" dirty="0" err="1" smtClean="0"/>
              <a:t>ft</a:t>
            </a:r>
            <a:r>
              <a:rPr lang="en-AU" sz="1000" dirty="0" smtClean="0"/>
              <a:t>) diameter non-tracking dishes packed into a hexagonal grid 300 m (900ft)  across.</a:t>
            </a:r>
            <a:endParaRPr lang="en-AU" sz="1000"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33</a:t>
            </a:fld>
            <a:endParaRPr lang="en-AU"/>
          </a:p>
        </p:txBody>
      </p:sp>
    </p:spTree>
    <p:extLst>
      <p:ext uri="{BB962C8B-B14F-4D97-AF65-F5344CB8AC3E}">
        <p14:creationId xmlns:p14="http://schemas.microsoft.com/office/powerpoint/2010/main" val="2289241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Comments added for &gt;2015 versions</a:t>
            </a:r>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34</a:t>
            </a:fld>
            <a:endParaRPr lang="en-AU"/>
          </a:p>
        </p:txBody>
      </p:sp>
    </p:spTree>
    <p:extLst>
      <p:ext uri="{BB962C8B-B14F-4D97-AF65-F5344CB8AC3E}">
        <p14:creationId xmlns:p14="http://schemas.microsoft.com/office/powerpoint/2010/main" val="3528814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Updated version substituted Oct</a:t>
            </a:r>
            <a:r>
              <a:rPr lang="en-AU" baseline="0" dirty="0" smtClean="0"/>
              <a:t> 2014</a:t>
            </a:r>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38</a:t>
            </a:fld>
            <a:endParaRPr lang="en-AU"/>
          </a:p>
        </p:txBody>
      </p:sp>
    </p:spTree>
    <p:extLst>
      <p:ext uri="{BB962C8B-B14F-4D97-AF65-F5344CB8AC3E}">
        <p14:creationId xmlns:p14="http://schemas.microsoft.com/office/powerpoint/2010/main" val="1384113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Updated version substituted Oct</a:t>
            </a:r>
            <a:r>
              <a:rPr lang="en-AU" baseline="0" dirty="0" smtClean="0"/>
              <a:t> 2014</a:t>
            </a:r>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39</a:t>
            </a:fld>
            <a:endParaRPr lang="en-AU"/>
          </a:p>
        </p:txBody>
      </p:sp>
    </p:spTree>
    <p:extLst>
      <p:ext uri="{BB962C8B-B14F-4D97-AF65-F5344CB8AC3E}">
        <p14:creationId xmlns:p14="http://schemas.microsoft.com/office/powerpoint/2010/main" val="445253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Information from Brian Cooper and Marian </a:t>
            </a:r>
            <a:r>
              <a:rPr lang="en-AU" dirty="0" err="1" smtClean="0"/>
              <a:t>Pospieszalski</a:t>
            </a:r>
            <a:endParaRPr lang="en-AU" dirty="0" smtClean="0"/>
          </a:p>
          <a:p>
            <a:r>
              <a:rPr lang="en-AU" dirty="0" smtClean="0"/>
              <a:t>Maser discovered 1953 (Nobel prize Townes, Basov and Prokhorov 1964)</a:t>
            </a:r>
          </a:p>
          <a:p>
            <a:r>
              <a:rPr lang="en-AU" dirty="0" smtClean="0"/>
              <a:t>Updated after discussion with Sandy </a:t>
            </a:r>
            <a:r>
              <a:rPr lang="en-AU" dirty="0" err="1" smtClean="0"/>
              <a:t>Weinreb</a:t>
            </a:r>
            <a:r>
              <a:rPr lang="en-AU" dirty="0" smtClean="0"/>
              <a:t> Sep 2014</a:t>
            </a:r>
          </a:p>
          <a:p>
            <a:r>
              <a:rPr lang="en-AU" dirty="0" smtClean="0"/>
              <a:t>Maser for Radio Astronomy </a:t>
            </a:r>
            <a:r>
              <a:rPr lang="en-AU" dirty="0" err="1" smtClean="0"/>
              <a:t>Giordmaine</a:t>
            </a:r>
            <a:r>
              <a:rPr lang="en-AU" dirty="0" smtClean="0"/>
              <a:t> et al </a:t>
            </a:r>
            <a:r>
              <a:rPr lang="en-AU" dirty="0" err="1" smtClean="0"/>
              <a:t>Proc</a:t>
            </a:r>
            <a:r>
              <a:rPr lang="en-AU" smtClean="0"/>
              <a:t> IRE, 47 pp1062 (1959)</a:t>
            </a:r>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40</a:t>
            </a:fld>
            <a:endParaRPr lang="en-AU"/>
          </a:p>
        </p:txBody>
      </p:sp>
    </p:spTree>
    <p:extLst>
      <p:ext uri="{BB962C8B-B14F-4D97-AF65-F5344CB8AC3E}">
        <p14:creationId xmlns:p14="http://schemas.microsoft.com/office/powerpoint/2010/main" val="126457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smtClean="0"/>
              <a:t>Added July 2015</a:t>
            </a:r>
            <a:endParaRPr lang="en-AU" sz="1200"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41</a:t>
            </a:fld>
            <a:endParaRPr lang="en-AU"/>
          </a:p>
        </p:txBody>
      </p:sp>
    </p:spTree>
    <p:extLst>
      <p:ext uri="{BB962C8B-B14F-4D97-AF65-F5344CB8AC3E}">
        <p14:creationId xmlns:p14="http://schemas.microsoft.com/office/powerpoint/2010/main" val="682305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B6C0FD-0315-4C28-8D44-E310D70E0914}" type="slidenum">
              <a:rPr lang="en-AU"/>
              <a:pPr/>
              <a:t>43</a:t>
            </a:fld>
            <a:endParaRPr lang="en-AU"/>
          </a:p>
        </p:txBody>
      </p:sp>
      <p:sp>
        <p:nvSpPr>
          <p:cNvPr id="29698" name="Rectangle 2"/>
          <p:cNvSpPr>
            <a:spLocks noGrp="1" noRot="1" noChangeAspect="1" noChangeArrowheads="1" noTextEdit="1"/>
          </p:cNvSpPr>
          <p:nvPr>
            <p:ph type="sldImg"/>
          </p:nvPr>
        </p:nvSpPr>
        <p:spPr>
          <a:xfrm>
            <a:off x="927100" y="752475"/>
            <a:ext cx="4941888" cy="3708400"/>
          </a:xfrm>
          <a:ln/>
        </p:spPr>
      </p:sp>
      <p:sp>
        <p:nvSpPr>
          <p:cNvPr id="29699" name="Rectangle 3"/>
          <p:cNvSpPr>
            <a:spLocks noGrp="1" noChangeArrowheads="1"/>
          </p:cNvSpPr>
          <p:nvPr>
            <p:ph type="body" idx="1"/>
          </p:nvPr>
        </p:nvSpPr>
        <p:spPr>
          <a:xfrm>
            <a:off x="906359" y="4715153"/>
            <a:ext cx="4983388" cy="4466987"/>
          </a:xfrm>
        </p:spPr>
        <p:txBody>
          <a:bodyPr/>
          <a:lstStyle/>
          <a:p>
            <a:endParaRPr lang="en-US"/>
          </a:p>
        </p:txBody>
      </p:sp>
    </p:spTree>
    <p:extLst>
      <p:ext uri="{BB962C8B-B14F-4D97-AF65-F5344CB8AC3E}">
        <p14:creationId xmlns:p14="http://schemas.microsoft.com/office/powerpoint/2010/main" val="844922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Historical information on Arecibo survey supplied by Dave </a:t>
            </a:r>
            <a:r>
              <a:rPr lang="en-AU" dirty="0" err="1" smtClean="0"/>
              <a:t>Jauncey</a:t>
            </a:r>
            <a:r>
              <a:rPr lang="en-AU" dirty="0" smtClean="0"/>
              <a:t> after the Beijing talk</a:t>
            </a:r>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44</a:t>
            </a:fld>
            <a:endParaRPr lang="en-AU"/>
          </a:p>
        </p:txBody>
      </p:sp>
    </p:spTree>
    <p:extLst>
      <p:ext uri="{BB962C8B-B14F-4D97-AF65-F5344CB8AC3E}">
        <p14:creationId xmlns:p14="http://schemas.microsoft.com/office/powerpoint/2010/main" val="3321413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Update to include ASKAP</a:t>
            </a:r>
            <a:endParaRPr lang="en-AU" dirty="0"/>
          </a:p>
        </p:txBody>
      </p:sp>
      <p:sp>
        <p:nvSpPr>
          <p:cNvPr id="4" name="Slide Number Placeholder 3"/>
          <p:cNvSpPr>
            <a:spLocks noGrp="1"/>
          </p:cNvSpPr>
          <p:nvPr>
            <p:ph type="sldNum" sz="quarter" idx="10"/>
          </p:nvPr>
        </p:nvSpPr>
        <p:spPr/>
        <p:txBody>
          <a:bodyPr/>
          <a:lstStyle/>
          <a:p>
            <a:fld id="{A1304707-9AFA-4A6C-B203-0FFDA5A01597}" type="slidenum">
              <a:rPr lang="en-AU" smtClean="0"/>
              <a:pPr/>
              <a:t>47</a:t>
            </a:fld>
            <a:endParaRPr lang="en-AU"/>
          </a:p>
        </p:txBody>
      </p:sp>
    </p:spTree>
    <p:extLst>
      <p:ext uri="{BB962C8B-B14F-4D97-AF65-F5344CB8AC3E}">
        <p14:creationId xmlns:p14="http://schemas.microsoft.com/office/powerpoint/2010/main" val="400816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r>
              <a:rPr lang="en-US" smtClean="0"/>
              <a:t>Confirming Jansky and making a map was not a serendipitous discovery but the non-thermal emission was. </a:t>
            </a:r>
          </a:p>
          <a:p>
            <a:r>
              <a:rPr lang="en-US" smtClean="0"/>
              <a:t>Previously no concept of non-thermal astronomical emission</a:t>
            </a:r>
          </a:p>
          <a:p>
            <a:endParaRPr lang="en-AU" smtClean="0"/>
          </a:p>
        </p:txBody>
      </p:sp>
    </p:spTree>
    <p:extLst>
      <p:ext uri="{BB962C8B-B14F-4D97-AF65-F5344CB8AC3E}">
        <p14:creationId xmlns:p14="http://schemas.microsoft.com/office/powerpoint/2010/main" val="4259634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F90BE-2CE3-44E9-A2C1-F16764C3E39E}" type="slidenum">
              <a:rPr lang="en-AU"/>
              <a:pPr/>
              <a:t>48</a:t>
            </a:fld>
            <a:endParaRPr lang="en-AU"/>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679768" y="4715153"/>
            <a:ext cx="5438140" cy="4466987"/>
          </a:xfrm>
        </p:spPr>
        <p:txBody>
          <a:bodyPr/>
          <a:lstStyle/>
          <a:p>
            <a:r>
              <a:rPr lang="en-AU"/>
              <a:t>JOS and the ASKAP checker board array</a:t>
            </a:r>
          </a:p>
          <a:p>
            <a:r>
              <a:rPr lang="en-AU"/>
              <a:t>Vivaldi array at DRAO</a:t>
            </a:r>
          </a:p>
        </p:txBody>
      </p:sp>
    </p:spTree>
    <p:extLst>
      <p:ext uri="{BB962C8B-B14F-4D97-AF65-F5344CB8AC3E}">
        <p14:creationId xmlns:p14="http://schemas.microsoft.com/office/powerpoint/2010/main" val="1875956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Hogbom</a:t>
            </a:r>
            <a:r>
              <a:rPr lang="en-AU" dirty="0" smtClean="0"/>
              <a:t> CLEAN evolved from the concept of subtracting the grating responses from known strong point sources. </a:t>
            </a:r>
          </a:p>
          <a:p>
            <a:endParaRPr lang="en-AU" dirty="0" smtClean="0"/>
          </a:p>
          <a:p>
            <a:r>
              <a:rPr lang="en-AU" dirty="0" smtClean="0"/>
              <a:t>Other deconvolution algorithms included MEM (from 1D spectral line) and iterative negative removal.</a:t>
            </a:r>
            <a:endParaRPr lang="en-AU" dirty="0"/>
          </a:p>
        </p:txBody>
      </p:sp>
      <p:sp>
        <p:nvSpPr>
          <p:cNvPr id="4" name="Slide Number Placeholder 3"/>
          <p:cNvSpPr>
            <a:spLocks noGrp="1"/>
          </p:cNvSpPr>
          <p:nvPr>
            <p:ph type="sldNum" sz="quarter" idx="10"/>
          </p:nvPr>
        </p:nvSpPr>
        <p:spPr/>
        <p:txBody>
          <a:bodyPr/>
          <a:lstStyle/>
          <a:p>
            <a:pPr>
              <a:defRPr/>
            </a:pPr>
            <a:fld id="{05530621-E90D-4F82-AEDF-7657C2DFDD7C}" type="slidenum">
              <a:rPr lang="en-AU" smtClean="0"/>
              <a:pPr>
                <a:defRPr/>
              </a:pPr>
              <a:t>49</a:t>
            </a:fld>
            <a:endParaRPr lang="en-AU"/>
          </a:p>
        </p:txBody>
      </p:sp>
    </p:spTree>
    <p:extLst>
      <p:ext uri="{BB962C8B-B14F-4D97-AF65-F5344CB8AC3E}">
        <p14:creationId xmlns:p14="http://schemas.microsoft.com/office/powerpoint/2010/main" val="3192458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Hogbom</a:t>
            </a:r>
            <a:r>
              <a:rPr lang="en-AU" dirty="0" smtClean="0"/>
              <a:t> CLEAN evolved from the concept of subtracting the grating responses from known strong point sources. </a:t>
            </a:r>
          </a:p>
          <a:p>
            <a:endParaRPr lang="en-AU" dirty="0" smtClean="0"/>
          </a:p>
          <a:p>
            <a:r>
              <a:rPr lang="en-AU" dirty="0" smtClean="0"/>
              <a:t>Other deconvolution algorithms included MEM (from 1D spectral line) and iterative negative removal.</a:t>
            </a:r>
            <a:endParaRPr lang="en-AU" dirty="0"/>
          </a:p>
        </p:txBody>
      </p:sp>
      <p:sp>
        <p:nvSpPr>
          <p:cNvPr id="4" name="Slide Number Placeholder 3"/>
          <p:cNvSpPr>
            <a:spLocks noGrp="1"/>
          </p:cNvSpPr>
          <p:nvPr>
            <p:ph type="sldNum" sz="quarter" idx="10"/>
          </p:nvPr>
        </p:nvSpPr>
        <p:spPr/>
        <p:txBody>
          <a:bodyPr/>
          <a:lstStyle/>
          <a:p>
            <a:pPr>
              <a:defRPr/>
            </a:pPr>
            <a:fld id="{05530621-E90D-4F82-AEDF-7657C2DFDD7C}" type="slidenum">
              <a:rPr lang="en-AU" smtClean="0"/>
              <a:pPr>
                <a:defRPr/>
              </a:pPr>
              <a:t>50</a:t>
            </a:fld>
            <a:endParaRPr lang="en-AU"/>
          </a:p>
        </p:txBody>
      </p:sp>
    </p:spTree>
    <p:extLst>
      <p:ext uri="{BB962C8B-B14F-4D97-AF65-F5344CB8AC3E}">
        <p14:creationId xmlns:p14="http://schemas.microsoft.com/office/powerpoint/2010/main" val="2732644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919163" y="744538"/>
            <a:ext cx="4959350" cy="3721100"/>
          </a:xfrm>
          <a:ln/>
        </p:spPr>
      </p:sp>
      <p:sp>
        <p:nvSpPr>
          <p:cNvPr id="90115" name="Notes Placeholder 2"/>
          <p:cNvSpPr>
            <a:spLocks noGrp="1"/>
          </p:cNvSpPr>
          <p:nvPr>
            <p:ph type="body" idx="1"/>
          </p:nvPr>
        </p:nvSpPr>
        <p:spPr>
          <a:noFill/>
          <a:ln/>
        </p:spPr>
        <p:txBody>
          <a:bodyPr/>
          <a:lstStyle/>
          <a:p>
            <a:r>
              <a:rPr lang="en-US" sz="2700" dirty="0"/>
              <a:t>Added Hauptman &amp; </a:t>
            </a:r>
            <a:r>
              <a:rPr lang="en-US" sz="2700" dirty="0" err="1"/>
              <a:t>Karles</a:t>
            </a:r>
            <a:r>
              <a:rPr lang="en-US" sz="2700" dirty="0"/>
              <a:t> for RRI</a:t>
            </a:r>
          </a:p>
          <a:p>
            <a:r>
              <a:rPr lang="en-US" sz="2700" dirty="0"/>
              <a:t>1974: Adaptive optics, </a:t>
            </a:r>
            <a:r>
              <a:rPr lang="en-US" sz="2300" dirty="0"/>
              <a:t>Muller &amp; Buffington</a:t>
            </a:r>
          </a:p>
          <a:p>
            <a:r>
              <a:rPr lang="en-US" sz="2300" dirty="0"/>
              <a:t>Note that MWA/low frequency radio astronomy is moving closer to X-ray crystallography as the UV coverage improves and the phase errors become the main issue.</a:t>
            </a:r>
          </a:p>
          <a:p>
            <a:pPr lvl="1"/>
            <a:endParaRPr lang="en-US" sz="2300" dirty="0"/>
          </a:p>
          <a:p>
            <a:endParaRPr lang="en-AU" dirty="0" smtClean="0"/>
          </a:p>
        </p:txBody>
      </p:sp>
      <p:sp>
        <p:nvSpPr>
          <p:cNvPr id="90116" name="Slide Number Placeholder 3"/>
          <p:cNvSpPr>
            <a:spLocks noGrp="1"/>
          </p:cNvSpPr>
          <p:nvPr>
            <p:ph type="sldNum" sz="quarter" idx="5"/>
          </p:nvPr>
        </p:nvSpPr>
        <p:spPr>
          <a:noFill/>
        </p:spPr>
        <p:txBody>
          <a:bodyPr/>
          <a:lstStyle/>
          <a:p>
            <a:fld id="{00FA69A6-74FA-450E-B394-418779F1FCBA}" type="slidenum">
              <a:rPr lang="en-AU" smtClean="0"/>
              <a:pPr/>
              <a:t>51</a:t>
            </a:fld>
            <a:endParaRPr lang="en-AU" smtClean="0"/>
          </a:p>
        </p:txBody>
      </p:sp>
    </p:spTree>
    <p:extLst>
      <p:ext uri="{BB962C8B-B14F-4D97-AF65-F5344CB8AC3E}">
        <p14:creationId xmlns:p14="http://schemas.microsoft.com/office/powerpoint/2010/main" val="20962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Cornwell (1988) provided a clear formulation of  Ekers &amp; Rots with a brilliant conceptual leap to joint deconvolution description.  Elegant implementation in VTESS but not adopted by VLA users due to operational issues</a:t>
            </a:r>
            <a:endParaRPr lang="en-AU" dirty="0"/>
          </a:p>
        </p:txBody>
      </p:sp>
      <p:sp>
        <p:nvSpPr>
          <p:cNvPr id="4" name="Slide Number Placeholder 3"/>
          <p:cNvSpPr>
            <a:spLocks noGrp="1"/>
          </p:cNvSpPr>
          <p:nvPr>
            <p:ph type="sldNum" sz="quarter" idx="10"/>
          </p:nvPr>
        </p:nvSpPr>
        <p:spPr/>
        <p:txBody>
          <a:bodyPr/>
          <a:lstStyle/>
          <a:p>
            <a:fld id="{6C3D6C0E-FE3C-491A-9BE2-793CA1527E99}" type="slidenum">
              <a:rPr lang="en-AU" smtClean="0"/>
              <a:pPr/>
              <a:t>52</a:t>
            </a:fld>
            <a:endParaRPr lang="en-AU"/>
          </a:p>
        </p:txBody>
      </p:sp>
    </p:spTree>
    <p:extLst>
      <p:ext uri="{BB962C8B-B14F-4D97-AF65-F5344CB8AC3E}">
        <p14:creationId xmlns:p14="http://schemas.microsoft.com/office/powerpoint/2010/main" val="426349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p:spPr>
        <p:txBody>
          <a:bodyPr/>
          <a:lstStyle/>
          <a:p>
            <a:fld id="{E5C8A1DB-23C0-4665-A369-66F995B2F5D3}" type="slidenum">
              <a:rPr lang="en-US" smtClean="0"/>
              <a:pPr/>
              <a:t>54</a:t>
            </a:fld>
            <a:endParaRPr lang="en-US" smtClean="0"/>
          </a:p>
        </p:txBody>
      </p:sp>
      <p:sp>
        <p:nvSpPr>
          <p:cNvPr id="154627" name="Rectangle 2"/>
          <p:cNvSpPr>
            <a:spLocks noGrp="1" noRot="1" noChangeAspect="1" noChangeArrowheads="1" noTextEdit="1"/>
          </p:cNvSpPr>
          <p:nvPr>
            <p:ph type="sldImg"/>
          </p:nvPr>
        </p:nvSpPr>
        <p:spPr/>
      </p:sp>
      <p:sp>
        <p:nvSpPr>
          <p:cNvPr id="154628" name="Rectangle 3"/>
          <p:cNvSpPr>
            <a:spLocks noGrp="1" noChangeArrowheads="1"/>
          </p:cNvSpPr>
          <p:nvPr>
            <p:ph type="body" idx="1"/>
          </p:nvPr>
        </p:nvSpPr>
        <p:spPr>
          <a:noFill/>
          <a:ln/>
        </p:spPr>
        <p:txBody>
          <a:bodyPr/>
          <a:lstStyle/>
          <a:p>
            <a:pPr defTabSz="913120">
              <a:defRPr/>
            </a:pPr>
            <a:r>
              <a:rPr lang="en-AU" dirty="0" smtClean="0"/>
              <a:t>From Dan </a:t>
            </a:r>
            <a:r>
              <a:rPr lang="en-AU" dirty="0" err="1" smtClean="0"/>
              <a:t>Werthimer</a:t>
            </a:r>
            <a:r>
              <a:rPr lang="en-AU" dirty="0" smtClean="0"/>
              <a:t> 2015</a:t>
            </a:r>
          </a:p>
          <a:p>
            <a:pPr eaLnBrk="1" hangingPunct="1"/>
            <a:r>
              <a:rPr lang="en-US" dirty="0" smtClean="0"/>
              <a:t>Block robot display on right to</a:t>
            </a:r>
            <a:r>
              <a:rPr lang="en-US" baseline="0" dirty="0" smtClean="0"/>
              <a:t> simplify</a:t>
            </a:r>
            <a:endParaRPr lang="en-US" dirty="0" smtClean="0"/>
          </a:p>
        </p:txBody>
      </p:sp>
    </p:spTree>
    <p:extLst>
      <p:ext uri="{BB962C8B-B14F-4D97-AF65-F5344CB8AC3E}">
        <p14:creationId xmlns:p14="http://schemas.microsoft.com/office/powerpoint/2010/main" val="4720660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Delete “</a:t>
            </a:r>
            <a:r>
              <a:rPr lang="en-AU" i="1" dirty="0" smtClean="0">
                <a:solidFill>
                  <a:srgbClr val="FFC000"/>
                </a:solidFill>
              </a:rPr>
              <a:t>of the brightness distribution across the sun” from Graham Smith</a:t>
            </a:r>
            <a:endParaRPr lang="en-AU" dirty="0"/>
          </a:p>
        </p:txBody>
      </p:sp>
      <p:sp>
        <p:nvSpPr>
          <p:cNvPr id="4" name="Slide Number Placeholder 3"/>
          <p:cNvSpPr>
            <a:spLocks noGrp="1"/>
          </p:cNvSpPr>
          <p:nvPr>
            <p:ph type="sldNum" sz="quarter" idx="10"/>
          </p:nvPr>
        </p:nvSpPr>
        <p:spPr/>
        <p:txBody>
          <a:bodyPr/>
          <a:lstStyle/>
          <a:p>
            <a:pPr>
              <a:defRPr/>
            </a:pPr>
            <a:fld id="{05530621-E90D-4F82-AEDF-7657C2DFDD7C}" type="slidenum">
              <a:rPr lang="en-AU" smtClean="0"/>
              <a:pPr>
                <a:defRPr/>
              </a:pPr>
              <a:t>55</a:t>
            </a:fld>
            <a:endParaRPr lang="en-AU"/>
          </a:p>
        </p:txBody>
      </p:sp>
    </p:spTree>
    <p:extLst>
      <p:ext uri="{BB962C8B-B14F-4D97-AF65-F5344CB8AC3E}">
        <p14:creationId xmlns:p14="http://schemas.microsoft.com/office/powerpoint/2010/main" val="1870757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05530621-E90D-4F82-AEDF-7657C2DFDD7C}" type="slidenum">
              <a:rPr lang="en-AU" smtClean="0"/>
              <a:pPr>
                <a:defRPr/>
              </a:pPr>
              <a:t>56</a:t>
            </a:fld>
            <a:endParaRPr lang="en-AU"/>
          </a:p>
        </p:txBody>
      </p:sp>
    </p:spTree>
    <p:extLst>
      <p:ext uri="{BB962C8B-B14F-4D97-AF65-F5344CB8AC3E}">
        <p14:creationId xmlns:p14="http://schemas.microsoft.com/office/powerpoint/2010/main" val="2400757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045AE73-BF73-4B63-B9E7-1319A4F80CEA}" type="slidenum">
              <a:rPr lang="en-AU" smtClean="0"/>
              <a:pPr/>
              <a:t>58</a:t>
            </a:fld>
            <a:endParaRPr lang="en-AU" smtClean="0"/>
          </a:p>
        </p:txBody>
      </p:sp>
      <p:sp>
        <p:nvSpPr>
          <p:cNvPr id="89091"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A9C8E70B-F110-49B2-9670-339944098EDB}" type="slidenum">
              <a:rPr lang="en-AU" sz="1400"/>
              <a:pPr algn="r" defTabSz="955663" eaLnBrk="1" hangingPunct="1"/>
              <a:t>58</a:t>
            </a:fld>
            <a:endParaRPr lang="en-AU" sz="1400" dirty="0"/>
          </a:p>
        </p:txBody>
      </p:sp>
      <p:sp>
        <p:nvSpPr>
          <p:cNvPr id="89092" name="Rectangle 2"/>
          <p:cNvSpPr>
            <a:spLocks noGrp="1" noRot="1" noChangeAspect="1" noChangeArrowheads="1" noTextEdit="1"/>
          </p:cNvSpPr>
          <p:nvPr>
            <p:ph type="sldImg"/>
          </p:nvPr>
        </p:nvSpPr>
        <p:spPr>
          <a:xfrm>
            <a:off x="1082675" y="865188"/>
            <a:ext cx="4638675" cy="3479800"/>
          </a:xfrm>
          <a:ln/>
        </p:spPr>
      </p:sp>
      <p:sp>
        <p:nvSpPr>
          <p:cNvPr id="89093" name="Rectangle 3"/>
          <p:cNvSpPr>
            <a:spLocks noGrp="1" noChangeArrowheads="1"/>
          </p:cNvSpPr>
          <p:nvPr>
            <p:ph type="body" idx="1"/>
          </p:nvPr>
        </p:nvSpPr>
        <p:spPr>
          <a:xfrm>
            <a:off x="905952" y="4719275"/>
            <a:ext cx="4985772" cy="4178827"/>
          </a:xfrm>
          <a:noFill/>
          <a:ln/>
        </p:spPr>
        <p:txBody>
          <a:bodyPr lIns="95546" tIns="47773" rIns="95546" bIns="47773"/>
          <a:lstStyle/>
          <a:p>
            <a:pPr eaLnBrk="1" hangingPunct="1"/>
            <a:r>
              <a:rPr lang="en-US" smtClean="0"/>
              <a:t>Plot from: The </a:t>
            </a:r>
            <a:r>
              <a:rPr lang="en-US" dirty="0" smtClean="0"/>
              <a:t>scientific productivity of the Gemini Telescopes</a:t>
            </a:r>
          </a:p>
          <a:p>
            <a:pPr eaLnBrk="1" hangingPunct="1"/>
            <a:r>
              <a:rPr lang="en-US" dirty="0" smtClean="0"/>
              <a:t>Jean-René Roy, Phil </a:t>
            </a:r>
            <a:r>
              <a:rPr lang="en-US" dirty="0" err="1" smtClean="0"/>
              <a:t>Puxley</a:t>
            </a:r>
            <a:r>
              <a:rPr lang="en-US" dirty="0" smtClean="0"/>
              <a:t> &amp; Dennis Crabtree</a:t>
            </a:r>
          </a:p>
          <a:p>
            <a:pPr eaLnBrk="1" hangingPunct="1"/>
            <a:r>
              <a:rPr lang="en-US" dirty="0" smtClean="0"/>
              <a:t>GSC/AOC-G Meetings, 12-14 Oct. 2004 -- Waikoloa, Hawaii</a:t>
            </a:r>
          </a:p>
        </p:txBody>
      </p:sp>
    </p:spTree>
    <p:extLst>
      <p:ext uri="{BB962C8B-B14F-4D97-AF65-F5344CB8AC3E}">
        <p14:creationId xmlns:p14="http://schemas.microsoft.com/office/powerpoint/2010/main" val="1924080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045AE73-BF73-4B63-B9E7-1319A4F80CEA}" type="slidenum">
              <a:rPr lang="en-AU" smtClean="0"/>
              <a:pPr/>
              <a:t>59</a:t>
            </a:fld>
            <a:endParaRPr lang="en-AU" smtClean="0"/>
          </a:p>
        </p:txBody>
      </p:sp>
      <p:sp>
        <p:nvSpPr>
          <p:cNvPr id="89091" name="Rectangle 7"/>
          <p:cNvSpPr txBox="1">
            <a:spLocks noGrp="1" noChangeArrowheads="1"/>
          </p:cNvSpPr>
          <p:nvPr/>
        </p:nvSpPr>
        <p:spPr bwMode="auto">
          <a:xfrm>
            <a:off x="3851816" y="9430846"/>
            <a:ext cx="2945862" cy="495793"/>
          </a:xfrm>
          <a:prstGeom prst="rect">
            <a:avLst/>
          </a:prstGeom>
          <a:noFill/>
          <a:ln w="9525">
            <a:noFill/>
            <a:miter lim="800000"/>
            <a:headEnd/>
            <a:tailEnd/>
          </a:ln>
        </p:spPr>
        <p:txBody>
          <a:bodyPr lIns="95546" tIns="47773" rIns="95546" bIns="47773" anchor="b"/>
          <a:lstStyle/>
          <a:p>
            <a:pPr algn="r" defTabSz="955663" eaLnBrk="1" hangingPunct="1"/>
            <a:fld id="{A9C8E70B-F110-49B2-9670-339944098EDB}" type="slidenum">
              <a:rPr lang="en-AU" sz="1400"/>
              <a:pPr algn="r" defTabSz="955663" eaLnBrk="1" hangingPunct="1"/>
              <a:t>59</a:t>
            </a:fld>
            <a:endParaRPr lang="en-AU" sz="1400" dirty="0"/>
          </a:p>
        </p:txBody>
      </p:sp>
      <p:sp>
        <p:nvSpPr>
          <p:cNvPr id="89092" name="Rectangle 2"/>
          <p:cNvSpPr>
            <a:spLocks noGrp="1" noRot="1" noChangeAspect="1" noChangeArrowheads="1" noTextEdit="1"/>
          </p:cNvSpPr>
          <p:nvPr>
            <p:ph type="sldImg"/>
          </p:nvPr>
        </p:nvSpPr>
        <p:spPr>
          <a:xfrm>
            <a:off x="1082675" y="865188"/>
            <a:ext cx="4638675" cy="3479800"/>
          </a:xfrm>
          <a:ln/>
        </p:spPr>
      </p:sp>
      <p:sp>
        <p:nvSpPr>
          <p:cNvPr id="89093" name="Rectangle 3"/>
          <p:cNvSpPr>
            <a:spLocks noGrp="1" noChangeArrowheads="1"/>
          </p:cNvSpPr>
          <p:nvPr>
            <p:ph type="body" idx="1"/>
          </p:nvPr>
        </p:nvSpPr>
        <p:spPr>
          <a:xfrm>
            <a:off x="905952" y="4719275"/>
            <a:ext cx="4985772" cy="4178827"/>
          </a:xfrm>
          <a:noFill/>
          <a:ln/>
        </p:spPr>
        <p:txBody>
          <a:bodyPr lIns="95546" tIns="47773" rIns="95546" bIns="47773"/>
          <a:lstStyle/>
          <a:p>
            <a:pPr eaLnBrk="1" hangingPunct="1"/>
            <a:r>
              <a:rPr lang="en-US" dirty="0" smtClean="0"/>
              <a:t>No productivity plot</a:t>
            </a:r>
          </a:p>
        </p:txBody>
      </p:sp>
    </p:spTree>
    <p:extLst>
      <p:ext uri="{BB962C8B-B14F-4D97-AF65-F5344CB8AC3E}">
        <p14:creationId xmlns:p14="http://schemas.microsoft.com/office/powerpoint/2010/main" val="155589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86026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AU" smtClean="0"/>
              <a:t>Note that speed had a typo in original PPT version</a:t>
            </a:r>
          </a:p>
          <a:p>
            <a:endParaRPr lang="en-AU"/>
          </a:p>
        </p:txBody>
      </p:sp>
      <p:sp>
        <p:nvSpPr>
          <p:cNvPr id="4" name="Slide Number Placeholder 3"/>
          <p:cNvSpPr>
            <a:spLocks noGrp="1"/>
          </p:cNvSpPr>
          <p:nvPr>
            <p:ph type="sldNum" sz="quarter" idx="10"/>
          </p:nvPr>
        </p:nvSpPr>
        <p:spPr/>
        <p:txBody>
          <a:bodyPr/>
          <a:lstStyle/>
          <a:p>
            <a:fld id="{A1304707-9AFA-4A6C-B203-0FFDA5A01597}" type="slidenum">
              <a:rPr lang="en-AU" smtClean="0"/>
              <a:pPr/>
              <a:t>60</a:t>
            </a:fld>
            <a:endParaRPr lang="en-AU"/>
          </a:p>
        </p:txBody>
      </p:sp>
    </p:spTree>
    <p:extLst>
      <p:ext uri="{BB962C8B-B14F-4D97-AF65-F5344CB8AC3E}">
        <p14:creationId xmlns:p14="http://schemas.microsoft.com/office/powerpoint/2010/main" val="95799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68458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28CF102-87A9-449A-BBEA-A3BAEBA60F2E}" type="slidenum">
              <a:rPr lang="en-AU" smtClean="0"/>
              <a:pPr/>
              <a:t>62</a:t>
            </a:fld>
            <a:endParaRPr lang="en-AU" smtClean="0"/>
          </a:p>
        </p:txBody>
      </p:sp>
      <p:sp>
        <p:nvSpPr>
          <p:cNvPr id="100355" name="Rectangle 2"/>
          <p:cNvSpPr>
            <a:spLocks noGrp="1" noRot="1" noChangeAspect="1" noChangeArrowheads="1" noTextEdit="1"/>
          </p:cNvSpPr>
          <p:nvPr>
            <p:ph type="sldImg"/>
          </p:nvPr>
        </p:nvSpPr>
        <p:spPr>
          <a:xfrm>
            <a:off x="919163" y="744538"/>
            <a:ext cx="4959350" cy="3721100"/>
          </a:xfrm>
          <a:ln/>
        </p:spPr>
      </p:sp>
      <p:sp>
        <p:nvSpPr>
          <p:cNvPr id="100356" name="Rectangle 3"/>
          <p:cNvSpPr>
            <a:spLocks noGrp="1" noChangeArrowheads="1"/>
          </p:cNvSpPr>
          <p:nvPr>
            <p:ph type="body" idx="1"/>
          </p:nvPr>
        </p:nvSpPr>
        <p:spPr>
          <a:noFill/>
          <a:ln/>
        </p:spPr>
        <p:txBody>
          <a:bodyPr/>
          <a:lstStyle/>
          <a:p>
            <a:pPr eaLnBrk="1" hangingPunct="1"/>
            <a:r>
              <a:rPr lang="en-AU" smtClean="0"/>
              <a:t>Richard Schilizzi, Cape Town, Feb 2009</a:t>
            </a:r>
          </a:p>
          <a:p>
            <a:pPr eaLnBrk="1" hangingPunct="1"/>
            <a:endParaRPr lang="en-AU" smtClean="0"/>
          </a:p>
        </p:txBody>
      </p:sp>
    </p:spTree>
    <p:extLst>
      <p:ext uri="{BB962C8B-B14F-4D97-AF65-F5344CB8AC3E}">
        <p14:creationId xmlns:p14="http://schemas.microsoft.com/office/powerpoint/2010/main" val="67156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AU" dirty="0" smtClean="0"/>
              <a:t>Remove </a:t>
            </a:r>
            <a:r>
              <a:rPr lang="en-AU" dirty="0" err="1" smtClean="0"/>
              <a:t>deSolla</a:t>
            </a:r>
            <a:r>
              <a:rPr lang="en-AU" dirty="0" smtClean="0"/>
              <a:t> Price (separate slide)</a:t>
            </a:r>
          </a:p>
          <a:p>
            <a:r>
              <a:rPr lang="en-US" sz="1400" dirty="0"/>
              <a:t>De </a:t>
            </a:r>
            <a:r>
              <a:rPr lang="en-US" sz="1400" dirty="0" err="1"/>
              <a:t>Solla</a:t>
            </a:r>
            <a:r>
              <a:rPr lang="en-US" sz="1400" dirty="0"/>
              <a:t> Price 1963</a:t>
            </a:r>
          </a:p>
          <a:p>
            <a:pPr lvl="1"/>
            <a:r>
              <a:rPr lang="en-US" sz="1400" dirty="0"/>
              <a:t>exponential growth</a:t>
            </a:r>
          </a:p>
          <a:p>
            <a:pPr lvl="1"/>
            <a:r>
              <a:rPr lang="en-US" sz="1400" i="1" dirty="0"/>
              <a:t>Little science, big Science</a:t>
            </a:r>
            <a:endParaRPr lang="en-US" sz="1400" dirty="0"/>
          </a:p>
          <a:p>
            <a:endParaRPr lang="en-AU" dirty="0" smtClean="0"/>
          </a:p>
          <a:p>
            <a:r>
              <a:rPr lang="en-AU" dirty="0" smtClean="0"/>
              <a:t>The figure shows the rate of increase of operating energy in particle accelerators (Livingston, M.S. and </a:t>
            </a:r>
            <a:r>
              <a:rPr lang="en-AU" dirty="0" err="1" smtClean="0"/>
              <a:t>Blewett</a:t>
            </a:r>
            <a:r>
              <a:rPr lang="en-AU" dirty="0" smtClean="0"/>
              <a:t>, J.P., "Particle Accelerators" McGraw Hill Book Co. 1962., updated by </a:t>
            </a:r>
            <a:r>
              <a:rPr lang="en-AU" dirty="0" err="1" smtClean="0"/>
              <a:t>Sessler</a:t>
            </a:r>
            <a:r>
              <a:rPr lang="en-AU" dirty="0" smtClean="0"/>
              <a:t>, A.M., Physics Today, Jan. 1988, pp 26-34). Starting in 1930, each particle accelerator technology provided exponential growth up to a ceiling when a new technology is introduced.  The envelope of the set of curves is itself an exponential with an increase in energy of 10**10  in 60 years.  This example, originally presented by Fermi, has become known as the "Livingston Curve”</a:t>
            </a:r>
          </a:p>
          <a:p>
            <a:endParaRPr lang="en-AU" dirty="0" smtClean="0"/>
          </a:p>
        </p:txBody>
      </p:sp>
    </p:spTree>
    <p:extLst>
      <p:ext uri="{BB962C8B-B14F-4D97-AF65-F5344CB8AC3E}">
        <p14:creationId xmlns:p14="http://schemas.microsoft.com/office/powerpoint/2010/main" val="178967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084263" y="865188"/>
            <a:ext cx="4637087" cy="3479800"/>
          </a:xfrm>
          <a:ln/>
        </p:spPr>
      </p:sp>
      <p:sp>
        <p:nvSpPr>
          <p:cNvPr id="89091" name="Rectangle 3"/>
          <p:cNvSpPr>
            <a:spLocks noGrp="1" noChangeArrowheads="1"/>
          </p:cNvSpPr>
          <p:nvPr>
            <p:ph type="body" idx="1"/>
          </p:nvPr>
        </p:nvSpPr>
        <p:spPr>
          <a:xfrm>
            <a:off x="907931" y="4719902"/>
            <a:ext cx="4981814" cy="4177200"/>
          </a:xfrm>
          <a:noFill/>
          <a:ln w="9525"/>
        </p:spPr>
        <p:txBody>
          <a:bodyPr/>
          <a:lstStyle/>
          <a:p>
            <a:r>
              <a:rPr lang="en-AU" dirty="0" smtClean="0"/>
              <a:t>Pair with Micro-processor performance – use fade</a:t>
            </a:r>
          </a:p>
          <a:p>
            <a:endParaRPr lang="en-AU" dirty="0" smtClean="0"/>
          </a:p>
        </p:txBody>
      </p:sp>
    </p:spTree>
    <p:extLst>
      <p:ext uri="{BB962C8B-B14F-4D97-AF65-F5344CB8AC3E}">
        <p14:creationId xmlns:p14="http://schemas.microsoft.com/office/powerpoint/2010/main" val="27159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084263" y="865188"/>
            <a:ext cx="4637087" cy="3479800"/>
          </a:xfrm>
          <a:ln/>
        </p:spPr>
      </p:sp>
      <p:sp>
        <p:nvSpPr>
          <p:cNvPr id="90115" name="Rectangle 3"/>
          <p:cNvSpPr>
            <a:spLocks noGrp="1" noChangeArrowheads="1"/>
          </p:cNvSpPr>
          <p:nvPr>
            <p:ph type="body" idx="1"/>
          </p:nvPr>
        </p:nvSpPr>
        <p:spPr>
          <a:xfrm>
            <a:off x="907931" y="4719902"/>
            <a:ext cx="4981814" cy="4177200"/>
          </a:xfrm>
          <a:noFill/>
          <a:ln w="9525"/>
        </p:spPr>
        <p:txBody>
          <a:bodyPr lIns="88872" tIns="44435" rIns="88872" bIns="44435"/>
          <a:lstStyle/>
          <a:p>
            <a:r>
              <a:rPr lang="en-AU" dirty="0" smtClean="0"/>
              <a:t>Pair with original </a:t>
            </a:r>
            <a:r>
              <a:rPr lang="en-AU" dirty="0" err="1" smtClean="0"/>
              <a:t>Moore,s</a:t>
            </a:r>
            <a:r>
              <a:rPr lang="en-AU" dirty="0" smtClean="0"/>
              <a:t> law – use fade</a:t>
            </a:r>
          </a:p>
          <a:p>
            <a:r>
              <a:rPr lang="en-AU" dirty="0" smtClean="0"/>
              <a:t>Add link to future radio astronomy</a:t>
            </a:r>
          </a:p>
        </p:txBody>
      </p:sp>
    </p:spTree>
    <p:extLst>
      <p:ext uri="{BB962C8B-B14F-4D97-AF65-F5344CB8AC3E}">
        <p14:creationId xmlns:p14="http://schemas.microsoft.com/office/powerpoint/2010/main" val="307326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919163" y="744538"/>
            <a:ext cx="4959350" cy="3721100"/>
          </a:xfrm>
          <a:ln/>
        </p:spPr>
      </p:sp>
      <p:sp>
        <p:nvSpPr>
          <p:cNvPr id="74755" name="Rectangle 3"/>
          <p:cNvSpPr>
            <a:spLocks noGrp="1" noChangeArrowheads="1"/>
          </p:cNvSpPr>
          <p:nvPr>
            <p:ph type="body" idx="1"/>
          </p:nvPr>
        </p:nvSpPr>
        <p:spPr>
          <a:xfrm>
            <a:off x="679768" y="4715114"/>
            <a:ext cx="5438140" cy="4466109"/>
          </a:xfrm>
          <a:noFill/>
          <a:ln w="9525"/>
        </p:spPr>
        <p:txBody>
          <a:bodyPr/>
          <a:lstStyle/>
          <a:p>
            <a:r>
              <a:rPr lang="en-AU" dirty="0" smtClean="0"/>
              <a:t>And from the presentation for Ryle:</a:t>
            </a:r>
          </a:p>
          <a:p>
            <a:r>
              <a:rPr lang="en-AU" dirty="0" smtClean="0"/>
              <a:t>The radio-astronomical instruments invented and developed by Martin Ryle, and utilized so successfully by him and his collaborators in their observations, have been one of the most important elements of the latest discoveries in Astrophysics.</a:t>
            </a:r>
          </a:p>
        </p:txBody>
      </p:sp>
    </p:spTree>
    <p:extLst>
      <p:ext uri="{BB962C8B-B14F-4D97-AF65-F5344CB8AC3E}">
        <p14:creationId xmlns:p14="http://schemas.microsoft.com/office/powerpoint/2010/main" val="3667749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7765" name="Rectangle 5"/>
          <p:cNvSpPr>
            <a:spLocks noGrp="1" noChangeArrowheads="1"/>
          </p:cNvSpPr>
          <p:nvPr>
            <p:ph type="ctrTitle" sz="quarter"/>
          </p:nvPr>
        </p:nvSpPr>
        <p:spPr>
          <a:xfrm>
            <a:off x="685800" y="1133475"/>
            <a:ext cx="7772400" cy="1143000"/>
          </a:xfrm>
        </p:spPr>
        <p:txBody>
          <a:bodyPr anchor="b"/>
          <a:lstStyle>
            <a:lvl1pPr>
              <a:defRPr/>
            </a:lvl1pPr>
          </a:lstStyle>
          <a:p>
            <a:r>
              <a:rPr lang="en-AU" dirty="0"/>
              <a:t>Click to edit Master title style</a:t>
            </a:r>
          </a:p>
        </p:txBody>
      </p:sp>
      <p:sp>
        <p:nvSpPr>
          <p:cNvPr id="117766" name="Rectangle 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AU"/>
              <a:t>Click to edit Master subtitle style</a:t>
            </a:r>
          </a:p>
        </p:txBody>
      </p:sp>
      <p:sp>
        <p:nvSpPr>
          <p:cNvPr id="117767" name="Rectangle 7"/>
          <p:cNvSpPr>
            <a:spLocks noGrp="1" noChangeArrowheads="1"/>
          </p:cNvSpPr>
          <p:nvPr>
            <p:ph type="dt" sz="quarter" idx="2"/>
          </p:nvPr>
        </p:nvSpPr>
        <p:spPr>
          <a:xfrm>
            <a:off x="1335088" y="6400800"/>
            <a:ext cx="1905000" cy="457200"/>
          </a:xfrm>
        </p:spPr>
        <p:txBody>
          <a:bodyPr/>
          <a:lstStyle>
            <a:lvl1pPr>
              <a:defRPr/>
            </a:lvl1pPr>
          </a:lstStyle>
          <a:p>
            <a:endParaRPr lang="en-AU"/>
          </a:p>
        </p:txBody>
      </p:sp>
      <p:sp>
        <p:nvSpPr>
          <p:cNvPr id="117768" name="Rectangle 8"/>
          <p:cNvSpPr>
            <a:spLocks noGrp="1" noChangeArrowheads="1"/>
          </p:cNvSpPr>
          <p:nvPr>
            <p:ph type="ftr" sz="quarter" idx="3"/>
          </p:nvPr>
        </p:nvSpPr>
        <p:spPr>
          <a:xfrm>
            <a:off x="3773488" y="6400800"/>
            <a:ext cx="2895600" cy="457200"/>
          </a:xfrm>
        </p:spPr>
        <p:txBody>
          <a:bodyPr/>
          <a:lstStyle>
            <a:lvl1pPr>
              <a:defRPr/>
            </a:lvl1pPr>
          </a:lstStyle>
          <a:p>
            <a:r>
              <a:rPr lang="en-AU"/>
              <a:t>R. Ekers</a:t>
            </a:r>
          </a:p>
          <a:p>
            <a:endParaRPr lang="en-AU"/>
          </a:p>
        </p:txBody>
      </p:sp>
      <p:sp>
        <p:nvSpPr>
          <p:cNvPr id="117769" name="Rectangle 9"/>
          <p:cNvSpPr>
            <a:spLocks noGrp="1" noChangeArrowheads="1"/>
          </p:cNvSpPr>
          <p:nvPr>
            <p:ph type="sldNum" sz="quarter" idx="4"/>
          </p:nvPr>
        </p:nvSpPr>
        <p:spPr/>
        <p:txBody>
          <a:bodyPr/>
          <a:lstStyle>
            <a:lvl1pPr>
              <a:defRPr/>
            </a:lvl1pPr>
          </a:lstStyle>
          <a:p>
            <a:fld id="{81B6247F-B2C4-467A-A812-2A7F7E81FFC7}" type="slidenum">
              <a:rPr lang="en-AU"/>
              <a:pPr/>
              <a:t>‹#›</a:t>
            </a:fld>
            <a:endParaRPr lang="en-AU"/>
          </a:p>
        </p:txBody>
      </p:sp>
      <p:pic>
        <p:nvPicPr>
          <p:cNvPr id="117770" name="Picture 10" descr="CSIRO Logo Blue Reversed"/>
          <p:cNvPicPr>
            <a:picLocks noChangeAspect="1" noChangeArrowheads="1"/>
          </p:cNvPicPr>
          <p:nvPr/>
        </p:nvPicPr>
        <p:blipFill>
          <a:blip r:embed="rId2" cstate="screen"/>
          <a:srcRect/>
          <a:stretch>
            <a:fillRect/>
          </a:stretch>
        </p:blipFill>
        <p:spPr bwMode="auto">
          <a:xfrm>
            <a:off x="103188" y="5373688"/>
            <a:ext cx="1228725" cy="14097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r>
              <a:rPr lang="en-AU"/>
              <a:t>R. Ekers</a:t>
            </a:r>
          </a:p>
        </p:txBody>
      </p:sp>
      <p:sp>
        <p:nvSpPr>
          <p:cNvPr id="6" name="Slide Number Placeholder 5"/>
          <p:cNvSpPr>
            <a:spLocks noGrp="1"/>
          </p:cNvSpPr>
          <p:nvPr>
            <p:ph type="sldNum" sz="quarter" idx="12"/>
          </p:nvPr>
        </p:nvSpPr>
        <p:spPr/>
        <p:txBody>
          <a:bodyPr/>
          <a:lstStyle>
            <a:lvl1pPr>
              <a:defRPr/>
            </a:lvl1pPr>
          </a:lstStyle>
          <a:p>
            <a:fld id="{AC97669B-8B29-4DEF-BDA5-23663E3F0CE3}" type="slidenum">
              <a:rPr lang="en-AU"/>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15888"/>
            <a:ext cx="2068513" cy="55562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115888"/>
            <a:ext cx="6057900" cy="5556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r>
              <a:rPr lang="en-AU"/>
              <a:t>R. Ekers</a:t>
            </a:r>
          </a:p>
        </p:txBody>
      </p:sp>
      <p:sp>
        <p:nvSpPr>
          <p:cNvPr id="6" name="Slide Number Placeholder 5"/>
          <p:cNvSpPr>
            <a:spLocks noGrp="1"/>
          </p:cNvSpPr>
          <p:nvPr>
            <p:ph type="sldNum" sz="quarter" idx="12"/>
          </p:nvPr>
        </p:nvSpPr>
        <p:spPr/>
        <p:txBody>
          <a:bodyPr/>
          <a:lstStyle>
            <a:lvl1pPr>
              <a:defRPr/>
            </a:lvl1pPr>
          </a:lstStyle>
          <a:p>
            <a:fld id="{6B81FEA2-84DC-4F39-8570-CAE002919C38}" type="slidenum">
              <a:rPr lang="en-AU"/>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92213" y="115888"/>
            <a:ext cx="77724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557338"/>
            <a:ext cx="39544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lipArt Placeholder 3"/>
          <p:cNvSpPr>
            <a:spLocks noGrp="1"/>
          </p:cNvSpPr>
          <p:nvPr>
            <p:ph type="clipArt" sz="half" idx="2"/>
          </p:nvPr>
        </p:nvSpPr>
        <p:spPr>
          <a:xfrm>
            <a:off x="4792663" y="1557338"/>
            <a:ext cx="3956050" cy="4114800"/>
          </a:xfrm>
        </p:spPr>
        <p:txBody>
          <a:bodyPr/>
          <a:lstStyle/>
          <a:p>
            <a:endParaRPr lang="en-AU"/>
          </a:p>
        </p:txBody>
      </p:sp>
      <p:sp>
        <p:nvSpPr>
          <p:cNvPr id="5" name="Date Placeholder 4"/>
          <p:cNvSpPr>
            <a:spLocks noGrp="1"/>
          </p:cNvSpPr>
          <p:nvPr>
            <p:ph type="dt" sz="half" idx="10"/>
          </p:nvPr>
        </p:nvSpPr>
        <p:spPr>
          <a:xfrm>
            <a:off x="1336675" y="6400800"/>
            <a:ext cx="1905000" cy="457200"/>
          </a:xfrm>
        </p:spPr>
        <p:txBody>
          <a:bodyPr/>
          <a:lstStyle>
            <a:lvl1pPr>
              <a:defRPr/>
            </a:lvl1pPr>
          </a:lstStyle>
          <a:p>
            <a:endParaRPr lang="en-AU"/>
          </a:p>
        </p:txBody>
      </p:sp>
      <p:sp>
        <p:nvSpPr>
          <p:cNvPr id="6" name="Footer Placeholder 5"/>
          <p:cNvSpPr>
            <a:spLocks noGrp="1"/>
          </p:cNvSpPr>
          <p:nvPr>
            <p:ph type="ftr" sz="quarter" idx="11"/>
          </p:nvPr>
        </p:nvSpPr>
        <p:spPr>
          <a:xfrm>
            <a:off x="3775075" y="6400800"/>
            <a:ext cx="2895600" cy="457200"/>
          </a:xfrm>
        </p:spPr>
        <p:txBody>
          <a:bodyPr/>
          <a:lstStyle>
            <a:lvl1pPr>
              <a:defRPr/>
            </a:lvl1pPr>
          </a:lstStyle>
          <a:p>
            <a:r>
              <a:rPr lang="en-AU"/>
              <a:t>R. Ekers</a:t>
            </a:r>
          </a:p>
        </p:txBody>
      </p:sp>
      <p:sp>
        <p:nvSpPr>
          <p:cNvPr id="7" name="Slide Number Placeholder 6"/>
          <p:cNvSpPr>
            <a:spLocks noGrp="1"/>
          </p:cNvSpPr>
          <p:nvPr>
            <p:ph type="sldNum" sz="quarter" idx="12"/>
          </p:nvPr>
        </p:nvSpPr>
        <p:spPr>
          <a:xfrm>
            <a:off x="7204075" y="6400800"/>
            <a:ext cx="1905000" cy="457200"/>
          </a:xfrm>
        </p:spPr>
        <p:txBody>
          <a:bodyPr/>
          <a:lstStyle>
            <a:lvl1pPr>
              <a:defRPr/>
            </a:lvl1pPr>
          </a:lstStyle>
          <a:p>
            <a:fld id="{214A08E2-7C71-4B30-96D7-3D4EFAB6CA39}" type="slidenum">
              <a:rPr lang="en-AU"/>
              <a:pPr/>
              <a:t>‹#›</a:t>
            </a:fld>
            <a:endParaRPr lang="en-A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92213" y="115888"/>
            <a:ext cx="77724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557338"/>
            <a:ext cx="395446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hart Placeholder 3"/>
          <p:cNvSpPr>
            <a:spLocks noGrp="1"/>
          </p:cNvSpPr>
          <p:nvPr>
            <p:ph type="chart" sz="half" idx="2"/>
          </p:nvPr>
        </p:nvSpPr>
        <p:spPr>
          <a:xfrm>
            <a:off x="4792663" y="1557338"/>
            <a:ext cx="3956050" cy="4114800"/>
          </a:xfrm>
        </p:spPr>
        <p:txBody>
          <a:bodyPr/>
          <a:lstStyle/>
          <a:p>
            <a:pPr lvl="0"/>
            <a:endParaRPr lang="en-AU" noProof="0" smtClean="0"/>
          </a:p>
        </p:txBody>
      </p:sp>
      <p:sp>
        <p:nvSpPr>
          <p:cNvPr id="5" name="Rectangle 7"/>
          <p:cNvSpPr>
            <a:spLocks noGrp="1" noChangeArrowheads="1"/>
          </p:cNvSpPr>
          <p:nvPr>
            <p:ph type="dt" sz="half" idx="10"/>
          </p:nvPr>
        </p:nvSpPr>
        <p:spPr>
          <a:ln/>
        </p:spPr>
        <p:txBody>
          <a:bodyPr/>
          <a:lstStyle>
            <a:lvl1pPr>
              <a:defRPr/>
            </a:lvl1pPr>
          </a:lstStyle>
          <a:p>
            <a:pPr>
              <a:defRPr/>
            </a:pPr>
            <a:r>
              <a:rPr lang="en-AU"/>
              <a:t>27 Nov 1999</a:t>
            </a:r>
          </a:p>
        </p:txBody>
      </p:sp>
      <p:sp>
        <p:nvSpPr>
          <p:cNvPr id="6" name="Rectangle 8"/>
          <p:cNvSpPr>
            <a:spLocks noGrp="1" noChangeArrowheads="1"/>
          </p:cNvSpPr>
          <p:nvPr>
            <p:ph type="ftr" sz="quarter" idx="11"/>
          </p:nvPr>
        </p:nvSpPr>
        <p:spPr>
          <a:ln/>
        </p:spPr>
        <p:txBody>
          <a:bodyPr/>
          <a:lstStyle>
            <a:lvl1pPr>
              <a:defRPr/>
            </a:lvl1pPr>
          </a:lstStyle>
          <a:p>
            <a:pPr>
              <a:defRPr/>
            </a:pPr>
            <a:r>
              <a:rPr lang="en-AU"/>
              <a:t>R D Ekers - APRIM2011</a:t>
            </a:r>
          </a:p>
        </p:txBody>
      </p:sp>
      <p:sp>
        <p:nvSpPr>
          <p:cNvPr id="7" name="Rectangle 9"/>
          <p:cNvSpPr>
            <a:spLocks noGrp="1" noChangeArrowheads="1"/>
          </p:cNvSpPr>
          <p:nvPr>
            <p:ph type="sldNum" sz="quarter" idx="12"/>
          </p:nvPr>
        </p:nvSpPr>
        <p:spPr>
          <a:ln/>
        </p:spPr>
        <p:txBody>
          <a:bodyPr/>
          <a:lstStyle>
            <a:lvl1pPr>
              <a:defRPr/>
            </a:lvl1pPr>
          </a:lstStyle>
          <a:p>
            <a:pPr>
              <a:defRPr/>
            </a:pPr>
            <a:fld id="{EF8FFE21-5FD6-4E9A-A94B-59F87487B02A}" type="slidenum">
              <a:rPr lang="en-AU"/>
              <a:pPr>
                <a:defRPr/>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r>
              <a:rPr lang="en-AU"/>
              <a:t>R. Ekers</a:t>
            </a:r>
          </a:p>
        </p:txBody>
      </p:sp>
      <p:sp>
        <p:nvSpPr>
          <p:cNvPr id="6" name="Slide Number Placeholder 5"/>
          <p:cNvSpPr>
            <a:spLocks noGrp="1"/>
          </p:cNvSpPr>
          <p:nvPr>
            <p:ph type="sldNum" sz="quarter" idx="12"/>
          </p:nvPr>
        </p:nvSpPr>
        <p:spPr/>
        <p:txBody>
          <a:bodyPr/>
          <a:lstStyle>
            <a:lvl1pPr>
              <a:defRPr/>
            </a:lvl1pPr>
          </a:lstStyle>
          <a:p>
            <a:fld id="{CB29EF8D-6A58-4C33-8EAF-28AFCDD6FC9C}" type="slidenum">
              <a:rPr lang="en-AU"/>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r>
              <a:rPr lang="en-AU"/>
              <a:t>R. Ekers</a:t>
            </a:r>
          </a:p>
        </p:txBody>
      </p:sp>
      <p:sp>
        <p:nvSpPr>
          <p:cNvPr id="6" name="Slide Number Placeholder 5"/>
          <p:cNvSpPr>
            <a:spLocks noGrp="1"/>
          </p:cNvSpPr>
          <p:nvPr>
            <p:ph type="sldNum" sz="quarter" idx="12"/>
          </p:nvPr>
        </p:nvSpPr>
        <p:spPr/>
        <p:txBody>
          <a:bodyPr/>
          <a:lstStyle>
            <a:lvl1pPr>
              <a:defRPr/>
            </a:lvl1pPr>
          </a:lstStyle>
          <a:p>
            <a:fld id="{C812DBB8-3525-40E5-BFD7-1C872BFEA306}" type="slidenum">
              <a:rPr lang="en-AU"/>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557338"/>
            <a:ext cx="39544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792663" y="1557338"/>
            <a:ext cx="39560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r>
              <a:rPr lang="en-AU"/>
              <a:t>R. Ekers</a:t>
            </a:r>
          </a:p>
        </p:txBody>
      </p:sp>
      <p:sp>
        <p:nvSpPr>
          <p:cNvPr id="7" name="Slide Number Placeholder 6"/>
          <p:cNvSpPr>
            <a:spLocks noGrp="1"/>
          </p:cNvSpPr>
          <p:nvPr>
            <p:ph type="sldNum" sz="quarter" idx="12"/>
          </p:nvPr>
        </p:nvSpPr>
        <p:spPr/>
        <p:txBody>
          <a:bodyPr/>
          <a:lstStyle>
            <a:lvl1pPr>
              <a:defRPr/>
            </a:lvl1pPr>
          </a:lstStyle>
          <a:p>
            <a:fld id="{6DB0C317-3560-4DEC-A942-5F5263C1A82E}" type="slidenum">
              <a:rPr lang="en-AU"/>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r>
              <a:rPr lang="en-AU"/>
              <a:t>R. Ekers</a:t>
            </a:r>
          </a:p>
        </p:txBody>
      </p:sp>
      <p:sp>
        <p:nvSpPr>
          <p:cNvPr id="9" name="Slide Number Placeholder 8"/>
          <p:cNvSpPr>
            <a:spLocks noGrp="1"/>
          </p:cNvSpPr>
          <p:nvPr>
            <p:ph type="sldNum" sz="quarter" idx="12"/>
          </p:nvPr>
        </p:nvSpPr>
        <p:spPr/>
        <p:txBody>
          <a:bodyPr/>
          <a:lstStyle>
            <a:lvl1pPr>
              <a:defRPr/>
            </a:lvl1pPr>
          </a:lstStyle>
          <a:p>
            <a:fld id="{ECA6B7D2-9C32-44B4-858F-319E10EDD043}" type="slidenum">
              <a:rPr lang="en-AU"/>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r>
              <a:rPr lang="en-AU"/>
              <a:t>R. Ekers</a:t>
            </a:r>
          </a:p>
        </p:txBody>
      </p:sp>
      <p:sp>
        <p:nvSpPr>
          <p:cNvPr id="5" name="Slide Number Placeholder 4"/>
          <p:cNvSpPr>
            <a:spLocks noGrp="1"/>
          </p:cNvSpPr>
          <p:nvPr>
            <p:ph type="sldNum" sz="quarter" idx="12"/>
          </p:nvPr>
        </p:nvSpPr>
        <p:spPr/>
        <p:txBody>
          <a:bodyPr/>
          <a:lstStyle>
            <a:lvl1pPr>
              <a:defRPr/>
            </a:lvl1pPr>
          </a:lstStyle>
          <a:p>
            <a:fld id="{69C9F966-D53A-44F7-8BE6-C63B07E24A17}" type="slidenum">
              <a:rPr lang="en-AU"/>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r>
              <a:rPr lang="en-AU"/>
              <a:t>R. Ekers</a:t>
            </a:r>
          </a:p>
        </p:txBody>
      </p:sp>
      <p:sp>
        <p:nvSpPr>
          <p:cNvPr id="4" name="Slide Number Placeholder 3"/>
          <p:cNvSpPr>
            <a:spLocks noGrp="1"/>
          </p:cNvSpPr>
          <p:nvPr>
            <p:ph type="sldNum" sz="quarter" idx="12"/>
          </p:nvPr>
        </p:nvSpPr>
        <p:spPr/>
        <p:txBody>
          <a:bodyPr/>
          <a:lstStyle>
            <a:lvl1pPr>
              <a:defRPr/>
            </a:lvl1pPr>
          </a:lstStyle>
          <a:p>
            <a:fld id="{E6C1D321-D0DB-4F75-B389-584AEA663E29}" type="slidenum">
              <a:rPr lang="en-AU"/>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r>
              <a:rPr lang="en-AU"/>
              <a:t>R. Ekers</a:t>
            </a:r>
          </a:p>
        </p:txBody>
      </p:sp>
      <p:sp>
        <p:nvSpPr>
          <p:cNvPr id="7" name="Slide Number Placeholder 6"/>
          <p:cNvSpPr>
            <a:spLocks noGrp="1"/>
          </p:cNvSpPr>
          <p:nvPr>
            <p:ph type="sldNum" sz="quarter" idx="12"/>
          </p:nvPr>
        </p:nvSpPr>
        <p:spPr/>
        <p:txBody>
          <a:bodyPr/>
          <a:lstStyle>
            <a:lvl1pPr>
              <a:defRPr/>
            </a:lvl1pPr>
          </a:lstStyle>
          <a:p>
            <a:fld id="{FD77E73D-D8BC-432A-AD5F-BC56FE346691}" type="slidenum">
              <a:rPr lang="en-AU"/>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r>
              <a:rPr lang="en-AU"/>
              <a:t>R. Ekers</a:t>
            </a:r>
          </a:p>
        </p:txBody>
      </p:sp>
      <p:sp>
        <p:nvSpPr>
          <p:cNvPr id="7" name="Slide Number Placeholder 6"/>
          <p:cNvSpPr>
            <a:spLocks noGrp="1"/>
          </p:cNvSpPr>
          <p:nvPr>
            <p:ph type="sldNum" sz="quarter" idx="12"/>
          </p:nvPr>
        </p:nvSpPr>
        <p:spPr/>
        <p:txBody>
          <a:bodyPr/>
          <a:lstStyle>
            <a:lvl1pPr>
              <a:defRPr/>
            </a:lvl1pPr>
          </a:lstStyle>
          <a:p>
            <a:fld id="{B6485A88-B04D-4005-BCAD-F19489D4299E}" type="slidenum">
              <a:rPr lang="en-AU"/>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chemeClr val="bg1"/>
            </a:gs>
            <a:gs pos="70000">
              <a:srgbClr val="181CC7"/>
            </a:gs>
            <a:gs pos="88000">
              <a:schemeClr val="accent5">
                <a:lumMod val="75000"/>
              </a:schemeClr>
            </a:gs>
            <a:gs pos="100000">
              <a:srgbClr val="3FDDFD"/>
            </a:gs>
          </a:gsLst>
          <a:lin ang="5400000" scaled="0"/>
          <a:tileRect/>
        </a:gradFill>
        <a:effectLst/>
      </p:bgPr>
    </p:bg>
    <p:spTree>
      <p:nvGrpSpPr>
        <p:cNvPr id="1" name=""/>
        <p:cNvGrpSpPr/>
        <p:nvPr/>
      </p:nvGrpSpPr>
      <p:grpSpPr>
        <a:xfrm>
          <a:off x="0" y="0"/>
          <a:ext cx="0" cy="0"/>
          <a:chOff x="0" y="0"/>
          <a:chExt cx="0" cy="0"/>
        </a:xfrm>
      </p:grpSpPr>
      <p:grpSp>
        <p:nvGrpSpPr>
          <p:cNvPr id="116738" name="Group 2"/>
          <p:cNvGrpSpPr>
            <a:grpSpLocks/>
          </p:cNvGrpSpPr>
          <p:nvPr/>
        </p:nvGrpSpPr>
        <p:grpSpPr bwMode="auto">
          <a:xfrm>
            <a:off x="-12700" y="1524000"/>
            <a:ext cx="9204325" cy="5937448"/>
            <a:chOff x="-8" y="960"/>
            <a:chExt cx="5798" cy="3396"/>
          </a:xfrm>
        </p:grpSpPr>
        <p:sp>
          <p:nvSpPr>
            <p:cNvPr id="116739" name="Rectangle 3"/>
            <p:cNvSpPr>
              <a:spLocks noChangeArrowheads="1"/>
            </p:cNvSpPr>
            <p:nvPr/>
          </p:nvSpPr>
          <p:spPr bwMode="hidden">
            <a:xfrm>
              <a:off x="-8" y="960"/>
              <a:ext cx="5798" cy="2784"/>
            </a:xfrm>
            <a:prstGeom prst="rect">
              <a:avLst/>
            </a:prstGeom>
            <a:gradFill rotWithShape="0">
              <a:gsLst>
                <a:gs pos="0">
                  <a:schemeClr val="bg1"/>
                </a:gs>
                <a:gs pos="100000">
                  <a:schemeClr val="accent1"/>
                </a:gs>
              </a:gsLst>
              <a:lin ang="5400000" scaled="1"/>
            </a:gradFill>
            <a:ln w="9525">
              <a:noFill/>
              <a:miter lim="800000"/>
              <a:headEnd/>
              <a:tailEnd/>
            </a:ln>
            <a:effectLst/>
          </p:spPr>
          <p:txBody>
            <a:bodyPr wrap="none" anchor="ctr"/>
            <a:lstStyle/>
            <a:p>
              <a:endParaRPr lang="en-AU"/>
            </a:p>
          </p:txBody>
        </p:sp>
        <p:sp>
          <p:nvSpPr>
            <p:cNvPr id="116740" name="Rectangle 4"/>
            <p:cNvSpPr>
              <a:spLocks noChangeArrowheads="1"/>
            </p:cNvSpPr>
            <p:nvPr/>
          </p:nvSpPr>
          <p:spPr bwMode="hidden">
            <a:xfrm>
              <a:off x="-8" y="3744"/>
              <a:ext cx="5798" cy="612"/>
            </a:xfrm>
            <a:prstGeom prst="rect">
              <a:avLst/>
            </a:prstGeom>
            <a:gradFill rotWithShape="0">
              <a:gsLst>
                <a:gs pos="0">
                  <a:schemeClr val="accent1"/>
                </a:gs>
                <a:gs pos="100000">
                  <a:schemeClr val="accent2"/>
                </a:gs>
              </a:gsLst>
              <a:lin ang="5400000" scaled="1"/>
            </a:gradFill>
            <a:ln w="9525">
              <a:noFill/>
              <a:miter lim="800000"/>
              <a:headEnd/>
              <a:tailEnd/>
            </a:ln>
            <a:effectLst/>
          </p:spPr>
          <p:txBody>
            <a:bodyPr wrap="none" anchor="ctr"/>
            <a:lstStyle/>
            <a:p>
              <a:endParaRPr lang="en-AU"/>
            </a:p>
          </p:txBody>
        </p:sp>
      </p:grpSp>
      <p:sp>
        <p:nvSpPr>
          <p:cNvPr id="116741" name="Rectangle 5"/>
          <p:cNvSpPr>
            <a:spLocks noGrp="1" noChangeArrowheads="1"/>
          </p:cNvSpPr>
          <p:nvPr>
            <p:ph type="title"/>
          </p:nvPr>
        </p:nvSpPr>
        <p:spPr bwMode="auto">
          <a:xfrm>
            <a:off x="1192213" y="115888"/>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AU" smtClean="0"/>
              <a:t>Click to edit Master title style</a:t>
            </a:r>
          </a:p>
        </p:txBody>
      </p:sp>
      <p:sp>
        <p:nvSpPr>
          <p:cNvPr id="116742" name="Rectangle 6"/>
          <p:cNvSpPr>
            <a:spLocks noGrp="1" noChangeArrowheads="1"/>
          </p:cNvSpPr>
          <p:nvPr>
            <p:ph type="body" idx="1"/>
          </p:nvPr>
        </p:nvSpPr>
        <p:spPr bwMode="auto">
          <a:xfrm>
            <a:off x="685800" y="1557338"/>
            <a:ext cx="8062913"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16743" name="Rectangle 7"/>
          <p:cNvSpPr>
            <a:spLocks noGrp="1" noChangeArrowheads="1"/>
          </p:cNvSpPr>
          <p:nvPr>
            <p:ph type="dt" sz="half" idx="2"/>
          </p:nvPr>
        </p:nvSpPr>
        <p:spPr bwMode="auto">
          <a:xfrm>
            <a:off x="1336675"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bg2"/>
                </a:solidFill>
              </a:defRPr>
            </a:lvl1pPr>
          </a:lstStyle>
          <a:p>
            <a:endParaRPr lang="en-AU"/>
          </a:p>
        </p:txBody>
      </p:sp>
      <p:sp>
        <p:nvSpPr>
          <p:cNvPr id="116744" name="Rectangle 8"/>
          <p:cNvSpPr>
            <a:spLocks noGrp="1" noChangeArrowheads="1"/>
          </p:cNvSpPr>
          <p:nvPr>
            <p:ph type="ftr" sz="quarter" idx="3"/>
          </p:nvPr>
        </p:nvSpPr>
        <p:spPr bwMode="auto">
          <a:xfrm>
            <a:off x="3775075"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bg2"/>
                </a:solidFill>
              </a:defRPr>
            </a:lvl1pPr>
          </a:lstStyle>
          <a:p>
            <a:r>
              <a:rPr lang="en-AU"/>
              <a:t>R. Ekers</a:t>
            </a:r>
          </a:p>
        </p:txBody>
      </p:sp>
      <p:sp>
        <p:nvSpPr>
          <p:cNvPr id="116745" name="Rectangle 9"/>
          <p:cNvSpPr>
            <a:spLocks noGrp="1" noChangeArrowheads="1"/>
          </p:cNvSpPr>
          <p:nvPr>
            <p:ph type="sldNum" sz="quarter" idx="4"/>
          </p:nvPr>
        </p:nvSpPr>
        <p:spPr bwMode="auto">
          <a:xfrm>
            <a:off x="7204075"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bg2"/>
                </a:solidFill>
              </a:defRPr>
            </a:lvl1pPr>
          </a:lstStyle>
          <a:p>
            <a:fld id="{05B346E6-871E-4C63-91F7-FFFF6979F4BF}" type="slidenum">
              <a:rPr lang="en-AU"/>
              <a:pPr/>
              <a:t>‹#›</a:t>
            </a:fld>
            <a:endParaRPr lang="en-AU"/>
          </a:p>
        </p:txBody>
      </p:sp>
      <p:pic>
        <p:nvPicPr>
          <p:cNvPr id="116746" name="Picture 10" descr="CSIRO Logo Blue Reversed"/>
          <p:cNvPicPr>
            <a:picLocks noChangeAspect="1" noChangeArrowheads="1"/>
          </p:cNvPicPr>
          <p:nvPr/>
        </p:nvPicPr>
        <p:blipFill>
          <a:blip r:embed="rId15" cstate="screen"/>
          <a:srcRect/>
          <a:stretch>
            <a:fillRect/>
          </a:stretch>
        </p:blipFill>
        <p:spPr bwMode="auto">
          <a:xfrm>
            <a:off x="0" y="5734050"/>
            <a:ext cx="1027113" cy="11779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5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10" r:id="rId12"/>
    <p:sldLayoutId id="2147483711" r:id="rId13"/>
  </p:sldLayoutIdLst>
  <p:hf hdr="0" ftr="0" dt="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Times New Roman" pitchFamily="18" charset="0"/>
        </a:defRPr>
      </a:lvl2pPr>
      <a:lvl3pPr algn="r" rtl="0" eaLnBrk="0" fontAlgn="base" hangingPunct="0">
        <a:spcBef>
          <a:spcPct val="0"/>
        </a:spcBef>
        <a:spcAft>
          <a:spcPct val="0"/>
        </a:spcAft>
        <a:defRPr sz="4400">
          <a:solidFill>
            <a:schemeClr val="tx2"/>
          </a:solidFill>
          <a:latin typeface="Times New Roman" pitchFamily="18" charset="0"/>
        </a:defRPr>
      </a:lvl3pPr>
      <a:lvl4pPr algn="r" rtl="0" eaLnBrk="0" fontAlgn="base" hangingPunct="0">
        <a:spcBef>
          <a:spcPct val="0"/>
        </a:spcBef>
        <a:spcAft>
          <a:spcPct val="0"/>
        </a:spcAft>
        <a:defRPr sz="4400">
          <a:solidFill>
            <a:schemeClr val="tx2"/>
          </a:solidFill>
          <a:latin typeface="Times New Roman" pitchFamily="18" charset="0"/>
        </a:defRPr>
      </a:lvl4pPr>
      <a:lvl5pPr algn="r" rtl="0" eaLnBrk="0" fontAlgn="base" hangingPunct="0">
        <a:spcBef>
          <a:spcPct val="0"/>
        </a:spcBef>
        <a:spcAft>
          <a:spcPct val="0"/>
        </a:spcAft>
        <a:defRPr sz="4400">
          <a:solidFill>
            <a:schemeClr val="tx2"/>
          </a:solidFill>
          <a:latin typeface="Times New Roman" pitchFamily="18" charset="0"/>
        </a:defRPr>
      </a:lvl5pPr>
      <a:lvl6pPr marL="457200" algn="r" rtl="0" eaLnBrk="0" fontAlgn="base" hangingPunct="0">
        <a:spcBef>
          <a:spcPct val="0"/>
        </a:spcBef>
        <a:spcAft>
          <a:spcPct val="0"/>
        </a:spcAft>
        <a:defRPr sz="4400">
          <a:solidFill>
            <a:schemeClr val="tx2"/>
          </a:solidFill>
          <a:latin typeface="Times New Roman" pitchFamily="18" charset="0"/>
        </a:defRPr>
      </a:lvl6pPr>
      <a:lvl7pPr marL="914400" algn="r" rtl="0" eaLnBrk="0" fontAlgn="base" hangingPunct="0">
        <a:spcBef>
          <a:spcPct val="0"/>
        </a:spcBef>
        <a:spcAft>
          <a:spcPct val="0"/>
        </a:spcAft>
        <a:defRPr sz="4400">
          <a:solidFill>
            <a:schemeClr val="tx2"/>
          </a:solidFill>
          <a:latin typeface="Times New Roman" pitchFamily="18" charset="0"/>
        </a:defRPr>
      </a:lvl7pPr>
      <a:lvl8pPr marL="1371600" algn="r" rtl="0" eaLnBrk="0" fontAlgn="base" hangingPunct="0">
        <a:spcBef>
          <a:spcPct val="0"/>
        </a:spcBef>
        <a:spcAft>
          <a:spcPct val="0"/>
        </a:spcAft>
        <a:defRPr sz="4400">
          <a:solidFill>
            <a:schemeClr val="tx2"/>
          </a:solidFill>
          <a:latin typeface="Times New Roman" pitchFamily="18" charset="0"/>
        </a:defRPr>
      </a:lvl8pPr>
      <a:lvl9pPr marL="1828800" algn="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20Files\talks\Radio%20astronomy\Reber_Medal\Sky_mount.avi" TargetMode="External"/><Relationship Id="rId1" Type="http://schemas.microsoft.com/office/2007/relationships/media" Target="file:///C:\User%20Files\talks\Radio%20astronomy\Reber_Medal\Sky_mount.avi" TargetMode="External"/><Relationship Id="rId5" Type="http://schemas.openxmlformats.org/officeDocument/2006/relationships/image" Target="../media/image46.jpe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ChangeArrowheads="1"/>
          </p:cNvSpPr>
          <p:nvPr>
            <p:ph type="ctrTitle" sz="quarter"/>
          </p:nvPr>
        </p:nvSpPr>
        <p:spPr>
          <a:xfrm>
            <a:off x="723900" y="692697"/>
            <a:ext cx="7696200" cy="1296144"/>
          </a:xfrm>
        </p:spPr>
        <p:txBody>
          <a:bodyPr/>
          <a:lstStyle/>
          <a:p>
            <a:pPr algn="ctr"/>
            <a:r>
              <a:rPr lang="en-AU" sz="4000" dirty="0" smtClean="0"/>
              <a:t>Radio Astronomy </a:t>
            </a:r>
            <a:br>
              <a:rPr lang="en-AU" sz="4000" dirty="0" smtClean="0"/>
            </a:br>
            <a:r>
              <a:rPr lang="en-AU" sz="4000" dirty="0" smtClean="0"/>
              <a:t>Then </a:t>
            </a:r>
            <a:r>
              <a:rPr lang="en-AU" sz="4000" dirty="0"/>
              <a:t>N</a:t>
            </a:r>
            <a:r>
              <a:rPr lang="en-AU" sz="4000" dirty="0" smtClean="0"/>
              <a:t>ow and Future</a:t>
            </a:r>
            <a:endParaRPr lang="en-AU" i="1" dirty="0"/>
          </a:p>
        </p:txBody>
      </p:sp>
      <p:sp>
        <p:nvSpPr>
          <p:cNvPr id="178179" name="Rectangle 3"/>
          <p:cNvSpPr>
            <a:spLocks noGrp="1" noChangeArrowheads="1"/>
          </p:cNvSpPr>
          <p:nvPr>
            <p:ph type="subTitle" sz="quarter" idx="1"/>
          </p:nvPr>
        </p:nvSpPr>
        <p:spPr>
          <a:xfrm>
            <a:off x="990600" y="2492896"/>
            <a:ext cx="7162800" cy="3600400"/>
          </a:xfrm>
        </p:spPr>
        <p:txBody>
          <a:bodyPr/>
          <a:lstStyle/>
          <a:p>
            <a:endParaRPr lang="en-US" sz="2800" dirty="0"/>
          </a:p>
          <a:p>
            <a:r>
              <a:rPr lang="en-AU" dirty="0" smtClean="0"/>
              <a:t>CASS </a:t>
            </a:r>
            <a:r>
              <a:rPr lang="en-AU" dirty="0"/>
              <a:t>Radio Astronomy School</a:t>
            </a:r>
          </a:p>
          <a:p>
            <a:endParaRPr lang="en-AU" dirty="0" smtClean="0"/>
          </a:p>
          <a:p>
            <a:r>
              <a:rPr lang="en-AU" dirty="0" smtClean="0"/>
              <a:t>Narrabri</a:t>
            </a:r>
          </a:p>
          <a:p>
            <a:pPr>
              <a:lnSpc>
                <a:spcPct val="90000"/>
              </a:lnSpc>
            </a:pPr>
            <a:r>
              <a:rPr lang="en-AU" sz="2400" dirty="0" smtClean="0"/>
              <a:t>1826 Sep 2017</a:t>
            </a:r>
          </a:p>
          <a:p>
            <a:pPr>
              <a:lnSpc>
                <a:spcPct val="90000"/>
              </a:lnSpc>
            </a:pPr>
            <a:endParaRPr lang="en-AU" sz="2800" dirty="0"/>
          </a:p>
          <a:p>
            <a:pPr>
              <a:lnSpc>
                <a:spcPct val="90000"/>
              </a:lnSpc>
            </a:pPr>
            <a:r>
              <a:rPr lang="en-AU" sz="2400" dirty="0"/>
              <a:t>Ron  </a:t>
            </a:r>
            <a:r>
              <a:rPr lang="en-AU" sz="2400" dirty="0" smtClean="0"/>
              <a:t>Ekers</a:t>
            </a:r>
          </a:p>
          <a:p>
            <a:pPr>
              <a:lnSpc>
                <a:spcPct val="90000"/>
              </a:lnSpc>
            </a:pPr>
            <a:r>
              <a:rPr lang="en-AU" sz="2400" dirty="0" smtClean="0"/>
              <a:t>CSIRO</a:t>
            </a:r>
          </a:p>
          <a:p>
            <a:pPr>
              <a:lnSpc>
                <a:spcPct val="90000"/>
              </a:lnSpc>
            </a:pPr>
            <a:r>
              <a:rPr lang="en-AU" sz="2400" dirty="0" smtClean="0"/>
              <a:t>Australia</a:t>
            </a:r>
            <a:endParaRPr lang="en-AU" sz="2400" dirty="0"/>
          </a:p>
        </p:txBody>
      </p:sp>
      <p:pic>
        <p:nvPicPr>
          <p:cNvPr id="1026" name="Picture 2" descr="C:\User Files\images work\Templates\CSIRO Logos\New logo\CSIRO_Grad_RGB_hr.jpg"/>
          <p:cNvPicPr>
            <a:picLocks noChangeAspect="1" noChangeArrowheads="1"/>
          </p:cNvPicPr>
          <p:nvPr/>
        </p:nvPicPr>
        <p:blipFill>
          <a:blip r:embed="rId3" cstate="screen"/>
          <a:srcRect/>
          <a:stretch>
            <a:fillRect/>
          </a:stretch>
        </p:blipFill>
        <p:spPr bwMode="auto">
          <a:xfrm>
            <a:off x="0" y="5589241"/>
            <a:ext cx="1268759" cy="1268759"/>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p:spPr>
        <p:txBody>
          <a:bodyPr/>
          <a:lstStyle/>
          <a:p>
            <a:r>
              <a:rPr lang="en-AU" smtClean="0"/>
              <a:t>27 Nov 1999</a:t>
            </a:r>
          </a:p>
        </p:txBody>
      </p:sp>
      <p:sp>
        <p:nvSpPr>
          <p:cNvPr id="29699" name="Footer Placeholder 4"/>
          <p:cNvSpPr>
            <a:spLocks noGrp="1"/>
          </p:cNvSpPr>
          <p:nvPr>
            <p:ph type="ftr" sz="quarter" idx="11"/>
          </p:nvPr>
        </p:nvSpPr>
        <p:spPr>
          <a:noFill/>
        </p:spPr>
        <p:txBody>
          <a:bodyPr/>
          <a:lstStyle/>
          <a:p>
            <a:r>
              <a:rPr lang="en-AU" smtClean="0"/>
              <a:t>R D Ekers - APRIM2011</a:t>
            </a:r>
          </a:p>
        </p:txBody>
      </p:sp>
      <p:sp>
        <p:nvSpPr>
          <p:cNvPr id="29700" name="Slide Number Placeholder 5"/>
          <p:cNvSpPr>
            <a:spLocks noGrp="1"/>
          </p:cNvSpPr>
          <p:nvPr>
            <p:ph type="sldNum" sz="quarter" idx="12"/>
          </p:nvPr>
        </p:nvSpPr>
        <p:spPr>
          <a:noFill/>
        </p:spPr>
        <p:txBody>
          <a:bodyPr/>
          <a:lstStyle/>
          <a:p>
            <a:fld id="{9E940728-757C-43DC-B206-E20E9A87DF02}" type="slidenum">
              <a:rPr lang="en-AU" smtClean="0"/>
              <a:pPr/>
              <a:t>10</a:t>
            </a:fld>
            <a:endParaRPr lang="en-AU" smtClean="0"/>
          </a:p>
        </p:txBody>
      </p:sp>
      <p:sp>
        <p:nvSpPr>
          <p:cNvPr id="29701" name="Rectangle 2"/>
          <p:cNvSpPr>
            <a:spLocks noGrp="1" noChangeArrowheads="1"/>
          </p:cNvSpPr>
          <p:nvPr>
            <p:ph type="title"/>
          </p:nvPr>
        </p:nvSpPr>
        <p:spPr>
          <a:xfrm>
            <a:off x="684213" y="331788"/>
            <a:ext cx="8280400" cy="2233612"/>
          </a:xfrm>
        </p:spPr>
        <p:txBody>
          <a:bodyPr/>
          <a:lstStyle/>
          <a:p>
            <a:pPr algn="ctr"/>
            <a:r>
              <a:rPr lang="en-AU" sz="4000" b="1" smtClean="0"/>
              <a:t>Nobel Prize 1974 </a:t>
            </a:r>
            <a:br>
              <a:rPr lang="en-AU" sz="4000" b="1" smtClean="0"/>
            </a:br>
            <a:r>
              <a:rPr lang="en-AU" sz="4000" b="1" smtClean="0"/>
              <a:t>Sir Martin Ryle</a:t>
            </a:r>
            <a:endParaRPr lang="en-AU" i="1" smtClean="0"/>
          </a:p>
        </p:txBody>
      </p:sp>
      <p:sp>
        <p:nvSpPr>
          <p:cNvPr id="29702" name="Rectangle 3"/>
          <p:cNvSpPr>
            <a:spLocks noGrp="1" noChangeArrowheads="1"/>
          </p:cNvSpPr>
          <p:nvPr>
            <p:ph type="body" idx="1"/>
          </p:nvPr>
        </p:nvSpPr>
        <p:spPr>
          <a:xfrm>
            <a:off x="684213" y="2276475"/>
            <a:ext cx="8062912" cy="3600450"/>
          </a:xfrm>
        </p:spPr>
        <p:txBody>
          <a:bodyPr/>
          <a:lstStyle/>
          <a:p>
            <a:pPr algn="ctr">
              <a:buFontTx/>
              <a:buNone/>
            </a:pPr>
            <a:r>
              <a:rPr lang="en-AU" i="1" smtClean="0">
                <a:solidFill>
                  <a:schemeClr val="tx2"/>
                </a:solidFill>
              </a:rPr>
              <a:t>from the presentation</a:t>
            </a:r>
          </a:p>
          <a:p>
            <a:pPr>
              <a:buFontTx/>
              <a:buNone/>
            </a:pPr>
            <a:r>
              <a:rPr lang="en-AU" i="1" smtClean="0"/>
              <a:t>“The radio-astronomical instruments invented and developed by Martin Ryle, and utilized so successfully by him and his collaborators in their observations, have been one of the most important elements of the latest discoveries in Astrophysics.”</a:t>
            </a:r>
          </a:p>
        </p:txBody>
      </p:sp>
      <p:pic>
        <p:nvPicPr>
          <p:cNvPr id="29703" name="Picture 4" descr="ryle"/>
          <p:cNvPicPr>
            <a:picLocks noChangeAspect="1" noChangeArrowheads="1"/>
          </p:cNvPicPr>
          <p:nvPr/>
        </p:nvPicPr>
        <p:blipFill>
          <a:blip r:embed="rId3" cstate="screen"/>
          <a:srcRect/>
          <a:stretch>
            <a:fillRect/>
          </a:stretch>
        </p:blipFill>
        <p:spPr bwMode="auto">
          <a:xfrm>
            <a:off x="34925" y="0"/>
            <a:ext cx="1543050" cy="2162175"/>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a:noFill/>
        </p:spPr>
        <p:txBody>
          <a:bodyPr/>
          <a:lstStyle/>
          <a:p>
            <a:fld id="{42EFA922-3BEA-44C2-885B-0AA9A0E00939}" type="slidenum">
              <a:rPr lang="en-AU" smtClean="0"/>
              <a:pPr/>
              <a:t>11</a:t>
            </a:fld>
            <a:endParaRPr lang="en-AU" smtClean="0"/>
          </a:p>
        </p:txBody>
      </p:sp>
      <p:sp>
        <p:nvSpPr>
          <p:cNvPr id="8195"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7C42B38C-589D-45D6-B8FA-4403A3CB0AAA}" type="slidenum">
              <a:rPr lang="en-AU" sz="1400">
                <a:solidFill>
                  <a:schemeClr val="bg2"/>
                </a:solidFill>
              </a:rPr>
              <a:pPr algn="r"/>
              <a:t>11</a:t>
            </a:fld>
            <a:endParaRPr lang="en-AU" sz="1400">
              <a:solidFill>
                <a:schemeClr val="bg2"/>
              </a:solidFill>
            </a:endParaRPr>
          </a:p>
        </p:txBody>
      </p:sp>
      <p:sp>
        <p:nvSpPr>
          <p:cNvPr id="8196" name="Rectangle 2"/>
          <p:cNvSpPr>
            <a:spLocks noGrp="1" noChangeArrowheads="1"/>
          </p:cNvSpPr>
          <p:nvPr>
            <p:ph type="title" idx="4294967295"/>
          </p:nvPr>
        </p:nvSpPr>
        <p:spPr/>
        <p:txBody>
          <a:bodyPr/>
          <a:lstStyle/>
          <a:p>
            <a:r>
              <a:rPr lang="en-AU" dirty="0" smtClean="0"/>
              <a:t>1938 van </a:t>
            </a:r>
            <a:r>
              <a:rPr lang="en-AU" dirty="0" err="1" smtClean="0"/>
              <a:t>Cittert</a:t>
            </a:r>
            <a:r>
              <a:rPr lang="en-AU" dirty="0" smtClean="0"/>
              <a:t>-Zernike theorem</a:t>
            </a:r>
          </a:p>
        </p:txBody>
      </p:sp>
      <p:sp>
        <p:nvSpPr>
          <p:cNvPr id="8197" name="Rectangle 3"/>
          <p:cNvSpPr>
            <a:spLocks noGrp="1" noChangeArrowheads="1"/>
          </p:cNvSpPr>
          <p:nvPr>
            <p:ph type="body" idx="4294967295"/>
          </p:nvPr>
        </p:nvSpPr>
        <p:spPr>
          <a:xfrm>
            <a:off x="757238" y="1557338"/>
            <a:ext cx="8062912" cy="4751387"/>
          </a:xfrm>
        </p:spPr>
        <p:txBody>
          <a:bodyPr/>
          <a:lstStyle/>
          <a:p>
            <a:pPr>
              <a:lnSpc>
                <a:spcPct val="90000"/>
              </a:lnSpc>
            </a:pPr>
            <a:r>
              <a:rPr lang="en-AU" sz="2800" dirty="0" smtClean="0"/>
              <a:t>The spatial coherence over a space illuminated by an incoherent extended source is described by the Fourier transform of the intensity distribution over the source.</a:t>
            </a:r>
          </a:p>
          <a:p>
            <a:pPr>
              <a:lnSpc>
                <a:spcPct val="90000"/>
              </a:lnSpc>
              <a:buFontTx/>
              <a:buNone/>
            </a:pPr>
            <a:endParaRPr lang="en-AU" sz="2800" dirty="0" smtClean="0"/>
          </a:p>
          <a:p>
            <a:pPr>
              <a:lnSpc>
                <a:spcPct val="90000"/>
              </a:lnSpc>
            </a:pPr>
            <a:r>
              <a:rPr lang="en-AU" sz="2800" dirty="0" smtClean="0"/>
              <a:t>Now considered the basis of Fourier synthesis imaging</a:t>
            </a:r>
          </a:p>
          <a:p>
            <a:pPr>
              <a:lnSpc>
                <a:spcPct val="90000"/>
              </a:lnSpc>
            </a:pPr>
            <a:endParaRPr lang="en-AU" sz="2800" dirty="0" smtClean="0"/>
          </a:p>
          <a:p>
            <a:pPr>
              <a:lnSpc>
                <a:spcPct val="90000"/>
              </a:lnSpc>
            </a:pPr>
            <a:r>
              <a:rPr lang="en-AU" sz="2800" dirty="0" smtClean="0"/>
              <a:t>Played no role in the early radio astronomy developments but appears in the literature after Born &amp; Wolf </a:t>
            </a:r>
            <a:r>
              <a:rPr lang="en-AU" sz="2800" i="1" dirty="0" smtClean="0">
                <a:solidFill>
                  <a:schemeClr val="tx2"/>
                </a:solidFill>
              </a:rPr>
              <a:t>Principles of Optics</a:t>
            </a:r>
            <a:r>
              <a:rPr lang="en-AU" sz="2800" dirty="0" smtClean="0"/>
              <a:t> (1960)</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9392"/>
            <a:ext cx="8425061" cy="864840"/>
          </a:xfrm>
        </p:spPr>
        <p:txBody>
          <a:bodyPr/>
          <a:lstStyle/>
          <a:p>
            <a:r>
              <a:rPr lang="en-AU" dirty="0" smtClean="0"/>
              <a:t>The discovery of aperture synthesis</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12</a:t>
            </a:fld>
            <a:endParaRPr lang="en-AU"/>
          </a:p>
        </p:txBody>
      </p:sp>
      <p:sp>
        <p:nvSpPr>
          <p:cNvPr id="6" name="Rectangle 3"/>
          <p:cNvSpPr>
            <a:spLocks noGrp="1" noChangeArrowheads="1"/>
          </p:cNvSpPr>
          <p:nvPr>
            <p:ph idx="1"/>
          </p:nvPr>
        </p:nvSpPr>
        <p:spPr>
          <a:xfrm>
            <a:off x="251521" y="720080"/>
            <a:ext cx="8568952" cy="5949280"/>
          </a:xfrm>
        </p:spPr>
        <p:txBody>
          <a:bodyPr>
            <a:normAutofit lnSpcReduction="10000"/>
          </a:bodyPr>
          <a:lstStyle/>
          <a:p>
            <a:pPr>
              <a:lnSpc>
                <a:spcPct val="80000"/>
              </a:lnSpc>
            </a:pPr>
            <a:r>
              <a:rPr lang="en-AU" sz="2800" dirty="0" smtClean="0"/>
              <a:t>1935: </a:t>
            </a:r>
            <a:r>
              <a:rPr lang="en-AU" sz="2400" dirty="0" smtClean="0"/>
              <a:t>Pawsey PhD with </a:t>
            </a:r>
            <a:r>
              <a:rPr lang="en-AU" sz="2400" dirty="0" err="1" smtClean="0"/>
              <a:t>Ratcliffe</a:t>
            </a:r>
            <a:r>
              <a:rPr lang="en-AU" sz="2400" dirty="0" smtClean="0"/>
              <a:t> at Cambridge</a:t>
            </a:r>
          </a:p>
          <a:p>
            <a:pPr lvl="1">
              <a:lnSpc>
                <a:spcPct val="80000"/>
              </a:lnSpc>
            </a:pPr>
            <a:r>
              <a:rPr lang="en-AU" sz="2400" dirty="0" smtClean="0"/>
              <a:t>Learns about the Fourier Transform (</a:t>
            </a:r>
            <a:r>
              <a:rPr lang="en-AU" sz="2400" dirty="0" err="1" smtClean="0"/>
              <a:t>ionospheric</a:t>
            </a:r>
            <a:r>
              <a:rPr lang="en-AU" sz="2400" dirty="0" smtClean="0"/>
              <a:t> </a:t>
            </a:r>
            <a:r>
              <a:rPr lang="en-AU" sz="2400" dirty="0" err="1" smtClean="0"/>
              <a:t>reseach</a:t>
            </a:r>
            <a:r>
              <a:rPr lang="en-AU" sz="2400" dirty="0" smtClean="0"/>
              <a:t>)</a:t>
            </a:r>
          </a:p>
          <a:p>
            <a:pPr>
              <a:lnSpc>
                <a:spcPct val="90000"/>
              </a:lnSpc>
            </a:pPr>
            <a:r>
              <a:rPr lang="en-AU" sz="2800" dirty="0" smtClean="0"/>
              <a:t>1936</a:t>
            </a:r>
          </a:p>
          <a:p>
            <a:pPr lvl="1">
              <a:lnSpc>
                <a:spcPct val="90000"/>
              </a:lnSpc>
            </a:pPr>
            <a:r>
              <a:rPr lang="en-AU" sz="2400" dirty="0" smtClean="0"/>
              <a:t>Fourier synthesis calculations routine in X-ray crystallography</a:t>
            </a:r>
            <a:endParaRPr lang="en-AU" sz="2800" dirty="0" smtClean="0"/>
          </a:p>
          <a:p>
            <a:pPr>
              <a:lnSpc>
                <a:spcPct val="90000"/>
              </a:lnSpc>
            </a:pPr>
            <a:r>
              <a:rPr lang="en-AU" sz="2800" dirty="0" smtClean="0"/>
              <a:t>1946: </a:t>
            </a:r>
            <a:r>
              <a:rPr lang="en-AU" sz="2400" dirty="0" smtClean="0"/>
              <a:t>Ryle and </a:t>
            </a:r>
            <a:r>
              <a:rPr lang="en-AU" sz="2400" dirty="0" err="1" smtClean="0"/>
              <a:t>Vonberg</a:t>
            </a:r>
            <a:endParaRPr lang="en-AU" sz="2400" dirty="0" smtClean="0"/>
          </a:p>
          <a:p>
            <a:pPr lvl="1">
              <a:lnSpc>
                <a:spcPct val="80000"/>
              </a:lnSpc>
            </a:pPr>
            <a:r>
              <a:rPr lang="en-AU" sz="2400" dirty="0" smtClean="0"/>
              <a:t>Michelson interferometer to measure size of sunspots</a:t>
            </a:r>
          </a:p>
          <a:p>
            <a:pPr>
              <a:lnSpc>
                <a:spcPct val="90000"/>
              </a:lnSpc>
            </a:pPr>
            <a:r>
              <a:rPr lang="en-AU" sz="2800" dirty="0" smtClean="0"/>
              <a:t>1947:  </a:t>
            </a:r>
            <a:r>
              <a:rPr lang="en-AU" sz="2400" dirty="0" err="1" smtClean="0"/>
              <a:t>McCready</a:t>
            </a:r>
            <a:r>
              <a:rPr lang="en-AU" sz="2400" dirty="0" smtClean="0"/>
              <a:t>, Pawsey &amp; Payne-Scott </a:t>
            </a:r>
          </a:p>
          <a:p>
            <a:pPr lvl="1">
              <a:lnSpc>
                <a:spcPct val="90000"/>
              </a:lnSpc>
            </a:pPr>
            <a:r>
              <a:rPr lang="en-AU" sz="2400" i="1" dirty="0" smtClean="0">
                <a:solidFill>
                  <a:srgbClr val="FFC000"/>
                </a:solidFill>
                <a:ea typeface="+mn-ea"/>
                <a:cs typeface="+mn-cs"/>
              </a:rPr>
              <a:t>It would be possible in principal to determine the brightness distribution by Fourier synthesis</a:t>
            </a:r>
          </a:p>
          <a:p>
            <a:pPr>
              <a:lnSpc>
                <a:spcPct val="90000"/>
              </a:lnSpc>
            </a:pPr>
            <a:r>
              <a:rPr lang="en-AU" sz="2800" dirty="0" smtClean="0"/>
              <a:t>1952:  </a:t>
            </a:r>
            <a:r>
              <a:rPr lang="en-AU" sz="2400" dirty="0" smtClean="0"/>
              <a:t>Ryle invents the phase switch </a:t>
            </a:r>
            <a:r>
              <a:rPr lang="en-AU" sz="2000" dirty="0" smtClean="0"/>
              <a:t> (A+B)</a:t>
            </a:r>
            <a:r>
              <a:rPr lang="en-AU" sz="2000" baseline="30000" dirty="0" smtClean="0"/>
              <a:t>2</a:t>
            </a:r>
            <a:r>
              <a:rPr lang="en-AU" sz="2000" dirty="0" smtClean="0"/>
              <a:t>  - (A-B)</a:t>
            </a:r>
            <a:r>
              <a:rPr lang="en-AU" sz="2000" baseline="30000" dirty="0" smtClean="0"/>
              <a:t>2</a:t>
            </a:r>
            <a:r>
              <a:rPr lang="en-AU" sz="2000" dirty="0" smtClean="0"/>
              <a:t>  </a:t>
            </a:r>
            <a:r>
              <a:rPr lang="en-AU" sz="2000" dirty="0" smtClean="0">
                <a:cs typeface="Times New Roman" pitchFamily="18" charset="0"/>
              </a:rPr>
              <a:t>→ </a:t>
            </a:r>
            <a:r>
              <a:rPr lang="en-AU" sz="2000" dirty="0" err="1" smtClean="0">
                <a:cs typeface="Times New Roman" pitchFamily="18" charset="0"/>
              </a:rPr>
              <a:t>AxB</a:t>
            </a:r>
            <a:endParaRPr lang="en-AU" sz="2000" dirty="0" smtClean="0">
              <a:cs typeface="Times New Roman" pitchFamily="18" charset="0"/>
            </a:endParaRPr>
          </a:p>
          <a:p>
            <a:pPr lvl="1">
              <a:lnSpc>
                <a:spcPct val="90000"/>
              </a:lnSpc>
            </a:pPr>
            <a:r>
              <a:rPr lang="en-AU" sz="2400" dirty="0" smtClean="0"/>
              <a:t>Now practical to observe weak sources</a:t>
            </a:r>
          </a:p>
          <a:p>
            <a:pPr>
              <a:lnSpc>
                <a:spcPct val="90000"/>
              </a:lnSpc>
            </a:pPr>
            <a:r>
              <a:rPr lang="en-AU" sz="2800" dirty="0" smtClean="0"/>
              <a:t>1954:  </a:t>
            </a:r>
            <a:r>
              <a:rPr lang="en-AU" sz="2600" dirty="0" smtClean="0"/>
              <a:t>X-ray crystallographers</a:t>
            </a:r>
          </a:p>
          <a:p>
            <a:pPr lvl="1">
              <a:lnSpc>
                <a:spcPct val="90000"/>
              </a:lnSpc>
            </a:pPr>
            <a:r>
              <a:rPr lang="en-AU" sz="2400" dirty="0" smtClean="0"/>
              <a:t> introduce Ryle’s group to EDSAC-1 for Fourier transforms</a:t>
            </a:r>
          </a:p>
          <a:p>
            <a:pPr>
              <a:lnSpc>
                <a:spcPct val="90000"/>
              </a:lnSpc>
            </a:pPr>
            <a:r>
              <a:rPr lang="en-AU" sz="2600" dirty="0" smtClean="0"/>
              <a:t>1960: Ryle &amp; </a:t>
            </a:r>
            <a:r>
              <a:rPr lang="en-AU" sz="2600" dirty="0" err="1" smtClean="0"/>
              <a:t>Hewsish</a:t>
            </a:r>
            <a:r>
              <a:rPr lang="en-AU" sz="2600" dirty="0" smtClean="0"/>
              <a:t> </a:t>
            </a:r>
          </a:p>
          <a:p>
            <a:pPr lvl="1">
              <a:lnSpc>
                <a:spcPct val="90000"/>
              </a:lnSpc>
            </a:pPr>
            <a:r>
              <a:rPr lang="en-AU" sz="2400" dirty="0" smtClean="0"/>
              <a:t>Synthesis of large radio telescopes</a:t>
            </a:r>
          </a:p>
          <a:p>
            <a:pPr>
              <a:lnSpc>
                <a:spcPct val="90000"/>
              </a:lnSpc>
            </a:pPr>
            <a:endParaRPr lang="en-AU" dirty="0" smtClean="0"/>
          </a:p>
        </p:txBody>
      </p:sp>
      <p:sp>
        <p:nvSpPr>
          <p:cNvPr id="5" name="Date Placeholder 4"/>
          <p:cNvSpPr>
            <a:spLocks noGrp="1"/>
          </p:cNvSpPr>
          <p:nvPr>
            <p:ph type="dt" sz="half" idx="10"/>
          </p:nvPr>
        </p:nvSpPr>
        <p:spPr/>
        <p:txBody>
          <a:bodyPr/>
          <a:lstStyle/>
          <a:p>
            <a:r>
              <a:rPr lang="en-US" smtClean="0"/>
              <a:t>17 Aug 2014</a:t>
            </a:r>
            <a:endParaRPr lang="en-AU"/>
          </a:p>
        </p:txBody>
      </p:sp>
      <p:sp>
        <p:nvSpPr>
          <p:cNvPr id="7" name="Footer Placeholder 6"/>
          <p:cNvSpPr>
            <a:spLocks noGrp="1"/>
          </p:cNvSpPr>
          <p:nvPr>
            <p:ph type="ftr" sz="quarter" idx="11"/>
          </p:nvPr>
        </p:nvSpPr>
        <p:spPr/>
        <p:txBody>
          <a:bodyPr/>
          <a:lstStyle/>
          <a:p>
            <a:r>
              <a:rPr lang="sv-SE" smtClean="0"/>
              <a:t>Ron Ekers: URSI GASS Beijing</a:t>
            </a:r>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p>
            <a:fld id="{3D10EE8F-DD8B-4858-A439-C704546083A1}" type="slidenum">
              <a:rPr lang="en-AU" smtClean="0"/>
              <a:pPr/>
              <a:t>13</a:t>
            </a:fld>
            <a:endParaRPr lang="en-AU" smtClean="0"/>
          </a:p>
        </p:txBody>
      </p:sp>
      <p:sp>
        <p:nvSpPr>
          <p:cNvPr id="19459"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0B3D428C-3F0C-412E-B20B-7FCE1BDCEF35}" type="slidenum">
              <a:rPr lang="en-AU" sz="1400">
                <a:solidFill>
                  <a:schemeClr val="bg2"/>
                </a:solidFill>
              </a:rPr>
              <a:pPr algn="r"/>
              <a:t>13</a:t>
            </a:fld>
            <a:endParaRPr lang="en-AU" sz="1400">
              <a:solidFill>
                <a:schemeClr val="bg2"/>
              </a:solidFill>
            </a:endParaRPr>
          </a:p>
        </p:txBody>
      </p:sp>
      <p:sp>
        <p:nvSpPr>
          <p:cNvPr id="19460" name="Rectangle 2"/>
          <p:cNvSpPr>
            <a:spLocks noGrp="1" noChangeArrowheads="1"/>
          </p:cNvSpPr>
          <p:nvPr>
            <p:ph type="title" idx="4294967295"/>
          </p:nvPr>
        </p:nvSpPr>
        <p:spPr>
          <a:xfrm>
            <a:off x="0" y="0"/>
            <a:ext cx="8964613" cy="765175"/>
          </a:xfrm>
        </p:spPr>
        <p:txBody>
          <a:bodyPr/>
          <a:lstStyle/>
          <a:p>
            <a:r>
              <a:rPr lang="en-AU" sz="4000" dirty="0" err="1" smtClean="0"/>
              <a:t>McCready</a:t>
            </a:r>
            <a:r>
              <a:rPr lang="en-AU" sz="4000" dirty="0" smtClean="0"/>
              <a:t>, Pawsey &amp; Payne-Scott 1947</a:t>
            </a:r>
          </a:p>
        </p:txBody>
      </p:sp>
      <p:sp>
        <p:nvSpPr>
          <p:cNvPr id="18437" name="Rectangle 3"/>
          <p:cNvSpPr>
            <a:spLocks noGrp="1" noChangeArrowheads="1"/>
          </p:cNvSpPr>
          <p:nvPr>
            <p:ph type="body" idx="4294967295"/>
          </p:nvPr>
        </p:nvSpPr>
        <p:spPr>
          <a:xfrm>
            <a:off x="1081088" y="765175"/>
            <a:ext cx="8062912" cy="5111750"/>
          </a:xfrm>
        </p:spPr>
        <p:txBody>
          <a:bodyPr/>
          <a:lstStyle/>
          <a:p>
            <a:r>
              <a:rPr lang="en-AU" sz="2800" dirty="0" smtClean="0"/>
              <a:t>Proc Roy Soc, Aug 1947 - received July 1946!</a:t>
            </a:r>
          </a:p>
          <a:p>
            <a:r>
              <a:rPr lang="en-AU" sz="2800" dirty="0" smtClean="0"/>
              <a:t>Used the phase of the sea interferometer fringes (lobes) to co-locate solar emission with sunspots</a:t>
            </a:r>
          </a:p>
          <a:p>
            <a:r>
              <a:rPr lang="en-AU" sz="2800" dirty="0" smtClean="0"/>
              <a:t>They note that its possible in principal to determine the actual distribution by Fourier synthesis using the phase and  amplitude at a range of height or wavelength.  </a:t>
            </a:r>
          </a:p>
          <a:p>
            <a:r>
              <a:rPr lang="en-AU" sz="2800" dirty="0" smtClean="0"/>
              <a:t>They consider using wavelength as a suitable variable as unwise since the solar bursts are likely to have frequency dependent structure.  </a:t>
            </a:r>
          </a:p>
          <a:p>
            <a:r>
              <a:rPr lang="en-AU" sz="2800" dirty="0" smtClean="0"/>
              <a:t>They note that getting a range of cliff height is clumsy and suggest a different interference method would be more practical.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p>
            <a:fld id="{3D10EE8F-DD8B-4858-A439-C704546083A1}" type="slidenum">
              <a:rPr lang="en-AU" smtClean="0"/>
              <a:pPr/>
              <a:t>14</a:t>
            </a:fld>
            <a:endParaRPr lang="en-AU" smtClean="0"/>
          </a:p>
        </p:txBody>
      </p:sp>
      <p:sp>
        <p:nvSpPr>
          <p:cNvPr id="19459"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0B3D428C-3F0C-412E-B20B-7FCE1BDCEF35}" type="slidenum">
              <a:rPr lang="en-AU" sz="1400">
                <a:solidFill>
                  <a:schemeClr val="bg2"/>
                </a:solidFill>
              </a:rPr>
              <a:pPr algn="r"/>
              <a:t>14</a:t>
            </a:fld>
            <a:endParaRPr lang="en-AU" sz="1400">
              <a:solidFill>
                <a:schemeClr val="bg2"/>
              </a:solidFill>
            </a:endParaRPr>
          </a:p>
        </p:txBody>
      </p:sp>
      <p:sp>
        <p:nvSpPr>
          <p:cNvPr id="19460" name="Rectangle 2"/>
          <p:cNvSpPr>
            <a:spLocks noGrp="1" noChangeArrowheads="1"/>
          </p:cNvSpPr>
          <p:nvPr>
            <p:ph type="title" idx="4294967295"/>
          </p:nvPr>
        </p:nvSpPr>
        <p:spPr>
          <a:xfrm>
            <a:off x="0" y="0"/>
            <a:ext cx="8964613" cy="765175"/>
          </a:xfrm>
        </p:spPr>
        <p:txBody>
          <a:bodyPr/>
          <a:lstStyle/>
          <a:p>
            <a:r>
              <a:rPr lang="en-AU" sz="4000" dirty="0" err="1" smtClean="0"/>
              <a:t>McCready</a:t>
            </a:r>
            <a:r>
              <a:rPr lang="en-AU" sz="4000" dirty="0" smtClean="0"/>
              <a:t>, Pawsey &amp; Payne-Scott 1947</a:t>
            </a:r>
          </a:p>
        </p:txBody>
      </p:sp>
      <p:sp>
        <p:nvSpPr>
          <p:cNvPr id="18437" name="Rectangle 3"/>
          <p:cNvSpPr>
            <a:spLocks noGrp="1" noChangeArrowheads="1"/>
          </p:cNvSpPr>
          <p:nvPr>
            <p:ph type="body" idx="4294967295"/>
          </p:nvPr>
        </p:nvSpPr>
        <p:spPr>
          <a:xfrm>
            <a:off x="1081088" y="765175"/>
            <a:ext cx="8062912" cy="5111750"/>
          </a:xfrm>
        </p:spPr>
        <p:txBody>
          <a:bodyPr/>
          <a:lstStyle/>
          <a:p>
            <a:r>
              <a:rPr lang="en-AU" sz="2800" dirty="0" smtClean="0"/>
              <a:t>Proc Roy Soc, Aug 1947 - received July 1946!</a:t>
            </a:r>
          </a:p>
          <a:p>
            <a:r>
              <a:rPr lang="en-AU" sz="2800" dirty="0" smtClean="0"/>
              <a:t>Used the phase of the sea interferometer fringes (lobes) to co-locate solar emission with sunspots</a:t>
            </a:r>
          </a:p>
          <a:p>
            <a:r>
              <a:rPr lang="en-AU" sz="2800" dirty="0" smtClean="0"/>
              <a:t>They note that its possible in principal to determine the actual distribution by Fourier synthesis using the phase and  amplitude at a range of height or wavelength.  </a:t>
            </a:r>
          </a:p>
          <a:p>
            <a:r>
              <a:rPr lang="en-AU" sz="2800" dirty="0" smtClean="0"/>
              <a:t>They consider using wavelength as a suitable variable as unwise since the solar bursts are likely to have frequency dependent structure.  </a:t>
            </a:r>
          </a:p>
          <a:p>
            <a:r>
              <a:rPr lang="en-AU" sz="2800" dirty="0" smtClean="0"/>
              <a:t>They note that getting a range of cliff height is clumsy and suggest a different interference method would be more practical.</a:t>
            </a:r>
          </a:p>
        </p:txBody>
      </p:sp>
      <p:grpSp>
        <p:nvGrpSpPr>
          <p:cNvPr id="2" name="Group 14"/>
          <p:cNvGrpSpPr>
            <a:grpSpLocks/>
          </p:cNvGrpSpPr>
          <p:nvPr/>
        </p:nvGrpSpPr>
        <p:grpSpPr bwMode="auto">
          <a:xfrm>
            <a:off x="0" y="71438"/>
            <a:ext cx="4572000" cy="6786562"/>
            <a:chOff x="0" y="72008"/>
            <a:chExt cx="4572000" cy="6785992"/>
          </a:xfrm>
        </p:grpSpPr>
        <p:grpSp>
          <p:nvGrpSpPr>
            <p:cNvPr id="3" name="Group 10"/>
            <p:cNvGrpSpPr>
              <a:grpSpLocks/>
            </p:cNvGrpSpPr>
            <p:nvPr/>
          </p:nvGrpSpPr>
          <p:grpSpPr bwMode="auto">
            <a:xfrm>
              <a:off x="0" y="2532621"/>
              <a:ext cx="3357009" cy="4325379"/>
              <a:chOff x="0" y="2532621"/>
              <a:chExt cx="3357009" cy="4325379"/>
            </a:xfrm>
          </p:grpSpPr>
          <p:pic>
            <p:nvPicPr>
              <p:cNvPr id="19470" name="Picture 9" descr="C:\User Files\images work\Historical\BSP_medium.png"/>
              <p:cNvPicPr>
                <a:picLocks noChangeAspect="1" noChangeArrowheads="1"/>
              </p:cNvPicPr>
              <p:nvPr/>
            </p:nvPicPr>
            <p:blipFill>
              <a:blip r:embed="rId3" cstate="screen"/>
              <a:srcRect/>
              <a:stretch>
                <a:fillRect/>
              </a:stretch>
            </p:blipFill>
            <p:spPr bwMode="auto">
              <a:xfrm>
                <a:off x="0" y="2532621"/>
                <a:ext cx="3059832" cy="4325379"/>
              </a:xfrm>
              <a:prstGeom prst="rect">
                <a:avLst/>
              </a:prstGeom>
              <a:noFill/>
              <a:ln w="38100">
                <a:solidFill>
                  <a:srgbClr val="FFFF00"/>
                </a:solidFill>
                <a:miter lim="800000"/>
                <a:headEnd/>
                <a:tailEnd/>
              </a:ln>
            </p:spPr>
          </p:pic>
          <p:sp>
            <p:nvSpPr>
              <p:cNvPr id="19471" name="Text Box 6"/>
              <p:cNvSpPr txBox="1">
                <a:spLocks noChangeArrowheads="1"/>
              </p:cNvSpPr>
              <p:nvPr/>
            </p:nvSpPr>
            <p:spPr bwMode="auto">
              <a:xfrm>
                <a:off x="0" y="2564904"/>
                <a:ext cx="3357009" cy="461626"/>
              </a:xfrm>
              <a:prstGeom prst="rect">
                <a:avLst/>
              </a:prstGeom>
              <a:solidFill>
                <a:schemeClr val="tx1"/>
              </a:solidFill>
              <a:ln w="38100">
                <a:solidFill>
                  <a:srgbClr val="FFFF00"/>
                </a:solidFill>
                <a:miter lim="800000"/>
                <a:headEnd type="none" w="sm" len="sm"/>
                <a:tailEnd type="none" w="sm" len="sm"/>
              </a:ln>
            </p:spPr>
            <p:txBody>
              <a:bodyPr wrap="none">
                <a:spAutoFit/>
              </a:bodyPr>
              <a:lstStyle/>
              <a:p>
                <a:r>
                  <a:rPr lang="en-AU" sz="2400" b="1" dirty="0">
                    <a:solidFill>
                      <a:schemeClr val="bg1"/>
                    </a:solidFill>
                  </a:rPr>
                  <a:t>Joe </a:t>
                </a:r>
                <a:r>
                  <a:rPr lang="en-AU" sz="2400" b="1" dirty="0" smtClean="0">
                    <a:solidFill>
                      <a:schemeClr val="bg1"/>
                    </a:solidFill>
                  </a:rPr>
                  <a:t>Pawsey NRAO 1961</a:t>
                </a:r>
                <a:endParaRPr lang="en-AU" sz="2400" b="1" dirty="0">
                  <a:solidFill>
                    <a:schemeClr val="bg1"/>
                  </a:solidFill>
                </a:endParaRPr>
              </a:p>
            </p:txBody>
          </p:sp>
        </p:grpSp>
        <p:sp>
          <p:nvSpPr>
            <p:cNvPr id="19469" name="Rounded Rectangular Callout 11"/>
            <p:cNvSpPr>
              <a:spLocks noChangeArrowheads="1"/>
            </p:cNvSpPr>
            <p:nvPr/>
          </p:nvSpPr>
          <p:spPr bwMode="auto">
            <a:xfrm>
              <a:off x="2987824" y="72008"/>
              <a:ext cx="1584176" cy="764704"/>
            </a:xfrm>
            <a:prstGeom prst="wedgeRoundRectCallout">
              <a:avLst>
                <a:gd name="adj1" fmla="val -141944"/>
                <a:gd name="adj2" fmla="val 268838"/>
                <a:gd name="adj3" fmla="val 16667"/>
              </a:avLst>
            </a:prstGeom>
            <a:noFill/>
            <a:ln w="38100" algn="ctr">
              <a:solidFill>
                <a:srgbClr val="FFFF00"/>
              </a:solidFill>
              <a:round/>
              <a:headEnd type="none" w="sm" len="sm"/>
              <a:tailEnd type="none" w="sm" len="sm"/>
            </a:ln>
          </p:spPr>
          <p:txBody>
            <a:bodyPr/>
            <a:lstStyle/>
            <a:p>
              <a:endParaRPr lang="en-US"/>
            </a:p>
          </p:txBody>
        </p:sp>
      </p:grpSp>
      <p:grpSp>
        <p:nvGrpSpPr>
          <p:cNvPr id="4" name="Group 15"/>
          <p:cNvGrpSpPr>
            <a:grpSpLocks/>
          </p:cNvGrpSpPr>
          <p:nvPr/>
        </p:nvGrpSpPr>
        <p:grpSpPr bwMode="auto">
          <a:xfrm>
            <a:off x="5148263" y="19050"/>
            <a:ext cx="3995737" cy="6838950"/>
            <a:chOff x="5148064" y="19050"/>
            <a:chExt cx="3995936" cy="6838950"/>
          </a:xfrm>
        </p:grpSpPr>
        <p:grpSp>
          <p:nvGrpSpPr>
            <p:cNvPr id="5" name="Group 7"/>
            <p:cNvGrpSpPr>
              <a:grpSpLocks/>
            </p:cNvGrpSpPr>
            <p:nvPr/>
          </p:nvGrpSpPr>
          <p:grpSpPr bwMode="auto">
            <a:xfrm>
              <a:off x="6084168" y="2564904"/>
              <a:ext cx="3059832" cy="4293096"/>
              <a:chOff x="3845" y="1644"/>
              <a:chExt cx="1915" cy="2676"/>
            </a:xfrm>
          </p:grpSpPr>
          <p:pic>
            <p:nvPicPr>
              <p:cNvPr id="19466" name="Picture 5" descr="rubyasyoungwomen"/>
              <p:cNvPicPr>
                <a:picLocks noChangeAspect="1" noChangeArrowheads="1"/>
              </p:cNvPicPr>
              <p:nvPr/>
            </p:nvPicPr>
            <p:blipFill>
              <a:blip r:embed="rId4" cstate="screen"/>
              <a:srcRect/>
              <a:stretch>
                <a:fillRect/>
              </a:stretch>
            </p:blipFill>
            <p:spPr bwMode="auto">
              <a:xfrm>
                <a:off x="3845" y="1644"/>
                <a:ext cx="1915" cy="2676"/>
              </a:xfrm>
              <a:prstGeom prst="rect">
                <a:avLst/>
              </a:prstGeom>
              <a:noFill/>
              <a:ln w="38100">
                <a:solidFill>
                  <a:srgbClr val="FFFF00"/>
                </a:solidFill>
                <a:miter lim="800000"/>
                <a:headEnd/>
                <a:tailEnd/>
              </a:ln>
            </p:spPr>
          </p:pic>
          <p:sp>
            <p:nvSpPr>
              <p:cNvPr id="19467" name="Text Box 6"/>
              <p:cNvSpPr txBox="1">
                <a:spLocks noChangeArrowheads="1"/>
              </p:cNvSpPr>
              <p:nvPr/>
            </p:nvSpPr>
            <p:spPr bwMode="auto">
              <a:xfrm>
                <a:off x="3980" y="4024"/>
                <a:ext cx="1602" cy="296"/>
              </a:xfrm>
              <a:prstGeom prst="rect">
                <a:avLst/>
              </a:prstGeom>
              <a:solidFill>
                <a:schemeClr val="tx1"/>
              </a:solidFill>
              <a:ln w="38100">
                <a:solidFill>
                  <a:srgbClr val="FFFF00"/>
                </a:solidFill>
                <a:miter lim="800000"/>
                <a:headEnd type="none" w="sm" len="sm"/>
                <a:tailEnd type="none" w="sm" len="sm"/>
              </a:ln>
            </p:spPr>
            <p:txBody>
              <a:bodyPr wrap="none">
                <a:spAutoFit/>
              </a:bodyPr>
              <a:lstStyle/>
              <a:p>
                <a:r>
                  <a:rPr lang="en-AU" sz="2400" b="1">
                    <a:solidFill>
                      <a:schemeClr val="bg1"/>
                    </a:solidFill>
                  </a:rPr>
                  <a:t>Ruby Payne-Scott</a:t>
                </a:r>
              </a:p>
            </p:txBody>
          </p:sp>
        </p:grpSp>
        <p:sp>
          <p:nvSpPr>
            <p:cNvPr id="19465" name="Rounded Rectangular Callout 13"/>
            <p:cNvSpPr>
              <a:spLocks noChangeArrowheads="1"/>
            </p:cNvSpPr>
            <p:nvPr/>
          </p:nvSpPr>
          <p:spPr bwMode="auto">
            <a:xfrm>
              <a:off x="5148064" y="19050"/>
              <a:ext cx="2664296" cy="764704"/>
            </a:xfrm>
            <a:prstGeom prst="wedgeRoundRectCallout">
              <a:avLst>
                <a:gd name="adj1" fmla="val 43245"/>
                <a:gd name="adj2" fmla="val 286278"/>
                <a:gd name="adj3" fmla="val 16667"/>
              </a:avLst>
            </a:prstGeom>
            <a:noFill/>
            <a:ln w="38100" algn="ctr">
              <a:solidFill>
                <a:srgbClr val="FFFF00"/>
              </a:solidFill>
              <a:round/>
              <a:headEnd type="none" w="sm" len="sm"/>
              <a:tailEnd type="none" w="sm" len="sm"/>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1843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1" end="1"/>
                                            </p:txEl>
                                          </p:spTgt>
                                        </p:tgtEl>
                                        <p:attrNameLst>
                                          <p:attrName>ppt_c</p:attrName>
                                        </p:attrNameLst>
                                      </p:cBhvr>
                                      <p:to>
                                        <a:srgbClr val="969696"/>
                                      </p:to>
                                    </p:animClr>
                                  </p:subTnLst>
                                </p:cTn>
                              </p:par>
                              <p:par>
                                <p:cTn id="9" presetID="1" presetClass="entr" presetSubtype="0" fill="hold" grpId="0" nodeType="withEffect">
                                  <p:stCondLst>
                                    <p:cond delay="0"/>
                                  </p:stCondLst>
                                  <p:childTnLst>
                                    <p:set>
                                      <p:cBhvr>
                                        <p:cTn id="10" dur="1" fill="hold">
                                          <p:stCondLst>
                                            <p:cond delay="0"/>
                                          </p:stCondLst>
                                        </p:cTn>
                                        <p:tgtEl>
                                          <p:spTgt spid="1843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2" end="2"/>
                                            </p:txEl>
                                          </p:spTgt>
                                        </p:tgtEl>
                                        <p:attrNameLst>
                                          <p:attrName>ppt_c</p:attrName>
                                        </p:attrNameLst>
                                      </p:cBhvr>
                                      <p:to>
                                        <a:srgbClr val="969696"/>
                                      </p:to>
                                    </p:animClr>
                                  </p:subTnLst>
                                </p:cTn>
                              </p:par>
                              <p:par>
                                <p:cTn id="11" presetID="1" presetClass="entr" presetSubtype="0" fill="hold" grpId="0" nodeType="withEffect">
                                  <p:stCondLst>
                                    <p:cond delay="0"/>
                                  </p:stCondLst>
                                  <p:childTnLst>
                                    <p:set>
                                      <p:cBhvr>
                                        <p:cTn id="12" dur="1" fill="hold">
                                          <p:stCondLst>
                                            <p:cond delay="0"/>
                                          </p:stCondLst>
                                        </p:cTn>
                                        <p:tgtEl>
                                          <p:spTgt spid="1843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3" end="3"/>
                                            </p:txEl>
                                          </p:spTgt>
                                        </p:tgtEl>
                                        <p:attrNameLst>
                                          <p:attrName>ppt_c</p:attrName>
                                        </p:attrNameLst>
                                      </p:cBhvr>
                                      <p:to>
                                        <a:srgbClr val="969696"/>
                                      </p:to>
                                    </p:animClr>
                                  </p:subTnLst>
                                </p:cTn>
                              </p:par>
                              <p:par>
                                <p:cTn id="13" presetID="1" presetClass="entr" presetSubtype="0" fill="hold" grpId="0" nodeType="withEffect">
                                  <p:stCondLst>
                                    <p:cond delay="0"/>
                                  </p:stCondLst>
                                  <p:childTnLst>
                                    <p:set>
                                      <p:cBhvr>
                                        <p:cTn id="14" dur="1" fill="hold">
                                          <p:stCondLst>
                                            <p:cond delay="0"/>
                                          </p:stCondLst>
                                        </p:cTn>
                                        <p:tgtEl>
                                          <p:spTgt spid="1843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8437">
                                            <p:txEl>
                                              <p:pRg st="4" end="4"/>
                                            </p:txEl>
                                          </p:spTgt>
                                        </p:tgtEl>
                                        <p:attrNameLst>
                                          <p:attrName>ppt_c</p:attrName>
                                        </p:attrNameLst>
                                      </p:cBhvr>
                                      <p:to>
                                        <a:srgbClr val="969696"/>
                                      </p:to>
                                    </p:animClr>
                                  </p:sub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p:spPr>
        <p:txBody>
          <a:bodyPr/>
          <a:lstStyle/>
          <a:p>
            <a:r>
              <a:rPr lang="en-AU" smtClean="0"/>
              <a:t>3 Mar 2005</a:t>
            </a:r>
          </a:p>
        </p:txBody>
      </p:sp>
      <p:sp>
        <p:nvSpPr>
          <p:cNvPr id="21507" name="Footer Placeholder 4"/>
          <p:cNvSpPr>
            <a:spLocks noGrp="1"/>
          </p:cNvSpPr>
          <p:nvPr>
            <p:ph type="ftr" sz="quarter" idx="11"/>
          </p:nvPr>
        </p:nvSpPr>
        <p:spPr>
          <a:noFill/>
        </p:spPr>
        <p:txBody>
          <a:bodyPr/>
          <a:lstStyle/>
          <a:p>
            <a:r>
              <a:rPr lang="en-AU" smtClean="0"/>
              <a:t>R D Ekers - APRIM2011</a:t>
            </a:r>
          </a:p>
        </p:txBody>
      </p:sp>
      <p:sp>
        <p:nvSpPr>
          <p:cNvPr id="21508" name="Slide Number Placeholder 5"/>
          <p:cNvSpPr>
            <a:spLocks noGrp="1"/>
          </p:cNvSpPr>
          <p:nvPr>
            <p:ph type="sldNum" sz="quarter" idx="12"/>
          </p:nvPr>
        </p:nvSpPr>
        <p:spPr>
          <a:noFill/>
        </p:spPr>
        <p:txBody>
          <a:bodyPr/>
          <a:lstStyle/>
          <a:p>
            <a:fld id="{0CCADCC9-74D0-452B-89C0-72FDE7CE42B5}" type="slidenum">
              <a:rPr lang="en-AU" smtClean="0"/>
              <a:pPr/>
              <a:t>15</a:t>
            </a:fld>
            <a:endParaRPr lang="en-AU" smtClean="0"/>
          </a:p>
        </p:txBody>
      </p:sp>
      <p:sp>
        <p:nvSpPr>
          <p:cNvPr id="21509" name="Rectangle 2"/>
          <p:cNvSpPr>
            <a:spLocks noGrp="1" noChangeArrowheads="1"/>
          </p:cNvSpPr>
          <p:nvPr>
            <p:ph type="title"/>
          </p:nvPr>
        </p:nvSpPr>
        <p:spPr>
          <a:xfrm>
            <a:off x="1192213" y="44450"/>
            <a:ext cx="7772400" cy="1143000"/>
          </a:xfrm>
        </p:spPr>
        <p:txBody>
          <a:bodyPr/>
          <a:lstStyle/>
          <a:p>
            <a:r>
              <a:rPr lang="en-US" sz="4000" dirty="0" smtClean="0"/>
              <a:t>Why a Cliff Interferometer?</a:t>
            </a:r>
            <a:endParaRPr lang="en-AU" sz="4000" dirty="0" smtClean="0"/>
          </a:p>
        </p:txBody>
      </p:sp>
      <p:sp>
        <p:nvSpPr>
          <p:cNvPr id="21510" name="Rectangle 3"/>
          <p:cNvSpPr>
            <a:spLocks noGrp="1" noChangeArrowheads="1"/>
          </p:cNvSpPr>
          <p:nvPr>
            <p:ph type="body" idx="1"/>
          </p:nvPr>
        </p:nvSpPr>
        <p:spPr>
          <a:xfrm>
            <a:off x="684213" y="1268413"/>
            <a:ext cx="8062912" cy="1080467"/>
          </a:xfrm>
        </p:spPr>
        <p:txBody>
          <a:bodyPr/>
          <a:lstStyle/>
          <a:p>
            <a:r>
              <a:rPr lang="en-US" dirty="0" smtClean="0"/>
              <a:t>Concept from coastal radars in WW2</a:t>
            </a:r>
          </a:p>
        </p:txBody>
      </p:sp>
      <p:pic>
        <p:nvPicPr>
          <p:cNvPr id="512004" name="Picture 4" descr="cygnus_1948_sea_interferometer"/>
          <p:cNvPicPr>
            <a:picLocks noChangeAspect="1" noChangeArrowheads="1"/>
          </p:cNvPicPr>
          <p:nvPr/>
        </p:nvPicPr>
        <p:blipFill>
          <a:blip r:embed="rId3" cstate="screen"/>
          <a:srcRect/>
          <a:stretch>
            <a:fillRect/>
          </a:stretch>
        </p:blipFill>
        <p:spPr bwMode="auto">
          <a:xfrm>
            <a:off x="3962400" y="3124200"/>
            <a:ext cx="5181600" cy="2713038"/>
          </a:xfrm>
          <a:prstGeom prst="rect">
            <a:avLst/>
          </a:prstGeom>
          <a:noFill/>
          <a:ln w="9525">
            <a:solidFill>
              <a:schemeClr val="tx2"/>
            </a:solidFill>
            <a:miter lim="800000"/>
            <a:headEnd/>
            <a:tailEnd/>
          </a:ln>
        </p:spPr>
      </p:pic>
      <p:pic>
        <p:nvPicPr>
          <p:cNvPr id="21512" name="Picture 5" descr="sea_int"/>
          <p:cNvPicPr>
            <a:picLocks noChangeAspect="1" noChangeArrowheads="1"/>
          </p:cNvPicPr>
          <p:nvPr/>
        </p:nvPicPr>
        <p:blipFill>
          <a:blip r:embed="rId4" cstate="screen">
            <a:lum bright="-18000" contrast="24000"/>
          </a:blip>
          <a:srcRect/>
          <a:stretch>
            <a:fillRect/>
          </a:stretch>
        </p:blipFill>
        <p:spPr bwMode="auto">
          <a:xfrm>
            <a:off x="107950" y="2625725"/>
            <a:ext cx="3657600" cy="2747963"/>
          </a:xfrm>
          <a:prstGeom prst="rect">
            <a:avLst/>
          </a:prstGeom>
          <a:noFill/>
          <a:ln w="9525">
            <a:solidFill>
              <a:schemeClr val="tx2"/>
            </a:solidFill>
            <a:miter lim="800000"/>
            <a:headEnd/>
            <a:tailEnd/>
          </a:ln>
        </p:spPr>
      </p:pic>
      <p:pic>
        <p:nvPicPr>
          <p:cNvPr id="512006" name="Picture 6" descr="WWII-radar"/>
          <p:cNvPicPr>
            <a:picLocks noChangeAspect="1" noChangeArrowheads="1"/>
          </p:cNvPicPr>
          <p:nvPr/>
        </p:nvPicPr>
        <p:blipFill>
          <a:blip r:embed="rId5" cstate="screen"/>
          <a:srcRect/>
          <a:stretch>
            <a:fillRect/>
          </a:stretch>
        </p:blipFill>
        <p:spPr bwMode="auto">
          <a:xfrm>
            <a:off x="3962400" y="2667000"/>
            <a:ext cx="5181600" cy="4103688"/>
          </a:xfrm>
          <a:prstGeom prst="rect">
            <a:avLst/>
          </a:prstGeom>
          <a:noFill/>
          <a:ln w="9525">
            <a:solidFill>
              <a:schemeClr val="tx2"/>
            </a:solidFill>
            <a:miter lim="800000"/>
            <a:headEnd/>
            <a:tailEnd/>
          </a:ln>
        </p:spPr>
      </p:pic>
      <p:sp>
        <p:nvSpPr>
          <p:cNvPr id="21514" name="Text Box 7"/>
          <p:cNvSpPr txBox="1">
            <a:spLocks noChangeArrowheads="1"/>
          </p:cNvSpPr>
          <p:nvPr/>
        </p:nvSpPr>
        <p:spPr bwMode="auto">
          <a:xfrm>
            <a:off x="1881188" y="4857750"/>
            <a:ext cx="2043112" cy="457200"/>
          </a:xfrm>
          <a:prstGeom prst="rect">
            <a:avLst/>
          </a:prstGeom>
          <a:noFill/>
          <a:ln w="12700">
            <a:noFill/>
            <a:miter lim="800000"/>
            <a:headEnd/>
            <a:tailEnd/>
          </a:ln>
        </p:spPr>
        <p:txBody>
          <a:bodyPr>
            <a:spAutoFit/>
          </a:bodyPr>
          <a:lstStyle/>
          <a:p>
            <a:pPr algn="ctr"/>
            <a:r>
              <a:rPr lang="en-US">
                <a:solidFill>
                  <a:schemeClr val="bg2"/>
                </a:solidFill>
              </a:rPr>
              <a:t>Loyds mirror</a:t>
            </a:r>
            <a:endParaRPr lang="en-AU">
              <a:solidFill>
                <a:schemeClr val="bg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06"/>
                                        </p:tgtEl>
                                        <p:attrNameLst>
                                          <p:attrName>style.visibility</p:attrName>
                                        </p:attrNameLst>
                                      </p:cBhvr>
                                      <p:to>
                                        <p:strVal val="visible"/>
                                      </p:to>
                                    </p:set>
                                  </p:childTnLst>
                                  <p:subTnLst>
                                    <p:set>
                                      <p:cBhvr override="childStyle">
                                        <p:cTn dur="1" fill="hold" display="0" masterRel="nextClick" afterEffect="1"/>
                                        <p:tgtEl>
                                          <p:spTgt spid="51200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12004"/>
                                        </p:tgtEl>
                                        <p:attrNameLst>
                                          <p:attrName>style.visibility</p:attrName>
                                        </p:attrNameLst>
                                      </p:cBhvr>
                                      <p:to>
                                        <p:strVal val="visible"/>
                                      </p:to>
                                    </p:set>
                                    <p:animEffect transition="in" filter="wipe(left)">
                                      <p:cBhvr>
                                        <p:cTn id="11" dur="3000"/>
                                        <p:tgtEl>
                                          <p:spTgt spid="51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p:spPr>
        <p:txBody>
          <a:bodyPr/>
          <a:lstStyle/>
          <a:p>
            <a:fld id="{E85229D1-124E-4189-A6AB-B5A8B48D37EF}" type="slidenum">
              <a:rPr lang="en-AU" smtClean="0"/>
              <a:pPr/>
              <a:t>16</a:t>
            </a:fld>
            <a:endParaRPr lang="en-AU" smtClean="0"/>
          </a:p>
        </p:txBody>
      </p:sp>
      <p:sp>
        <p:nvSpPr>
          <p:cNvPr id="18435" name="Slide Number Placeholder 4"/>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431B15BD-8F08-4FCA-8C8E-1923A3F821EE}" type="slidenum">
              <a:rPr lang="en-AU" sz="1400">
                <a:solidFill>
                  <a:schemeClr val="bg2"/>
                </a:solidFill>
              </a:rPr>
              <a:pPr algn="r"/>
              <a:t>16</a:t>
            </a:fld>
            <a:endParaRPr lang="en-AU" sz="1400">
              <a:solidFill>
                <a:schemeClr val="bg2"/>
              </a:solidFill>
            </a:endParaRPr>
          </a:p>
        </p:txBody>
      </p:sp>
      <p:sp>
        <p:nvSpPr>
          <p:cNvPr id="18436" name="Rectangle 4"/>
          <p:cNvSpPr>
            <a:spLocks noGrp="1" noChangeArrowheads="1"/>
          </p:cNvSpPr>
          <p:nvPr>
            <p:ph type="title" idx="4294967295"/>
          </p:nvPr>
        </p:nvSpPr>
        <p:spPr/>
        <p:txBody>
          <a:bodyPr/>
          <a:lstStyle/>
          <a:p>
            <a:r>
              <a:rPr lang="en-AU" dirty="0" smtClean="0"/>
              <a:t>Dover Heights 1952</a:t>
            </a:r>
          </a:p>
        </p:txBody>
      </p:sp>
      <p:pic>
        <p:nvPicPr>
          <p:cNvPr id="18437" name="Picture 5" descr="Dover Heights"/>
          <p:cNvPicPr>
            <a:picLocks noChangeAspect="1" noChangeArrowheads="1"/>
          </p:cNvPicPr>
          <p:nvPr/>
        </p:nvPicPr>
        <p:blipFill>
          <a:blip r:embed="rId3" cstate="screen"/>
          <a:srcRect/>
          <a:stretch>
            <a:fillRect/>
          </a:stretch>
        </p:blipFill>
        <p:spPr bwMode="auto">
          <a:xfrm>
            <a:off x="1835150" y="1484313"/>
            <a:ext cx="7056438" cy="4762500"/>
          </a:xfrm>
          <a:prstGeom prst="rect">
            <a:avLst/>
          </a:prstGeom>
          <a:noFill/>
          <a:ln w="9525">
            <a:solidFill>
              <a:schemeClr val="tx2"/>
            </a:solid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fld id="{7EE16832-9087-48D4-8B86-FF5DB78F1E16}" type="slidenum">
              <a:rPr lang="en-AU"/>
              <a:pPr/>
              <a:t>17</a:t>
            </a:fld>
            <a:endParaRPr lang="en-AU"/>
          </a:p>
        </p:txBody>
      </p:sp>
      <p:sp>
        <p:nvSpPr>
          <p:cNvPr id="248834" name="Rectangle 2"/>
          <p:cNvSpPr>
            <a:spLocks noGrp="1" noChangeArrowheads="1"/>
          </p:cNvSpPr>
          <p:nvPr>
            <p:ph type="title"/>
          </p:nvPr>
        </p:nvSpPr>
        <p:spPr/>
        <p:txBody>
          <a:bodyPr/>
          <a:lstStyle/>
          <a:p>
            <a:r>
              <a:rPr lang="en-US" dirty="0"/>
              <a:t>Cliff Interferometer</a:t>
            </a:r>
          </a:p>
        </p:txBody>
      </p:sp>
      <p:sp>
        <p:nvSpPr>
          <p:cNvPr id="248835" name="Rectangle 3"/>
          <p:cNvSpPr>
            <a:spLocks noGrp="1" noChangeArrowheads="1"/>
          </p:cNvSpPr>
          <p:nvPr>
            <p:ph type="body" idx="4294967295"/>
          </p:nvPr>
        </p:nvSpPr>
        <p:spPr/>
        <p:txBody>
          <a:bodyPr/>
          <a:lstStyle/>
          <a:p>
            <a:r>
              <a:rPr lang="en-US" dirty="0"/>
              <a:t>Sydney, Australia 1948</a:t>
            </a:r>
          </a:p>
          <a:p>
            <a:r>
              <a:rPr lang="en-US" dirty="0"/>
              <a:t>Needed more accurate positions to identify the sources of radio emission</a:t>
            </a:r>
          </a:p>
        </p:txBody>
      </p:sp>
      <p:pic>
        <p:nvPicPr>
          <p:cNvPr id="248836" name="Picture 4" descr="Dover Hieghts jpeg"/>
          <p:cNvPicPr>
            <a:picLocks noChangeAspect="1" noChangeArrowheads="1"/>
          </p:cNvPicPr>
          <p:nvPr/>
        </p:nvPicPr>
        <p:blipFill>
          <a:blip r:embed="rId3" cstate="print"/>
          <a:srcRect/>
          <a:stretch>
            <a:fillRect/>
          </a:stretch>
        </p:blipFill>
        <p:spPr bwMode="auto">
          <a:xfrm>
            <a:off x="0" y="-6350"/>
            <a:ext cx="9144000" cy="6864350"/>
          </a:xfrm>
          <a:prstGeom prst="rect">
            <a:avLst/>
          </a:prstGeom>
          <a:solidFill>
            <a:srgbClr val="000000">
              <a:alpha val="50000"/>
            </a:srgbClr>
          </a:solidFill>
        </p:spPr>
      </p:pic>
      <p:sp>
        <p:nvSpPr>
          <p:cNvPr id="248837" name="Rectangle 5"/>
          <p:cNvSpPr>
            <a:spLocks noChangeArrowheads="1"/>
          </p:cNvSpPr>
          <p:nvPr/>
        </p:nvSpPr>
        <p:spPr bwMode="invGray">
          <a:xfrm>
            <a:off x="304800" y="4495800"/>
            <a:ext cx="8534400" cy="2362200"/>
          </a:xfrm>
          <a:prstGeom prst="rect">
            <a:avLst/>
          </a:prstGeom>
          <a:solidFill>
            <a:srgbClr val="969696">
              <a:alpha val="50000"/>
            </a:srgbClr>
          </a:solidFill>
          <a:ln w="9525">
            <a:solidFill>
              <a:schemeClr val="tx2"/>
            </a:solidFill>
            <a:miter lim="800000"/>
            <a:headEnd/>
            <a:tailEnd/>
          </a:ln>
        </p:spPr>
        <p:txBody>
          <a:bodyPr/>
          <a:lstStyle/>
          <a:p>
            <a:r>
              <a:rPr lang="en-US" sz="2400">
                <a:solidFill>
                  <a:srgbClr val="FFFF00"/>
                </a:solidFill>
                <a:cs typeface="Arial" charset="0"/>
              </a:rPr>
              <a:t>Cliff interferometer CSIRO, Australia (1948)</a:t>
            </a:r>
          </a:p>
          <a:p>
            <a:pPr lvl="1"/>
            <a:r>
              <a:rPr lang="en-US" sz="2400">
                <a:solidFill>
                  <a:srgbClr val="FFFF00"/>
                </a:solidFill>
                <a:cs typeface="Arial" charset="0"/>
              </a:rPr>
              <a:t>Built to identify the radio stars (John Bolton)</a:t>
            </a:r>
          </a:p>
          <a:p>
            <a:pPr lvl="1"/>
            <a:r>
              <a:rPr lang="en-US" sz="2400">
                <a:solidFill>
                  <a:srgbClr val="FFFF00"/>
                </a:solidFill>
                <a:cs typeface="Arial" charset="0"/>
              </a:rPr>
              <a:t>Idea from multiple path interference in ship borne radar</a:t>
            </a:r>
          </a:p>
          <a:p>
            <a:pPr lvl="1"/>
            <a:r>
              <a:rPr lang="en-US" sz="2400">
                <a:solidFill>
                  <a:srgbClr val="FFFF00"/>
                </a:solidFill>
                <a:cs typeface="Arial" charset="0"/>
              </a:rPr>
              <a:t>Discovery of extragalactic radio sources at great distances</a:t>
            </a:r>
          </a:p>
          <a:p>
            <a:pPr lvl="2"/>
            <a:r>
              <a:rPr lang="en-US" sz="2400">
                <a:solidFill>
                  <a:srgbClr val="FFFF00"/>
                </a:solidFill>
                <a:cs typeface="Arial" charset="0"/>
              </a:rPr>
              <a:t>Centaurus A , Virgo A, Cygnus A, Fornax A</a:t>
            </a:r>
          </a:p>
          <a:p>
            <a:pPr lvl="1"/>
            <a:r>
              <a:rPr lang="en-US" sz="2400">
                <a:solidFill>
                  <a:srgbClr val="FFFF00"/>
                </a:solidFill>
                <a:cs typeface="Arial" charset="0"/>
              </a:rPr>
              <a:t>Had to hedge on extragalactic origin to get paper  published</a:t>
            </a:r>
          </a:p>
        </p:txBody>
      </p:sp>
    </p:spTree>
    <p:extLst>
      <p:ext uri="{BB962C8B-B14F-4D97-AF65-F5344CB8AC3E}">
        <p14:creationId xmlns:p14="http://schemas.microsoft.com/office/powerpoint/2010/main" val="211775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8836"/>
                                        </p:tgtEl>
                                        <p:attrNameLst>
                                          <p:attrName>style.visibility</p:attrName>
                                        </p:attrNameLst>
                                      </p:cBhvr>
                                      <p:to>
                                        <p:strVal val="visible"/>
                                      </p:to>
                                    </p:set>
                                    <p:animEffect transition="in" filter="dissolve">
                                      <p:cBhvr>
                                        <p:cTn id="7" dur="500"/>
                                        <p:tgtEl>
                                          <p:spTgt spid="2488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8837"/>
                                        </p:tgtEl>
                                        <p:attrNameLst>
                                          <p:attrName>style.visibility</p:attrName>
                                        </p:attrNameLst>
                                      </p:cBhvr>
                                      <p:to>
                                        <p:strVal val="visible"/>
                                      </p:to>
                                    </p:set>
                                    <p:animEffect transition="in" filter="fade">
                                      <p:cBhvr>
                                        <p:cTn id="12" dur="1000"/>
                                        <p:tgtEl>
                                          <p:spTgt spid="248837"/>
                                        </p:tgtEl>
                                      </p:cBhvr>
                                    </p:animEffect>
                                    <p:anim calcmode="lin" valueType="num">
                                      <p:cBhvr>
                                        <p:cTn id="13" dur="1000" fill="hold"/>
                                        <p:tgtEl>
                                          <p:spTgt spid="248837"/>
                                        </p:tgtEl>
                                        <p:attrNameLst>
                                          <p:attrName>ppt_x</p:attrName>
                                        </p:attrNameLst>
                                      </p:cBhvr>
                                      <p:tavLst>
                                        <p:tav tm="0">
                                          <p:val>
                                            <p:strVal val="#ppt_x"/>
                                          </p:val>
                                        </p:tav>
                                        <p:tav tm="100000">
                                          <p:val>
                                            <p:strVal val="#ppt_x"/>
                                          </p:val>
                                        </p:tav>
                                      </p:tavLst>
                                    </p:anim>
                                    <p:anim calcmode="lin" valueType="num">
                                      <p:cBhvr>
                                        <p:cTn id="14" dur="1000" fill="hold"/>
                                        <p:tgtEl>
                                          <p:spTgt spid="2488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0098" name="Picture 2" descr="Centaurus A pic"/>
          <p:cNvPicPr>
            <a:picLocks noChangeAspect="1" noChangeArrowheads="1"/>
          </p:cNvPicPr>
          <p:nvPr/>
        </p:nvPicPr>
        <p:blipFill>
          <a:blip r:embed="rId3" cstate="print">
            <a:lum contrast="24000"/>
          </a:blip>
          <a:srcRect/>
          <a:stretch>
            <a:fillRect/>
          </a:stretch>
        </p:blipFill>
        <p:spPr bwMode="auto">
          <a:xfrm>
            <a:off x="533400" y="198438"/>
            <a:ext cx="7924800" cy="6659562"/>
          </a:xfrm>
          <a:prstGeom prst="rect">
            <a:avLst/>
          </a:prstGeom>
          <a:noFill/>
          <a:ln w="9525">
            <a:noFill/>
            <a:miter lim="800000"/>
            <a:headEnd/>
            <a:tailEnd/>
          </a:ln>
        </p:spPr>
      </p:pic>
      <p:pic>
        <p:nvPicPr>
          <p:cNvPr id="260099" name="Picture 3" descr="CenA_radio_continuum"/>
          <p:cNvPicPr>
            <a:picLocks noChangeAspect="1" noChangeArrowheads="1"/>
          </p:cNvPicPr>
          <p:nvPr/>
        </p:nvPicPr>
        <p:blipFill>
          <a:blip r:embed="rId4" cstate="print">
            <a:clrChange>
              <a:clrFrom>
                <a:srgbClr val="000201"/>
              </a:clrFrom>
              <a:clrTo>
                <a:srgbClr val="000201">
                  <a:alpha val="0"/>
                </a:srgbClr>
              </a:clrTo>
            </a:clrChange>
            <a:lum bright="12000"/>
          </a:blip>
          <a:srcRect b="5980"/>
          <a:stretch>
            <a:fillRect/>
          </a:stretch>
        </p:blipFill>
        <p:spPr bwMode="auto">
          <a:xfrm>
            <a:off x="1004888" y="0"/>
            <a:ext cx="6808787" cy="6667500"/>
          </a:xfrm>
          <a:prstGeom prst="rect">
            <a:avLst/>
          </a:prstGeom>
          <a:noFill/>
          <a:ln w="9525">
            <a:noFill/>
            <a:miter lim="800000"/>
            <a:headEnd/>
            <a:tailEnd/>
          </a:ln>
        </p:spPr>
      </p:pic>
      <p:sp>
        <p:nvSpPr>
          <p:cNvPr id="260100" name="Rectangle 4"/>
          <p:cNvSpPr>
            <a:spLocks noGrp="1" noChangeArrowheads="1"/>
          </p:cNvSpPr>
          <p:nvPr>
            <p:ph type="title"/>
          </p:nvPr>
        </p:nvSpPr>
        <p:spPr/>
        <p:txBody>
          <a:bodyPr/>
          <a:lstStyle/>
          <a:p>
            <a:r>
              <a:rPr lang="en-US" dirty="0" err="1"/>
              <a:t>Centaurus</a:t>
            </a:r>
            <a:r>
              <a:rPr lang="en-US" dirty="0"/>
              <a:t> A</a:t>
            </a:r>
            <a:endParaRPr lang="en-AU" dirty="0"/>
          </a:p>
        </p:txBody>
      </p:sp>
    </p:spTree>
    <p:extLst>
      <p:ext uri="{BB962C8B-B14F-4D97-AF65-F5344CB8AC3E}">
        <p14:creationId xmlns:p14="http://schemas.microsoft.com/office/powerpoint/2010/main" val="3146439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2000" fill="hold"/>
                                        <p:tgtEl>
                                          <p:spTgt spid="260099"/>
                                        </p:tgtEl>
                                        <p:attrNameLst>
                                          <p:attrName>ppt_w</p:attrName>
                                        </p:attrNameLst>
                                      </p:cBhvr>
                                      <p:tavLst>
                                        <p:tav tm="0">
                                          <p:val>
                                            <p:fltVal val="0"/>
                                          </p:val>
                                        </p:tav>
                                        <p:tav tm="100000">
                                          <p:val>
                                            <p:strVal val="#ppt_w"/>
                                          </p:val>
                                        </p:tav>
                                      </p:tavLst>
                                    </p:anim>
                                    <p:anim calcmode="lin" valueType="num">
                                      <p:cBhvr>
                                        <p:cTn id="8" dur="2000" fill="hold"/>
                                        <p:tgtEl>
                                          <p:spTgt spid="2600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533400" y="0"/>
            <a:ext cx="7924800" cy="6858000"/>
            <a:chOff x="336" y="0"/>
            <a:chExt cx="4992" cy="4320"/>
          </a:xfrm>
        </p:grpSpPr>
        <p:pic>
          <p:nvPicPr>
            <p:cNvPr id="304130" name="Picture 2" descr="Centaurus A pic"/>
            <p:cNvPicPr>
              <a:picLocks noChangeAspect="1" noChangeArrowheads="1"/>
            </p:cNvPicPr>
            <p:nvPr/>
          </p:nvPicPr>
          <p:blipFill>
            <a:blip r:embed="rId3" cstate="print">
              <a:lum contrast="24000"/>
            </a:blip>
            <a:srcRect/>
            <a:stretch>
              <a:fillRect/>
            </a:stretch>
          </p:blipFill>
          <p:spPr bwMode="auto">
            <a:xfrm>
              <a:off x="336" y="125"/>
              <a:ext cx="4992" cy="4195"/>
            </a:xfrm>
            <a:prstGeom prst="rect">
              <a:avLst/>
            </a:prstGeom>
            <a:noFill/>
            <a:ln w="9525">
              <a:noFill/>
              <a:miter lim="800000"/>
              <a:headEnd/>
              <a:tailEnd/>
            </a:ln>
          </p:spPr>
        </p:pic>
        <p:pic>
          <p:nvPicPr>
            <p:cNvPr id="304131" name="Picture 3" descr="CenA_radio_continuum"/>
            <p:cNvPicPr>
              <a:picLocks noChangeAspect="1" noChangeArrowheads="1"/>
            </p:cNvPicPr>
            <p:nvPr/>
          </p:nvPicPr>
          <p:blipFill>
            <a:blip r:embed="rId4" cstate="print">
              <a:clrChange>
                <a:clrFrom>
                  <a:srgbClr val="000201"/>
                </a:clrFrom>
                <a:clrTo>
                  <a:srgbClr val="000201">
                    <a:alpha val="0"/>
                  </a:srgbClr>
                </a:clrTo>
              </a:clrChange>
              <a:lum bright="12000"/>
            </a:blip>
            <a:srcRect b="5980"/>
            <a:stretch>
              <a:fillRect/>
            </a:stretch>
          </p:blipFill>
          <p:spPr bwMode="auto">
            <a:xfrm>
              <a:off x="633" y="0"/>
              <a:ext cx="4289" cy="4200"/>
            </a:xfrm>
            <a:prstGeom prst="rect">
              <a:avLst/>
            </a:prstGeom>
            <a:noFill/>
            <a:ln w="9525">
              <a:noFill/>
              <a:miter lim="800000"/>
              <a:headEnd/>
              <a:tailEnd/>
            </a:ln>
          </p:spPr>
        </p:pic>
      </p:grpSp>
      <p:sp>
        <p:nvSpPr>
          <p:cNvPr id="304132" name="Rectangle 4"/>
          <p:cNvSpPr>
            <a:spLocks noGrp="1" noChangeArrowheads="1"/>
          </p:cNvSpPr>
          <p:nvPr>
            <p:ph type="title"/>
          </p:nvPr>
        </p:nvSpPr>
        <p:spPr/>
        <p:txBody>
          <a:bodyPr/>
          <a:lstStyle/>
          <a:p>
            <a:r>
              <a:rPr lang="en-US" dirty="0" err="1"/>
              <a:t>Centaurus</a:t>
            </a:r>
            <a:r>
              <a:rPr lang="en-US" dirty="0"/>
              <a:t> A </a:t>
            </a:r>
            <a:endParaRPr lang="en-AU" dirty="0"/>
          </a:p>
        </p:txBody>
      </p:sp>
      <p:grpSp>
        <p:nvGrpSpPr>
          <p:cNvPr id="3" name="Group 12"/>
          <p:cNvGrpSpPr>
            <a:grpSpLocks/>
          </p:cNvGrpSpPr>
          <p:nvPr/>
        </p:nvGrpSpPr>
        <p:grpSpPr bwMode="auto">
          <a:xfrm>
            <a:off x="4284663" y="3286125"/>
            <a:ext cx="431800" cy="358775"/>
            <a:chOff x="336" y="0"/>
            <a:chExt cx="4992" cy="4320"/>
          </a:xfrm>
        </p:grpSpPr>
        <p:pic>
          <p:nvPicPr>
            <p:cNvPr id="304141" name="Picture 13" descr="Centaurus A pic"/>
            <p:cNvPicPr>
              <a:picLocks noChangeAspect="1" noChangeArrowheads="1"/>
            </p:cNvPicPr>
            <p:nvPr/>
          </p:nvPicPr>
          <p:blipFill>
            <a:blip r:embed="rId5" cstate="print">
              <a:lum contrast="24000"/>
            </a:blip>
            <a:srcRect/>
            <a:stretch>
              <a:fillRect/>
            </a:stretch>
          </p:blipFill>
          <p:spPr bwMode="auto">
            <a:xfrm>
              <a:off x="336" y="125"/>
              <a:ext cx="4992" cy="4195"/>
            </a:xfrm>
            <a:prstGeom prst="rect">
              <a:avLst/>
            </a:prstGeom>
            <a:noFill/>
            <a:ln w="9525">
              <a:noFill/>
              <a:miter lim="800000"/>
              <a:headEnd/>
              <a:tailEnd/>
            </a:ln>
          </p:spPr>
        </p:pic>
        <p:pic>
          <p:nvPicPr>
            <p:cNvPr id="304142" name="Picture 14" descr="CenA_radio_continuum"/>
            <p:cNvPicPr>
              <a:picLocks noChangeAspect="1" noChangeArrowheads="1"/>
            </p:cNvPicPr>
            <p:nvPr/>
          </p:nvPicPr>
          <p:blipFill>
            <a:blip r:embed="rId6" cstate="print">
              <a:clrChange>
                <a:clrFrom>
                  <a:srgbClr val="000201"/>
                </a:clrFrom>
                <a:clrTo>
                  <a:srgbClr val="000201">
                    <a:alpha val="0"/>
                  </a:srgbClr>
                </a:clrTo>
              </a:clrChange>
              <a:lum bright="12000"/>
            </a:blip>
            <a:srcRect b="5980"/>
            <a:stretch>
              <a:fillRect/>
            </a:stretch>
          </p:blipFill>
          <p:spPr bwMode="auto">
            <a:xfrm>
              <a:off x="633" y="0"/>
              <a:ext cx="4289" cy="4200"/>
            </a:xfrm>
            <a:prstGeom prst="rect">
              <a:avLst/>
            </a:prstGeom>
            <a:noFill/>
            <a:ln w="9525">
              <a:noFill/>
              <a:miter lim="800000"/>
              <a:headEnd/>
              <a:tailEnd/>
            </a:ln>
          </p:spPr>
        </p:pic>
      </p:grpSp>
    </p:spTree>
    <p:extLst>
      <p:ext uri="{BB962C8B-B14F-4D97-AF65-F5344CB8AC3E}">
        <p14:creationId xmlns:p14="http://schemas.microsoft.com/office/powerpoint/2010/main" val="3924566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5000"/>
                                        <p:tgtEl>
                                          <p:spTgt spid="2"/>
                                        </p:tgtEl>
                                        <p:attrNameLst>
                                          <p:attrName>ppt_w</p:attrName>
                                        </p:attrNameLst>
                                      </p:cBhvr>
                                      <p:tavLst>
                                        <p:tav tm="0">
                                          <p:val>
                                            <p:strVal val="ppt_w"/>
                                          </p:val>
                                        </p:tav>
                                        <p:tav tm="100000">
                                          <p:val>
                                            <p:fltVal val="0"/>
                                          </p:val>
                                        </p:tav>
                                      </p:tavLst>
                                    </p:anim>
                                    <p:anim calcmode="lin" valueType="num">
                                      <p:cBhvr>
                                        <p:cTn id="7" dur="5000"/>
                                        <p:tgtEl>
                                          <p:spTgt spid="2"/>
                                        </p:tgtEl>
                                        <p:attrNameLst>
                                          <p:attrName>ppt_h</p:attrName>
                                        </p:attrNameLst>
                                      </p:cBhvr>
                                      <p:tavLst>
                                        <p:tav tm="0">
                                          <p:val>
                                            <p:strVal val="ppt_h"/>
                                          </p:val>
                                        </p:tav>
                                        <p:tav tm="100000">
                                          <p:val>
                                            <p:fltVal val="0"/>
                                          </p:val>
                                        </p:tav>
                                      </p:tavLst>
                                    </p:anim>
                                    <p:set>
                                      <p:cBhvr>
                                        <p:cTn id="8" dur="1" fill="hold">
                                          <p:stCondLst>
                                            <p:cond delay="4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192213" y="44624"/>
            <a:ext cx="7772400" cy="1143000"/>
          </a:xfrm>
        </p:spPr>
        <p:txBody>
          <a:bodyPr/>
          <a:lstStyle/>
          <a:p>
            <a:r>
              <a:rPr lang="en-AU" dirty="0" smtClean="0"/>
              <a:t>Outline</a:t>
            </a:r>
            <a:endParaRPr lang="en-AU" dirty="0"/>
          </a:p>
        </p:txBody>
      </p:sp>
      <p:sp>
        <p:nvSpPr>
          <p:cNvPr id="292867" name="Rectangle 3"/>
          <p:cNvSpPr>
            <a:spLocks noGrp="1" noChangeArrowheads="1"/>
          </p:cNvSpPr>
          <p:nvPr>
            <p:ph idx="1"/>
          </p:nvPr>
        </p:nvSpPr>
        <p:spPr>
          <a:xfrm>
            <a:off x="539552" y="1052736"/>
            <a:ext cx="8350945" cy="5112568"/>
          </a:xfrm>
        </p:spPr>
        <p:txBody>
          <a:bodyPr>
            <a:normAutofit fontScale="92500" lnSpcReduction="10000"/>
          </a:bodyPr>
          <a:lstStyle/>
          <a:p>
            <a:r>
              <a:rPr lang="en-AU" sz="2800" dirty="0" smtClean="0"/>
              <a:t>History with emphasis on technical innovation in radio astronomy</a:t>
            </a:r>
          </a:p>
          <a:p>
            <a:r>
              <a:rPr lang="en-AU" sz="2800" dirty="0"/>
              <a:t>M</a:t>
            </a:r>
            <a:r>
              <a:rPr lang="en-AU" sz="2800" dirty="0" smtClean="0"/>
              <a:t>ost advances and discoveries in radio astronomy are a direct consequence of technology development</a:t>
            </a:r>
          </a:p>
          <a:p>
            <a:r>
              <a:rPr lang="en-AU" sz="2800" dirty="0"/>
              <a:t>H</a:t>
            </a:r>
            <a:r>
              <a:rPr lang="en-AU" sz="2800" dirty="0" smtClean="0"/>
              <a:t>ow some of these innovative steps have occurred </a:t>
            </a:r>
          </a:p>
          <a:p>
            <a:pPr lvl="1"/>
            <a:r>
              <a:rPr lang="en-AU" sz="2400" dirty="0" smtClean="0"/>
              <a:t>pushing boundaries</a:t>
            </a:r>
          </a:p>
          <a:p>
            <a:pPr lvl="1"/>
            <a:r>
              <a:rPr lang="en-AU" sz="2400" dirty="0" smtClean="0"/>
              <a:t>cross fertilization between fields</a:t>
            </a:r>
          </a:p>
          <a:p>
            <a:pPr lvl="1"/>
            <a:r>
              <a:rPr lang="en-AU" sz="2400" dirty="0"/>
              <a:t>s</a:t>
            </a:r>
            <a:r>
              <a:rPr lang="en-AU" sz="2400" dirty="0" smtClean="0"/>
              <a:t>ophisticated end users (i.e. the astronomers)</a:t>
            </a:r>
          </a:p>
          <a:p>
            <a:pPr lvl="1"/>
            <a:r>
              <a:rPr lang="en-AU" sz="2400" dirty="0"/>
              <a:t>m</a:t>
            </a:r>
            <a:r>
              <a:rPr lang="en-AU" sz="2400" dirty="0" smtClean="0"/>
              <a:t>ost depended on external developments</a:t>
            </a:r>
          </a:p>
          <a:p>
            <a:r>
              <a:rPr lang="en-AU" sz="2800" dirty="0" smtClean="0"/>
              <a:t>The future</a:t>
            </a:r>
          </a:p>
          <a:p>
            <a:r>
              <a:rPr lang="en-AU" sz="2800" dirty="0"/>
              <a:t>George </a:t>
            </a:r>
            <a:r>
              <a:rPr lang="en-AU" sz="2800" dirty="0" smtClean="0"/>
              <a:t>Santayana:</a:t>
            </a:r>
          </a:p>
          <a:p>
            <a:pPr lvl="1"/>
            <a:r>
              <a:rPr lang="en-AU" sz="2400" i="1" dirty="0" smtClean="0">
                <a:solidFill>
                  <a:srgbClr val="FFC000"/>
                </a:solidFill>
              </a:rPr>
              <a:t>Those </a:t>
            </a:r>
            <a:r>
              <a:rPr lang="en-AU" sz="2400" i="1" dirty="0">
                <a:solidFill>
                  <a:srgbClr val="FFC000"/>
                </a:solidFill>
              </a:rPr>
              <a:t>who cannot remember the past are condemned to repeat </a:t>
            </a:r>
            <a:r>
              <a:rPr lang="en-AU" sz="2400" i="1" dirty="0" smtClean="0">
                <a:solidFill>
                  <a:srgbClr val="FFC000"/>
                </a:solidFill>
              </a:rPr>
              <a:t>it</a:t>
            </a:r>
          </a:p>
          <a:p>
            <a:pPr>
              <a:lnSpc>
                <a:spcPct val="120000"/>
              </a:lnSpc>
            </a:pPr>
            <a:endParaRPr lang="en-AU" sz="2800" dirty="0" smtClean="0"/>
          </a:p>
        </p:txBody>
      </p:sp>
      <p:sp>
        <p:nvSpPr>
          <p:cNvPr id="4" name="Slide Number Placeholder 5"/>
          <p:cNvSpPr>
            <a:spLocks noGrp="1"/>
          </p:cNvSpPr>
          <p:nvPr>
            <p:ph type="sldNum" sz="quarter" idx="12"/>
          </p:nvPr>
        </p:nvSpPr>
        <p:spPr/>
        <p:txBody>
          <a:bodyPr/>
          <a:lstStyle/>
          <a:p>
            <a:fld id="{542B37A0-C216-43C9-A3A7-AB6BAE49DC01}" type="slidenum">
              <a:rPr lang="en-AU"/>
              <a:pPr/>
              <a:t>2</a:t>
            </a:fld>
            <a:endParaRPr lang="en-AU" dirty="0"/>
          </a:p>
        </p:txBody>
      </p:sp>
      <p:sp>
        <p:nvSpPr>
          <p:cNvPr id="5" name="Date Placeholder 4"/>
          <p:cNvSpPr>
            <a:spLocks noGrp="1"/>
          </p:cNvSpPr>
          <p:nvPr>
            <p:ph type="dt" sz="half" idx="10"/>
          </p:nvPr>
        </p:nvSpPr>
        <p:spPr/>
        <p:txBody>
          <a:bodyPr/>
          <a:lstStyle/>
          <a:p>
            <a:r>
              <a:rPr lang="en-US" dirty="0" smtClean="0"/>
              <a:t>25 Sep 2016</a:t>
            </a:r>
            <a:endParaRPr lang="en-AU" dirty="0"/>
          </a:p>
        </p:txBody>
      </p:sp>
      <p:sp>
        <p:nvSpPr>
          <p:cNvPr id="6" name="Footer Placeholder 5"/>
          <p:cNvSpPr>
            <a:spLocks noGrp="1"/>
          </p:cNvSpPr>
          <p:nvPr>
            <p:ph type="ftr" sz="quarter" idx="11"/>
          </p:nvPr>
        </p:nvSpPr>
        <p:spPr/>
        <p:txBody>
          <a:bodyPr/>
          <a:lstStyle/>
          <a:p>
            <a:r>
              <a:rPr lang="sv-SE" dirty="0" smtClean="0"/>
              <a:t>Ron Ekers: </a:t>
            </a:r>
            <a:endParaRPr lang="en-AU" dirty="0"/>
          </a:p>
        </p:txBody>
      </p:sp>
    </p:spTree>
    <p:extLst>
      <p:ext uri="{BB962C8B-B14F-4D97-AF65-F5344CB8AC3E}">
        <p14:creationId xmlns:p14="http://schemas.microsoft.com/office/powerpoint/2010/main" val="171764222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AU" sz="4000" dirty="0"/>
              <a:t>Centaurus A</a:t>
            </a:r>
            <a:br>
              <a:rPr lang="en-AU" sz="4000" dirty="0"/>
            </a:br>
            <a:r>
              <a:rPr lang="en-AU" sz="3200" dirty="0"/>
              <a:t>ATCA Mosaic</a:t>
            </a:r>
          </a:p>
        </p:txBody>
      </p:sp>
      <p:pic>
        <p:nvPicPr>
          <p:cNvPr id="301059" name="Picture 3" descr="cena"/>
          <p:cNvPicPr>
            <a:picLocks noChangeAspect="1" noChangeArrowheads="1"/>
          </p:cNvPicPr>
          <p:nvPr/>
        </p:nvPicPr>
        <p:blipFill>
          <a:blip r:embed="rId3" cstate="print"/>
          <a:srcRect/>
          <a:stretch>
            <a:fillRect/>
          </a:stretch>
        </p:blipFill>
        <p:spPr bwMode="auto">
          <a:xfrm>
            <a:off x="2466975" y="-115888"/>
            <a:ext cx="3617913" cy="6858001"/>
          </a:xfrm>
          <a:prstGeom prst="rect">
            <a:avLst/>
          </a:prstGeom>
          <a:noFill/>
          <a:ln w="9525">
            <a:noFill/>
            <a:miter lim="800000"/>
            <a:headEnd/>
            <a:tailEnd/>
          </a:ln>
        </p:spPr>
      </p:pic>
      <p:grpSp>
        <p:nvGrpSpPr>
          <p:cNvPr id="2" name="Group 8"/>
          <p:cNvGrpSpPr>
            <a:grpSpLocks/>
          </p:cNvGrpSpPr>
          <p:nvPr/>
        </p:nvGrpSpPr>
        <p:grpSpPr bwMode="auto">
          <a:xfrm>
            <a:off x="4267200" y="3278188"/>
            <a:ext cx="431800" cy="358775"/>
            <a:chOff x="336" y="0"/>
            <a:chExt cx="4992" cy="4320"/>
          </a:xfrm>
        </p:grpSpPr>
        <p:pic>
          <p:nvPicPr>
            <p:cNvPr id="301065" name="Picture 9" descr="Centaurus A pic"/>
            <p:cNvPicPr>
              <a:picLocks noChangeAspect="1" noChangeArrowheads="1"/>
            </p:cNvPicPr>
            <p:nvPr/>
          </p:nvPicPr>
          <p:blipFill>
            <a:blip r:embed="rId4" cstate="print">
              <a:lum contrast="24000"/>
            </a:blip>
            <a:srcRect/>
            <a:stretch>
              <a:fillRect/>
            </a:stretch>
          </p:blipFill>
          <p:spPr bwMode="auto">
            <a:xfrm>
              <a:off x="336" y="125"/>
              <a:ext cx="4992" cy="4195"/>
            </a:xfrm>
            <a:prstGeom prst="rect">
              <a:avLst/>
            </a:prstGeom>
            <a:noFill/>
            <a:ln w="9525">
              <a:noFill/>
              <a:miter lim="800000"/>
              <a:headEnd/>
              <a:tailEnd/>
            </a:ln>
          </p:spPr>
        </p:pic>
        <p:pic>
          <p:nvPicPr>
            <p:cNvPr id="301066" name="Picture 10" descr="CenA_radio_continuum"/>
            <p:cNvPicPr>
              <a:picLocks noChangeAspect="1" noChangeArrowheads="1"/>
            </p:cNvPicPr>
            <p:nvPr/>
          </p:nvPicPr>
          <p:blipFill>
            <a:blip r:embed="rId5" cstate="print">
              <a:clrChange>
                <a:clrFrom>
                  <a:srgbClr val="000201"/>
                </a:clrFrom>
                <a:clrTo>
                  <a:srgbClr val="000201">
                    <a:alpha val="0"/>
                  </a:srgbClr>
                </a:clrTo>
              </a:clrChange>
              <a:lum bright="12000"/>
            </a:blip>
            <a:srcRect b="5980"/>
            <a:stretch>
              <a:fillRect/>
            </a:stretch>
          </p:blipFill>
          <p:spPr bwMode="auto">
            <a:xfrm>
              <a:off x="633" y="0"/>
              <a:ext cx="4289" cy="4200"/>
            </a:xfrm>
            <a:prstGeom prst="rect">
              <a:avLst/>
            </a:prstGeom>
            <a:noFill/>
            <a:ln w="9525">
              <a:noFill/>
              <a:miter lim="800000"/>
              <a:headEnd/>
              <a:tailEnd/>
            </a:ln>
          </p:spPr>
        </p:pic>
      </p:grpSp>
    </p:spTree>
    <p:extLst>
      <p:ext uri="{BB962C8B-B14F-4D97-AF65-F5344CB8AC3E}">
        <p14:creationId xmlns:p14="http://schemas.microsoft.com/office/powerpoint/2010/main" val="229485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fade">
                                      <p:cBhvr>
                                        <p:cTn id="7" dur="2000"/>
                                        <p:tgtEl>
                                          <p:spTgt spid="301059"/>
                                        </p:tgtEl>
                                      </p:cBhvr>
                                    </p:animEffec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par>
                          <p:cTn id="12" fill="hold">
                            <p:stCondLst>
                              <p:cond delay="4000"/>
                            </p:stCondLst>
                            <p:childTnLst>
                              <p:par>
                                <p:cTn id="13" presetID="1" presetClass="entr" presetSubtype="0" fill="hold" grpId="0" nodeType="afterEffect">
                                  <p:stCondLst>
                                    <p:cond delay="0"/>
                                  </p:stCondLst>
                                  <p:childTnLst>
                                    <p:set>
                                      <p:cBhvr>
                                        <p:cTn id="14" dur="1" fill="hold">
                                          <p:stCondLst>
                                            <p:cond delay="0"/>
                                          </p:stCondLst>
                                        </p:cTn>
                                        <p:tgtEl>
                                          <p:spTgt spid="30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p:spPr>
        <p:txBody>
          <a:bodyPr/>
          <a:lstStyle/>
          <a:p>
            <a:fld id="{8EC0922A-DDD8-4035-9B4B-C91D98702914}" type="slidenum">
              <a:rPr lang="en-AU" smtClean="0"/>
              <a:pPr/>
              <a:t>21</a:t>
            </a:fld>
            <a:endParaRPr lang="en-AU" smtClean="0"/>
          </a:p>
        </p:txBody>
      </p:sp>
      <p:sp>
        <p:nvSpPr>
          <p:cNvPr id="24579"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79DAF575-5E06-4F78-938F-DF64F6FC497D}" type="slidenum">
              <a:rPr lang="en-AU" sz="1400">
                <a:solidFill>
                  <a:schemeClr val="bg2"/>
                </a:solidFill>
              </a:rPr>
              <a:pPr algn="r"/>
              <a:t>21</a:t>
            </a:fld>
            <a:endParaRPr lang="en-AU" sz="1400">
              <a:solidFill>
                <a:schemeClr val="bg2"/>
              </a:solidFill>
            </a:endParaRPr>
          </a:p>
        </p:txBody>
      </p:sp>
      <p:sp>
        <p:nvSpPr>
          <p:cNvPr id="24580" name="Rectangle 2"/>
          <p:cNvSpPr>
            <a:spLocks noGrp="1" noChangeArrowheads="1"/>
          </p:cNvSpPr>
          <p:nvPr>
            <p:ph type="title" idx="4294967295"/>
          </p:nvPr>
        </p:nvSpPr>
        <p:spPr/>
        <p:txBody>
          <a:bodyPr/>
          <a:lstStyle/>
          <a:p>
            <a:r>
              <a:rPr lang="en-AU" dirty="0" smtClean="0"/>
              <a:t>Fourier Transforms - 1953</a:t>
            </a:r>
          </a:p>
        </p:txBody>
      </p:sp>
      <p:sp>
        <p:nvSpPr>
          <p:cNvPr id="24581" name="Rectangle 3"/>
          <p:cNvSpPr>
            <a:spLocks noGrp="1" noChangeArrowheads="1"/>
          </p:cNvSpPr>
          <p:nvPr>
            <p:ph type="body" idx="4294967295"/>
          </p:nvPr>
        </p:nvSpPr>
        <p:spPr>
          <a:xfrm>
            <a:off x="250825" y="1125538"/>
            <a:ext cx="8893175" cy="2447925"/>
          </a:xfrm>
        </p:spPr>
        <p:txBody>
          <a:bodyPr/>
          <a:lstStyle/>
          <a:p>
            <a:pPr>
              <a:lnSpc>
                <a:spcPct val="90000"/>
              </a:lnSpc>
            </a:pPr>
            <a:r>
              <a:rPr lang="en-AU" sz="2800" dirty="0" smtClean="0"/>
              <a:t>Lipson-</a:t>
            </a:r>
            <a:r>
              <a:rPr lang="en-AU" sz="2800" dirty="0" err="1" smtClean="0"/>
              <a:t>Beevers</a:t>
            </a:r>
            <a:r>
              <a:rPr lang="en-AU" sz="2800" dirty="0" smtClean="0"/>
              <a:t> strips</a:t>
            </a:r>
          </a:p>
          <a:p>
            <a:pPr lvl="1">
              <a:lnSpc>
                <a:spcPct val="90000"/>
              </a:lnSpc>
            </a:pPr>
            <a:r>
              <a:rPr lang="en-AU" sz="2400" dirty="0" smtClean="0"/>
              <a:t> 25x25 array to 2 digits 1 person in 24 hours</a:t>
            </a:r>
          </a:p>
          <a:p>
            <a:pPr>
              <a:lnSpc>
                <a:spcPct val="90000"/>
              </a:lnSpc>
            </a:pPr>
            <a:r>
              <a:rPr lang="en-AU" sz="2800" dirty="0" smtClean="0"/>
              <a:t>Punched card tabulator</a:t>
            </a:r>
          </a:p>
          <a:p>
            <a:pPr lvl="1">
              <a:lnSpc>
                <a:spcPct val="90000"/>
              </a:lnSpc>
            </a:pPr>
            <a:r>
              <a:rPr lang="en-AU" sz="2400" dirty="0" smtClean="0"/>
              <a:t> 25x25 array to 3 digits in 8 hours  (4 operators!)</a:t>
            </a:r>
          </a:p>
          <a:p>
            <a:pPr>
              <a:lnSpc>
                <a:spcPct val="90000"/>
              </a:lnSpc>
            </a:pPr>
            <a:endParaRPr lang="en-AU" sz="2800" dirty="0" smtClean="0"/>
          </a:p>
        </p:txBody>
      </p:sp>
      <p:pic>
        <p:nvPicPr>
          <p:cNvPr id="24582" name="Picture 4" descr="Peter Scheuer"/>
          <p:cNvPicPr>
            <a:picLocks noChangeAspect="1" noChangeArrowheads="1"/>
          </p:cNvPicPr>
          <p:nvPr/>
        </p:nvPicPr>
        <p:blipFill>
          <a:blip r:embed="rId3" cstate="screen"/>
          <a:srcRect/>
          <a:stretch>
            <a:fillRect/>
          </a:stretch>
        </p:blipFill>
        <p:spPr bwMode="auto">
          <a:xfrm>
            <a:off x="39117" y="2975281"/>
            <a:ext cx="4460875" cy="3118015"/>
          </a:xfrm>
          <a:prstGeom prst="rect">
            <a:avLst/>
          </a:prstGeom>
          <a:noFill/>
          <a:ln w="9525">
            <a:solidFill>
              <a:schemeClr val="tx2"/>
            </a:solidFill>
            <a:miter lim="800000"/>
            <a:headEnd/>
            <a:tailEnd/>
          </a:ln>
        </p:spPr>
      </p:pic>
      <p:pic>
        <p:nvPicPr>
          <p:cNvPr id="24583" name="Picture 5" descr="Hollerith sorting machine"/>
          <p:cNvPicPr>
            <a:picLocks noChangeAspect="1" noChangeArrowheads="1"/>
          </p:cNvPicPr>
          <p:nvPr/>
        </p:nvPicPr>
        <p:blipFill>
          <a:blip r:embed="rId4" cstate="screen"/>
          <a:srcRect/>
          <a:stretch>
            <a:fillRect/>
          </a:stretch>
        </p:blipFill>
        <p:spPr bwMode="auto">
          <a:xfrm>
            <a:off x="4573588" y="3959225"/>
            <a:ext cx="4570412" cy="2898775"/>
          </a:xfrm>
          <a:prstGeom prst="rect">
            <a:avLst/>
          </a:prstGeom>
          <a:noFill/>
          <a:ln w="9525">
            <a:solidFill>
              <a:schemeClr val="tx2"/>
            </a:solidFill>
            <a:miter lim="800000"/>
            <a:headEnd/>
            <a:tailEnd/>
          </a:ln>
        </p:spPr>
      </p:pic>
      <p:sp>
        <p:nvSpPr>
          <p:cNvPr id="24584" name="Text Box 6"/>
          <p:cNvSpPr txBox="1">
            <a:spLocks noChangeArrowheads="1"/>
          </p:cNvSpPr>
          <p:nvPr/>
        </p:nvSpPr>
        <p:spPr bwMode="auto">
          <a:xfrm>
            <a:off x="251520" y="5726584"/>
            <a:ext cx="3986989" cy="369332"/>
          </a:xfrm>
          <a:prstGeom prst="rect">
            <a:avLst/>
          </a:prstGeom>
          <a:noFill/>
          <a:ln w="12700">
            <a:noFill/>
            <a:miter lim="800000"/>
            <a:headEnd type="none" w="sm" len="sm"/>
            <a:tailEnd type="none" w="sm" len="sm"/>
          </a:ln>
        </p:spPr>
        <p:txBody>
          <a:bodyPr wrap="none">
            <a:spAutoFit/>
          </a:bodyPr>
          <a:lstStyle/>
          <a:p>
            <a:r>
              <a:rPr lang="en-AU" sz="1800" dirty="0">
                <a:solidFill>
                  <a:schemeClr val="tx2"/>
                </a:solidFill>
              </a:rPr>
              <a:t>Peter </a:t>
            </a:r>
            <a:r>
              <a:rPr lang="en-AU" sz="1800" dirty="0" err="1">
                <a:solidFill>
                  <a:schemeClr val="tx2"/>
                </a:solidFill>
              </a:rPr>
              <a:t>Scheuer</a:t>
            </a:r>
            <a:r>
              <a:rPr lang="en-AU" sz="1800" dirty="0">
                <a:solidFill>
                  <a:schemeClr val="tx2"/>
                </a:solidFill>
              </a:rPr>
              <a:t> with Lipson </a:t>
            </a:r>
            <a:r>
              <a:rPr lang="en-AU" sz="1800" dirty="0" err="1" smtClean="0">
                <a:solidFill>
                  <a:schemeClr val="tx2"/>
                </a:solidFill>
              </a:rPr>
              <a:t>Beevers</a:t>
            </a:r>
            <a:r>
              <a:rPr lang="en-AU" sz="1800" dirty="0" smtClean="0">
                <a:solidFill>
                  <a:schemeClr val="tx2"/>
                </a:solidFill>
              </a:rPr>
              <a:t> </a:t>
            </a:r>
            <a:r>
              <a:rPr lang="en-AU" sz="1800" dirty="0">
                <a:solidFill>
                  <a:schemeClr val="tx2"/>
                </a:solidFill>
              </a:rPr>
              <a:t>strips</a:t>
            </a:r>
          </a:p>
        </p:txBody>
      </p:sp>
      <p:pic>
        <p:nvPicPr>
          <p:cNvPr id="29698" name="Picture 2" descr="C:\User Files\images work\Image processing\5-08-2009 8-34-23 AM.JPG"/>
          <p:cNvPicPr>
            <a:picLocks noChangeAspect="1" noChangeArrowheads="1"/>
          </p:cNvPicPr>
          <p:nvPr/>
        </p:nvPicPr>
        <p:blipFill>
          <a:blip r:embed="rId5" cstate="screen"/>
          <a:srcRect/>
          <a:stretch>
            <a:fillRect/>
          </a:stretch>
        </p:blipFill>
        <p:spPr bwMode="auto">
          <a:xfrm>
            <a:off x="3131840" y="1988840"/>
            <a:ext cx="4392488" cy="672163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wipe(up)">
                                      <p:cBhvr>
                                        <p:cTn id="13" dur="1000"/>
                                        <p:tgtEl>
                                          <p:spTgt spid="29698"/>
                                        </p:tgtEl>
                                      </p:cBhvr>
                                    </p:animEffect>
                                  </p:childTnLst>
                                  <p:subTnLst>
                                    <p:set>
                                      <p:cBhvr override="childStyle">
                                        <p:cTn dur="1" fill="hold" display="0" masterRel="nextClick" afterEffect="1"/>
                                        <p:tgtEl>
                                          <p:spTgt spid="2969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4581">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581">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p>
            <a:fld id="{E565F35E-04A6-4368-85B2-6D43679EBF24}" type="slidenum">
              <a:rPr lang="en-AU" smtClean="0"/>
              <a:pPr/>
              <a:t>22</a:t>
            </a:fld>
            <a:endParaRPr lang="en-AU" smtClean="0"/>
          </a:p>
        </p:txBody>
      </p:sp>
      <p:sp>
        <p:nvSpPr>
          <p:cNvPr id="25603"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F76BCA42-941E-4439-9AA0-CF4C414CB514}" type="slidenum">
              <a:rPr lang="en-AU" sz="1400">
                <a:solidFill>
                  <a:schemeClr val="bg2"/>
                </a:solidFill>
              </a:rPr>
              <a:pPr algn="r"/>
              <a:t>22</a:t>
            </a:fld>
            <a:endParaRPr lang="en-AU" sz="1400">
              <a:solidFill>
                <a:schemeClr val="bg2"/>
              </a:solidFill>
            </a:endParaRPr>
          </a:p>
        </p:txBody>
      </p:sp>
      <p:sp>
        <p:nvSpPr>
          <p:cNvPr id="25604" name="Rectangle 2"/>
          <p:cNvSpPr>
            <a:spLocks noGrp="1" noChangeArrowheads="1"/>
          </p:cNvSpPr>
          <p:nvPr>
            <p:ph type="title" idx="4294967295"/>
          </p:nvPr>
        </p:nvSpPr>
        <p:spPr/>
        <p:txBody>
          <a:bodyPr/>
          <a:lstStyle/>
          <a:p>
            <a:r>
              <a:rPr lang="en-AU" dirty="0" smtClean="0"/>
              <a:t>Fourier synthesis imaging - 1954</a:t>
            </a:r>
          </a:p>
        </p:txBody>
      </p:sp>
      <p:sp>
        <p:nvSpPr>
          <p:cNvPr id="25605" name="Rectangle 3"/>
          <p:cNvSpPr>
            <a:spLocks noGrp="1" noChangeArrowheads="1"/>
          </p:cNvSpPr>
          <p:nvPr>
            <p:ph type="body" idx="4294967295"/>
          </p:nvPr>
        </p:nvSpPr>
        <p:spPr>
          <a:xfrm>
            <a:off x="250825" y="1196975"/>
            <a:ext cx="8893175" cy="4608513"/>
          </a:xfrm>
        </p:spPr>
        <p:txBody>
          <a:bodyPr/>
          <a:lstStyle/>
          <a:p>
            <a:pPr>
              <a:lnSpc>
                <a:spcPct val="90000"/>
              </a:lnSpc>
            </a:pPr>
            <a:r>
              <a:rPr lang="en-AU" smtClean="0"/>
              <a:t>Bracewell and Roberts: </a:t>
            </a:r>
            <a:r>
              <a:rPr lang="en-AU" i="1" smtClean="0"/>
              <a:t>Arial smoothing</a:t>
            </a:r>
            <a:endParaRPr lang="en-AU" smtClean="0"/>
          </a:p>
          <a:p>
            <a:pPr lvl="1">
              <a:lnSpc>
                <a:spcPct val="90000"/>
              </a:lnSpc>
            </a:pPr>
            <a:r>
              <a:rPr lang="en-AU" smtClean="0"/>
              <a:t>introduces </a:t>
            </a:r>
            <a:r>
              <a:rPr lang="en-AU" i="1" smtClean="0">
                <a:solidFill>
                  <a:schemeClr val="tx2"/>
                </a:solidFill>
              </a:rPr>
              <a:t>invisible</a:t>
            </a:r>
            <a:r>
              <a:rPr lang="en-AU" smtClean="0"/>
              <a:t> distributions and the principal solution</a:t>
            </a:r>
          </a:p>
          <a:p>
            <a:pPr>
              <a:lnSpc>
                <a:spcPct val="90000"/>
              </a:lnSpc>
            </a:pPr>
            <a:r>
              <a:rPr lang="en-AU" smtClean="0"/>
              <a:t>Scheuer: </a:t>
            </a:r>
            <a:r>
              <a:rPr lang="en-AU" i="1" smtClean="0"/>
              <a:t>Theory of interferometer methods</a:t>
            </a:r>
          </a:p>
          <a:p>
            <a:pPr lvl="1">
              <a:lnSpc>
                <a:spcPct val="90000"/>
              </a:lnSpc>
            </a:pPr>
            <a:r>
              <a:rPr lang="en-AU" smtClean="0"/>
              <a:t>PhD chapter 5 (unpublished)</a:t>
            </a:r>
          </a:p>
          <a:p>
            <a:pPr lvl="1">
              <a:lnSpc>
                <a:spcPct val="90000"/>
              </a:lnSpc>
            </a:pPr>
            <a:r>
              <a:rPr lang="en-AU" smtClean="0"/>
              <a:t>Full analysis of Fourier synthesis including </a:t>
            </a:r>
            <a:r>
              <a:rPr lang="en-AU" i="1" smtClean="0">
                <a:solidFill>
                  <a:schemeClr val="tx2"/>
                </a:solidFill>
              </a:rPr>
              <a:t>indeterminate</a:t>
            </a:r>
            <a:r>
              <a:rPr lang="en-AU" smtClean="0"/>
              <a:t> structure</a:t>
            </a:r>
          </a:p>
          <a:p>
            <a:pPr>
              <a:lnSpc>
                <a:spcPct val="90000"/>
              </a:lnSpc>
            </a:pPr>
            <a:r>
              <a:rPr lang="en-AU" smtClean="0"/>
              <a:t>Independent developments, but all acknowledge Ratcliffe’s lectures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p:spPr>
        <p:txBody>
          <a:bodyPr/>
          <a:lstStyle/>
          <a:p>
            <a:fld id="{27454EAF-C11E-4F8C-BE60-0254852409E5}" type="slidenum">
              <a:rPr lang="en-AU" smtClean="0"/>
              <a:pPr/>
              <a:t>23</a:t>
            </a:fld>
            <a:endParaRPr lang="en-AU" smtClean="0"/>
          </a:p>
        </p:txBody>
      </p:sp>
      <p:sp>
        <p:nvSpPr>
          <p:cNvPr id="28675"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8B0A128B-93BF-41D2-86F2-1454B18AAE91}" type="slidenum">
              <a:rPr lang="en-AU" sz="1400">
                <a:solidFill>
                  <a:schemeClr val="bg2"/>
                </a:solidFill>
              </a:rPr>
              <a:pPr algn="r"/>
              <a:t>23</a:t>
            </a:fld>
            <a:endParaRPr lang="en-AU" sz="1400">
              <a:solidFill>
                <a:schemeClr val="bg2"/>
              </a:solidFill>
            </a:endParaRPr>
          </a:p>
        </p:txBody>
      </p:sp>
      <p:sp>
        <p:nvSpPr>
          <p:cNvPr id="28676" name="Rectangle 2"/>
          <p:cNvSpPr>
            <a:spLocks noGrp="1" noChangeArrowheads="1"/>
          </p:cNvSpPr>
          <p:nvPr>
            <p:ph type="title" idx="4294967295"/>
          </p:nvPr>
        </p:nvSpPr>
        <p:spPr/>
        <p:txBody>
          <a:bodyPr/>
          <a:lstStyle/>
          <a:p>
            <a:r>
              <a:rPr lang="en-AU" dirty="0" smtClean="0"/>
              <a:t>Computers and signal processing</a:t>
            </a:r>
          </a:p>
        </p:txBody>
      </p:sp>
      <p:sp>
        <p:nvSpPr>
          <p:cNvPr id="28677" name="Rectangle 3"/>
          <p:cNvSpPr>
            <a:spLocks noGrp="1" noChangeArrowheads="1"/>
          </p:cNvSpPr>
          <p:nvPr>
            <p:ph type="body" idx="4294967295"/>
          </p:nvPr>
        </p:nvSpPr>
        <p:spPr>
          <a:xfrm>
            <a:off x="611560" y="1052736"/>
            <a:ext cx="8062913" cy="4114800"/>
          </a:xfrm>
        </p:spPr>
        <p:txBody>
          <a:bodyPr/>
          <a:lstStyle/>
          <a:p>
            <a:pPr>
              <a:lnSpc>
                <a:spcPct val="90000"/>
              </a:lnSpc>
            </a:pPr>
            <a:r>
              <a:rPr lang="en-AU" sz="2800" dirty="0" smtClean="0"/>
              <a:t>1958</a:t>
            </a:r>
          </a:p>
          <a:p>
            <a:pPr lvl="1">
              <a:lnSpc>
                <a:spcPct val="90000"/>
              </a:lnSpc>
            </a:pPr>
            <a:r>
              <a:rPr lang="en-AU" sz="2400" dirty="0" smtClean="0"/>
              <a:t>EDSAC II completed and applied to Fourier inversion problems</a:t>
            </a:r>
          </a:p>
          <a:p>
            <a:pPr lvl="1">
              <a:lnSpc>
                <a:spcPct val="90000"/>
              </a:lnSpc>
            </a:pPr>
            <a:r>
              <a:rPr lang="en-AU" sz="2400" dirty="0" smtClean="0"/>
              <a:t>360 38-point 1D transforms took 15 hours (Blyth)</a:t>
            </a:r>
          </a:p>
          <a:p>
            <a:pPr lvl="1">
              <a:lnSpc>
                <a:spcPct val="90000"/>
              </a:lnSpc>
            </a:pPr>
            <a:r>
              <a:rPr lang="en-AU" sz="2400" dirty="0" smtClean="0"/>
              <a:t>Output was contours!</a:t>
            </a:r>
          </a:p>
          <a:p>
            <a:pPr>
              <a:lnSpc>
                <a:spcPct val="90000"/>
              </a:lnSpc>
            </a:pPr>
            <a:r>
              <a:rPr lang="en-AU" sz="2800" dirty="0" smtClean="0"/>
              <a:t>1961</a:t>
            </a:r>
          </a:p>
          <a:p>
            <a:pPr lvl="1">
              <a:lnSpc>
                <a:spcPct val="90000"/>
              </a:lnSpc>
            </a:pPr>
            <a:r>
              <a:rPr lang="en-AU" sz="2400" dirty="0" err="1" smtClean="0"/>
              <a:t>Jennison</a:t>
            </a:r>
            <a:r>
              <a:rPr lang="en-AU" sz="2400" dirty="0" smtClean="0"/>
              <a:t> had acquired </a:t>
            </a:r>
            <a:r>
              <a:rPr lang="en-AU" sz="2400" dirty="0" err="1" smtClean="0"/>
              <a:t>Ratcliffe's</a:t>
            </a:r>
            <a:r>
              <a:rPr lang="en-AU" sz="2400" dirty="0" smtClean="0"/>
              <a:t> lecture notes on the Fourier transform and publishes a book on the Fourier Transform</a:t>
            </a:r>
          </a:p>
          <a:p>
            <a:pPr lvl="1">
              <a:lnSpc>
                <a:spcPct val="90000"/>
              </a:lnSpc>
            </a:pPr>
            <a:r>
              <a:rPr lang="en-AU" sz="2400" dirty="0" smtClean="0"/>
              <a:t>Sandy </a:t>
            </a:r>
            <a:r>
              <a:rPr lang="en-AU" sz="2400" dirty="0" err="1" smtClean="0"/>
              <a:t>Weinreb</a:t>
            </a:r>
            <a:r>
              <a:rPr lang="en-AU" sz="2400" dirty="0" smtClean="0"/>
              <a:t> builds the first digital </a:t>
            </a:r>
            <a:r>
              <a:rPr lang="en-AU" sz="2400" dirty="0" err="1" smtClean="0"/>
              <a:t>autocorrelator</a:t>
            </a:r>
            <a:endParaRPr lang="en-AU" sz="2400" dirty="0" smtClean="0"/>
          </a:p>
          <a:p>
            <a:pPr>
              <a:lnSpc>
                <a:spcPct val="90000"/>
              </a:lnSpc>
            </a:pPr>
            <a:r>
              <a:rPr lang="en-AU" sz="2800" dirty="0" smtClean="0"/>
              <a:t>1965</a:t>
            </a:r>
          </a:p>
          <a:p>
            <a:pPr lvl="1">
              <a:lnSpc>
                <a:spcPct val="90000"/>
              </a:lnSpc>
            </a:pPr>
            <a:r>
              <a:rPr lang="en-AU" sz="2400" dirty="0" smtClean="0"/>
              <a:t>Cooley &amp; </a:t>
            </a:r>
            <a:r>
              <a:rPr lang="en-AU" sz="2400" dirty="0" err="1" smtClean="0"/>
              <a:t>Tukey</a:t>
            </a:r>
            <a:r>
              <a:rPr lang="en-AU" sz="2400" dirty="0" smtClean="0"/>
              <a:t> publish a</a:t>
            </a:r>
            <a:r>
              <a:rPr lang="en-AU" sz="2400" i="1" baseline="0" dirty="0" smtClean="0">
                <a:solidFill>
                  <a:srgbClr val="FFC000"/>
                </a:solidFill>
              </a:rPr>
              <a:t> convenient</a:t>
            </a:r>
            <a:r>
              <a:rPr lang="en-AU" sz="2400" i="1" dirty="0" smtClean="0">
                <a:solidFill>
                  <a:srgbClr val="FFC000"/>
                </a:solidFill>
              </a:rPr>
              <a:t> </a:t>
            </a:r>
            <a:r>
              <a:rPr lang="en-AU" sz="2400" dirty="0" smtClean="0"/>
              <a:t>implementation of the FFT algorithm</a:t>
            </a:r>
          </a:p>
          <a:p>
            <a:pPr>
              <a:lnSpc>
                <a:spcPct val="90000"/>
              </a:lnSpc>
            </a:pPr>
            <a:endParaRPr lang="en-AU" sz="2800" dirty="0" smtClean="0"/>
          </a:p>
        </p:txBody>
      </p:sp>
      <p:grpSp>
        <p:nvGrpSpPr>
          <p:cNvPr id="2" name="Group 7"/>
          <p:cNvGrpSpPr/>
          <p:nvPr/>
        </p:nvGrpSpPr>
        <p:grpSpPr>
          <a:xfrm>
            <a:off x="4283968" y="2708920"/>
            <a:ext cx="4666662" cy="3816424"/>
            <a:chOff x="4067944" y="2564904"/>
            <a:chExt cx="4666662" cy="3816424"/>
          </a:xfrm>
        </p:grpSpPr>
        <p:pic>
          <p:nvPicPr>
            <p:cNvPr id="30722" name="Picture 2" descr="C:\User Files\images work\Historical\1960EDSACIIuserqueuemartinhedley.jpg"/>
            <p:cNvPicPr>
              <a:picLocks noChangeAspect="1" noChangeArrowheads="1"/>
            </p:cNvPicPr>
            <p:nvPr/>
          </p:nvPicPr>
          <p:blipFill>
            <a:blip r:embed="rId3" cstate="screen"/>
            <a:srcRect/>
            <a:stretch>
              <a:fillRect/>
            </a:stretch>
          </p:blipFill>
          <p:spPr bwMode="auto">
            <a:xfrm>
              <a:off x="4108156" y="2564904"/>
              <a:ext cx="4563761" cy="3738400"/>
            </a:xfrm>
            <a:prstGeom prst="rect">
              <a:avLst/>
            </a:prstGeom>
            <a:noFill/>
            <a:ln>
              <a:solidFill>
                <a:srgbClr val="FFFF00"/>
              </a:solidFill>
            </a:ln>
          </p:spPr>
        </p:pic>
        <p:sp>
          <p:nvSpPr>
            <p:cNvPr id="7" name="TextBox 6"/>
            <p:cNvSpPr txBox="1"/>
            <p:nvPr/>
          </p:nvSpPr>
          <p:spPr>
            <a:xfrm>
              <a:off x="4067944" y="6011996"/>
              <a:ext cx="4666662" cy="369332"/>
            </a:xfrm>
            <a:prstGeom prst="rect">
              <a:avLst/>
            </a:prstGeom>
            <a:noFill/>
          </p:spPr>
          <p:txBody>
            <a:bodyPr wrap="none" rtlCol="0">
              <a:spAutoFit/>
            </a:bodyPr>
            <a:lstStyle/>
            <a:p>
              <a:r>
                <a:rPr lang="en-AU" sz="1800" dirty="0" smtClean="0">
                  <a:solidFill>
                    <a:srgbClr val="FFC000"/>
                  </a:solidFill>
                </a:rPr>
                <a:t>1960 user queue for programming the EDSAC 2</a:t>
              </a:r>
              <a:endParaRPr lang="en-AU" sz="1800" dirty="0">
                <a:solidFill>
                  <a:srgbClr val="FFC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7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67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67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p:spPr>
        <p:txBody>
          <a:bodyPr/>
          <a:lstStyle/>
          <a:p>
            <a:fld id="{07022781-1528-43E0-B566-E629C8ECB05A}" type="slidenum">
              <a:rPr lang="en-AU" smtClean="0"/>
              <a:pPr/>
              <a:t>24</a:t>
            </a:fld>
            <a:endParaRPr lang="en-AU" smtClean="0"/>
          </a:p>
        </p:txBody>
      </p:sp>
      <p:sp>
        <p:nvSpPr>
          <p:cNvPr id="32771" name="Slide Number Placeholder 4"/>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85483F38-68E5-42F2-9AA1-6B4D59325436}" type="slidenum">
              <a:rPr lang="en-AU" sz="1400">
                <a:solidFill>
                  <a:schemeClr val="bg2"/>
                </a:solidFill>
              </a:rPr>
              <a:pPr algn="r"/>
              <a:t>24</a:t>
            </a:fld>
            <a:endParaRPr lang="en-AU" sz="1400">
              <a:solidFill>
                <a:schemeClr val="bg2"/>
              </a:solidFill>
            </a:endParaRPr>
          </a:p>
        </p:txBody>
      </p:sp>
      <p:sp>
        <p:nvSpPr>
          <p:cNvPr id="32772" name="Rectangle 4"/>
          <p:cNvSpPr>
            <a:spLocks noGrp="1" noChangeArrowheads="1"/>
          </p:cNvSpPr>
          <p:nvPr>
            <p:ph type="title" idx="4294967295"/>
          </p:nvPr>
        </p:nvSpPr>
        <p:spPr>
          <a:xfrm>
            <a:off x="3348038" y="115888"/>
            <a:ext cx="5616575" cy="1143000"/>
          </a:xfrm>
        </p:spPr>
        <p:txBody>
          <a:bodyPr/>
          <a:lstStyle/>
          <a:p>
            <a:r>
              <a:rPr lang="en-AU" sz="4000" smtClean="0"/>
              <a:t>First Cambridge Earth Rotation Synthesis Image</a:t>
            </a:r>
          </a:p>
        </p:txBody>
      </p:sp>
      <p:pic>
        <p:nvPicPr>
          <p:cNvPr id="32773" name="Picture 5" descr="Ryle_Neville"/>
          <p:cNvPicPr>
            <a:picLocks noChangeAspect="1" noChangeArrowheads="1"/>
          </p:cNvPicPr>
          <p:nvPr/>
        </p:nvPicPr>
        <p:blipFill>
          <a:blip r:embed="rId3" cstate="screen"/>
          <a:srcRect/>
          <a:stretch>
            <a:fillRect/>
          </a:stretch>
        </p:blipFill>
        <p:spPr bwMode="auto">
          <a:xfrm>
            <a:off x="34925" y="0"/>
            <a:ext cx="3308350" cy="6881813"/>
          </a:xfrm>
          <a:prstGeom prst="rect">
            <a:avLst/>
          </a:prstGeom>
          <a:noFill/>
          <a:ln w="9525">
            <a:noFill/>
            <a:miter lim="800000"/>
            <a:headEnd/>
            <a:tailEnd/>
          </a:ln>
        </p:spPr>
      </p:pic>
      <p:sp>
        <p:nvSpPr>
          <p:cNvPr id="32774" name="Rectangle 6"/>
          <p:cNvSpPr>
            <a:spLocks noGrp="1" noChangeArrowheads="1"/>
          </p:cNvSpPr>
          <p:nvPr>
            <p:ph type="body" idx="4294967295"/>
          </p:nvPr>
        </p:nvSpPr>
        <p:spPr>
          <a:xfrm>
            <a:off x="3492500" y="1557338"/>
            <a:ext cx="5256213" cy="4114800"/>
          </a:xfrm>
        </p:spPr>
        <p:txBody>
          <a:bodyPr/>
          <a:lstStyle/>
          <a:p>
            <a:r>
              <a:rPr lang="en-AU" sz="2800" dirty="0" smtClean="0"/>
              <a:t>Ryle &amp; Neville, MNRAS 1962</a:t>
            </a:r>
          </a:p>
          <a:p>
            <a:r>
              <a:rPr lang="en-AU" sz="2800" dirty="0" smtClean="0"/>
              <a:t>North pole survey</a:t>
            </a:r>
          </a:p>
          <a:p>
            <a:r>
              <a:rPr lang="en-AU" sz="2800" dirty="0" smtClean="0"/>
              <a:t>178 MHz</a:t>
            </a:r>
          </a:p>
          <a:p>
            <a:r>
              <a:rPr lang="en-AU" sz="2800" dirty="0" smtClean="0"/>
              <a:t>200x200 pixels took a full night on EDSACII</a:t>
            </a:r>
          </a:p>
          <a:p>
            <a:r>
              <a:rPr lang="en-AU" sz="2800" dirty="0" smtClean="0"/>
              <a:t>Now Moore’s law and the massive improvements in computing power give us LOFAR and MWA</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 Files\images work\Telescopes\MWA\MWA_image1.bmp"/>
          <p:cNvPicPr>
            <a:picLocks noChangeAspect="1" noChangeArrowheads="1"/>
          </p:cNvPicPr>
          <p:nvPr/>
        </p:nvPicPr>
        <p:blipFill>
          <a:blip r:embed="rId2" cstate="print"/>
          <a:srcRect/>
          <a:stretch>
            <a:fillRect/>
          </a:stretch>
        </p:blipFill>
        <p:spPr bwMode="auto">
          <a:xfrm>
            <a:off x="-756592" y="-531439"/>
            <a:ext cx="5468330" cy="4104455"/>
          </a:xfrm>
          <a:prstGeom prst="rect">
            <a:avLst/>
          </a:prstGeom>
          <a:noFill/>
          <a:ln>
            <a:solidFill>
              <a:srgbClr val="FFFF00"/>
            </a:solidFill>
          </a:ln>
        </p:spPr>
      </p:pic>
      <p:sp>
        <p:nvSpPr>
          <p:cNvPr id="2" name="Title 1"/>
          <p:cNvSpPr>
            <a:spLocks noGrp="1"/>
          </p:cNvSpPr>
          <p:nvPr>
            <p:ph type="title"/>
          </p:nvPr>
        </p:nvSpPr>
        <p:spPr>
          <a:xfrm>
            <a:off x="4931915" y="360040"/>
            <a:ext cx="4176589" cy="1700808"/>
          </a:xfrm>
        </p:spPr>
        <p:txBody>
          <a:bodyPr/>
          <a:lstStyle/>
          <a:p>
            <a:r>
              <a:rPr lang="en-AU" dirty="0" smtClean="0"/>
              <a:t>MWA</a:t>
            </a:r>
            <a:br>
              <a:rPr lang="en-AU" dirty="0" smtClean="0"/>
            </a:br>
            <a:r>
              <a:rPr lang="en-AU" dirty="0" smtClean="0"/>
              <a:t>Radio Continuum</a:t>
            </a:r>
            <a:br>
              <a:rPr lang="en-AU" dirty="0" smtClean="0"/>
            </a:br>
            <a:r>
              <a:rPr lang="en-AU" sz="3600" dirty="0" smtClean="0"/>
              <a:t>80-300MHz</a:t>
            </a:r>
            <a:br>
              <a:rPr lang="en-AU" sz="3600" dirty="0" smtClean="0"/>
            </a:b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25</a:t>
            </a:fld>
            <a:endParaRPr lang="en-AU"/>
          </a:p>
        </p:txBody>
      </p:sp>
      <p:sp>
        <p:nvSpPr>
          <p:cNvPr id="5" name="Date Placeholder 4"/>
          <p:cNvSpPr>
            <a:spLocks noGrp="1"/>
          </p:cNvSpPr>
          <p:nvPr>
            <p:ph type="dt" sz="half" idx="10"/>
          </p:nvPr>
        </p:nvSpPr>
        <p:spPr/>
        <p:txBody>
          <a:bodyPr/>
          <a:lstStyle/>
          <a:p>
            <a:r>
              <a:rPr lang="en-US" smtClean="0"/>
              <a:t>13 Nov 2014</a:t>
            </a:r>
            <a:endParaRPr lang="en-AU"/>
          </a:p>
        </p:txBody>
      </p:sp>
      <p:sp>
        <p:nvSpPr>
          <p:cNvPr id="6" name="Footer Placeholder 5"/>
          <p:cNvSpPr>
            <a:spLocks noGrp="1"/>
          </p:cNvSpPr>
          <p:nvPr>
            <p:ph type="ftr" sz="quarter" idx="11"/>
          </p:nvPr>
        </p:nvSpPr>
        <p:spPr/>
        <p:txBody>
          <a:bodyPr/>
          <a:lstStyle/>
          <a:p>
            <a:r>
              <a:rPr lang="en-AU" smtClean="0"/>
              <a:t>R. Ekers MSSSO Xmas</a:t>
            </a:r>
            <a:endParaRPr lang="en-AU"/>
          </a:p>
        </p:txBody>
      </p:sp>
      <p:pic>
        <p:nvPicPr>
          <p:cNvPr id="3074" name="Picture 2" descr="C:\User Files\images work\Astronomy\Galactic\GLEAM_GAL.jpg"/>
          <p:cNvPicPr>
            <a:picLocks noChangeAspect="1" noChangeArrowheads="1"/>
          </p:cNvPicPr>
          <p:nvPr/>
        </p:nvPicPr>
        <p:blipFill>
          <a:blip r:embed="rId3" cstate="print"/>
          <a:srcRect/>
          <a:stretch>
            <a:fillRect/>
          </a:stretch>
        </p:blipFill>
        <p:spPr bwMode="auto">
          <a:xfrm>
            <a:off x="0" y="3573016"/>
            <a:ext cx="27360908" cy="3344612"/>
          </a:xfrm>
          <a:prstGeom prst="rect">
            <a:avLst/>
          </a:prstGeom>
          <a:noFill/>
        </p:spPr>
      </p:pic>
      <p:sp>
        <p:nvSpPr>
          <p:cNvPr id="9" name="TextBox 8"/>
          <p:cNvSpPr txBox="1"/>
          <p:nvPr/>
        </p:nvSpPr>
        <p:spPr>
          <a:xfrm>
            <a:off x="0" y="6519446"/>
            <a:ext cx="3084499" cy="307777"/>
          </a:xfrm>
          <a:prstGeom prst="rect">
            <a:avLst/>
          </a:prstGeom>
          <a:noFill/>
        </p:spPr>
        <p:txBody>
          <a:bodyPr wrap="none" rtlCol="0">
            <a:spAutoFit/>
          </a:bodyPr>
          <a:lstStyle/>
          <a:p>
            <a:r>
              <a:rPr lang="en-AU" sz="1400" dirty="0" smtClean="0"/>
              <a:t>Luke </a:t>
            </a:r>
            <a:r>
              <a:rPr lang="en-AU" sz="1400" dirty="0" err="1" smtClean="0"/>
              <a:t>Hindson</a:t>
            </a:r>
            <a:r>
              <a:rPr lang="en-AU" sz="1400" dirty="0" smtClean="0"/>
              <a:t>, University of Wellington</a:t>
            </a:r>
            <a:endParaRPr lang="en-AU" sz="1400" dirty="0"/>
          </a:p>
        </p:txBody>
      </p:sp>
      <p:sp>
        <p:nvSpPr>
          <p:cNvPr id="3" name="Content Placeholder 2"/>
          <p:cNvSpPr>
            <a:spLocks noGrp="1"/>
          </p:cNvSpPr>
          <p:nvPr>
            <p:ph idx="1"/>
          </p:nvPr>
        </p:nvSpPr>
        <p:spPr>
          <a:xfrm>
            <a:off x="5436096" y="1916831"/>
            <a:ext cx="3707904" cy="1656631"/>
          </a:xfrm>
        </p:spPr>
        <p:txBody>
          <a:bodyPr/>
          <a:lstStyle/>
          <a:p>
            <a:pPr>
              <a:buNone/>
            </a:pPr>
            <a:r>
              <a:rPr lang="en-AU" sz="2800" dirty="0" smtClean="0"/>
              <a:t>False colour  spectrum </a:t>
            </a:r>
          </a:p>
          <a:p>
            <a:pPr>
              <a:buClr>
                <a:schemeClr val="bg2">
                  <a:lumMod val="60000"/>
                  <a:lumOff val="40000"/>
                </a:schemeClr>
              </a:buClr>
              <a:buFont typeface="Wingdings" pitchFamily="2" charset="2"/>
              <a:buChar char="§"/>
            </a:pPr>
            <a:r>
              <a:rPr lang="en-AU" sz="2800" dirty="0" smtClean="0"/>
              <a:t>Thermal</a:t>
            </a:r>
          </a:p>
          <a:p>
            <a:pPr>
              <a:buClr>
                <a:srgbClr val="C00000"/>
              </a:buClr>
              <a:buFont typeface="Wingdings" pitchFamily="2" charset="2"/>
              <a:buChar char="§"/>
            </a:pPr>
            <a:r>
              <a:rPr lang="en-AU" sz="2800" dirty="0" smtClean="0"/>
              <a:t>Non thermal</a:t>
            </a:r>
          </a:p>
        </p:txBody>
      </p:sp>
      <p:sp>
        <p:nvSpPr>
          <p:cNvPr id="10" name="TextBox 9"/>
          <p:cNvSpPr txBox="1"/>
          <p:nvPr/>
        </p:nvSpPr>
        <p:spPr>
          <a:xfrm>
            <a:off x="3337367" y="2924944"/>
            <a:ext cx="1234633" cy="461665"/>
          </a:xfrm>
          <a:prstGeom prst="rect">
            <a:avLst/>
          </a:prstGeom>
          <a:noFill/>
          <a:ln>
            <a:solidFill>
              <a:schemeClr val="tx1"/>
            </a:solidFill>
          </a:ln>
        </p:spPr>
        <p:txBody>
          <a:bodyPr wrap="none" rtlCol="0">
            <a:spAutoFit/>
          </a:bodyPr>
          <a:lstStyle/>
          <a:p>
            <a:r>
              <a:rPr lang="en-AU" dirty="0" smtClean="0"/>
              <a:t>128 tiles</a:t>
            </a:r>
            <a:endParaRPr lang="en-AU" dirty="0"/>
          </a:p>
        </p:txBody>
      </p:sp>
    </p:spTree>
    <p:extLst>
      <p:ext uri="{BB962C8B-B14F-4D97-AF65-F5344CB8AC3E}">
        <p14:creationId xmlns:p14="http://schemas.microsoft.com/office/powerpoint/2010/main" val="31571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5E-6 -2.22222E-6 L -1.47656 -0.01041 " pathEditMode="relative" rAng="0" ptsTypes="AA">
                                      <p:cBhvr>
                                        <p:cTn id="6" dur="5000" fill="hold"/>
                                        <p:tgtEl>
                                          <p:spTgt spid="3074"/>
                                        </p:tgtEl>
                                        <p:attrNameLst>
                                          <p:attrName>ppt_x</p:attrName>
                                          <p:attrName>ppt_y</p:attrName>
                                        </p:attrNameLst>
                                      </p:cBhvr>
                                      <p:rCtr x="-73800" y="-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Date Placeholder 2"/>
          <p:cNvSpPr>
            <a:spLocks noGrp="1"/>
          </p:cNvSpPr>
          <p:nvPr>
            <p:ph type="dt" sz="quarter" idx="10"/>
          </p:nvPr>
        </p:nvSpPr>
        <p:spPr>
          <a:noFill/>
        </p:spPr>
        <p:txBody>
          <a:bodyPr/>
          <a:lstStyle/>
          <a:p>
            <a:r>
              <a:rPr lang="en-AU" smtClean="0"/>
              <a:t>27 Nov 1999</a:t>
            </a:r>
          </a:p>
        </p:txBody>
      </p:sp>
      <p:sp>
        <p:nvSpPr>
          <p:cNvPr id="28675" name="Footer Placeholder 3"/>
          <p:cNvSpPr>
            <a:spLocks noGrp="1"/>
          </p:cNvSpPr>
          <p:nvPr>
            <p:ph type="ftr" sz="quarter" idx="11"/>
          </p:nvPr>
        </p:nvSpPr>
        <p:spPr>
          <a:noFill/>
        </p:spPr>
        <p:txBody>
          <a:bodyPr/>
          <a:lstStyle/>
          <a:p>
            <a:r>
              <a:rPr lang="en-AU" smtClean="0"/>
              <a:t>R D Ekers - APRIM2011</a:t>
            </a:r>
          </a:p>
        </p:txBody>
      </p:sp>
      <p:sp>
        <p:nvSpPr>
          <p:cNvPr id="28676" name="Slide Number Placeholder 4"/>
          <p:cNvSpPr>
            <a:spLocks noGrp="1"/>
          </p:cNvSpPr>
          <p:nvPr>
            <p:ph type="sldNum" sz="quarter" idx="12"/>
          </p:nvPr>
        </p:nvSpPr>
        <p:spPr>
          <a:noFill/>
        </p:spPr>
        <p:txBody>
          <a:bodyPr/>
          <a:lstStyle/>
          <a:p>
            <a:fld id="{E734F201-4DF9-4D8F-82B8-F094B2AD4804}" type="slidenum">
              <a:rPr lang="en-AU" smtClean="0"/>
              <a:pPr/>
              <a:t>26</a:t>
            </a:fld>
            <a:endParaRPr lang="en-AU" smtClean="0"/>
          </a:p>
        </p:txBody>
      </p:sp>
      <p:sp>
        <p:nvSpPr>
          <p:cNvPr id="28677" name="Rectangle 2"/>
          <p:cNvSpPr>
            <a:spLocks noGrp="1" noChangeArrowheads="1"/>
          </p:cNvSpPr>
          <p:nvPr>
            <p:ph type="title"/>
          </p:nvPr>
        </p:nvSpPr>
        <p:spPr/>
        <p:txBody>
          <a:bodyPr/>
          <a:lstStyle/>
          <a:p>
            <a:r>
              <a:rPr lang="en-AU" sz="4000" smtClean="0"/>
              <a:t>Cambridge One-Mile Telescope: 1962</a:t>
            </a:r>
          </a:p>
        </p:txBody>
      </p:sp>
      <p:pic>
        <p:nvPicPr>
          <p:cNvPr id="28678" name="Picture 3" descr="Y6"/>
          <p:cNvPicPr>
            <a:picLocks noChangeAspect="1" noChangeArrowheads="1"/>
          </p:cNvPicPr>
          <p:nvPr/>
        </p:nvPicPr>
        <p:blipFill>
          <a:blip r:embed="rId3" cstate="screen"/>
          <a:srcRect/>
          <a:stretch>
            <a:fillRect/>
          </a:stretch>
        </p:blipFill>
        <p:spPr bwMode="auto">
          <a:xfrm>
            <a:off x="1763713" y="1590675"/>
            <a:ext cx="7189787" cy="4908550"/>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p:spPr>
        <p:txBody>
          <a:bodyPr/>
          <a:lstStyle/>
          <a:p>
            <a:fld id="{78259F73-D435-448B-8C7D-062E5E0DAB44}" type="slidenum">
              <a:rPr lang="en-AU" smtClean="0"/>
              <a:pPr/>
              <a:t>27</a:t>
            </a:fld>
            <a:endParaRPr lang="en-AU" smtClean="0"/>
          </a:p>
        </p:txBody>
      </p:sp>
      <p:sp>
        <p:nvSpPr>
          <p:cNvPr id="22531"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746C02E8-AEC6-4768-95FC-59094EC4379C}" type="slidenum">
              <a:rPr lang="en-AU" sz="1400">
                <a:solidFill>
                  <a:schemeClr val="bg2"/>
                </a:solidFill>
              </a:rPr>
              <a:pPr algn="r"/>
              <a:t>27</a:t>
            </a:fld>
            <a:endParaRPr lang="en-AU" sz="1400">
              <a:solidFill>
                <a:schemeClr val="bg2"/>
              </a:solidFill>
            </a:endParaRPr>
          </a:p>
        </p:txBody>
      </p:sp>
      <p:pic>
        <p:nvPicPr>
          <p:cNvPr id="160774" name="Picture 6" descr="Potts Hill"/>
          <p:cNvPicPr>
            <a:picLocks noChangeAspect="1" noChangeArrowheads="1"/>
          </p:cNvPicPr>
          <p:nvPr/>
        </p:nvPicPr>
        <p:blipFill>
          <a:blip r:embed="rId3" cstate="screen"/>
          <a:srcRect/>
          <a:stretch>
            <a:fillRect/>
          </a:stretch>
        </p:blipFill>
        <p:spPr bwMode="auto">
          <a:xfrm>
            <a:off x="4716463" y="3428826"/>
            <a:ext cx="3198812" cy="3384550"/>
          </a:xfrm>
          <a:prstGeom prst="rect">
            <a:avLst/>
          </a:prstGeom>
          <a:noFill/>
          <a:ln w="9525">
            <a:solidFill>
              <a:schemeClr val="tx2"/>
            </a:solidFill>
            <a:miter lim="800000"/>
            <a:headEnd/>
            <a:tailEnd/>
          </a:ln>
        </p:spPr>
      </p:pic>
      <p:sp>
        <p:nvSpPr>
          <p:cNvPr id="22533" name="Rectangle 2"/>
          <p:cNvSpPr>
            <a:spLocks noGrp="1" noChangeArrowheads="1"/>
          </p:cNvSpPr>
          <p:nvPr>
            <p:ph type="title" idx="4294967295"/>
          </p:nvPr>
        </p:nvSpPr>
        <p:spPr/>
        <p:txBody>
          <a:bodyPr/>
          <a:lstStyle/>
          <a:p>
            <a:r>
              <a:rPr lang="en-AU" dirty="0" smtClean="0"/>
              <a:t>The early Australian arrays</a:t>
            </a:r>
          </a:p>
        </p:txBody>
      </p:sp>
      <p:sp>
        <p:nvSpPr>
          <p:cNvPr id="160771" name="Rectangle 3"/>
          <p:cNvSpPr>
            <a:spLocks noGrp="1" noChangeArrowheads="1"/>
          </p:cNvSpPr>
          <p:nvPr>
            <p:ph type="body" idx="4294967295"/>
          </p:nvPr>
        </p:nvSpPr>
        <p:spPr>
          <a:xfrm>
            <a:off x="684213" y="1268413"/>
            <a:ext cx="8062912" cy="4321175"/>
          </a:xfrm>
        </p:spPr>
        <p:txBody>
          <a:bodyPr/>
          <a:lstStyle/>
          <a:p>
            <a:pPr>
              <a:lnSpc>
                <a:spcPct val="80000"/>
              </a:lnSpc>
            </a:pPr>
            <a:r>
              <a:rPr lang="en-AU" sz="2800" dirty="0" smtClean="0"/>
              <a:t>A time variable sun needs instantaneous coverage</a:t>
            </a:r>
          </a:p>
          <a:p>
            <a:pPr>
              <a:lnSpc>
                <a:spcPct val="80000"/>
              </a:lnSpc>
            </a:pPr>
            <a:r>
              <a:rPr lang="en-AU" sz="2800" dirty="0" smtClean="0"/>
              <a:t>1951</a:t>
            </a:r>
          </a:p>
          <a:p>
            <a:pPr lvl="1">
              <a:lnSpc>
                <a:spcPct val="80000"/>
              </a:lnSpc>
            </a:pPr>
            <a:r>
              <a:rPr lang="en-AU" sz="2400" dirty="0" smtClean="0"/>
              <a:t>Christiansen build the Potts Hill grating array</a:t>
            </a:r>
          </a:p>
          <a:p>
            <a:pPr lvl="2">
              <a:lnSpc>
                <a:spcPct val="80000"/>
              </a:lnSpc>
            </a:pPr>
            <a:r>
              <a:rPr lang="en-AU" sz="2000" dirty="0" smtClean="0"/>
              <a:t>32 steerable paraboloids</a:t>
            </a:r>
          </a:p>
          <a:p>
            <a:pPr lvl="2">
              <a:lnSpc>
                <a:spcPct val="80000"/>
              </a:lnSpc>
            </a:pPr>
            <a:r>
              <a:rPr lang="en-AU" sz="2000" dirty="0" smtClean="0"/>
              <a:t>No computer – hand calculations of Fourier Transforms!</a:t>
            </a:r>
          </a:p>
          <a:p>
            <a:pPr lvl="2">
              <a:lnSpc>
                <a:spcPct val="80000"/>
              </a:lnSpc>
            </a:pPr>
            <a:r>
              <a:rPr lang="en-AU" sz="2000" dirty="0" smtClean="0"/>
              <a:t>First earth rotation synthesis image</a:t>
            </a:r>
          </a:p>
          <a:p>
            <a:pPr>
              <a:lnSpc>
                <a:spcPct val="80000"/>
              </a:lnSpc>
            </a:pPr>
            <a:r>
              <a:rPr lang="en-AU" sz="2800" dirty="0" smtClean="0"/>
              <a:t>1953</a:t>
            </a:r>
          </a:p>
          <a:p>
            <a:pPr lvl="1">
              <a:lnSpc>
                <a:spcPct val="80000"/>
              </a:lnSpc>
            </a:pPr>
            <a:r>
              <a:rPr lang="en-AU" sz="2400" dirty="0" smtClean="0"/>
              <a:t>Chris Cross (</a:t>
            </a:r>
            <a:r>
              <a:rPr lang="en-AU" sz="2400" dirty="0" err="1" smtClean="0"/>
              <a:t>Fleurs</a:t>
            </a:r>
            <a:r>
              <a:rPr lang="en-AU" sz="2400" dirty="0" smtClean="0"/>
              <a:t>)</a:t>
            </a:r>
          </a:p>
          <a:p>
            <a:pPr lvl="1">
              <a:lnSpc>
                <a:spcPct val="80000"/>
              </a:lnSpc>
            </a:pPr>
            <a:r>
              <a:rPr lang="en-AU" sz="2400" dirty="0" smtClean="0"/>
              <a:t>Mills cross</a:t>
            </a:r>
            <a:endParaRPr lang="en-AU" sz="2800" dirty="0" smtClean="0"/>
          </a:p>
          <a:p>
            <a:pPr>
              <a:lnSpc>
                <a:spcPct val="80000"/>
              </a:lnSpc>
            </a:pPr>
            <a:r>
              <a:rPr lang="en-AU" sz="2800" dirty="0" smtClean="0"/>
              <a:t>1967</a:t>
            </a:r>
          </a:p>
          <a:p>
            <a:pPr lvl="1">
              <a:lnSpc>
                <a:spcPct val="80000"/>
              </a:lnSpc>
            </a:pPr>
            <a:r>
              <a:rPr lang="en-AU" sz="2400" dirty="0" smtClean="0"/>
              <a:t>Paul Wild solar heliograph</a:t>
            </a:r>
          </a:p>
          <a:p>
            <a:pPr lvl="1">
              <a:lnSpc>
                <a:spcPct val="80000"/>
              </a:lnSpc>
            </a:pPr>
            <a:r>
              <a:rPr lang="en-AU" sz="2400" dirty="0" smtClean="0"/>
              <a:t>Uses J2 synthesis</a:t>
            </a:r>
          </a:p>
          <a:p>
            <a:pPr lvl="2">
              <a:lnSpc>
                <a:spcPct val="80000"/>
              </a:lnSpc>
            </a:pPr>
            <a:r>
              <a:rPr lang="en-AU" sz="2000" dirty="0" smtClean="0"/>
              <a:t>electronic summation of Bessel functions</a:t>
            </a:r>
          </a:p>
        </p:txBody>
      </p:sp>
      <p:pic>
        <p:nvPicPr>
          <p:cNvPr id="160772" name="Picture 4" descr="Y17"/>
          <p:cNvPicPr>
            <a:picLocks noChangeAspect="1" noChangeArrowheads="1"/>
          </p:cNvPicPr>
          <p:nvPr/>
        </p:nvPicPr>
        <p:blipFill>
          <a:blip r:embed="rId4" cstate="screen"/>
          <a:srcRect/>
          <a:stretch>
            <a:fillRect/>
          </a:stretch>
        </p:blipFill>
        <p:spPr bwMode="auto">
          <a:xfrm>
            <a:off x="4427413" y="3423815"/>
            <a:ext cx="4537075" cy="2957513"/>
          </a:xfrm>
          <a:prstGeom prst="rect">
            <a:avLst/>
          </a:prstGeom>
          <a:noFill/>
          <a:ln w="9525">
            <a:solidFill>
              <a:schemeClr val="tx2"/>
            </a:solidFill>
            <a:miter lim="800000"/>
            <a:headEnd/>
            <a:tailEnd/>
          </a:ln>
        </p:spPr>
      </p:pic>
      <p:pic>
        <p:nvPicPr>
          <p:cNvPr id="160773" name="Picture 5" descr="MOST2"/>
          <p:cNvPicPr>
            <a:picLocks noChangeAspect="1" noChangeArrowheads="1"/>
          </p:cNvPicPr>
          <p:nvPr/>
        </p:nvPicPr>
        <p:blipFill>
          <a:blip r:embed="rId5" cstate="screen"/>
          <a:srcRect/>
          <a:stretch>
            <a:fillRect/>
          </a:stretch>
        </p:blipFill>
        <p:spPr bwMode="auto">
          <a:xfrm>
            <a:off x="4283968" y="4413250"/>
            <a:ext cx="4860032" cy="2260480"/>
          </a:xfrm>
          <a:prstGeom prst="rect">
            <a:avLst/>
          </a:prstGeom>
          <a:noFill/>
          <a:ln w="9525">
            <a:solidFill>
              <a:schemeClr val="tx2"/>
            </a:solidFill>
            <a:miter lim="800000"/>
            <a:headEnd/>
            <a:tailEnd/>
          </a:ln>
        </p:spPr>
      </p:pic>
      <p:pic>
        <p:nvPicPr>
          <p:cNvPr id="160775" name="Picture 7" descr="P11237-25"/>
          <p:cNvPicPr>
            <a:picLocks noChangeAspect="1" noChangeArrowheads="1"/>
          </p:cNvPicPr>
          <p:nvPr/>
        </p:nvPicPr>
        <p:blipFill>
          <a:blip r:embed="rId6" cstate="screen"/>
          <a:srcRect/>
          <a:stretch>
            <a:fillRect/>
          </a:stretch>
        </p:blipFill>
        <p:spPr bwMode="auto">
          <a:xfrm>
            <a:off x="4427984" y="1628800"/>
            <a:ext cx="4624413" cy="3024336"/>
          </a:xfrm>
          <a:prstGeom prst="rect">
            <a:avLst/>
          </a:prstGeom>
          <a:noFill/>
          <a:ln w="9525">
            <a:solidFill>
              <a:schemeClr val="tx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077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7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0774"/>
                                        </p:tgtEl>
                                        <p:attrNameLst>
                                          <p:attrName>style.visibility</p:attrName>
                                        </p:attrNameLst>
                                      </p:cBhvr>
                                      <p:to>
                                        <p:strVal val="visible"/>
                                      </p:to>
                                    </p:set>
                                  </p:childTnLst>
                                  <p:subTnLst>
                                    <p:set>
                                      <p:cBhvr override="childStyle">
                                        <p:cTn dur="1" fill="hold" display="0" masterRel="nextClick" afterEffect="1"/>
                                        <p:tgtEl>
                                          <p:spTgt spid="16077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7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77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0772"/>
                                        </p:tgtEl>
                                        <p:attrNameLst>
                                          <p:attrName>style.visibility</p:attrName>
                                        </p:attrNameLst>
                                      </p:cBhvr>
                                      <p:to>
                                        <p:strVal val="visible"/>
                                      </p:to>
                                    </p:set>
                                  </p:childTnLst>
                                  <p:subTnLst>
                                    <p:set>
                                      <p:cBhvr override="childStyle">
                                        <p:cTn dur="1" fill="hold" display="0" masterRel="nextClick" afterEffect="1"/>
                                        <p:tgtEl>
                                          <p:spTgt spid="16077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077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0773"/>
                                        </p:tgtEl>
                                        <p:attrNameLst>
                                          <p:attrName>style.visibility</p:attrName>
                                        </p:attrNameLst>
                                      </p:cBhvr>
                                      <p:to>
                                        <p:strVal val="visible"/>
                                      </p:to>
                                    </p:set>
                                  </p:childTnLst>
                                  <p:subTnLst>
                                    <p:set>
                                      <p:cBhvr override="childStyle">
                                        <p:cTn dur="1" fill="hold" display="0" masterRel="nextClick" afterEffect="1"/>
                                        <p:tgtEl>
                                          <p:spTgt spid="16077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0771">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0771">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0771">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0771">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0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p:spPr>
        <p:txBody>
          <a:bodyPr/>
          <a:lstStyle/>
          <a:p>
            <a:fld id="{45199F2F-8AB5-454B-98A6-451C181D6EAE}" type="slidenum">
              <a:rPr lang="en-AU" smtClean="0"/>
              <a:pPr/>
              <a:t>28</a:t>
            </a:fld>
            <a:endParaRPr lang="en-AU" smtClean="0"/>
          </a:p>
        </p:txBody>
      </p:sp>
      <p:sp>
        <p:nvSpPr>
          <p:cNvPr id="23555" name="Slide Number Placeholder 5"/>
          <p:cNvSpPr txBox="1">
            <a:spLocks noGrp="1"/>
          </p:cNvSpPr>
          <p:nvPr/>
        </p:nvSpPr>
        <p:spPr bwMode="auto">
          <a:xfrm>
            <a:off x="7204075" y="6400800"/>
            <a:ext cx="1905000" cy="457200"/>
          </a:xfrm>
          <a:prstGeom prst="rect">
            <a:avLst/>
          </a:prstGeom>
          <a:noFill/>
          <a:ln w="9525">
            <a:noFill/>
            <a:miter lim="800000"/>
            <a:headEnd/>
            <a:tailEnd/>
          </a:ln>
        </p:spPr>
        <p:txBody>
          <a:bodyPr wrap="none" lIns="92075" tIns="46038" rIns="92075" bIns="46038" anchor="ctr"/>
          <a:lstStyle/>
          <a:p>
            <a:pPr algn="r"/>
            <a:fld id="{DDF14EB3-E4C6-4719-9910-CF96A4F2DA93}" type="slidenum">
              <a:rPr lang="en-AU" sz="1400">
                <a:solidFill>
                  <a:schemeClr val="bg2"/>
                </a:solidFill>
              </a:rPr>
              <a:pPr algn="r"/>
              <a:t>28</a:t>
            </a:fld>
            <a:endParaRPr lang="en-AU" sz="1400">
              <a:solidFill>
                <a:schemeClr val="bg2"/>
              </a:solidFill>
            </a:endParaRPr>
          </a:p>
        </p:txBody>
      </p:sp>
      <p:sp>
        <p:nvSpPr>
          <p:cNvPr id="23556" name="Rectangle 2"/>
          <p:cNvSpPr>
            <a:spLocks noGrp="1" noChangeArrowheads="1"/>
          </p:cNvSpPr>
          <p:nvPr>
            <p:ph type="title" idx="4294967295"/>
          </p:nvPr>
        </p:nvSpPr>
        <p:spPr>
          <a:xfrm>
            <a:off x="3923927" y="115888"/>
            <a:ext cx="5040685" cy="1143000"/>
          </a:xfrm>
        </p:spPr>
        <p:txBody>
          <a:bodyPr/>
          <a:lstStyle/>
          <a:p>
            <a:r>
              <a:rPr lang="en-AU" sz="4000" dirty="0" smtClean="0"/>
              <a:t>Dishes v Arrays</a:t>
            </a:r>
            <a:br>
              <a:rPr lang="en-AU" sz="4000" dirty="0" smtClean="0"/>
            </a:br>
            <a:r>
              <a:rPr lang="en-AU" sz="4000" dirty="0" smtClean="0"/>
              <a:t>circa 1957</a:t>
            </a:r>
          </a:p>
        </p:txBody>
      </p:sp>
      <p:sp>
        <p:nvSpPr>
          <p:cNvPr id="23557" name="Rectangle 3"/>
          <p:cNvSpPr>
            <a:spLocks noGrp="1" noChangeArrowheads="1"/>
          </p:cNvSpPr>
          <p:nvPr>
            <p:ph type="body" idx="4294967295"/>
          </p:nvPr>
        </p:nvSpPr>
        <p:spPr>
          <a:xfrm>
            <a:off x="685800" y="3212976"/>
            <a:ext cx="8062913" cy="3239764"/>
          </a:xfrm>
        </p:spPr>
        <p:txBody>
          <a:bodyPr>
            <a:normAutofit fontScale="92500"/>
          </a:bodyPr>
          <a:lstStyle/>
          <a:p>
            <a:r>
              <a:rPr lang="en-AU" sz="2800" dirty="0" smtClean="0"/>
              <a:t>Parkes 64m dish or a Super Mills Cross</a:t>
            </a:r>
          </a:p>
          <a:p>
            <a:r>
              <a:rPr lang="en-AU" sz="2800" dirty="0" smtClean="0"/>
              <a:t>The dish will be confusion limited at low frequencies</a:t>
            </a:r>
          </a:p>
          <a:p>
            <a:r>
              <a:rPr lang="en-AU" sz="2800" dirty="0" smtClean="0"/>
              <a:t>At high frequencies it will only see thermal emission which is boring</a:t>
            </a:r>
          </a:p>
          <a:p>
            <a:r>
              <a:rPr lang="en-AU" sz="2800" dirty="0" smtClean="0"/>
              <a:t>The array has high resolution at low frequency and you can map the distant universe</a:t>
            </a:r>
          </a:p>
          <a:p>
            <a:r>
              <a:rPr lang="en-AU" sz="2800" dirty="0" smtClean="0"/>
              <a:t>Bolton – build an interferometer with large dishes</a:t>
            </a:r>
          </a:p>
        </p:txBody>
      </p:sp>
      <p:pic>
        <p:nvPicPr>
          <p:cNvPr id="6" name="Picture 4" descr="C:\User Files\images work\Telescopes\ATNF\Parkes\Parkes Radiotelescope.TIF"/>
          <p:cNvPicPr>
            <a:picLocks noChangeAspect="1" noChangeArrowheads="1"/>
          </p:cNvPicPr>
          <p:nvPr/>
        </p:nvPicPr>
        <p:blipFill>
          <a:blip r:embed="rId3" cstate="screen"/>
          <a:srcRect l="15558" r="12214"/>
          <a:stretch>
            <a:fillRect/>
          </a:stretch>
        </p:blipFill>
        <p:spPr bwMode="auto">
          <a:xfrm flipH="1">
            <a:off x="593913" y="44624"/>
            <a:ext cx="3319668" cy="3068960"/>
          </a:xfrm>
          <a:prstGeom prst="rect">
            <a:avLst/>
          </a:prstGeom>
          <a:noFill/>
          <a:ln>
            <a:solidFill>
              <a:srgbClr val="FFFF00"/>
            </a:solidFill>
          </a:ln>
        </p:spPr>
      </p:pic>
      <p:pic>
        <p:nvPicPr>
          <p:cNvPr id="7" name="Picture 5" descr="MOST2"/>
          <p:cNvPicPr>
            <a:picLocks noChangeAspect="1" noChangeArrowheads="1"/>
          </p:cNvPicPr>
          <p:nvPr/>
        </p:nvPicPr>
        <p:blipFill>
          <a:blip r:embed="rId4" cstate="screen"/>
          <a:srcRect/>
          <a:stretch>
            <a:fillRect/>
          </a:stretch>
        </p:blipFill>
        <p:spPr bwMode="auto">
          <a:xfrm>
            <a:off x="4355976" y="1268760"/>
            <a:ext cx="4067944" cy="1892067"/>
          </a:xfrm>
          <a:prstGeom prst="rect">
            <a:avLst/>
          </a:prstGeom>
          <a:noFill/>
          <a:ln w="9525">
            <a:solidFill>
              <a:srgbClr val="FFFF00"/>
            </a:solidFill>
            <a:miter lim="800000"/>
            <a:headEnd/>
            <a:tailEnd/>
          </a:ln>
        </p:spPr>
      </p:pic>
      <p:grpSp>
        <p:nvGrpSpPr>
          <p:cNvPr id="10" name="Group 9"/>
          <p:cNvGrpSpPr/>
          <p:nvPr/>
        </p:nvGrpSpPr>
        <p:grpSpPr>
          <a:xfrm>
            <a:off x="2339752" y="3212976"/>
            <a:ext cx="3600400" cy="2700301"/>
            <a:chOff x="2339752" y="3212976"/>
            <a:chExt cx="3600400" cy="2700301"/>
          </a:xfrm>
        </p:grpSpPr>
        <p:pic>
          <p:nvPicPr>
            <p:cNvPr id="4098" name="Picture 2" descr="C:\User Files\images work\Telescopes\Radio\DSCN0199.JPG"/>
            <p:cNvPicPr>
              <a:picLocks noChangeAspect="1" noChangeArrowheads="1"/>
            </p:cNvPicPr>
            <p:nvPr/>
          </p:nvPicPr>
          <p:blipFill>
            <a:blip r:embed="rId5" cstate="print"/>
            <a:srcRect/>
            <a:stretch>
              <a:fillRect/>
            </a:stretch>
          </p:blipFill>
          <p:spPr bwMode="auto">
            <a:xfrm>
              <a:off x="2339752" y="3212976"/>
              <a:ext cx="3600400" cy="2700301"/>
            </a:xfrm>
            <a:prstGeom prst="rect">
              <a:avLst/>
            </a:prstGeom>
            <a:noFill/>
          </p:spPr>
        </p:pic>
        <p:sp>
          <p:nvSpPr>
            <p:cNvPr id="9" name="TextBox 8"/>
            <p:cNvSpPr txBox="1"/>
            <p:nvPr/>
          </p:nvSpPr>
          <p:spPr>
            <a:xfrm>
              <a:off x="2339752" y="3212976"/>
              <a:ext cx="1058303" cy="461665"/>
            </a:xfrm>
            <a:prstGeom prst="rect">
              <a:avLst/>
            </a:prstGeom>
            <a:noFill/>
          </p:spPr>
          <p:txBody>
            <a:bodyPr wrap="none" rtlCol="0">
              <a:spAutoFit/>
            </a:bodyPr>
            <a:lstStyle/>
            <a:p>
              <a:r>
                <a:rPr lang="en-AU" dirty="0" smtClean="0"/>
                <a:t>OVRO</a:t>
              </a:r>
              <a:endParaRPr lang="en-AU"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p>
            <a:r>
              <a:rPr lang="en-AU" smtClean="0"/>
              <a:t>27 Nov 1999</a:t>
            </a:r>
          </a:p>
        </p:txBody>
      </p:sp>
      <p:sp>
        <p:nvSpPr>
          <p:cNvPr id="30723" name="Footer Placeholder 4"/>
          <p:cNvSpPr>
            <a:spLocks noGrp="1"/>
          </p:cNvSpPr>
          <p:nvPr>
            <p:ph type="ftr" sz="quarter" idx="11"/>
          </p:nvPr>
        </p:nvSpPr>
        <p:spPr>
          <a:noFill/>
        </p:spPr>
        <p:txBody>
          <a:bodyPr/>
          <a:lstStyle/>
          <a:p>
            <a:r>
              <a:rPr lang="en-AU" smtClean="0"/>
              <a:t>R D Ekers - APRIM2011</a:t>
            </a:r>
          </a:p>
        </p:txBody>
      </p:sp>
      <p:sp>
        <p:nvSpPr>
          <p:cNvPr id="30724" name="Slide Number Placeholder 5"/>
          <p:cNvSpPr>
            <a:spLocks noGrp="1"/>
          </p:cNvSpPr>
          <p:nvPr>
            <p:ph type="sldNum" sz="quarter" idx="12"/>
          </p:nvPr>
        </p:nvSpPr>
        <p:spPr>
          <a:noFill/>
        </p:spPr>
        <p:txBody>
          <a:bodyPr/>
          <a:lstStyle/>
          <a:p>
            <a:fld id="{46CD71FB-152E-4D56-B844-3EF64A0D79C2}" type="slidenum">
              <a:rPr lang="en-AU" smtClean="0"/>
              <a:pPr/>
              <a:t>29</a:t>
            </a:fld>
            <a:endParaRPr lang="en-AU" dirty="0" smtClean="0"/>
          </a:p>
        </p:txBody>
      </p:sp>
      <p:sp>
        <p:nvSpPr>
          <p:cNvPr id="30725" name="Rectangle 2"/>
          <p:cNvSpPr>
            <a:spLocks noGrp="1" noChangeArrowheads="1"/>
          </p:cNvSpPr>
          <p:nvPr>
            <p:ph type="title"/>
          </p:nvPr>
        </p:nvSpPr>
        <p:spPr/>
        <p:txBody>
          <a:bodyPr/>
          <a:lstStyle/>
          <a:p>
            <a:r>
              <a:rPr lang="en-AU" dirty="0" err="1" smtClean="0"/>
              <a:t>Westerbork</a:t>
            </a:r>
            <a:r>
              <a:rPr lang="en-AU" dirty="0" smtClean="0"/>
              <a:t>: 1970</a:t>
            </a:r>
          </a:p>
        </p:txBody>
      </p:sp>
      <p:sp>
        <p:nvSpPr>
          <p:cNvPr id="30726" name="Rectangle 3"/>
          <p:cNvSpPr>
            <a:spLocks noGrp="1" noChangeArrowheads="1"/>
          </p:cNvSpPr>
          <p:nvPr>
            <p:ph type="body" idx="1"/>
          </p:nvPr>
        </p:nvSpPr>
        <p:spPr>
          <a:xfrm>
            <a:off x="4932363" y="1557338"/>
            <a:ext cx="3816350" cy="4464050"/>
          </a:xfrm>
        </p:spPr>
        <p:txBody>
          <a:bodyPr/>
          <a:lstStyle/>
          <a:p>
            <a:pPr>
              <a:lnSpc>
                <a:spcPct val="90000"/>
              </a:lnSpc>
            </a:pPr>
            <a:r>
              <a:rPr lang="en-AU" sz="2400" dirty="0" err="1" smtClean="0"/>
              <a:t>Oort</a:t>
            </a:r>
            <a:r>
              <a:rPr lang="en-AU" sz="2400" dirty="0" smtClean="0"/>
              <a:t> 1961 vision</a:t>
            </a:r>
          </a:p>
          <a:p>
            <a:pPr>
              <a:lnSpc>
                <a:spcPct val="90000"/>
              </a:lnSpc>
            </a:pPr>
            <a:r>
              <a:rPr lang="en-AU" sz="2400" dirty="0" err="1" smtClean="0"/>
              <a:t>Bennelux</a:t>
            </a:r>
            <a:r>
              <a:rPr lang="en-AU" sz="2400" dirty="0" smtClean="0"/>
              <a:t> Cross  an International project</a:t>
            </a:r>
          </a:p>
          <a:p>
            <a:pPr lvl="1">
              <a:lnSpc>
                <a:spcPct val="90000"/>
              </a:lnSpc>
            </a:pPr>
            <a:r>
              <a:rPr lang="en-AU" sz="2000" dirty="0" err="1" smtClean="0"/>
              <a:t>Hogbom</a:t>
            </a:r>
            <a:r>
              <a:rPr lang="en-AU" sz="2000" dirty="0" smtClean="0"/>
              <a:t> (Cambridge) </a:t>
            </a:r>
          </a:p>
          <a:p>
            <a:pPr algn="ctr">
              <a:lnSpc>
                <a:spcPct val="90000"/>
              </a:lnSpc>
              <a:buFontTx/>
              <a:buNone/>
            </a:pPr>
            <a:r>
              <a:rPr lang="en-AU" sz="2400" dirty="0" smtClean="0"/>
              <a:t>+</a:t>
            </a:r>
          </a:p>
          <a:p>
            <a:pPr lvl="1">
              <a:lnSpc>
                <a:spcPct val="90000"/>
              </a:lnSpc>
            </a:pPr>
            <a:r>
              <a:rPr lang="en-AU" sz="2000" dirty="0" smtClean="0"/>
              <a:t>Christiansen (Sydney)</a:t>
            </a:r>
          </a:p>
          <a:p>
            <a:pPr>
              <a:lnSpc>
                <a:spcPct val="90000"/>
              </a:lnSpc>
              <a:buFontTx/>
              <a:buNone/>
            </a:pPr>
            <a:endParaRPr lang="en-AU" sz="2400" dirty="0" smtClean="0"/>
          </a:p>
          <a:p>
            <a:pPr>
              <a:lnSpc>
                <a:spcPct val="90000"/>
              </a:lnSpc>
              <a:buFontTx/>
              <a:buNone/>
            </a:pPr>
            <a:r>
              <a:rPr lang="en-AU" sz="2400" dirty="0" smtClean="0"/>
              <a:t> </a:t>
            </a:r>
            <a:r>
              <a:rPr lang="en-AU" sz="2400" dirty="0" smtClean="0">
                <a:sym typeface="Wingdings" pitchFamily="2" charset="2"/>
              </a:rPr>
              <a:t></a:t>
            </a:r>
            <a:r>
              <a:rPr lang="en-AU" sz="2400" dirty="0" smtClean="0"/>
              <a:t>WSRT</a:t>
            </a:r>
          </a:p>
          <a:p>
            <a:pPr>
              <a:lnSpc>
                <a:spcPct val="90000"/>
              </a:lnSpc>
            </a:pPr>
            <a:r>
              <a:rPr lang="en-AU" sz="2400" dirty="0" smtClean="0"/>
              <a:t>12 x 25m dishes 1.5km</a:t>
            </a:r>
          </a:p>
          <a:p>
            <a:pPr lvl="1">
              <a:lnSpc>
                <a:spcPct val="90000"/>
              </a:lnSpc>
            </a:pPr>
            <a:r>
              <a:rPr lang="en-AU" sz="2000" dirty="0" smtClean="0"/>
              <a:t>Two moveable </a:t>
            </a:r>
          </a:p>
          <a:p>
            <a:pPr lvl="1">
              <a:lnSpc>
                <a:spcPct val="90000"/>
              </a:lnSpc>
            </a:pPr>
            <a:r>
              <a:rPr lang="en-AU" sz="2000" dirty="0" smtClean="0"/>
              <a:t>10 redundant spacings</a:t>
            </a:r>
          </a:p>
          <a:p>
            <a:pPr lvl="1">
              <a:lnSpc>
                <a:spcPct val="90000"/>
              </a:lnSpc>
            </a:pPr>
            <a:r>
              <a:rPr lang="en-AU" sz="2000" dirty="0" smtClean="0"/>
              <a:t>Self calibration</a:t>
            </a:r>
          </a:p>
          <a:p>
            <a:pPr>
              <a:lnSpc>
                <a:spcPct val="90000"/>
              </a:lnSpc>
            </a:pPr>
            <a:r>
              <a:rPr lang="en-AU" sz="2400" dirty="0" smtClean="0"/>
              <a:t>HI and dark Matter (1978)</a:t>
            </a:r>
          </a:p>
        </p:txBody>
      </p:sp>
      <p:pic>
        <p:nvPicPr>
          <p:cNvPr id="30727" name="Picture 4" descr="wsrt"/>
          <p:cNvPicPr>
            <a:picLocks noChangeAspect="1" noChangeArrowheads="1"/>
          </p:cNvPicPr>
          <p:nvPr/>
        </p:nvPicPr>
        <p:blipFill>
          <a:blip r:embed="rId3" cstate="screen"/>
          <a:srcRect/>
          <a:stretch>
            <a:fillRect/>
          </a:stretch>
        </p:blipFill>
        <p:spPr bwMode="auto">
          <a:xfrm>
            <a:off x="0" y="954088"/>
            <a:ext cx="4540250" cy="5903912"/>
          </a:xfrm>
          <a:prstGeom prst="rect">
            <a:avLst/>
          </a:prstGeom>
          <a:noFill/>
          <a:ln w="9525">
            <a:solidFill>
              <a:schemeClr val="tx2"/>
            </a:solidFill>
            <a:miter lim="800000"/>
            <a:headEnd/>
            <a:tailEnd/>
          </a:ln>
        </p:spPr>
      </p:pic>
      <p:sp>
        <p:nvSpPr>
          <p:cNvPr id="8" name="Oval 7"/>
          <p:cNvSpPr/>
          <p:nvPr/>
        </p:nvSpPr>
        <p:spPr bwMode="auto">
          <a:xfrm>
            <a:off x="5580112" y="5229200"/>
            <a:ext cx="2664296" cy="504056"/>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p>
            <a:r>
              <a:rPr lang="en-US" smtClean="0"/>
              <a:t>17 Aug 2014</a:t>
            </a:r>
            <a:endParaRPr lang="en-AU" smtClean="0"/>
          </a:p>
        </p:txBody>
      </p:sp>
      <p:sp>
        <p:nvSpPr>
          <p:cNvPr id="15363" name="Footer Placeholder 4"/>
          <p:cNvSpPr>
            <a:spLocks noGrp="1"/>
          </p:cNvSpPr>
          <p:nvPr>
            <p:ph type="ftr" sz="quarter" idx="11"/>
          </p:nvPr>
        </p:nvSpPr>
        <p:spPr>
          <a:noFill/>
        </p:spPr>
        <p:txBody>
          <a:bodyPr/>
          <a:lstStyle/>
          <a:p>
            <a:r>
              <a:rPr lang="sv-SE" smtClean="0"/>
              <a:t>Ron Ekers: URSI GASS Beijing</a:t>
            </a:r>
            <a:endParaRPr lang="en-AU" smtClean="0"/>
          </a:p>
        </p:txBody>
      </p:sp>
      <p:sp>
        <p:nvSpPr>
          <p:cNvPr id="15364" name="Slide Number Placeholder 5"/>
          <p:cNvSpPr>
            <a:spLocks noGrp="1"/>
          </p:cNvSpPr>
          <p:nvPr>
            <p:ph type="sldNum" sz="quarter" idx="12"/>
          </p:nvPr>
        </p:nvSpPr>
        <p:spPr>
          <a:noFill/>
        </p:spPr>
        <p:txBody>
          <a:bodyPr/>
          <a:lstStyle/>
          <a:p>
            <a:fld id="{D47E6ADA-4D15-4ACA-B3B5-BC9E523B1F13}" type="slidenum">
              <a:rPr lang="en-AU" smtClean="0"/>
              <a:pPr/>
              <a:t>3</a:t>
            </a:fld>
            <a:endParaRPr lang="en-AU" smtClean="0"/>
          </a:p>
        </p:txBody>
      </p:sp>
      <p:sp>
        <p:nvSpPr>
          <p:cNvPr id="15365" name="Rectangle 2"/>
          <p:cNvSpPr>
            <a:spLocks noGrp="1" noChangeArrowheads="1"/>
          </p:cNvSpPr>
          <p:nvPr>
            <p:ph type="title"/>
          </p:nvPr>
        </p:nvSpPr>
        <p:spPr/>
        <p:txBody>
          <a:bodyPr/>
          <a:lstStyle/>
          <a:p>
            <a:r>
              <a:rPr lang="en-US" sz="5400" dirty="0" smtClean="0"/>
              <a:t>Grote </a:t>
            </a:r>
            <a:r>
              <a:rPr lang="en-US" sz="5400" dirty="0" err="1" smtClean="0"/>
              <a:t>Reber</a:t>
            </a:r>
            <a:endParaRPr lang="en-AU" sz="5400" dirty="0" smtClean="0"/>
          </a:p>
        </p:txBody>
      </p:sp>
      <p:sp>
        <p:nvSpPr>
          <p:cNvPr id="15366" name="Rectangle 3"/>
          <p:cNvSpPr>
            <a:spLocks noGrp="1" noChangeArrowheads="1"/>
          </p:cNvSpPr>
          <p:nvPr>
            <p:ph type="body" idx="1"/>
          </p:nvPr>
        </p:nvSpPr>
        <p:spPr>
          <a:xfrm>
            <a:off x="5004048" y="1412776"/>
            <a:ext cx="4139952" cy="4114800"/>
          </a:xfrm>
        </p:spPr>
        <p:txBody>
          <a:bodyPr/>
          <a:lstStyle/>
          <a:p>
            <a:pPr>
              <a:buFontTx/>
              <a:buNone/>
            </a:pPr>
            <a:r>
              <a:rPr lang="en-US" sz="2800" dirty="0" smtClean="0"/>
              <a:t>Wheaton,  Illinois  1937</a:t>
            </a:r>
          </a:p>
          <a:p>
            <a:pPr lvl="1"/>
            <a:r>
              <a:rPr lang="en-US" sz="2400" dirty="0" smtClean="0"/>
              <a:t>Parabolic dish for  frequency flexibility</a:t>
            </a:r>
            <a:endParaRPr lang="en-AU" sz="2400" dirty="0" smtClean="0"/>
          </a:p>
          <a:p>
            <a:pPr lvl="1"/>
            <a:r>
              <a:rPr lang="en-US" sz="2400" dirty="0" smtClean="0"/>
              <a:t>32’ antenna, privately funded - $2K</a:t>
            </a:r>
          </a:p>
        </p:txBody>
      </p:sp>
      <p:pic>
        <p:nvPicPr>
          <p:cNvPr id="15367" name="Picture 4" descr="grote2"/>
          <p:cNvPicPr>
            <a:picLocks noChangeAspect="1" noChangeArrowheads="1"/>
          </p:cNvPicPr>
          <p:nvPr/>
        </p:nvPicPr>
        <p:blipFill>
          <a:blip r:embed="rId3" cstate="screen"/>
          <a:srcRect/>
          <a:stretch>
            <a:fillRect/>
          </a:stretch>
        </p:blipFill>
        <p:spPr bwMode="auto">
          <a:xfrm>
            <a:off x="-23744" y="0"/>
            <a:ext cx="4955784" cy="6104762"/>
          </a:xfrm>
          <a:prstGeom prst="rect">
            <a:avLst/>
          </a:prstGeom>
          <a:noFill/>
          <a:ln w="9525">
            <a:solidFill>
              <a:schemeClr val="tx2"/>
            </a:solidFill>
            <a:miter lim="800000"/>
            <a:headEnd/>
            <a:tailEnd/>
          </a:ln>
        </p:spPr>
      </p:pic>
      <p:pic>
        <p:nvPicPr>
          <p:cNvPr id="8" name="Picture 4" descr="grote3"/>
          <p:cNvPicPr>
            <a:picLocks noChangeAspect="1" noChangeArrowheads="1"/>
          </p:cNvPicPr>
          <p:nvPr/>
        </p:nvPicPr>
        <p:blipFill>
          <a:blip r:embed="rId4" cstate="screen"/>
          <a:srcRect/>
          <a:stretch>
            <a:fillRect/>
          </a:stretch>
        </p:blipFill>
        <p:spPr bwMode="auto">
          <a:xfrm>
            <a:off x="4211960" y="3933056"/>
            <a:ext cx="4139952" cy="2844755"/>
          </a:xfrm>
          <a:prstGeom prst="rect">
            <a:avLst/>
          </a:prstGeom>
          <a:solidFill>
            <a:schemeClr val="tx2"/>
          </a:solidFill>
          <a:ln w="9525">
            <a:solidFill>
              <a:schemeClr val="tx2"/>
            </a:solidFill>
            <a:miter lim="800000"/>
            <a:headEnd/>
            <a:tailEnd/>
          </a:ln>
        </p:spPr>
      </p:pic>
      <p:sp>
        <p:nvSpPr>
          <p:cNvPr id="9" name="Oval 8"/>
          <p:cNvSpPr/>
          <p:nvPr/>
        </p:nvSpPr>
        <p:spPr bwMode="auto">
          <a:xfrm>
            <a:off x="5292080" y="1801282"/>
            <a:ext cx="3312368" cy="1080666"/>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t>WiFi</a:t>
            </a:r>
            <a:r>
              <a:rPr lang="en-AU" dirty="0" smtClean="0"/>
              <a:t> </a:t>
            </a:r>
            <a:br>
              <a:rPr lang="en-AU" dirty="0" smtClean="0"/>
            </a:br>
            <a:r>
              <a:rPr lang="en-AU" dirty="0" smtClean="0"/>
              <a:t>IEEE 802.11</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30</a:t>
            </a:fld>
            <a:endParaRPr lang="en-AU"/>
          </a:p>
        </p:txBody>
      </p:sp>
      <p:pic>
        <p:nvPicPr>
          <p:cNvPr id="75777" name="Picture 1" descr="C:\User Files\images work\People\John_OSullivan_EPO.jpg"/>
          <p:cNvPicPr>
            <a:picLocks noChangeAspect="1" noChangeArrowheads="1"/>
          </p:cNvPicPr>
          <p:nvPr/>
        </p:nvPicPr>
        <p:blipFill>
          <a:blip r:embed="rId3" cstate="screen"/>
          <a:srcRect/>
          <a:stretch>
            <a:fillRect/>
          </a:stretch>
        </p:blipFill>
        <p:spPr bwMode="auto">
          <a:xfrm>
            <a:off x="-108520" y="2852936"/>
            <a:ext cx="9516617" cy="3678171"/>
          </a:xfrm>
          <a:prstGeom prst="rect">
            <a:avLst/>
          </a:prstGeom>
          <a:noFill/>
        </p:spPr>
      </p:pic>
      <p:pic>
        <p:nvPicPr>
          <p:cNvPr id="75778" name="Picture 2" descr="C:\User Files\images work\People\osullivan_European_inventor.jpg"/>
          <p:cNvPicPr>
            <a:picLocks noChangeAspect="1" noChangeArrowheads="1"/>
          </p:cNvPicPr>
          <p:nvPr/>
        </p:nvPicPr>
        <p:blipFill>
          <a:blip r:embed="rId4" cstate="screen"/>
          <a:srcRect/>
          <a:stretch>
            <a:fillRect/>
          </a:stretch>
        </p:blipFill>
        <p:spPr bwMode="auto">
          <a:xfrm>
            <a:off x="5220072" y="1844824"/>
            <a:ext cx="3532158" cy="2348879"/>
          </a:xfrm>
          <a:prstGeom prst="rect">
            <a:avLst/>
          </a:prstGeom>
          <a:noFill/>
          <a:ln>
            <a:solidFill>
              <a:srgbClr val="FFFF00"/>
            </a:solidFill>
          </a:ln>
        </p:spPr>
      </p:pic>
      <p:sp>
        <p:nvSpPr>
          <p:cNvPr id="3" name="Content Placeholder 2"/>
          <p:cNvSpPr>
            <a:spLocks noGrp="1"/>
          </p:cNvSpPr>
          <p:nvPr>
            <p:ph idx="1"/>
          </p:nvPr>
        </p:nvSpPr>
        <p:spPr>
          <a:xfrm>
            <a:off x="-3944" y="620688"/>
            <a:ext cx="5076056" cy="1557338"/>
          </a:xfrm>
        </p:spPr>
        <p:txBody>
          <a:bodyPr/>
          <a:lstStyle/>
          <a:p>
            <a:r>
              <a:rPr lang="en-AU" sz="2400" b="1" dirty="0" smtClean="0"/>
              <a:t>European Inventor Award 2012</a:t>
            </a:r>
          </a:p>
          <a:p>
            <a:r>
              <a:rPr lang="en-AU" sz="2400" b="1" dirty="0" smtClean="0"/>
              <a:t>Inventors</a:t>
            </a:r>
            <a:r>
              <a:rPr lang="en-AU" sz="2400" dirty="0" smtClean="0"/>
              <a:t>: Dr John O'Sullivan et al </a:t>
            </a:r>
          </a:p>
          <a:p>
            <a:r>
              <a:rPr lang="en-AU" sz="2400" b="1" dirty="0" smtClean="0"/>
              <a:t>Country</a:t>
            </a:r>
            <a:r>
              <a:rPr lang="en-AU" sz="2400" dirty="0" smtClean="0"/>
              <a:t>: Australia </a:t>
            </a:r>
          </a:p>
          <a:p>
            <a:r>
              <a:rPr lang="en-AU" sz="2400" b="1" dirty="0" smtClean="0"/>
              <a:t>Invention</a:t>
            </a:r>
            <a:r>
              <a:rPr lang="en-AU" sz="2400" dirty="0" smtClean="0"/>
              <a:t>: Wireless LAN for high speed data transfer </a:t>
            </a:r>
          </a:p>
          <a:p>
            <a:endParaRPr lang="en-AU"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t>Dec 2006</a:t>
            </a:r>
          </a:p>
        </p:txBody>
      </p:sp>
      <p:sp>
        <p:nvSpPr>
          <p:cNvPr id="5" name="Footer Placeholder 4"/>
          <p:cNvSpPr>
            <a:spLocks noGrp="1"/>
          </p:cNvSpPr>
          <p:nvPr>
            <p:ph type="ftr" sz="quarter" idx="11"/>
          </p:nvPr>
        </p:nvSpPr>
        <p:spPr/>
        <p:txBody>
          <a:bodyPr/>
          <a:lstStyle/>
          <a:p>
            <a:r>
              <a:rPr lang="en-AU"/>
              <a:t>Ron Ekers</a:t>
            </a:r>
          </a:p>
        </p:txBody>
      </p:sp>
      <p:sp>
        <p:nvSpPr>
          <p:cNvPr id="35842" name="Rectangle 2"/>
          <p:cNvSpPr>
            <a:spLocks noGrp="1" noChangeArrowheads="1"/>
          </p:cNvSpPr>
          <p:nvPr>
            <p:ph type="title"/>
          </p:nvPr>
        </p:nvSpPr>
        <p:spPr>
          <a:xfrm>
            <a:off x="533400" y="190500"/>
            <a:ext cx="7924800" cy="1181100"/>
          </a:xfrm>
        </p:spPr>
        <p:txBody>
          <a:bodyPr/>
          <a:lstStyle/>
          <a:p>
            <a:r>
              <a:rPr lang="en-US" sz="4000" dirty="0" err="1" smtClean="0"/>
              <a:t>WiFi</a:t>
            </a:r>
            <a:r>
              <a:rPr lang="en-US" sz="4000" dirty="0" smtClean="0"/>
              <a:t> - IEEE </a:t>
            </a:r>
            <a:r>
              <a:rPr lang="en-US" sz="4000" dirty="0"/>
              <a:t>802.11</a:t>
            </a:r>
            <a:br>
              <a:rPr lang="en-US" sz="4000" dirty="0"/>
            </a:br>
            <a:r>
              <a:rPr lang="en-US" sz="4000" dirty="0"/>
              <a:t>wireless network standard</a:t>
            </a:r>
            <a:endParaRPr lang="en-AU" sz="4000" dirty="0"/>
          </a:p>
        </p:txBody>
      </p:sp>
      <p:sp>
        <p:nvSpPr>
          <p:cNvPr id="35843" name="Rectangle 3"/>
          <p:cNvSpPr>
            <a:spLocks noGrp="1" noChangeArrowheads="1"/>
          </p:cNvSpPr>
          <p:nvPr>
            <p:ph type="body" idx="1"/>
          </p:nvPr>
        </p:nvSpPr>
        <p:spPr>
          <a:xfrm>
            <a:off x="533400" y="1981200"/>
            <a:ext cx="8305800" cy="4419600"/>
          </a:xfrm>
        </p:spPr>
        <p:txBody>
          <a:bodyPr/>
          <a:lstStyle/>
          <a:p>
            <a:pPr>
              <a:lnSpc>
                <a:spcPct val="80000"/>
              </a:lnSpc>
            </a:pPr>
            <a:endParaRPr lang="en-US" sz="2400" dirty="0" smtClean="0"/>
          </a:p>
          <a:p>
            <a:pPr>
              <a:lnSpc>
                <a:spcPct val="80000"/>
              </a:lnSpc>
            </a:pPr>
            <a:r>
              <a:rPr lang="en-US" sz="2400" dirty="0" smtClean="0"/>
              <a:t>1970’s John O’Sullivan PhD using </a:t>
            </a:r>
            <a:r>
              <a:rPr lang="en-US" sz="2400" dirty="0" err="1" smtClean="0"/>
              <a:t>Fleurs</a:t>
            </a:r>
            <a:r>
              <a:rPr lang="en-US" sz="2400" dirty="0" smtClean="0"/>
              <a:t> Synthesis Telescope</a:t>
            </a:r>
            <a:endParaRPr lang="en-US" sz="2400" dirty="0"/>
          </a:p>
          <a:p>
            <a:pPr>
              <a:lnSpc>
                <a:spcPct val="80000"/>
              </a:lnSpc>
            </a:pPr>
            <a:r>
              <a:rPr lang="en-US" sz="2400" dirty="0" smtClean="0"/>
              <a:t>1974 </a:t>
            </a:r>
            <a:r>
              <a:rPr lang="en-US" sz="2400" dirty="0"/>
              <a:t>John O’Sullivan searches for Exploding Black Holes – </a:t>
            </a:r>
            <a:r>
              <a:rPr lang="en-US" sz="2400" i="1" dirty="0">
                <a:solidFill>
                  <a:schemeClr val="accent1"/>
                </a:solidFill>
              </a:rPr>
              <a:t>“there has to be a better way!”</a:t>
            </a:r>
          </a:p>
          <a:p>
            <a:pPr>
              <a:lnSpc>
                <a:spcPct val="80000"/>
              </a:lnSpc>
            </a:pPr>
            <a:r>
              <a:rPr lang="en-US" sz="2400" dirty="0"/>
              <a:t>1977 explanation of why adaptive optics works</a:t>
            </a:r>
          </a:p>
          <a:p>
            <a:pPr lvl="1">
              <a:lnSpc>
                <a:spcPct val="80000"/>
              </a:lnSpc>
            </a:pPr>
            <a:r>
              <a:rPr lang="en-US" sz="2000" dirty="0" err="1"/>
              <a:t>Noordam</a:t>
            </a:r>
            <a:r>
              <a:rPr lang="en-US" sz="2000" dirty="0"/>
              <a:t>, </a:t>
            </a:r>
            <a:r>
              <a:rPr lang="en-US" sz="2000" dirty="0" err="1"/>
              <a:t>Hamaker</a:t>
            </a:r>
            <a:r>
              <a:rPr lang="en-US" sz="2000" dirty="0"/>
              <a:t>, O’Sullivan</a:t>
            </a:r>
          </a:p>
          <a:p>
            <a:pPr lvl="1">
              <a:lnSpc>
                <a:spcPct val="80000"/>
              </a:lnSpc>
            </a:pPr>
            <a:r>
              <a:rPr lang="en-US" sz="2000" dirty="0"/>
              <a:t>Paper based on redundant calibration in radio astronomy</a:t>
            </a:r>
          </a:p>
          <a:p>
            <a:pPr>
              <a:lnSpc>
                <a:spcPct val="80000"/>
              </a:lnSpc>
            </a:pPr>
            <a:r>
              <a:rPr lang="en-US" sz="2400" dirty="0"/>
              <a:t>1980’s Fourier Transform on a chip</a:t>
            </a:r>
          </a:p>
          <a:p>
            <a:pPr>
              <a:lnSpc>
                <a:spcPct val="80000"/>
              </a:lnSpc>
            </a:pPr>
            <a:r>
              <a:rPr lang="en-US" sz="2400" dirty="0"/>
              <a:t>1996 CSIRO obtains US patent #5,487069</a:t>
            </a:r>
          </a:p>
          <a:p>
            <a:pPr lvl="1">
              <a:lnSpc>
                <a:spcPct val="80000"/>
              </a:lnSpc>
            </a:pPr>
            <a:r>
              <a:rPr lang="en-US" sz="2000" dirty="0"/>
              <a:t>O’Sullivan, Daniels, Percival, </a:t>
            </a:r>
            <a:r>
              <a:rPr lang="en-US" sz="2000" dirty="0" err="1"/>
              <a:t>Ostry</a:t>
            </a:r>
            <a:r>
              <a:rPr lang="en-US" sz="2000" dirty="0"/>
              <a:t>, Deanne</a:t>
            </a:r>
          </a:p>
          <a:p>
            <a:pPr>
              <a:lnSpc>
                <a:spcPct val="80000"/>
              </a:lnSpc>
            </a:pPr>
            <a:r>
              <a:rPr lang="en-US" sz="2400" dirty="0"/>
              <a:t>2001 </a:t>
            </a:r>
            <a:r>
              <a:rPr lang="en-US" sz="2400" dirty="0" err="1"/>
              <a:t>Skellern</a:t>
            </a:r>
            <a:r>
              <a:rPr lang="en-US" sz="2400" dirty="0"/>
              <a:t> develops a wireless chip meeting IEEE </a:t>
            </a:r>
            <a:r>
              <a:rPr lang="en-US" sz="2400" dirty="0" smtClean="0"/>
              <a:t>standard</a:t>
            </a:r>
            <a:endParaRPr lang="en-US" sz="24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t>Nov 2010</a:t>
            </a:r>
          </a:p>
        </p:txBody>
      </p:sp>
      <p:sp>
        <p:nvSpPr>
          <p:cNvPr id="5" name="Footer Placeholder 4"/>
          <p:cNvSpPr>
            <a:spLocks noGrp="1"/>
          </p:cNvSpPr>
          <p:nvPr>
            <p:ph type="ftr" sz="quarter" idx="11"/>
          </p:nvPr>
        </p:nvSpPr>
        <p:spPr/>
        <p:txBody>
          <a:bodyPr/>
          <a:lstStyle/>
          <a:p>
            <a:r>
              <a:rPr lang="en-AU"/>
              <a:t>Ron Ekers</a:t>
            </a:r>
          </a:p>
        </p:txBody>
      </p:sp>
      <p:sp>
        <p:nvSpPr>
          <p:cNvPr id="52226" name="Rectangle 2"/>
          <p:cNvSpPr>
            <a:spLocks noGrp="1" noChangeArrowheads="1"/>
          </p:cNvSpPr>
          <p:nvPr>
            <p:ph type="title"/>
          </p:nvPr>
        </p:nvSpPr>
        <p:spPr>
          <a:xfrm>
            <a:off x="1187624" y="188640"/>
            <a:ext cx="7772400" cy="1143000"/>
          </a:xfrm>
        </p:spPr>
        <p:txBody>
          <a:bodyPr/>
          <a:lstStyle/>
          <a:p>
            <a:r>
              <a:rPr lang="en-AU" sz="4000" dirty="0"/>
              <a:t>The IEE 802.11 </a:t>
            </a:r>
            <a:br>
              <a:rPr lang="en-AU" sz="4000" dirty="0"/>
            </a:br>
            <a:r>
              <a:rPr lang="en-AU" sz="4000" dirty="0"/>
              <a:t>and Redundant Spacing analogy </a:t>
            </a:r>
          </a:p>
        </p:txBody>
      </p:sp>
      <p:sp>
        <p:nvSpPr>
          <p:cNvPr id="52227" name="Rectangle 3"/>
          <p:cNvSpPr>
            <a:spLocks noGrp="1" noChangeArrowheads="1"/>
          </p:cNvSpPr>
          <p:nvPr>
            <p:ph type="body" idx="1"/>
          </p:nvPr>
        </p:nvSpPr>
        <p:spPr>
          <a:xfrm>
            <a:off x="539936" y="1557338"/>
            <a:ext cx="8064128" cy="4680373"/>
          </a:xfrm>
        </p:spPr>
        <p:txBody>
          <a:bodyPr/>
          <a:lstStyle/>
          <a:p>
            <a:pPr>
              <a:lnSpc>
                <a:spcPct val="80000"/>
              </a:lnSpc>
            </a:pPr>
            <a:r>
              <a:rPr lang="en-AU" sz="2400" dirty="0"/>
              <a:t>Redundant spacing interferometers</a:t>
            </a:r>
          </a:p>
          <a:p>
            <a:pPr lvl="1">
              <a:lnSpc>
                <a:spcPct val="80000"/>
              </a:lnSpc>
            </a:pPr>
            <a:r>
              <a:rPr lang="en-AU" sz="2000" dirty="0"/>
              <a:t>Redundant spacings measure the same Fourier component</a:t>
            </a:r>
          </a:p>
          <a:p>
            <a:pPr lvl="1">
              <a:lnSpc>
                <a:spcPct val="80000"/>
              </a:lnSpc>
            </a:pPr>
            <a:r>
              <a:rPr lang="en-AU" sz="2000" dirty="0"/>
              <a:t>If corrupted by the atmosphere they will not be equal and the peak image intensity must decrease</a:t>
            </a:r>
          </a:p>
          <a:p>
            <a:pPr lvl="1">
              <a:lnSpc>
                <a:spcPct val="80000"/>
              </a:lnSpc>
            </a:pPr>
            <a:r>
              <a:rPr lang="en-AU" sz="2000" dirty="0"/>
              <a:t>S/N is maximised when the atmosphere is correct</a:t>
            </a:r>
          </a:p>
          <a:p>
            <a:pPr>
              <a:lnSpc>
                <a:spcPct val="80000"/>
              </a:lnSpc>
            </a:pPr>
            <a:r>
              <a:rPr lang="en-AU" sz="2400" dirty="0"/>
              <a:t>A broad band wireless link is corrupted by multiple reflections</a:t>
            </a:r>
          </a:p>
          <a:p>
            <a:pPr lvl="1">
              <a:lnSpc>
                <a:spcPct val="80000"/>
              </a:lnSpc>
            </a:pPr>
            <a:r>
              <a:rPr lang="en-AU" sz="2000" dirty="0"/>
              <a:t>Individual narrow Fourier components are not corrupted because delays are small</a:t>
            </a:r>
          </a:p>
          <a:p>
            <a:pPr lvl="1">
              <a:lnSpc>
                <a:spcPct val="80000"/>
              </a:lnSpc>
            </a:pPr>
            <a:r>
              <a:rPr lang="en-AU" sz="2000" dirty="0"/>
              <a:t>Each has a redundant low time resolution copy of the modulated signal</a:t>
            </a:r>
          </a:p>
          <a:p>
            <a:pPr lvl="1">
              <a:lnSpc>
                <a:spcPct val="80000"/>
              </a:lnSpc>
            </a:pPr>
            <a:r>
              <a:rPr lang="en-AU" sz="2000" dirty="0"/>
              <a:t>The S/N on the link is maximised when all these Fourier components are correctly aligned.</a:t>
            </a:r>
          </a:p>
          <a:p>
            <a:pPr>
              <a:lnSpc>
                <a:spcPct val="80000"/>
              </a:lnSpc>
            </a:pPr>
            <a:r>
              <a:rPr lang="en-AU" sz="2400" dirty="0"/>
              <a:t>A 1D real time Fourier transform has to be implemented in the communication chip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81" t="-3160" r="481" b="-6036"/>
          <a:stretch/>
        </p:blipFill>
        <p:spPr>
          <a:xfrm>
            <a:off x="-8366" y="-171400"/>
            <a:ext cx="9117441" cy="7466914"/>
          </a:xfrm>
        </p:spPr>
      </p:pic>
      <p:sp>
        <p:nvSpPr>
          <p:cNvPr id="2" name="Title 1"/>
          <p:cNvSpPr>
            <a:spLocks noGrp="1"/>
          </p:cNvSpPr>
          <p:nvPr>
            <p:ph type="title"/>
          </p:nvPr>
        </p:nvSpPr>
        <p:spPr/>
        <p:txBody>
          <a:bodyPr/>
          <a:lstStyle/>
          <a:p>
            <a:r>
              <a:rPr lang="en-AU" dirty="0">
                <a:solidFill>
                  <a:schemeClr val="bg1"/>
                </a:solidFill>
                <a:effectLst>
                  <a:outerShdw blurRad="38100" dist="38100" dir="2700000" algn="tl">
                    <a:srgbClr val="000000">
                      <a:alpha val="43137"/>
                    </a:srgbClr>
                  </a:outerShdw>
                </a:effectLst>
              </a:rPr>
              <a:t>The Hydrogen Epoch of Reionization Array (</a:t>
            </a:r>
            <a:r>
              <a:rPr lang="en-AU" dirty="0" smtClean="0">
                <a:solidFill>
                  <a:schemeClr val="bg1"/>
                </a:solidFill>
                <a:effectLst>
                  <a:outerShdw blurRad="38100" dist="38100" dir="2700000" algn="tl">
                    <a:srgbClr val="000000">
                      <a:alpha val="43137"/>
                    </a:srgbClr>
                  </a:outerShdw>
                </a:effectLst>
              </a:rPr>
              <a:t>HERA)</a:t>
            </a:r>
            <a:endParaRPr lang="en-AU"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CB29EF8D-6A58-4C33-8EAF-28AFCDD6FC9C}" type="slidenum">
              <a:rPr lang="en-AU" smtClean="0"/>
              <a:pPr/>
              <a:t>33</a:t>
            </a:fld>
            <a:endParaRPr lang="en-AU"/>
          </a:p>
        </p:txBody>
      </p:sp>
      <p:sp>
        <p:nvSpPr>
          <p:cNvPr id="3" name="Text Placeholder 2"/>
          <p:cNvSpPr>
            <a:spLocks noGrp="1"/>
          </p:cNvSpPr>
          <p:nvPr>
            <p:ph type="body" idx="4294967295"/>
          </p:nvPr>
        </p:nvSpPr>
        <p:spPr>
          <a:xfrm>
            <a:off x="685800" y="1690464"/>
            <a:ext cx="8062913" cy="4114800"/>
          </a:xfrm>
        </p:spPr>
        <p:txBody>
          <a:bodyPr/>
          <a:lstStyle/>
          <a:p>
            <a:r>
              <a:rPr lang="en-AU" sz="2800" dirty="0" smtClean="0"/>
              <a:t>Maximum redundancy for calibration</a:t>
            </a:r>
            <a:endParaRPr lang="en-AU" sz="2800" dirty="0"/>
          </a:p>
        </p:txBody>
      </p:sp>
      <p:sp>
        <p:nvSpPr>
          <p:cNvPr id="6" name="TextBox 5"/>
          <p:cNvSpPr txBox="1"/>
          <p:nvPr/>
        </p:nvSpPr>
        <p:spPr>
          <a:xfrm>
            <a:off x="6318547" y="6288724"/>
            <a:ext cx="2825453" cy="461665"/>
          </a:xfrm>
          <a:prstGeom prst="rect">
            <a:avLst/>
          </a:prstGeom>
          <a:noFill/>
        </p:spPr>
        <p:txBody>
          <a:bodyPr wrap="none" rtlCol="0">
            <a:spAutoFit/>
          </a:bodyPr>
          <a:lstStyle/>
          <a:p>
            <a:r>
              <a:rPr lang="en-AU" dirty="0"/>
              <a:t>South African Karoo </a:t>
            </a:r>
          </a:p>
        </p:txBody>
      </p:sp>
    </p:spTree>
    <p:extLst>
      <p:ext uri="{BB962C8B-B14F-4D97-AF65-F5344CB8AC3E}">
        <p14:creationId xmlns:p14="http://schemas.microsoft.com/office/powerpoint/2010/main" val="29472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2213" y="-27384"/>
            <a:ext cx="7772400" cy="1143000"/>
          </a:xfrm>
        </p:spPr>
        <p:txBody>
          <a:bodyPr/>
          <a:lstStyle/>
          <a:p>
            <a:r>
              <a:rPr lang="en-AU" dirty="0" smtClean="0"/>
              <a:t>Equatorial v Alt-</a:t>
            </a:r>
            <a:r>
              <a:rPr lang="en-AU" dirty="0" err="1" smtClean="0"/>
              <a:t>Az</a:t>
            </a:r>
            <a:r>
              <a:rPr lang="en-AU" dirty="0" smtClean="0"/>
              <a:t> 1950s debate</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34</a:t>
            </a:fld>
            <a:endParaRPr lang="en-AU"/>
          </a:p>
        </p:txBody>
      </p:sp>
      <p:sp>
        <p:nvSpPr>
          <p:cNvPr id="6" name="Date Placeholder 5"/>
          <p:cNvSpPr>
            <a:spLocks noGrp="1"/>
          </p:cNvSpPr>
          <p:nvPr>
            <p:ph type="dt" sz="half" idx="10"/>
          </p:nvPr>
        </p:nvSpPr>
        <p:spPr/>
        <p:txBody>
          <a:bodyPr/>
          <a:lstStyle/>
          <a:p>
            <a:r>
              <a:rPr lang="en-US" smtClean="0"/>
              <a:t>17 Aug 2014</a:t>
            </a:r>
            <a:endParaRPr lang="en-AU"/>
          </a:p>
        </p:txBody>
      </p:sp>
      <p:sp>
        <p:nvSpPr>
          <p:cNvPr id="7" name="Footer Placeholder 6"/>
          <p:cNvSpPr>
            <a:spLocks noGrp="1"/>
          </p:cNvSpPr>
          <p:nvPr>
            <p:ph type="ftr" sz="quarter" idx="11"/>
          </p:nvPr>
        </p:nvSpPr>
        <p:spPr/>
        <p:txBody>
          <a:bodyPr/>
          <a:lstStyle/>
          <a:p>
            <a:r>
              <a:rPr lang="sv-SE" smtClean="0"/>
              <a:t>Ron Ekers: URSI GASS Beijing</a:t>
            </a:r>
            <a:endParaRPr lang="en-AU"/>
          </a:p>
        </p:txBody>
      </p:sp>
      <p:grpSp>
        <p:nvGrpSpPr>
          <p:cNvPr id="5" name="Group 4"/>
          <p:cNvGrpSpPr/>
          <p:nvPr/>
        </p:nvGrpSpPr>
        <p:grpSpPr>
          <a:xfrm>
            <a:off x="323528" y="2564904"/>
            <a:ext cx="3674420" cy="4259037"/>
            <a:chOff x="-1" y="2803155"/>
            <a:chExt cx="3241675" cy="4043013"/>
          </a:xfrm>
        </p:grpSpPr>
        <p:pic>
          <p:nvPicPr>
            <p:cNvPr id="1026" name="Picture 2" descr="C:\User Files\images work\Telescopes\NRAO\VLA-S-28.JPG"/>
            <p:cNvPicPr>
              <a:picLocks noChangeAspect="1" noChangeArrowheads="1"/>
            </p:cNvPicPr>
            <p:nvPr/>
          </p:nvPicPr>
          <p:blipFill rotWithShape="1">
            <a:blip r:embed="rId3" cstate="screen"/>
            <a:srcRect t="9448" b="5790"/>
            <a:stretch/>
          </p:blipFill>
          <p:spPr bwMode="auto">
            <a:xfrm>
              <a:off x="-1" y="2803155"/>
              <a:ext cx="3241675" cy="4043013"/>
            </a:xfrm>
            <a:prstGeom prst="rect">
              <a:avLst/>
            </a:prstGeom>
            <a:ln>
              <a:noFill/>
            </a:ln>
            <a:effectLst>
              <a:softEdge rad="112500"/>
            </a:effectLst>
          </p:spPr>
        </p:pic>
        <p:sp>
          <p:nvSpPr>
            <p:cNvPr id="8" name="TextBox 7"/>
            <p:cNvSpPr txBox="1"/>
            <p:nvPr/>
          </p:nvSpPr>
          <p:spPr>
            <a:xfrm>
              <a:off x="1486216" y="5879160"/>
              <a:ext cx="1626628" cy="379816"/>
            </a:xfrm>
            <a:prstGeom prst="rect">
              <a:avLst/>
            </a:prstGeom>
            <a:noFill/>
            <a:ln>
              <a:solidFill>
                <a:srgbClr val="FFFF00"/>
              </a:solidFill>
            </a:ln>
          </p:spPr>
          <p:txBody>
            <a:bodyPr wrap="none" rtlCol="0">
              <a:spAutoFit/>
            </a:bodyPr>
            <a:lstStyle/>
            <a:p>
              <a:r>
                <a:rPr lang="en-AU" sz="2000" dirty="0" smtClean="0"/>
                <a:t>Greenbank 140’</a:t>
              </a:r>
              <a:endParaRPr lang="en-AU" sz="2000" dirty="0"/>
            </a:p>
          </p:txBody>
        </p:sp>
      </p:grpSp>
      <p:grpSp>
        <p:nvGrpSpPr>
          <p:cNvPr id="11" name="Group 10"/>
          <p:cNvGrpSpPr/>
          <p:nvPr/>
        </p:nvGrpSpPr>
        <p:grpSpPr>
          <a:xfrm>
            <a:off x="4011657" y="2564904"/>
            <a:ext cx="4590808" cy="4252867"/>
            <a:chOff x="4011657" y="2763763"/>
            <a:chExt cx="4385187" cy="4054008"/>
          </a:xfrm>
        </p:grpSpPr>
        <p:pic>
          <p:nvPicPr>
            <p:cNvPr id="1028" name="Picture 4" descr="C:\User Files\images work\Telescopes\ATNF\Parkes\Parkes Radiotelescope.TIF"/>
            <p:cNvPicPr>
              <a:picLocks noChangeAspect="1" noChangeArrowheads="1"/>
            </p:cNvPicPr>
            <p:nvPr/>
          </p:nvPicPr>
          <p:blipFill>
            <a:blip r:embed="rId4" cstate="screen"/>
            <a:srcRect l="15558" r="12214"/>
            <a:stretch>
              <a:fillRect/>
            </a:stretch>
          </p:blipFill>
          <p:spPr bwMode="auto">
            <a:xfrm flipH="1">
              <a:off x="4011657" y="2763763"/>
              <a:ext cx="4385187" cy="4054008"/>
            </a:xfrm>
            <a:prstGeom prst="rect">
              <a:avLst/>
            </a:prstGeom>
            <a:ln>
              <a:noFill/>
            </a:ln>
            <a:effectLst>
              <a:softEdge rad="112500"/>
            </a:effectLst>
          </p:spPr>
        </p:pic>
        <p:sp>
          <p:nvSpPr>
            <p:cNvPr id="9" name="TextBox 8"/>
            <p:cNvSpPr txBox="1"/>
            <p:nvPr/>
          </p:nvSpPr>
          <p:spPr>
            <a:xfrm>
              <a:off x="6197689" y="6294898"/>
              <a:ext cx="1978807" cy="381401"/>
            </a:xfrm>
            <a:prstGeom prst="rect">
              <a:avLst/>
            </a:prstGeom>
            <a:noFill/>
            <a:ln>
              <a:solidFill>
                <a:srgbClr val="FFFF00"/>
              </a:solidFill>
            </a:ln>
          </p:spPr>
          <p:txBody>
            <a:bodyPr wrap="none" rtlCol="0">
              <a:spAutoFit/>
            </a:bodyPr>
            <a:lstStyle/>
            <a:p>
              <a:r>
                <a:rPr lang="en-AU" sz="2000" dirty="0" smtClean="0"/>
                <a:t>Parkes 210’ (64m)</a:t>
              </a:r>
              <a:endParaRPr lang="en-AU" sz="2000" dirty="0"/>
            </a:p>
          </p:txBody>
        </p:sp>
      </p:grpSp>
      <p:sp>
        <p:nvSpPr>
          <p:cNvPr id="3" name="Content Placeholder 2"/>
          <p:cNvSpPr>
            <a:spLocks noGrp="1"/>
          </p:cNvSpPr>
          <p:nvPr>
            <p:ph idx="1"/>
          </p:nvPr>
        </p:nvSpPr>
        <p:spPr>
          <a:xfrm>
            <a:off x="539552" y="1124744"/>
            <a:ext cx="8062913" cy="4114800"/>
          </a:xfrm>
        </p:spPr>
        <p:txBody>
          <a:bodyPr/>
          <a:lstStyle/>
          <a:p>
            <a:r>
              <a:rPr lang="en-AU" sz="2800" dirty="0" smtClean="0"/>
              <a:t>Coordinate conversion</a:t>
            </a:r>
          </a:p>
          <a:p>
            <a:r>
              <a:rPr lang="en-AU" sz="2800" dirty="0" smtClean="0"/>
              <a:t>Drive motor difficult with Alt-</a:t>
            </a:r>
            <a:r>
              <a:rPr lang="en-AU" sz="2800" dirty="0" err="1" smtClean="0"/>
              <a:t>Az</a:t>
            </a:r>
            <a:endParaRPr lang="en-AU" sz="2800" dirty="0" smtClean="0"/>
          </a:p>
          <a:p>
            <a:pPr lvl="1"/>
            <a:r>
              <a:rPr lang="en-AU" sz="2400" dirty="0" smtClean="0"/>
              <a:t>Merle </a:t>
            </a:r>
            <a:r>
              <a:rPr lang="en-AU" sz="2400" dirty="0" err="1" smtClean="0"/>
              <a:t>Tuve</a:t>
            </a:r>
            <a:r>
              <a:rPr lang="en-AU" sz="2400" dirty="0" smtClean="0"/>
              <a:t>, Director DTM, Carnegie Institute</a:t>
            </a:r>
            <a:endParaRPr lang="en-AU" sz="2400" dirty="0"/>
          </a:p>
        </p:txBody>
      </p:sp>
      <p:sp>
        <p:nvSpPr>
          <p:cNvPr id="12" name="Explosion 1 11"/>
          <p:cNvSpPr/>
          <p:nvPr/>
        </p:nvSpPr>
        <p:spPr bwMode="auto">
          <a:xfrm>
            <a:off x="5782302" y="260648"/>
            <a:ext cx="3398210" cy="2664296"/>
          </a:xfrm>
          <a:prstGeom prst="irregularSeal1">
            <a:avLst/>
          </a:prstGeom>
          <a:solidFill>
            <a:schemeClr val="accent1">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b="0" i="0" u="none" strike="noStrike" cap="none" normalizeH="0" baseline="0" dirty="0" smtClean="0">
                <a:ln>
                  <a:noFill/>
                </a:ln>
                <a:effectLst/>
                <a:latin typeface="Times New Roman" pitchFamily="18" charset="0"/>
                <a:cs typeface="Arial" charset="0"/>
              </a:rPr>
              <a:t>Barnes Wallis</a:t>
            </a:r>
          </a:p>
          <a:p>
            <a:pPr marL="0" marR="0" indent="0" algn="ctr" defTabSz="914400" rtl="0" eaLnBrk="0" fontAlgn="base" latinLnBrk="0" hangingPunct="0">
              <a:lnSpc>
                <a:spcPct val="100000"/>
              </a:lnSpc>
              <a:spcBef>
                <a:spcPct val="0"/>
              </a:spcBef>
              <a:spcAft>
                <a:spcPct val="0"/>
              </a:spcAft>
              <a:buClrTx/>
              <a:buSzTx/>
              <a:buFontTx/>
              <a:buNone/>
              <a:tabLst/>
            </a:pPr>
            <a:r>
              <a:rPr kumimoji="0" lang="en-AU" b="0" i="0" u="none" strike="noStrike" cap="none" normalizeH="0" baseline="0" dirty="0" smtClean="0">
                <a:ln>
                  <a:noFill/>
                </a:ln>
                <a:effectLst/>
                <a:latin typeface="Times New Roman" pitchFamily="18" charset="0"/>
                <a:cs typeface="Arial" charset="0"/>
              </a:rPr>
              <a:t>Master Equatorial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Equatorial v Alt-</a:t>
            </a:r>
            <a:r>
              <a:rPr lang="en-AU" dirty="0" err="1" smtClean="0"/>
              <a:t>Az</a:t>
            </a:r>
            <a:r>
              <a:rPr lang="en-AU" dirty="0" smtClean="0"/>
              <a:t> 1960s debate</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35</a:t>
            </a:fld>
            <a:endParaRPr lang="en-AU"/>
          </a:p>
        </p:txBody>
      </p:sp>
      <p:sp>
        <p:nvSpPr>
          <p:cNvPr id="6" name="Date Placeholder 5"/>
          <p:cNvSpPr>
            <a:spLocks noGrp="1"/>
          </p:cNvSpPr>
          <p:nvPr>
            <p:ph type="dt" sz="half" idx="10"/>
          </p:nvPr>
        </p:nvSpPr>
        <p:spPr/>
        <p:txBody>
          <a:bodyPr/>
          <a:lstStyle/>
          <a:p>
            <a:r>
              <a:rPr lang="en-US" smtClean="0"/>
              <a:t>17 Aug 2014</a:t>
            </a:r>
            <a:endParaRPr lang="en-AU"/>
          </a:p>
        </p:txBody>
      </p:sp>
      <p:sp>
        <p:nvSpPr>
          <p:cNvPr id="7" name="Footer Placeholder 6"/>
          <p:cNvSpPr>
            <a:spLocks noGrp="1"/>
          </p:cNvSpPr>
          <p:nvPr>
            <p:ph type="ftr" sz="quarter" idx="11"/>
          </p:nvPr>
        </p:nvSpPr>
        <p:spPr/>
        <p:txBody>
          <a:bodyPr/>
          <a:lstStyle/>
          <a:p>
            <a:r>
              <a:rPr lang="sv-SE" smtClean="0"/>
              <a:t>Ron Ekers: URSI GASS Beijing</a:t>
            </a:r>
            <a:endParaRPr lang="en-AU"/>
          </a:p>
        </p:txBody>
      </p:sp>
      <p:pic>
        <p:nvPicPr>
          <p:cNvPr id="3" name="Picture 2" descr="C:\User Files\images work\Telescopes\NRAO\vla_moon.tif"/>
          <p:cNvPicPr>
            <a:picLocks noChangeAspect="1" noChangeArrowheads="1"/>
          </p:cNvPicPr>
          <p:nvPr/>
        </p:nvPicPr>
        <p:blipFill>
          <a:blip r:embed="rId2" cstate="screen"/>
          <a:srcRect/>
          <a:stretch>
            <a:fillRect/>
          </a:stretch>
        </p:blipFill>
        <p:spPr bwMode="auto">
          <a:xfrm>
            <a:off x="0" y="3528003"/>
            <a:ext cx="5004048" cy="3329997"/>
          </a:xfrm>
          <a:prstGeom prst="rect">
            <a:avLst/>
          </a:prstGeom>
          <a:noFill/>
        </p:spPr>
      </p:pic>
      <p:pic>
        <p:nvPicPr>
          <p:cNvPr id="1027" name="Picture 3" descr="C:\User Files\images work\Technical\Slides_Yellow\Y7.JPG"/>
          <p:cNvPicPr>
            <a:picLocks noChangeAspect="1" noChangeArrowheads="1"/>
          </p:cNvPicPr>
          <p:nvPr/>
        </p:nvPicPr>
        <p:blipFill>
          <a:blip r:embed="rId3" cstate="screen"/>
          <a:srcRect/>
          <a:stretch>
            <a:fillRect/>
          </a:stretch>
        </p:blipFill>
        <p:spPr bwMode="auto">
          <a:xfrm>
            <a:off x="5043528" y="3429000"/>
            <a:ext cx="4100472" cy="3429000"/>
          </a:xfrm>
          <a:prstGeom prst="rect">
            <a:avLst/>
          </a:prstGeom>
          <a:noFill/>
        </p:spPr>
      </p:pic>
      <p:sp>
        <p:nvSpPr>
          <p:cNvPr id="12" name="Content Placeholder 11"/>
          <p:cNvSpPr>
            <a:spLocks noGrp="1"/>
          </p:cNvSpPr>
          <p:nvPr>
            <p:ph idx="1"/>
          </p:nvPr>
        </p:nvSpPr>
        <p:spPr>
          <a:xfrm>
            <a:off x="540543" y="1412776"/>
            <a:ext cx="8062913" cy="4114800"/>
          </a:xfrm>
        </p:spPr>
        <p:txBody>
          <a:bodyPr/>
          <a:lstStyle/>
          <a:p>
            <a:r>
              <a:rPr lang="en-AU" dirty="0" smtClean="0"/>
              <a:t>Coordinate conversion no longer the issue</a:t>
            </a:r>
          </a:p>
          <a:p>
            <a:r>
              <a:rPr lang="en-AU" dirty="0" smtClean="0"/>
              <a:t>Alt-</a:t>
            </a:r>
            <a:r>
              <a:rPr lang="en-AU" dirty="0" err="1" smtClean="0"/>
              <a:t>Az</a:t>
            </a:r>
            <a:r>
              <a:rPr lang="en-AU" dirty="0" smtClean="0"/>
              <a:t> are cheaper but beams and </a:t>
            </a:r>
            <a:r>
              <a:rPr lang="en-AU" dirty="0" err="1" smtClean="0"/>
              <a:t>sidelobes</a:t>
            </a:r>
            <a:r>
              <a:rPr lang="en-AU" dirty="0" smtClean="0"/>
              <a:t> rotate on the sky limiting dynamic range</a:t>
            </a:r>
            <a:endParaRPr lang="en-AU" dirty="0"/>
          </a:p>
        </p:txBody>
      </p:sp>
      <p:sp>
        <p:nvSpPr>
          <p:cNvPr id="13" name="TextBox 12"/>
          <p:cNvSpPr txBox="1"/>
          <p:nvPr/>
        </p:nvSpPr>
        <p:spPr>
          <a:xfrm>
            <a:off x="3419872" y="6396335"/>
            <a:ext cx="1559081" cy="461665"/>
          </a:xfrm>
          <a:prstGeom prst="rect">
            <a:avLst/>
          </a:prstGeom>
          <a:noFill/>
          <a:ln>
            <a:solidFill>
              <a:srgbClr val="FFFF00"/>
            </a:solidFill>
          </a:ln>
        </p:spPr>
        <p:txBody>
          <a:bodyPr wrap="none" rtlCol="0">
            <a:spAutoFit/>
          </a:bodyPr>
          <a:lstStyle/>
          <a:p>
            <a:r>
              <a:rPr lang="en-AU" dirty="0" smtClean="0"/>
              <a:t>VLA alt-</a:t>
            </a:r>
            <a:r>
              <a:rPr lang="en-AU" dirty="0" err="1" smtClean="0"/>
              <a:t>az</a:t>
            </a:r>
            <a:endParaRPr lang="en-AU" dirty="0"/>
          </a:p>
        </p:txBody>
      </p:sp>
      <p:sp>
        <p:nvSpPr>
          <p:cNvPr id="14" name="TextBox 13"/>
          <p:cNvSpPr txBox="1"/>
          <p:nvPr/>
        </p:nvSpPr>
        <p:spPr>
          <a:xfrm>
            <a:off x="6824134" y="6396335"/>
            <a:ext cx="2319866" cy="461665"/>
          </a:xfrm>
          <a:prstGeom prst="rect">
            <a:avLst/>
          </a:prstGeom>
          <a:noFill/>
          <a:ln>
            <a:solidFill>
              <a:srgbClr val="FFFF00"/>
            </a:solidFill>
          </a:ln>
        </p:spPr>
        <p:txBody>
          <a:bodyPr wrap="square" rtlCol="0">
            <a:spAutoFit/>
          </a:bodyPr>
          <a:lstStyle/>
          <a:p>
            <a:r>
              <a:rPr lang="en-AU" dirty="0" smtClean="0"/>
              <a:t>WSRT equatorial</a:t>
            </a:r>
            <a:endParaRPr lang="en-A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Sky_moun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screen"/>
          <a:stretch>
            <a:fillRect/>
          </a:stretch>
        </p:blipFill>
        <p:spPr>
          <a:xfrm>
            <a:off x="-485800" y="620688"/>
            <a:ext cx="6858000" cy="5943600"/>
          </a:xfrm>
          <a:prstGeom prst="rect">
            <a:avLst/>
          </a:prstGeom>
        </p:spPr>
      </p:pic>
      <p:sp>
        <p:nvSpPr>
          <p:cNvPr id="2" name="Title 1"/>
          <p:cNvSpPr>
            <a:spLocks noGrp="1"/>
          </p:cNvSpPr>
          <p:nvPr>
            <p:ph type="title"/>
          </p:nvPr>
        </p:nvSpPr>
        <p:spPr/>
        <p:txBody>
          <a:bodyPr/>
          <a:lstStyle/>
          <a:p>
            <a:r>
              <a:rPr lang="en-AU" dirty="0" smtClean="0"/>
              <a:t>Roll axis</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36</a:t>
            </a:fld>
            <a:endParaRPr lang="en-AU"/>
          </a:p>
        </p:txBody>
      </p:sp>
      <p:pic>
        <p:nvPicPr>
          <p:cNvPr id="1026" name="Picture 2" descr="C:\User Files\images work\Telescopes\ASKAP\CETC_ASKAP_antenna.jpg"/>
          <p:cNvPicPr>
            <a:picLocks noChangeAspect="1" noChangeArrowheads="1"/>
          </p:cNvPicPr>
          <p:nvPr/>
        </p:nvPicPr>
        <p:blipFill>
          <a:blip r:embed="rId5" cstate="screen"/>
          <a:srcRect/>
          <a:stretch>
            <a:fillRect/>
          </a:stretch>
        </p:blipFill>
        <p:spPr bwMode="auto">
          <a:xfrm>
            <a:off x="6156176" y="3286039"/>
            <a:ext cx="2771800" cy="3571961"/>
          </a:xfrm>
          <a:prstGeom prst="rect">
            <a:avLst/>
          </a:prstGeom>
          <a:noFill/>
        </p:spPr>
      </p:pic>
      <p:sp>
        <p:nvSpPr>
          <p:cNvPr id="7" name="Content Placeholder 6"/>
          <p:cNvSpPr>
            <a:spLocks noGrp="1"/>
          </p:cNvSpPr>
          <p:nvPr>
            <p:ph idx="1"/>
          </p:nvPr>
        </p:nvSpPr>
        <p:spPr>
          <a:xfrm>
            <a:off x="6156176" y="1196752"/>
            <a:ext cx="2987824" cy="2088232"/>
          </a:xfrm>
        </p:spPr>
        <p:txBody>
          <a:bodyPr/>
          <a:lstStyle/>
          <a:p>
            <a:r>
              <a:rPr lang="en-AU" sz="2400" dirty="0" smtClean="0"/>
              <a:t>ASKAP antenna</a:t>
            </a:r>
          </a:p>
          <a:p>
            <a:r>
              <a:rPr lang="en-AU" sz="2400" dirty="0" smtClean="0"/>
              <a:t>CETC54</a:t>
            </a:r>
          </a:p>
          <a:p>
            <a:r>
              <a:rPr lang="en-AU" sz="2400" dirty="0" smtClean="0"/>
              <a:t>10% incremental cost for 3 axis mount</a:t>
            </a:r>
          </a:p>
        </p:txBody>
      </p:sp>
      <p:sp>
        <p:nvSpPr>
          <p:cNvPr id="8" name="Date Placeholder 7"/>
          <p:cNvSpPr>
            <a:spLocks noGrp="1"/>
          </p:cNvSpPr>
          <p:nvPr>
            <p:ph type="dt" sz="half" idx="10"/>
          </p:nvPr>
        </p:nvSpPr>
        <p:spPr/>
        <p:txBody>
          <a:bodyPr/>
          <a:lstStyle/>
          <a:p>
            <a:r>
              <a:rPr lang="en-US" dirty="0" smtClean="0">
                <a:solidFill>
                  <a:srgbClr val="FFC000"/>
                </a:solidFill>
              </a:rPr>
              <a:t>17 Aug 2014</a:t>
            </a:r>
            <a:endParaRPr lang="en-AU" dirty="0">
              <a:solidFill>
                <a:srgbClr val="FFC000"/>
              </a:solidFill>
            </a:endParaRPr>
          </a:p>
        </p:txBody>
      </p:sp>
      <p:sp>
        <p:nvSpPr>
          <p:cNvPr id="9" name="Footer Placeholder 8"/>
          <p:cNvSpPr>
            <a:spLocks noGrp="1"/>
          </p:cNvSpPr>
          <p:nvPr>
            <p:ph type="ftr" sz="quarter" idx="11"/>
          </p:nvPr>
        </p:nvSpPr>
        <p:spPr/>
        <p:txBody>
          <a:bodyPr/>
          <a:lstStyle/>
          <a:p>
            <a:r>
              <a:rPr lang="sv-SE" dirty="0" smtClean="0">
                <a:solidFill>
                  <a:srgbClr val="FFC000"/>
                </a:solidFill>
              </a:rPr>
              <a:t>Ron Ekers: URSI GASS Beijing</a:t>
            </a:r>
            <a:endParaRPr lang="en-AU"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 Files\images work\Telescopes\ASKAP\ASKAP_2012.jpg"/>
          <p:cNvPicPr>
            <a:picLocks noChangeAspect="1" noChangeArrowheads="1"/>
          </p:cNvPicPr>
          <p:nvPr/>
        </p:nvPicPr>
        <p:blipFill>
          <a:blip r:embed="rId2" cstate="screen"/>
          <a:srcRect/>
          <a:stretch>
            <a:fillRect/>
          </a:stretch>
        </p:blipFill>
        <p:spPr bwMode="auto">
          <a:xfrm>
            <a:off x="0" y="0"/>
            <a:ext cx="9144000" cy="6858001"/>
          </a:xfrm>
          <a:prstGeom prst="rect">
            <a:avLst/>
          </a:prstGeom>
          <a:noFill/>
        </p:spPr>
      </p:pic>
      <p:sp>
        <p:nvSpPr>
          <p:cNvPr id="2" name="Title 1"/>
          <p:cNvSpPr>
            <a:spLocks noGrp="1"/>
          </p:cNvSpPr>
          <p:nvPr>
            <p:ph type="title"/>
          </p:nvPr>
        </p:nvSpPr>
        <p:spPr/>
        <p:txBody>
          <a:bodyPr/>
          <a:lstStyle/>
          <a:p>
            <a:r>
              <a:rPr lang="en-AU" dirty="0" smtClean="0">
                <a:solidFill>
                  <a:schemeClr val="bg2">
                    <a:lumMod val="60000"/>
                    <a:lumOff val="40000"/>
                  </a:schemeClr>
                </a:solidFill>
              </a:rPr>
              <a:t>ASKAP antennas</a:t>
            </a:r>
            <a:endParaRPr lang="en-AU" dirty="0">
              <a:solidFill>
                <a:schemeClr val="bg2">
                  <a:lumMod val="60000"/>
                  <a:lumOff val="40000"/>
                </a:schemeClr>
              </a:solidFill>
            </a:endParaRPr>
          </a:p>
        </p:txBody>
      </p:sp>
      <p:sp>
        <p:nvSpPr>
          <p:cNvPr id="3" name="Content Placeholder 2"/>
          <p:cNvSpPr>
            <a:spLocks noGrp="1"/>
          </p:cNvSpPr>
          <p:nvPr>
            <p:ph idx="1"/>
          </p:nvPr>
        </p:nvSpPr>
        <p:spPr>
          <a:xfrm>
            <a:off x="685800" y="1916832"/>
            <a:ext cx="7918648" cy="3755306"/>
          </a:xfrm>
        </p:spPr>
        <p:txBody>
          <a:bodyPr/>
          <a:lstStyle/>
          <a:p>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37</a:t>
            </a:fld>
            <a:endParaRPr lang="en-AU"/>
          </a:p>
        </p:txBody>
      </p:sp>
      <p:sp>
        <p:nvSpPr>
          <p:cNvPr id="6" name="Date Placeholder 5"/>
          <p:cNvSpPr>
            <a:spLocks noGrp="1"/>
          </p:cNvSpPr>
          <p:nvPr>
            <p:ph type="dt" sz="half" idx="10"/>
          </p:nvPr>
        </p:nvSpPr>
        <p:spPr/>
        <p:txBody>
          <a:bodyPr/>
          <a:lstStyle/>
          <a:p>
            <a:r>
              <a:rPr lang="en-US" smtClean="0"/>
              <a:t>17 Aug 2014</a:t>
            </a:r>
            <a:endParaRPr lang="en-AU"/>
          </a:p>
        </p:txBody>
      </p:sp>
      <p:sp>
        <p:nvSpPr>
          <p:cNvPr id="7" name="Footer Placeholder 6"/>
          <p:cNvSpPr>
            <a:spLocks noGrp="1"/>
          </p:cNvSpPr>
          <p:nvPr>
            <p:ph type="ftr" sz="quarter" idx="11"/>
          </p:nvPr>
        </p:nvSpPr>
        <p:spPr/>
        <p:txBody>
          <a:bodyPr/>
          <a:lstStyle/>
          <a:p>
            <a:r>
              <a:rPr lang="sv-SE" smtClean="0"/>
              <a:t>Ron Ekers: URSI GASS Beijing</a:t>
            </a:r>
            <a:endParaRPr lang="en-A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en-US" dirty="0" smtClean="0"/>
              <a:t>17 Aug 2014</a:t>
            </a:r>
            <a:endParaRPr lang="en-AU" dirty="0"/>
          </a:p>
        </p:txBody>
      </p:sp>
      <p:sp>
        <p:nvSpPr>
          <p:cNvPr id="10" name="Footer Placeholder 9"/>
          <p:cNvSpPr>
            <a:spLocks noGrp="1"/>
          </p:cNvSpPr>
          <p:nvPr>
            <p:ph type="ftr" sz="quarter" idx="11"/>
          </p:nvPr>
        </p:nvSpPr>
        <p:spPr/>
        <p:txBody>
          <a:bodyPr/>
          <a:lstStyle/>
          <a:p>
            <a:r>
              <a:rPr lang="sv-SE" dirty="0" smtClean="0"/>
              <a:t>Ron Ekers: URSI GASS Beijing</a:t>
            </a:r>
            <a:endParaRPr lang="en-AU" dirty="0"/>
          </a:p>
        </p:txBody>
      </p:sp>
      <p:pic>
        <p:nvPicPr>
          <p:cNvPr id="1026" name="Picture 2" descr="C:\User Files\images work\Telescopes\ASKAP\roll_axis_spw0_comparison_separateslides.001.jpg"/>
          <p:cNvPicPr>
            <a:picLocks noChangeAspect="1" noChangeArrowheads="1"/>
          </p:cNvPicPr>
          <p:nvPr/>
        </p:nvPicPr>
        <p:blipFill>
          <a:blip r:embed="rId3" cstate="print"/>
          <a:srcRect l="2751" t="9030" r="2751" b="8001"/>
          <a:stretch>
            <a:fillRect/>
          </a:stretch>
        </p:blipFill>
        <p:spPr bwMode="auto">
          <a:xfrm>
            <a:off x="0" y="836712"/>
            <a:ext cx="9144000" cy="6021288"/>
          </a:xfrm>
          <a:prstGeom prst="rect">
            <a:avLst/>
          </a:prstGeom>
          <a:noFill/>
        </p:spPr>
      </p:pic>
      <p:sp>
        <p:nvSpPr>
          <p:cNvPr id="2" name="Title 1"/>
          <p:cNvSpPr>
            <a:spLocks noGrp="1"/>
          </p:cNvSpPr>
          <p:nvPr>
            <p:ph type="title"/>
          </p:nvPr>
        </p:nvSpPr>
        <p:spPr>
          <a:xfrm>
            <a:off x="323465" y="-27384"/>
            <a:ext cx="8497069" cy="792832"/>
          </a:xfrm>
        </p:spPr>
        <p:txBody>
          <a:bodyPr/>
          <a:lstStyle/>
          <a:p>
            <a:r>
              <a:rPr lang="en-AU" dirty="0" smtClean="0"/>
              <a:t>Effect of roll axis</a:t>
            </a:r>
            <a:r>
              <a:rPr lang="en-AU" baseline="0" dirty="0" smtClean="0"/>
              <a:t> on image quality</a:t>
            </a:r>
            <a:endParaRPr lang="en-AU" dirty="0"/>
          </a:p>
        </p:txBody>
      </p:sp>
      <p:sp>
        <p:nvSpPr>
          <p:cNvPr id="3" name="Content Placeholder 2"/>
          <p:cNvSpPr>
            <a:spLocks noGrp="1"/>
          </p:cNvSpPr>
          <p:nvPr>
            <p:ph idx="1"/>
          </p:nvPr>
        </p:nvSpPr>
        <p:spPr>
          <a:xfrm>
            <a:off x="0" y="764704"/>
            <a:ext cx="6156175" cy="4114800"/>
          </a:xfrm>
        </p:spPr>
        <p:txBody>
          <a:bodyPr/>
          <a:lstStyle/>
          <a:p>
            <a:r>
              <a:rPr lang="en-AU" dirty="0" smtClean="0"/>
              <a:t>ASKAP BETA array: 6 elements, 0.7-1GHz</a:t>
            </a:r>
          </a:p>
          <a:p>
            <a:r>
              <a:rPr lang="en-AU" dirty="0" smtClean="0"/>
              <a:t>Dynamic range about 3,000:1</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38</a:t>
            </a:fld>
            <a:endParaRPr lang="en-AU"/>
          </a:p>
        </p:txBody>
      </p:sp>
      <p:sp>
        <p:nvSpPr>
          <p:cNvPr id="7" name="TextBox 6"/>
          <p:cNvSpPr txBox="1"/>
          <p:nvPr/>
        </p:nvSpPr>
        <p:spPr>
          <a:xfrm>
            <a:off x="8028384" y="836712"/>
            <a:ext cx="1098378" cy="46166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AU" dirty="0" smtClean="0">
                <a:solidFill>
                  <a:srgbClr val="FFFF00"/>
                </a:solidFill>
              </a:rPr>
              <a:t>Roll on</a:t>
            </a:r>
            <a:endParaRPr lang="en-AU" dirty="0">
              <a:solidFill>
                <a:srgbClr val="FFFF00"/>
              </a:solidFill>
            </a:endParaRPr>
          </a:p>
        </p:txBody>
      </p:sp>
      <p:sp>
        <p:nvSpPr>
          <p:cNvPr id="11" name="TextBox 10"/>
          <p:cNvSpPr txBox="1"/>
          <p:nvPr/>
        </p:nvSpPr>
        <p:spPr>
          <a:xfrm>
            <a:off x="0" y="6396335"/>
            <a:ext cx="1851789" cy="461665"/>
          </a:xfrm>
          <a:prstGeom prst="rect">
            <a:avLst/>
          </a:prstGeom>
          <a:noFill/>
        </p:spPr>
        <p:txBody>
          <a:bodyPr wrap="none" rtlCol="0">
            <a:spAutoFit/>
          </a:bodyPr>
          <a:lstStyle/>
          <a:p>
            <a:r>
              <a:rPr lang="en-AU" dirty="0" smtClean="0"/>
              <a:t>Ian Heywood</a:t>
            </a:r>
            <a:endParaRPr lang="en-A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en-US" dirty="0" smtClean="0"/>
              <a:t>17 Aug 2014</a:t>
            </a:r>
            <a:endParaRPr lang="en-AU" dirty="0"/>
          </a:p>
        </p:txBody>
      </p:sp>
      <p:sp>
        <p:nvSpPr>
          <p:cNvPr id="10" name="Footer Placeholder 9"/>
          <p:cNvSpPr>
            <a:spLocks noGrp="1"/>
          </p:cNvSpPr>
          <p:nvPr>
            <p:ph type="ftr" sz="quarter" idx="11"/>
          </p:nvPr>
        </p:nvSpPr>
        <p:spPr/>
        <p:txBody>
          <a:bodyPr/>
          <a:lstStyle/>
          <a:p>
            <a:r>
              <a:rPr lang="sv-SE" dirty="0" smtClean="0"/>
              <a:t>Ron Ekers: URSI GASS Beijing</a:t>
            </a:r>
            <a:endParaRPr lang="en-AU" dirty="0"/>
          </a:p>
        </p:txBody>
      </p:sp>
      <p:pic>
        <p:nvPicPr>
          <p:cNvPr id="2050" name="Picture 2" descr="C:\User Files\images work\Telescopes\ASKAP\roll_axis_spw0_comparison_separateslides.002.jpg"/>
          <p:cNvPicPr>
            <a:picLocks noChangeAspect="1" noChangeArrowheads="1"/>
          </p:cNvPicPr>
          <p:nvPr/>
        </p:nvPicPr>
        <p:blipFill>
          <a:blip r:embed="rId3" cstate="print"/>
          <a:srcRect l="2539" t="8669" r="2470" b="7822"/>
          <a:stretch>
            <a:fillRect/>
          </a:stretch>
        </p:blipFill>
        <p:spPr bwMode="auto">
          <a:xfrm>
            <a:off x="-1" y="836712"/>
            <a:ext cx="9132287" cy="6021288"/>
          </a:xfrm>
          <a:prstGeom prst="rect">
            <a:avLst/>
          </a:prstGeom>
          <a:noFill/>
        </p:spPr>
      </p:pic>
      <p:sp>
        <p:nvSpPr>
          <p:cNvPr id="2" name="Title 1"/>
          <p:cNvSpPr>
            <a:spLocks noGrp="1"/>
          </p:cNvSpPr>
          <p:nvPr>
            <p:ph type="title"/>
          </p:nvPr>
        </p:nvSpPr>
        <p:spPr>
          <a:xfrm>
            <a:off x="323465" y="-27384"/>
            <a:ext cx="8497069" cy="792832"/>
          </a:xfrm>
        </p:spPr>
        <p:txBody>
          <a:bodyPr/>
          <a:lstStyle/>
          <a:p>
            <a:r>
              <a:rPr lang="en-AU" dirty="0" smtClean="0"/>
              <a:t>Effect of roll axis</a:t>
            </a:r>
            <a:r>
              <a:rPr lang="en-AU" baseline="0" dirty="0" smtClean="0"/>
              <a:t> on image quality</a:t>
            </a:r>
            <a:endParaRPr lang="en-AU" dirty="0"/>
          </a:p>
        </p:txBody>
      </p:sp>
      <p:sp>
        <p:nvSpPr>
          <p:cNvPr id="3" name="Content Placeholder 2"/>
          <p:cNvSpPr>
            <a:spLocks noGrp="1"/>
          </p:cNvSpPr>
          <p:nvPr>
            <p:ph idx="1"/>
          </p:nvPr>
        </p:nvSpPr>
        <p:spPr>
          <a:xfrm>
            <a:off x="0" y="764704"/>
            <a:ext cx="6156175" cy="4114800"/>
          </a:xfrm>
        </p:spPr>
        <p:txBody>
          <a:bodyPr/>
          <a:lstStyle/>
          <a:p>
            <a:r>
              <a:rPr lang="en-AU" dirty="0" smtClean="0"/>
              <a:t>ASKAP BETA array: 6 elements, 0.7-1GHz</a:t>
            </a:r>
          </a:p>
          <a:p>
            <a:r>
              <a:rPr lang="en-AU" dirty="0" smtClean="0"/>
              <a:t>Dynamic range about 3,000:1</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39</a:t>
            </a:fld>
            <a:endParaRPr lang="en-AU"/>
          </a:p>
        </p:txBody>
      </p:sp>
      <p:sp>
        <p:nvSpPr>
          <p:cNvPr id="8" name="TextBox 7"/>
          <p:cNvSpPr txBox="1"/>
          <p:nvPr/>
        </p:nvSpPr>
        <p:spPr>
          <a:xfrm>
            <a:off x="7964408" y="836712"/>
            <a:ext cx="1144096" cy="46166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AU" dirty="0" smtClean="0">
                <a:solidFill>
                  <a:srgbClr val="FFFF00"/>
                </a:solidFill>
              </a:rPr>
              <a:t>Roll off</a:t>
            </a:r>
            <a:endParaRPr lang="en-AU" dirty="0">
              <a:solidFill>
                <a:srgbClr val="FFFF00"/>
              </a:solidFill>
            </a:endParaRPr>
          </a:p>
        </p:txBody>
      </p:sp>
      <p:sp>
        <p:nvSpPr>
          <p:cNvPr id="11" name="TextBox 10"/>
          <p:cNvSpPr txBox="1"/>
          <p:nvPr/>
        </p:nvSpPr>
        <p:spPr>
          <a:xfrm>
            <a:off x="0" y="6396335"/>
            <a:ext cx="1851789" cy="461665"/>
          </a:xfrm>
          <a:prstGeom prst="rect">
            <a:avLst/>
          </a:prstGeom>
          <a:noFill/>
        </p:spPr>
        <p:txBody>
          <a:bodyPr wrap="none" rtlCol="0">
            <a:spAutoFit/>
          </a:bodyPr>
          <a:lstStyle/>
          <a:p>
            <a:r>
              <a:rPr lang="en-AU" dirty="0" smtClean="0"/>
              <a:t>Ian Heywood</a:t>
            </a:r>
            <a:endParaRPr lang="en-A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p:spPr>
        <p:txBody>
          <a:bodyPr/>
          <a:lstStyle/>
          <a:p>
            <a:r>
              <a:rPr lang="en-AU" smtClean="0"/>
              <a:t>July 2011</a:t>
            </a:r>
          </a:p>
        </p:txBody>
      </p:sp>
      <p:sp>
        <p:nvSpPr>
          <p:cNvPr id="14339" name="Footer Placeholder 4"/>
          <p:cNvSpPr>
            <a:spLocks noGrp="1"/>
          </p:cNvSpPr>
          <p:nvPr>
            <p:ph type="ftr" sz="quarter" idx="11"/>
          </p:nvPr>
        </p:nvSpPr>
        <p:spPr>
          <a:noFill/>
        </p:spPr>
        <p:txBody>
          <a:bodyPr/>
          <a:lstStyle/>
          <a:p>
            <a:r>
              <a:rPr lang="en-AU" smtClean="0"/>
              <a:t>R D Ekers - APRIM2011</a:t>
            </a:r>
          </a:p>
        </p:txBody>
      </p:sp>
      <p:sp>
        <p:nvSpPr>
          <p:cNvPr id="14340" name="Slide Number Placeholder 5"/>
          <p:cNvSpPr>
            <a:spLocks noGrp="1"/>
          </p:cNvSpPr>
          <p:nvPr>
            <p:ph type="sldNum" sz="quarter" idx="12"/>
          </p:nvPr>
        </p:nvSpPr>
        <p:spPr>
          <a:noFill/>
        </p:spPr>
        <p:txBody>
          <a:bodyPr/>
          <a:lstStyle/>
          <a:p>
            <a:fld id="{6391F13B-2D53-4C10-BDB6-0CD020C4ADA0}" type="slidenum">
              <a:rPr lang="en-AU" smtClean="0"/>
              <a:pPr/>
              <a:t>4</a:t>
            </a:fld>
            <a:endParaRPr lang="en-AU" smtClean="0"/>
          </a:p>
        </p:txBody>
      </p:sp>
      <p:sp>
        <p:nvSpPr>
          <p:cNvPr id="14341" name="Rectangle 2"/>
          <p:cNvSpPr>
            <a:spLocks noGrp="1" noChangeArrowheads="1"/>
          </p:cNvSpPr>
          <p:nvPr>
            <p:ph type="title"/>
          </p:nvPr>
        </p:nvSpPr>
        <p:spPr>
          <a:xfrm>
            <a:off x="1066800" y="190500"/>
            <a:ext cx="7772400" cy="1181100"/>
          </a:xfrm>
        </p:spPr>
        <p:txBody>
          <a:bodyPr/>
          <a:lstStyle/>
          <a:p>
            <a:r>
              <a:rPr lang="en-US" sz="4000" dirty="0" smtClean="0"/>
              <a:t>The Discovery of the Non-Thermal Universe</a:t>
            </a:r>
          </a:p>
        </p:txBody>
      </p:sp>
      <p:sp>
        <p:nvSpPr>
          <p:cNvPr id="470019" name="Rectangle 3"/>
          <p:cNvSpPr>
            <a:spLocks noGrp="1" noChangeArrowheads="1"/>
          </p:cNvSpPr>
          <p:nvPr>
            <p:ph type="body" idx="1"/>
          </p:nvPr>
        </p:nvSpPr>
        <p:spPr>
          <a:xfrm>
            <a:off x="762000" y="1295400"/>
            <a:ext cx="7086600" cy="5105400"/>
          </a:xfrm>
        </p:spPr>
        <p:txBody>
          <a:bodyPr/>
          <a:lstStyle/>
          <a:p>
            <a:r>
              <a:rPr lang="en-US" sz="2800" smtClean="0"/>
              <a:t>1939 detected cosmic static by going to </a:t>
            </a:r>
            <a:r>
              <a:rPr lang="en-US" sz="2800" b="1" smtClean="0">
                <a:solidFill>
                  <a:srgbClr val="FFFF00"/>
                </a:solidFill>
              </a:rPr>
              <a:t>longer</a:t>
            </a:r>
            <a:r>
              <a:rPr lang="en-US" sz="2800" smtClean="0">
                <a:solidFill>
                  <a:srgbClr val="FFFF00"/>
                </a:solidFill>
              </a:rPr>
              <a:t> </a:t>
            </a:r>
            <a:r>
              <a:rPr lang="en-US" sz="2800" smtClean="0"/>
              <a:t>wavelengths</a:t>
            </a:r>
          </a:p>
          <a:p>
            <a:pPr lvl="1">
              <a:buFont typeface="Wingdings" pitchFamily="2" charset="2"/>
              <a:buChar char="û"/>
            </a:pPr>
            <a:r>
              <a:rPr lang="en-US" sz="2400" smtClean="0"/>
              <a:t>3300 MHz</a:t>
            </a:r>
          </a:p>
          <a:p>
            <a:pPr lvl="1">
              <a:buFont typeface="Wingdings" pitchFamily="2" charset="2"/>
              <a:buChar char="û"/>
            </a:pPr>
            <a:r>
              <a:rPr lang="en-US" sz="2400" smtClean="0"/>
              <a:t>900 MHz</a:t>
            </a:r>
          </a:p>
          <a:p>
            <a:pPr lvl="1">
              <a:buFont typeface="Wingdings" pitchFamily="2" charset="2"/>
              <a:buChar char="ü"/>
            </a:pPr>
            <a:r>
              <a:rPr lang="en-US" sz="2400" smtClean="0"/>
              <a:t>160 MHz </a:t>
            </a:r>
          </a:p>
          <a:p>
            <a:r>
              <a:rPr lang="en-US" sz="2800" smtClean="0"/>
              <a:t>Radiation had to be non-thermal</a:t>
            </a:r>
          </a:p>
          <a:p>
            <a:pPr lvl="1"/>
            <a:r>
              <a:rPr lang="en-US" sz="2400" smtClean="0"/>
              <a:t>No theoretical basis at the time</a:t>
            </a:r>
          </a:p>
          <a:p>
            <a:pPr lvl="1"/>
            <a:r>
              <a:rPr lang="en-US" sz="2400" smtClean="0"/>
              <a:t>1950 Synchrotron radiation theory</a:t>
            </a:r>
          </a:p>
          <a:p>
            <a:pPr lvl="2"/>
            <a:r>
              <a:rPr lang="en-US" sz="2000" smtClean="0"/>
              <a:t>10 years after Reber</a:t>
            </a:r>
          </a:p>
          <a:p>
            <a:r>
              <a:rPr lang="en-US" sz="2800" smtClean="0"/>
              <a:t>First radio map of sky</a:t>
            </a:r>
          </a:p>
          <a:p>
            <a:pPr lvl="1"/>
            <a:r>
              <a:rPr lang="en-US" sz="2400" smtClean="0"/>
              <a:t>Great difficulty getting published</a:t>
            </a:r>
            <a:endParaRPr lang="en-AU" sz="2400" smtClean="0"/>
          </a:p>
        </p:txBody>
      </p:sp>
      <p:pic>
        <p:nvPicPr>
          <p:cNvPr id="470020" name="Picture 4" descr="grote2"/>
          <p:cNvPicPr>
            <a:picLocks noChangeAspect="1" noChangeArrowheads="1"/>
          </p:cNvPicPr>
          <p:nvPr/>
        </p:nvPicPr>
        <p:blipFill>
          <a:blip r:embed="rId3" cstate="screen"/>
          <a:srcRect/>
          <a:stretch>
            <a:fillRect/>
          </a:stretch>
        </p:blipFill>
        <p:spPr bwMode="auto">
          <a:xfrm>
            <a:off x="5942013" y="2819400"/>
            <a:ext cx="3278187" cy="4038600"/>
          </a:xfrm>
          <a:prstGeom prst="rect">
            <a:avLst/>
          </a:prstGeom>
          <a:noFill/>
          <a:ln w="9525">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0020"/>
                                        </p:tgtEl>
                                        <p:attrNameLst>
                                          <p:attrName>style.visibility</p:attrName>
                                        </p:attrNameLst>
                                      </p:cBhvr>
                                      <p:to>
                                        <p:strVal val="visible"/>
                                      </p:to>
                                    </p:set>
                                    <p:animEffect transition="in" filter="wipe(left)">
                                      <p:cBhvr>
                                        <p:cTn id="7" dur="2000"/>
                                        <p:tgtEl>
                                          <p:spTgt spid="4700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0019">
                                            <p:txEl>
                                              <p:pRg st="0" end="0"/>
                                            </p:txEl>
                                          </p:spTgt>
                                        </p:tgtEl>
                                        <p:attrNameLst>
                                          <p:attrName>style.visibility</p:attrName>
                                        </p:attrNameLst>
                                      </p:cBhvr>
                                      <p:to>
                                        <p:strVal val="visible"/>
                                      </p:to>
                                    </p:set>
                                    <p:animEffect transition="in" filter="fade">
                                      <p:cBhvr>
                                        <p:cTn id="12" dur="1000"/>
                                        <p:tgtEl>
                                          <p:spTgt spid="470019">
                                            <p:txEl>
                                              <p:pRg st="0" end="0"/>
                                            </p:txEl>
                                          </p:spTgt>
                                        </p:tgtEl>
                                      </p:cBhvr>
                                    </p:animEffect>
                                    <p:anim calcmode="lin" valueType="num">
                                      <p:cBhvr>
                                        <p:cTn id="13" dur="1000" fill="hold"/>
                                        <p:tgtEl>
                                          <p:spTgt spid="4700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7001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0019">
                                            <p:txEl>
                                              <p:pRg st="1" end="1"/>
                                            </p:txEl>
                                          </p:spTgt>
                                        </p:tgtEl>
                                        <p:attrNameLst>
                                          <p:attrName>style.visibility</p:attrName>
                                        </p:attrNameLst>
                                      </p:cBhvr>
                                      <p:to>
                                        <p:strVal val="visible"/>
                                      </p:to>
                                    </p:set>
                                    <p:animEffect transition="in" filter="fade">
                                      <p:cBhvr>
                                        <p:cTn id="17" dur="1000"/>
                                        <p:tgtEl>
                                          <p:spTgt spid="470019">
                                            <p:txEl>
                                              <p:pRg st="1" end="1"/>
                                            </p:txEl>
                                          </p:spTgt>
                                        </p:tgtEl>
                                      </p:cBhvr>
                                    </p:animEffect>
                                    <p:anim calcmode="lin" valueType="num">
                                      <p:cBhvr>
                                        <p:cTn id="18" dur="1000" fill="hold"/>
                                        <p:tgtEl>
                                          <p:spTgt spid="47001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70019">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0019">
                                            <p:txEl>
                                              <p:pRg st="2" end="2"/>
                                            </p:txEl>
                                          </p:spTgt>
                                        </p:tgtEl>
                                        <p:attrNameLst>
                                          <p:attrName>style.visibility</p:attrName>
                                        </p:attrNameLst>
                                      </p:cBhvr>
                                      <p:to>
                                        <p:strVal val="visible"/>
                                      </p:to>
                                    </p:set>
                                    <p:animEffect transition="in" filter="fade">
                                      <p:cBhvr>
                                        <p:cTn id="22" dur="1000"/>
                                        <p:tgtEl>
                                          <p:spTgt spid="470019">
                                            <p:txEl>
                                              <p:pRg st="2" end="2"/>
                                            </p:txEl>
                                          </p:spTgt>
                                        </p:tgtEl>
                                      </p:cBhvr>
                                    </p:animEffect>
                                    <p:anim calcmode="lin" valueType="num">
                                      <p:cBhvr>
                                        <p:cTn id="23" dur="1000" fill="hold"/>
                                        <p:tgtEl>
                                          <p:spTgt spid="47001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70019">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70019">
                                            <p:txEl>
                                              <p:pRg st="3" end="3"/>
                                            </p:txEl>
                                          </p:spTgt>
                                        </p:tgtEl>
                                        <p:attrNameLst>
                                          <p:attrName>style.visibility</p:attrName>
                                        </p:attrNameLst>
                                      </p:cBhvr>
                                      <p:to>
                                        <p:strVal val="visible"/>
                                      </p:to>
                                    </p:set>
                                    <p:animEffect transition="in" filter="fade">
                                      <p:cBhvr>
                                        <p:cTn id="27" dur="1000"/>
                                        <p:tgtEl>
                                          <p:spTgt spid="470019">
                                            <p:txEl>
                                              <p:pRg st="3" end="3"/>
                                            </p:txEl>
                                          </p:spTgt>
                                        </p:tgtEl>
                                      </p:cBhvr>
                                    </p:animEffect>
                                    <p:anim calcmode="lin" valueType="num">
                                      <p:cBhvr>
                                        <p:cTn id="28" dur="1000" fill="hold"/>
                                        <p:tgtEl>
                                          <p:spTgt spid="470019">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700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70019">
                                            <p:txEl>
                                              <p:pRg st="4" end="4"/>
                                            </p:txEl>
                                          </p:spTgt>
                                        </p:tgtEl>
                                        <p:attrNameLst>
                                          <p:attrName>style.visibility</p:attrName>
                                        </p:attrNameLst>
                                      </p:cBhvr>
                                      <p:to>
                                        <p:strVal val="visible"/>
                                      </p:to>
                                    </p:set>
                                    <p:animEffect transition="in" filter="fade">
                                      <p:cBhvr>
                                        <p:cTn id="34" dur="1000"/>
                                        <p:tgtEl>
                                          <p:spTgt spid="470019">
                                            <p:txEl>
                                              <p:pRg st="4" end="4"/>
                                            </p:txEl>
                                          </p:spTgt>
                                        </p:tgtEl>
                                      </p:cBhvr>
                                    </p:animEffect>
                                    <p:anim calcmode="lin" valueType="num">
                                      <p:cBhvr>
                                        <p:cTn id="35" dur="1000" fill="hold"/>
                                        <p:tgtEl>
                                          <p:spTgt spid="470019">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70019">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70019">
                                            <p:txEl>
                                              <p:pRg st="5" end="5"/>
                                            </p:txEl>
                                          </p:spTgt>
                                        </p:tgtEl>
                                        <p:attrNameLst>
                                          <p:attrName>style.visibility</p:attrName>
                                        </p:attrNameLst>
                                      </p:cBhvr>
                                      <p:to>
                                        <p:strVal val="visible"/>
                                      </p:to>
                                    </p:set>
                                    <p:animEffect transition="in" filter="fade">
                                      <p:cBhvr>
                                        <p:cTn id="39" dur="1000"/>
                                        <p:tgtEl>
                                          <p:spTgt spid="470019">
                                            <p:txEl>
                                              <p:pRg st="5" end="5"/>
                                            </p:txEl>
                                          </p:spTgt>
                                        </p:tgtEl>
                                      </p:cBhvr>
                                    </p:animEffect>
                                    <p:anim calcmode="lin" valueType="num">
                                      <p:cBhvr>
                                        <p:cTn id="40" dur="1000" fill="hold"/>
                                        <p:tgtEl>
                                          <p:spTgt spid="470019">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70019">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0019">
                                            <p:txEl>
                                              <p:pRg st="6" end="6"/>
                                            </p:txEl>
                                          </p:spTgt>
                                        </p:tgtEl>
                                        <p:attrNameLst>
                                          <p:attrName>style.visibility</p:attrName>
                                        </p:attrNameLst>
                                      </p:cBhvr>
                                      <p:to>
                                        <p:strVal val="visible"/>
                                      </p:to>
                                    </p:set>
                                    <p:animEffect transition="in" filter="fade">
                                      <p:cBhvr>
                                        <p:cTn id="44" dur="1000"/>
                                        <p:tgtEl>
                                          <p:spTgt spid="470019">
                                            <p:txEl>
                                              <p:pRg st="6" end="6"/>
                                            </p:txEl>
                                          </p:spTgt>
                                        </p:tgtEl>
                                      </p:cBhvr>
                                    </p:animEffect>
                                    <p:anim calcmode="lin" valueType="num">
                                      <p:cBhvr>
                                        <p:cTn id="45" dur="1000" fill="hold"/>
                                        <p:tgtEl>
                                          <p:spTgt spid="470019">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470019">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70019">
                                            <p:txEl>
                                              <p:pRg st="7" end="7"/>
                                            </p:txEl>
                                          </p:spTgt>
                                        </p:tgtEl>
                                        <p:attrNameLst>
                                          <p:attrName>style.visibility</p:attrName>
                                        </p:attrNameLst>
                                      </p:cBhvr>
                                      <p:to>
                                        <p:strVal val="visible"/>
                                      </p:to>
                                    </p:set>
                                    <p:animEffect transition="in" filter="fade">
                                      <p:cBhvr>
                                        <p:cTn id="49" dur="1000"/>
                                        <p:tgtEl>
                                          <p:spTgt spid="470019">
                                            <p:txEl>
                                              <p:pRg st="7" end="7"/>
                                            </p:txEl>
                                          </p:spTgt>
                                        </p:tgtEl>
                                      </p:cBhvr>
                                    </p:animEffect>
                                    <p:anim calcmode="lin" valueType="num">
                                      <p:cBhvr>
                                        <p:cTn id="50" dur="1000" fill="hold"/>
                                        <p:tgtEl>
                                          <p:spTgt spid="470019">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7001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70019">
                                            <p:txEl>
                                              <p:pRg st="8" end="8"/>
                                            </p:txEl>
                                          </p:spTgt>
                                        </p:tgtEl>
                                        <p:attrNameLst>
                                          <p:attrName>style.visibility</p:attrName>
                                        </p:attrNameLst>
                                      </p:cBhvr>
                                      <p:to>
                                        <p:strVal val="visible"/>
                                      </p:to>
                                    </p:set>
                                    <p:animEffect transition="in" filter="fade">
                                      <p:cBhvr>
                                        <p:cTn id="56" dur="1000"/>
                                        <p:tgtEl>
                                          <p:spTgt spid="470019">
                                            <p:txEl>
                                              <p:pRg st="8" end="8"/>
                                            </p:txEl>
                                          </p:spTgt>
                                        </p:tgtEl>
                                      </p:cBhvr>
                                    </p:animEffect>
                                    <p:anim calcmode="lin" valueType="num">
                                      <p:cBhvr>
                                        <p:cTn id="57" dur="1000" fill="hold"/>
                                        <p:tgtEl>
                                          <p:spTgt spid="470019">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470019">
                                            <p:txEl>
                                              <p:pRg st="8" end="8"/>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70019">
                                            <p:txEl>
                                              <p:pRg st="9" end="9"/>
                                            </p:txEl>
                                          </p:spTgt>
                                        </p:tgtEl>
                                        <p:attrNameLst>
                                          <p:attrName>style.visibility</p:attrName>
                                        </p:attrNameLst>
                                      </p:cBhvr>
                                      <p:to>
                                        <p:strVal val="visible"/>
                                      </p:to>
                                    </p:set>
                                    <p:animEffect transition="in" filter="fade">
                                      <p:cBhvr>
                                        <p:cTn id="61" dur="1000"/>
                                        <p:tgtEl>
                                          <p:spTgt spid="470019">
                                            <p:txEl>
                                              <p:pRg st="9" end="9"/>
                                            </p:txEl>
                                          </p:spTgt>
                                        </p:tgtEl>
                                      </p:cBhvr>
                                    </p:animEffect>
                                    <p:anim calcmode="lin" valueType="num">
                                      <p:cBhvr>
                                        <p:cTn id="62" dur="1000" fill="hold"/>
                                        <p:tgtEl>
                                          <p:spTgt spid="470019">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47001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C1D321-D0DB-4F75-B389-584AEA663E29}" type="slidenum">
              <a:rPr lang="en-AU" smtClean="0"/>
              <a:pPr/>
              <a:t>40</a:t>
            </a:fld>
            <a:endParaRPr lang="en-AU"/>
          </a:p>
        </p:txBody>
      </p:sp>
      <p:sp>
        <p:nvSpPr>
          <p:cNvPr id="3" name="Title 2"/>
          <p:cNvSpPr>
            <a:spLocks noGrp="1"/>
          </p:cNvSpPr>
          <p:nvPr>
            <p:ph type="title" idx="4294967295"/>
          </p:nvPr>
        </p:nvSpPr>
        <p:spPr>
          <a:xfrm>
            <a:off x="0" y="0"/>
            <a:ext cx="8960024" cy="1143000"/>
          </a:xfrm>
        </p:spPr>
        <p:txBody>
          <a:bodyPr/>
          <a:lstStyle/>
          <a:p>
            <a:pPr algn="ctr"/>
            <a:r>
              <a:rPr lang="en-AU" dirty="0" smtClean="0"/>
              <a:t>Receiver developments</a:t>
            </a:r>
            <a:br>
              <a:rPr lang="en-AU" dirty="0" smtClean="0"/>
            </a:br>
            <a:r>
              <a:rPr lang="en-AU" sz="3600" dirty="0" smtClean="0"/>
              <a:t>(Radio Astronomy</a:t>
            </a:r>
            <a:r>
              <a:rPr lang="en-AU" dirty="0" smtClean="0"/>
              <a:t>) </a:t>
            </a:r>
            <a:endParaRPr lang="en-AU" dirty="0"/>
          </a:p>
        </p:txBody>
      </p:sp>
      <p:sp>
        <p:nvSpPr>
          <p:cNvPr id="4" name="Date Placeholder 3"/>
          <p:cNvSpPr>
            <a:spLocks noGrp="1"/>
          </p:cNvSpPr>
          <p:nvPr>
            <p:ph type="dt" sz="half" idx="10"/>
          </p:nvPr>
        </p:nvSpPr>
        <p:spPr/>
        <p:txBody>
          <a:bodyPr/>
          <a:lstStyle/>
          <a:p>
            <a:r>
              <a:rPr lang="en-US" dirty="0" smtClean="0"/>
              <a:t>Sep 2014</a:t>
            </a:r>
            <a:endParaRPr lang="en-AU" dirty="0"/>
          </a:p>
        </p:txBody>
      </p:sp>
      <p:sp>
        <p:nvSpPr>
          <p:cNvPr id="5" name="Footer Placeholder 4"/>
          <p:cNvSpPr>
            <a:spLocks noGrp="1"/>
          </p:cNvSpPr>
          <p:nvPr>
            <p:ph type="ftr" sz="quarter" idx="11"/>
          </p:nvPr>
        </p:nvSpPr>
        <p:spPr/>
        <p:txBody>
          <a:bodyPr/>
          <a:lstStyle/>
          <a:p>
            <a:r>
              <a:rPr lang="sv-SE" smtClean="0"/>
              <a:t>Ron Ekers: URSI GASS Beijing</a:t>
            </a:r>
            <a:endParaRPr lang="en-AU"/>
          </a:p>
        </p:txBody>
      </p:sp>
      <p:sp>
        <p:nvSpPr>
          <p:cNvPr id="6" name="Text Placeholder 5"/>
          <p:cNvSpPr>
            <a:spLocks noGrp="1"/>
          </p:cNvSpPr>
          <p:nvPr>
            <p:ph type="body" idx="4294967295"/>
          </p:nvPr>
        </p:nvSpPr>
        <p:spPr>
          <a:xfrm>
            <a:off x="323528" y="1196752"/>
            <a:ext cx="5616624" cy="5328592"/>
          </a:xfrm>
        </p:spPr>
        <p:txBody>
          <a:bodyPr>
            <a:normAutofit fontScale="85000" lnSpcReduction="20000"/>
          </a:bodyPr>
          <a:lstStyle/>
          <a:p>
            <a:r>
              <a:rPr lang="en-AU" dirty="0" smtClean="0"/>
              <a:t>1940 Vacuum tubes (&gt;1000K)</a:t>
            </a:r>
          </a:p>
          <a:p>
            <a:r>
              <a:rPr lang="en-AU" dirty="0" smtClean="0"/>
              <a:t>1950 Crystal mixers (300K)</a:t>
            </a:r>
          </a:p>
          <a:p>
            <a:r>
              <a:rPr lang="en-AU" dirty="0" smtClean="0"/>
              <a:t>1960 Parametric amplifiers (100K)</a:t>
            </a:r>
          </a:p>
          <a:p>
            <a:r>
              <a:rPr lang="en-AU" dirty="0" smtClean="0"/>
              <a:t>1960 Masers (65K)</a:t>
            </a:r>
          </a:p>
          <a:p>
            <a:r>
              <a:rPr lang="en-AU" dirty="0" smtClean="0"/>
              <a:t>1960 Diode mixers</a:t>
            </a:r>
          </a:p>
          <a:p>
            <a:r>
              <a:rPr lang="en-AU" dirty="0" smtClean="0"/>
              <a:t>1965 Cryogenically cooled 		   transistors (50K)</a:t>
            </a:r>
          </a:p>
          <a:p>
            <a:r>
              <a:rPr lang="en-AU" dirty="0" smtClean="0"/>
              <a:t>1980 </a:t>
            </a:r>
            <a:r>
              <a:rPr lang="en-AU" dirty="0" err="1" smtClean="0"/>
              <a:t>GaAs</a:t>
            </a:r>
            <a:r>
              <a:rPr lang="en-AU" dirty="0" smtClean="0"/>
              <a:t> FETs (20K)</a:t>
            </a:r>
          </a:p>
          <a:p>
            <a:r>
              <a:rPr lang="en-AU" dirty="0" smtClean="0"/>
              <a:t>1990 HEMT (10K)</a:t>
            </a:r>
          </a:p>
          <a:p>
            <a:r>
              <a:rPr lang="en-AU" dirty="0" smtClean="0"/>
              <a:t>2000 SIS (high frequency)</a:t>
            </a:r>
          </a:p>
          <a:p>
            <a:r>
              <a:rPr lang="en-AU" dirty="0" smtClean="0"/>
              <a:t>2020 Superconducting</a:t>
            </a:r>
          </a:p>
          <a:p>
            <a:pPr>
              <a:buNone/>
            </a:pPr>
            <a:r>
              <a:rPr lang="en-AU" dirty="0" smtClean="0"/>
              <a:t> 		   </a:t>
            </a:r>
            <a:r>
              <a:rPr lang="en-AU" dirty="0" err="1" smtClean="0"/>
              <a:t>paramp</a:t>
            </a:r>
            <a:r>
              <a:rPr lang="en-AU" dirty="0" smtClean="0"/>
              <a:t> (0.3K)</a:t>
            </a:r>
            <a:endParaRPr lang="en-AU" dirty="0"/>
          </a:p>
        </p:txBody>
      </p:sp>
      <p:pic>
        <p:nvPicPr>
          <p:cNvPr id="1027" name="Picture 3" descr="C:\User Files\images work\Historical\grote3.gif"/>
          <p:cNvPicPr>
            <a:picLocks noChangeAspect="1" noChangeArrowheads="1"/>
          </p:cNvPicPr>
          <p:nvPr/>
        </p:nvPicPr>
        <p:blipFill>
          <a:blip r:embed="rId3" cstate="screen"/>
          <a:srcRect/>
          <a:stretch>
            <a:fillRect/>
          </a:stretch>
        </p:blipFill>
        <p:spPr bwMode="auto">
          <a:xfrm>
            <a:off x="6583191" y="836712"/>
            <a:ext cx="2560809" cy="1923108"/>
          </a:xfrm>
          <a:prstGeom prst="rect">
            <a:avLst/>
          </a:prstGeom>
          <a:noFill/>
          <a:ln>
            <a:solidFill>
              <a:srgbClr val="FFFF00"/>
            </a:solidFill>
          </a:ln>
        </p:spPr>
      </p:pic>
      <p:pic>
        <p:nvPicPr>
          <p:cNvPr id="1028" name="Picture 4" descr="C:\User Files\images work\Historical\B9604-2.jpg"/>
          <p:cNvPicPr>
            <a:picLocks noChangeAspect="1" noChangeArrowheads="1"/>
          </p:cNvPicPr>
          <p:nvPr/>
        </p:nvPicPr>
        <p:blipFill>
          <a:blip r:embed="rId4" cstate="screen"/>
          <a:srcRect/>
          <a:stretch>
            <a:fillRect/>
          </a:stretch>
        </p:blipFill>
        <p:spPr bwMode="auto">
          <a:xfrm>
            <a:off x="6156176" y="2492896"/>
            <a:ext cx="2267744" cy="2306316"/>
          </a:xfrm>
          <a:prstGeom prst="rect">
            <a:avLst/>
          </a:prstGeom>
          <a:noFill/>
          <a:ln>
            <a:solidFill>
              <a:srgbClr val="FFFF00"/>
            </a:solidFill>
          </a:ln>
        </p:spPr>
      </p:pic>
      <p:pic>
        <p:nvPicPr>
          <p:cNvPr id="1026" name="Picture 2" descr="C:\User Files\images work\Technical\Map_LNA.png"/>
          <p:cNvPicPr>
            <a:picLocks noChangeAspect="1" noChangeArrowheads="1"/>
          </p:cNvPicPr>
          <p:nvPr/>
        </p:nvPicPr>
        <p:blipFill>
          <a:blip r:embed="rId5" cstate="screen"/>
          <a:srcRect/>
          <a:stretch>
            <a:fillRect/>
          </a:stretch>
        </p:blipFill>
        <p:spPr bwMode="auto">
          <a:xfrm>
            <a:off x="4932040" y="4365104"/>
            <a:ext cx="2575753" cy="1920178"/>
          </a:xfrm>
          <a:prstGeom prst="rect">
            <a:avLst/>
          </a:prstGeom>
          <a:noFill/>
          <a:ln>
            <a:solidFill>
              <a:srgbClr val="FFFF00"/>
            </a:solid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Receiver Sensitivity</a:t>
            </a:r>
            <a:br>
              <a:rPr lang="en-AU" dirty="0" smtClean="0"/>
            </a:br>
            <a:r>
              <a:rPr lang="en-AU" dirty="0" smtClean="0"/>
              <a:t>exponentials again!</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41</a:t>
            </a:fld>
            <a:endParaRPr lang="en-AU"/>
          </a:p>
        </p:txBody>
      </p:sp>
      <p:graphicFrame>
        <p:nvGraphicFramePr>
          <p:cNvPr id="5" name="Chart 4"/>
          <p:cNvGraphicFramePr/>
          <p:nvPr>
            <p:extLst>
              <p:ext uri="{D42A27DB-BD31-4B8C-83A1-F6EECF244321}">
                <p14:modId xmlns:p14="http://schemas.microsoft.com/office/powerpoint/2010/main" val="2056694666"/>
              </p:ext>
            </p:extLst>
          </p:nvPr>
        </p:nvGraphicFramePr>
        <p:xfrm>
          <a:off x="0" y="1412775"/>
          <a:ext cx="9144000" cy="5416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7122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t>2 Dec 2003</a:t>
            </a:r>
          </a:p>
        </p:txBody>
      </p:sp>
      <p:sp>
        <p:nvSpPr>
          <p:cNvPr id="5" name="Footer Placeholder 4"/>
          <p:cNvSpPr>
            <a:spLocks noGrp="1"/>
          </p:cNvSpPr>
          <p:nvPr>
            <p:ph type="ftr" sz="quarter" idx="11"/>
          </p:nvPr>
        </p:nvSpPr>
        <p:spPr/>
        <p:txBody>
          <a:bodyPr/>
          <a:lstStyle/>
          <a:p>
            <a:r>
              <a:rPr lang="en-AU"/>
              <a:t>Ekers, OECD GSF</a:t>
            </a:r>
          </a:p>
        </p:txBody>
      </p:sp>
      <p:sp>
        <p:nvSpPr>
          <p:cNvPr id="6" name="Slide Number Placeholder 5"/>
          <p:cNvSpPr>
            <a:spLocks noGrp="1"/>
          </p:cNvSpPr>
          <p:nvPr>
            <p:ph type="sldNum" sz="quarter" idx="12"/>
          </p:nvPr>
        </p:nvSpPr>
        <p:spPr/>
        <p:txBody>
          <a:bodyPr/>
          <a:lstStyle/>
          <a:p>
            <a:fld id="{D0BD710A-55F0-4FC2-AF86-EBB2231D02B7}" type="slidenum">
              <a:rPr lang="en-AU"/>
              <a:pPr/>
              <a:t>42</a:t>
            </a:fld>
            <a:endParaRPr lang="en-AU"/>
          </a:p>
        </p:txBody>
      </p:sp>
      <p:sp>
        <p:nvSpPr>
          <p:cNvPr id="44034" name="Rectangle 2"/>
          <p:cNvSpPr>
            <a:spLocks noGrp="1" noChangeArrowheads="1"/>
          </p:cNvSpPr>
          <p:nvPr>
            <p:ph type="title"/>
          </p:nvPr>
        </p:nvSpPr>
        <p:spPr/>
        <p:txBody>
          <a:bodyPr/>
          <a:lstStyle/>
          <a:p>
            <a:r>
              <a:rPr lang="en-AU" dirty="0"/>
              <a:t>MMIC (Transistors)</a:t>
            </a:r>
          </a:p>
        </p:txBody>
      </p:sp>
      <p:sp>
        <p:nvSpPr>
          <p:cNvPr id="44035" name="Rectangle 3"/>
          <p:cNvSpPr>
            <a:spLocks noGrp="1" noChangeArrowheads="1"/>
          </p:cNvSpPr>
          <p:nvPr>
            <p:ph type="body" idx="1"/>
          </p:nvPr>
        </p:nvSpPr>
        <p:spPr/>
        <p:txBody>
          <a:bodyPr/>
          <a:lstStyle/>
          <a:p>
            <a:r>
              <a:rPr lang="en-AU"/>
              <a:t>GAs -&gt; InP</a:t>
            </a:r>
          </a:p>
          <a:p>
            <a:pPr lvl="1"/>
            <a:r>
              <a:rPr lang="en-AU"/>
              <a:t>Extend frequency range 1GHz - &gt; 150 GHz</a:t>
            </a:r>
          </a:p>
          <a:p>
            <a:pPr lvl="1"/>
            <a:r>
              <a:rPr lang="en-AU"/>
              <a:t>Wide instantaneous bandwidth</a:t>
            </a:r>
          </a:p>
          <a:p>
            <a:r>
              <a:rPr lang="en-AU"/>
              <a:t>Large scale integration</a:t>
            </a:r>
          </a:p>
          <a:p>
            <a:pPr lvl="1"/>
            <a:r>
              <a:rPr lang="en-AU"/>
              <a:t>Complete receiver system on one chip</a:t>
            </a:r>
          </a:p>
          <a:p>
            <a:r>
              <a:rPr lang="en-AU"/>
              <a:t>Focal plane arrays</a:t>
            </a:r>
          </a:p>
          <a:p>
            <a:r>
              <a:rPr lang="en-AU"/>
              <a:t>Receivers embedded in feed structure</a:t>
            </a:r>
          </a:p>
          <a:p>
            <a:r>
              <a:rPr lang="en-AU"/>
              <a:t>Integrated photonics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AU"/>
              <a:t>7 Nov 2001</a:t>
            </a:r>
          </a:p>
        </p:txBody>
      </p:sp>
      <p:sp>
        <p:nvSpPr>
          <p:cNvPr id="10" name="Footer Placeholder 4"/>
          <p:cNvSpPr>
            <a:spLocks noGrp="1"/>
          </p:cNvSpPr>
          <p:nvPr>
            <p:ph type="ftr" sz="quarter" idx="11"/>
          </p:nvPr>
        </p:nvSpPr>
        <p:spPr/>
        <p:txBody>
          <a:bodyPr/>
          <a:lstStyle/>
          <a:p>
            <a:r>
              <a:rPr lang="en-AU"/>
              <a:t>R D Ekers</a:t>
            </a:r>
          </a:p>
        </p:txBody>
      </p:sp>
      <p:sp>
        <p:nvSpPr>
          <p:cNvPr id="11" name="Slide Number Placeholder 5"/>
          <p:cNvSpPr>
            <a:spLocks noGrp="1"/>
          </p:cNvSpPr>
          <p:nvPr>
            <p:ph type="sldNum" sz="quarter" idx="12"/>
          </p:nvPr>
        </p:nvSpPr>
        <p:spPr/>
        <p:txBody>
          <a:bodyPr/>
          <a:lstStyle/>
          <a:p>
            <a:fld id="{4AB6D5AD-D076-4915-B839-F50894C36BB8}" type="slidenum">
              <a:rPr lang="en-AU"/>
              <a:pPr/>
              <a:t>43</a:t>
            </a:fld>
            <a:endParaRPr lang="en-AU"/>
          </a:p>
        </p:txBody>
      </p:sp>
      <p:sp>
        <p:nvSpPr>
          <p:cNvPr id="28674" name="Rectangle 2"/>
          <p:cNvSpPr>
            <a:spLocks noGrp="1" noChangeArrowheads="1"/>
          </p:cNvSpPr>
          <p:nvPr>
            <p:ph type="title"/>
          </p:nvPr>
        </p:nvSpPr>
        <p:spPr/>
        <p:txBody>
          <a:bodyPr/>
          <a:lstStyle/>
          <a:p>
            <a:r>
              <a:rPr lang="en-AU" dirty="0"/>
              <a:t>Parkes </a:t>
            </a:r>
            <a:r>
              <a:rPr lang="en-AU" dirty="0" err="1"/>
              <a:t>Multibeam</a:t>
            </a:r>
            <a:r>
              <a:rPr lang="en-AU" dirty="0"/>
              <a:t> Receiver</a:t>
            </a:r>
          </a:p>
        </p:txBody>
      </p:sp>
      <p:pic>
        <p:nvPicPr>
          <p:cNvPr id="28675" name="Picture 3" descr="mbinstall"/>
          <p:cNvPicPr>
            <a:picLocks noChangeAspect="1" noChangeArrowheads="1"/>
          </p:cNvPicPr>
          <p:nvPr/>
        </p:nvPicPr>
        <p:blipFill>
          <a:blip r:embed="rId3" cstate="screen"/>
          <a:srcRect r="30693"/>
          <a:stretch>
            <a:fillRect/>
          </a:stretch>
        </p:blipFill>
        <p:spPr bwMode="auto">
          <a:xfrm>
            <a:off x="0" y="1752600"/>
            <a:ext cx="5334000" cy="5045075"/>
          </a:xfrm>
          <a:prstGeom prst="rect">
            <a:avLst/>
          </a:prstGeom>
          <a:noFill/>
          <a:ln w="9525">
            <a:solidFill>
              <a:schemeClr val="tx2"/>
            </a:solidFill>
            <a:miter lim="800000"/>
            <a:headEnd/>
            <a:tailEnd/>
          </a:ln>
        </p:spPr>
      </p:pic>
      <p:sp>
        <p:nvSpPr>
          <p:cNvPr id="28676" name="Rectangle 4"/>
          <p:cNvSpPr>
            <a:spLocks noGrp="1" noChangeArrowheads="1"/>
          </p:cNvSpPr>
          <p:nvPr>
            <p:ph type="body" idx="4294967295"/>
          </p:nvPr>
        </p:nvSpPr>
        <p:spPr>
          <a:xfrm>
            <a:off x="5410200" y="1981200"/>
            <a:ext cx="3733800" cy="4876800"/>
          </a:xfrm>
        </p:spPr>
        <p:txBody>
          <a:bodyPr/>
          <a:lstStyle/>
          <a:p>
            <a:r>
              <a:rPr lang="en-AU" sz="2400"/>
              <a:t>21 Jan 1997</a:t>
            </a:r>
          </a:p>
          <a:p>
            <a:r>
              <a:rPr lang="en-AU" sz="2400"/>
              <a:t>Installing the Parkes 21cm Multibeam Receiver</a:t>
            </a:r>
          </a:p>
          <a:p>
            <a:r>
              <a:rPr lang="en-AU" sz="2400"/>
              <a:t>13 beams</a:t>
            </a:r>
          </a:p>
          <a:p>
            <a:pPr lvl="1"/>
            <a:r>
              <a:rPr lang="en-AU" sz="2000"/>
              <a:t>Same as 13 64m telescopes for surveys!</a:t>
            </a:r>
          </a:p>
          <a:p>
            <a:r>
              <a:rPr lang="en-AU" sz="2400"/>
              <a:t>HI survey</a:t>
            </a:r>
          </a:p>
          <a:p>
            <a:r>
              <a:rPr lang="en-AU" sz="2400"/>
              <a:t>Pulsar survey</a:t>
            </a:r>
          </a:p>
        </p:txBody>
      </p:sp>
      <p:grpSp>
        <p:nvGrpSpPr>
          <p:cNvPr id="2" name="Group 5"/>
          <p:cNvGrpSpPr>
            <a:grpSpLocks/>
          </p:cNvGrpSpPr>
          <p:nvPr/>
        </p:nvGrpSpPr>
        <p:grpSpPr bwMode="auto">
          <a:xfrm>
            <a:off x="3886200" y="0"/>
            <a:ext cx="5216525" cy="6096000"/>
            <a:chOff x="2448" y="0"/>
            <a:chExt cx="3286" cy="3840"/>
          </a:xfrm>
        </p:grpSpPr>
        <p:pic>
          <p:nvPicPr>
            <p:cNvPr id="28678" name="Picture 6" descr="z151"/>
            <p:cNvPicPr>
              <a:picLocks noChangeAspect="1" noChangeArrowheads="1"/>
            </p:cNvPicPr>
            <p:nvPr/>
          </p:nvPicPr>
          <p:blipFill>
            <a:blip r:embed="rId4" cstate="screen"/>
            <a:srcRect/>
            <a:stretch>
              <a:fillRect/>
            </a:stretch>
          </p:blipFill>
          <p:spPr bwMode="auto">
            <a:xfrm>
              <a:off x="3360" y="48"/>
              <a:ext cx="2374" cy="3792"/>
            </a:xfrm>
            <a:prstGeom prst="rect">
              <a:avLst/>
            </a:prstGeom>
            <a:noFill/>
            <a:ln w="38100" cmpd="sng">
              <a:solidFill>
                <a:schemeClr val="tx2"/>
              </a:solidFill>
              <a:miter lim="800000"/>
              <a:headEnd/>
              <a:tailEnd/>
            </a:ln>
            <a:effectLst/>
          </p:spPr>
        </p:pic>
        <p:sp>
          <p:nvSpPr>
            <p:cNvPr id="28679" name="Line 7"/>
            <p:cNvSpPr>
              <a:spLocks noChangeShapeType="1"/>
            </p:cNvSpPr>
            <p:nvPr/>
          </p:nvSpPr>
          <p:spPr bwMode="auto">
            <a:xfrm flipV="1">
              <a:off x="2448" y="0"/>
              <a:ext cx="912" cy="2352"/>
            </a:xfrm>
            <a:prstGeom prst="line">
              <a:avLst/>
            </a:prstGeom>
            <a:noFill/>
            <a:ln w="38100">
              <a:solidFill>
                <a:schemeClr val="tx2"/>
              </a:solidFill>
              <a:round/>
              <a:headEnd type="none" w="sm" len="sm"/>
              <a:tailEnd type="none" w="sm" len="sm"/>
            </a:ln>
            <a:effectLst/>
          </p:spPr>
          <p:txBody>
            <a:bodyPr/>
            <a:lstStyle/>
            <a:p>
              <a:endParaRPr lang="en-AU"/>
            </a:p>
          </p:txBody>
        </p:sp>
        <p:sp>
          <p:nvSpPr>
            <p:cNvPr id="28680" name="Line 8"/>
            <p:cNvSpPr>
              <a:spLocks noChangeShapeType="1"/>
            </p:cNvSpPr>
            <p:nvPr/>
          </p:nvSpPr>
          <p:spPr bwMode="auto">
            <a:xfrm>
              <a:off x="2592" y="3408"/>
              <a:ext cx="768" cy="336"/>
            </a:xfrm>
            <a:prstGeom prst="line">
              <a:avLst/>
            </a:prstGeom>
            <a:noFill/>
            <a:ln w="38100">
              <a:solidFill>
                <a:schemeClr val="tx2"/>
              </a:solidFill>
              <a:round/>
              <a:headEnd type="none" w="sm" len="sm"/>
              <a:tailEnd type="none" w="sm" len="sm"/>
            </a:ln>
            <a:effectLst/>
          </p:spPr>
          <p:txBody>
            <a:bodyPr/>
            <a:lstStyle/>
            <a:p>
              <a:endParaRPr lang="en-AU"/>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Parkes Multi-beam receiver</a:t>
            </a:r>
            <a:br>
              <a:rPr lang="en-AU" dirty="0" smtClean="0"/>
            </a:br>
            <a:r>
              <a:rPr lang="en-AU" dirty="0" smtClean="0"/>
              <a:t> brief history</a:t>
            </a:r>
            <a:endParaRPr lang="en-AU" dirty="0"/>
          </a:p>
        </p:txBody>
      </p:sp>
      <p:sp>
        <p:nvSpPr>
          <p:cNvPr id="3" name="Content Placeholder 2"/>
          <p:cNvSpPr>
            <a:spLocks noGrp="1"/>
          </p:cNvSpPr>
          <p:nvPr>
            <p:ph idx="1"/>
          </p:nvPr>
        </p:nvSpPr>
        <p:spPr>
          <a:xfrm>
            <a:off x="540543" y="1340768"/>
            <a:ext cx="8351937" cy="5246788"/>
          </a:xfrm>
        </p:spPr>
        <p:txBody>
          <a:bodyPr>
            <a:normAutofit fontScale="92500" lnSpcReduction="20000"/>
          </a:bodyPr>
          <a:lstStyle/>
          <a:p>
            <a:r>
              <a:rPr lang="en-AU" dirty="0" smtClean="0"/>
              <a:t>1975 Arecibo multi-bean survey (Condon et al)</a:t>
            </a:r>
          </a:p>
          <a:p>
            <a:r>
              <a:rPr lang="en-AU" dirty="0" smtClean="0"/>
              <a:t>1987 Multi element receiver for Green Bank 300’</a:t>
            </a:r>
          </a:p>
          <a:p>
            <a:r>
              <a:rPr lang="en-AU" dirty="0" smtClean="0"/>
              <a:t>1988 Receiver shipped to Parkes for PMN survey</a:t>
            </a:r>
          </a:p>
          <a:p>
            <a:pPr lvl="1"/>
            <a:r>
              <a:rPr lang="en-AU" dirty="0" smtClean="0"/>
              <a:t>Condon</a:t>
            </a:r>
            <a:r>
              <a:rPr lang="en-AU" dirty="0"/>
              <a:t> </a:t>
            </a:r>
            <a:r>
              <a:rPr lang="en-AU" dirty="0" smtClean="0"/>
              <a:t>&amp; Burke</a:t>
            </a:r>
          </a:p>
          <a:p>
            <a:pPr lvl="1"/>
            <a:r>
              <a:rPr lang="en-AU" dirty="0" smtClean="0"/>
              <a:t>Overcame local engineering conservatism</a:t>
            </a:r>
          </a:p>
          <a:p>
            <a:r>
              <a:rPr lang="en-AU" dirty="0" smtClean="0"/>
              <a:t>1996 Parkes 13 beam receiver</a:t>
            </a:r>
          </a:p>
          <a:p>
            <a:pPr lvl="1"/>
            <a:r>
              <a:rPr lang="en-AU" dirty="0" smtClean="0"/>
              <a:t>Digital signal processing opportunity created by a high yield for ATCA correlator chips</a:t>
            </a:r>
          </a:p>
          <a:p>
            <a:pPr lvl="1"/>
            <a:r>
              <a:rPr lang="en-AU" dirty="0" smtClean="0"/>
              <a:t>Very competent engineering (Warwick Wilson)</a:t>
            </a:r>
          </a:p>
          <a:p>
            <a:pPr lvl="1"/>
            <a:r>
              <a:rPr lang="en-AU" dirty="0" smtClean="0"/>
              <a:t>Science case was for a blind HI survey</a:t>
            </a:r>
          </a:p>
          <a:p>
            <a:pPr lvl="1"/>
            <a:r>
              <a:rPr lang="en-AU" dirty="0"/>
              <a:t>Major impact was on pulsar survey science</a:t>
            </a:r>
          </a:p>
          <a:p>
            <a:r>
              <a:rPr lang="en-AU" dirty="0" smtClean="0"/>
              <a:t>2005 Copy installed on Arecibo</a:t>
            </a:r>
          </a:p>
        </p:txBody>
      </p:sp>
      <p:sp>
        <p:nvSpPr>
          <p:cNvPr id="4" name="Slide Number Placeholder 3"/>
          <p:cNvSpPr>
            <a:spLocks noGrp="1"/>
          </p:cNvSpPr>
          <p:nvPr>
            <p:ph type="sldNum" sz="quarter" idx="12"/>
          </p:nvPr>
        </p:nvSpPr>
        <p:spPr/>
        <p:txBody>
          <a:bodyPr/>
          <a:lstStyle/>
          <a:p>
            <a:fld id="{CB29EF8D-6A58-4C33-8EAF-28AFCDD6FC9C}" type="slidenum">
              <a:rPr lang="en-AU" smtClean="0"/>
              <a:pPr/>
              <a:t>44</a:t>
            </a:fld>
            <a:endParaRPr lang="en-AU"/>
          </a:p>
        </p:txBody>
      </p:sp>
      <p:sp>
        <p:nvSpPr>
          <p:cNvPr id="5" name="Date Placeholder 4"/>
          <p:cNvSpPr>
            <a:spLocks noGrp="1"/>
          </p:cNvSpPr>
          <p:nvPr>
            <p:ph type="dt" sz="half" idx="10"/>
          </p:nvPr>
        </p:nvSpPr>
        <p:spPr/>
        <p:txBody>
          <a:bodyPr/>
          <a:lstStyle/>
          <a:p>
            <a:r>
              <a:rPr lang="en-US" dirty="0" smtClean="0"/>
              <a:t>14 Mar 2015</a:t>
            </a:r>
            <a:endParaRPr lang="en-AU" dirty="0"/>
          </a:p>
        </p:txBody>
      </p:sp>
      <p:sp>
        <p:nvSpPr>
          <p:cNvPr id="6" name="Footer Placeholder 5"/>
          <p:cNvSpPr>
            <a:spLocks noGrp="1"/>
          </p:cNvSpPr>
          <p:nvPr>
            <p:ph type="ftr" sz="quarter" idx="11"/>
          </p:nvPr>
        </p:nvSpPr>
        <p:spPr/>
        <p:txBody>
          <a:bodyPr/>
          <a:lstStyle/>
          <a:p>
            <a:r>
              <a:rPr lang="sv-SE" dirty="0" smtClean="0"/>
              <a:t>Ron Ekers: URSI GASS Beijing/NRAO/RRI</a:t>
            </a:r>
            <a:endParaRPr lang="en-AU" dirty="0"/>
          </a:p>
        </p:txBody>
      </p:sp>
      <p:sp>
        <p:nvSpPr>
          <p:cNvPr id="7" name="Curved Left Arrow 6"/>
          <p:cNvSpPr/>
          <p:nvPr/>
        </p:nvSpPr>
        <p:spPr bwMode="auto">
          <a:xfrm rot="19620448" flipV="1">
            <a:off x="4390333" y="344873"/>
            <a:ext cx="1595616" cy="5858355"/>
          </a:xfrm>
          <a:prstGeom prst="curvedLeftArrow">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Pulsar discovery rate</a:t>
            </a:r>
            <a:endParaRPr lang="en-AU" dirty="0"/>
          </a:p>
        </p:txBody>
      </p:sp>
      <p:sp>
        <p:nvSpPr>
          <p:cNvPr id="3" name="Content Placeholder 2"/>
          <p:cNvSpPr>
            <a:spLocks noGrp="1"/>
          </p:cNvSpPr>
          <p:nvPr>
            <p:ph idx="1"/>
          </p:nvPr>
        </p:nvSpPr>
        <p:spPr>
          <a:xfrm>
            <a:off x="540543" y="1340768"/>
            <a:ext cx="8351937" cy="4607966"/>
          </a:xfrm>
        </p:spPr>
        <p:txBody>
          <a:bodyPr>
            <a:normAutofit/>
          </a:bodyPr>
          <a:lstStyle/>
          <a:p>
            <a:endParaRPr lang="en-AU" dirty="0" smtClean="0"/>
          </a:p>
        </p:txBody>
      </p:sp>
      <p:sp>
        <p:nvSpPr>
          <p:cNvPr id="4" name="Slide Number Placeholder 3"/>
          <p:cNvSpPr>
            <a:spLocks noGrp="1"/>
          </p:cNvSpPr>
          <p:nvPr>
            <p:ph type="sldNum" sz="quarter" idx="12"/>
          </p:nvPr>
        </p:nvSpPr>
        <p:spPr/>
        <p:txBody>
          <a:bodyPr/>
          <a:lstStyle/>
          <a:p>
            <a:fld id="{CB29EF8D-6A58-4C33-8EAF-28AFCDD6FC9C}" type="slidenum">
              <a:rPr lang="en-AU" smtClean="0"/>
              <a:pPr/>
              <a:t>45</a:t>
            </a:fld>
            <a:endParaRPr lang="en-AU"/>
          </a:p>
        </p:txBody>
      </p:sp>
      <p:sp>
        <p:nvSpPr>
          <p:cNvPr id="5" name="Date Placeholder 4"/>
          <p:cNvSpPr>
            <a:spLocks noGrp="1"/>
          </p:cNvSpPr>
          <p:nvPr>
            <p:ph type="dt" sz="half" idx="10"/>
          </p:nvPr>
        </p:nvSpPr>
        <p:spPr/>
        <p:txBody>
          <a:bodyPr/>
          <a:lstStyle/>
          <a:p>
            <a:r>
              <a:rPr lang="en-US" dirty="0" smtClean="0"/>
              <a:t>17 Aug 2014</a:t>
            </a:r>
            <a:endParaRPr lang="en-AU" dirty="0"/>
          </a:p>
        </p:txBody>
      </p:sp>
      <p:sp>
        <p:nvSpPr>
          <p:cNvPr id="6" name="Footer Placeholder 5"/>
          <p:cNvSpPr>
            <a:spLocks noGrp="1"/>
          </p:cNvSpPr>
          <p:nvPr>
            <p:ph type="ftr" sz="quarter" idx="11"/>
          </p:nvPr>
        </p:nvSpPr>
        <p:spPr/>
        <p:txBody>
          <a:bodyPr/>
          <a:lstStyle/>
          <a:p>
            <a:r>
              <a:rPr lang="sv-SE" smtClean="0"/>
              <a:t>Ron Ekers: URSI GASS Beijing</a:t>
            </a:r>
            <a:endParaRPr lang="en-AU"/>
          </a:p>
        </p:txBody>
      </p:sp>
      <p:cxnSp>
        <p:nvCxnSpPr>
          <p:cNvPr id="9" name="Straight Arrow Connector 8"/>
          <p:cNvCxnSpPr/>
          <p:nvPr/>
        </p:nvCxnSpPr>
        <p:spPr bwMode="auto">
          <a:xfrm>
            <a:off x="8028384" y="1557338"/>
            <a:ext cx="0" cy="2447726"/>
          </a:xfrm>
          <a:prstGeom prst="straightConnector1">
            <a:avLst/>
          </a:prstGeom>
          <a:solidFill>
            <a:schemeClr val="accent1"/>
          </a:solidFill>
          <a:ln w="28575" cap="flat" cmpd="sng" algn="ctr">
            <a:solidFill>
              <a:schemeClr val="bg1"/>
            </a:solidFill>
            <a:prstDash val="solid"/>
            <a:round/>
            <a:headEnd type="arrow"/>
            <a:tailEnd type="arrow"/>
          </a:ln>
          <a:effectLst/>
        </p:spPr>
      </p:cxnSp>
      <p:sp>
        <p:nvSpPr>
          <p:cNvPr id="11" name="TextBox 10"/>
          <p:cNvSpPr txBox="1"/>
          <p:nvPr/>
        </p:nvSpPr>
        <p:spPr>
          <a:xfrm>
            <a:off x="6804248" y="2535287"/>
            <a:ext cx="2395207" cy="461665"/>
          </a:xfrm>
          <a:prstGeom prst="rect">
            <a:avLst/>
          </a:prstGeom>
          <a:solidFill>
            <a:schemeClr val="tx1"/>
          </a:solidFill>
          <a:ln>
            <a:solidFill>
              <a:schemeClr val="bg1"/>
            </a:solidFill>
          </a:ln>
        </p:spPr>
        <p:txBody>
          <a:bodyPr wrap="none" rtlCol="0">
            <a:spAutoFit/>
          </a:bodyPr>
          <a:lstStyle/>
          <a:p>
            <a:r>
              <a:rPr lang="en-AU" dirty="0" smtClean="0">
                <a:solidFill>
                  <a:schemeClr val="bg1"/>
                </a:solidFill>
              </a:rPr>
              <a:t>Parkes </a:t>
            </a:r>
            <a:r>
              <a:rPr lang="en-AU" dirty="0" err="1" smtClean="0">
                <a:solidFill>
                  <a:schemeClr val="bg1"/>
                </a:solidFill>
              </a:rPr>
              <a:t>multibeam</a:t>
            </a:r>
            <a:endParaRPr lang="en-AU" dirty="0">
              <a:solidFill>
                <a:schemeClr val="bg1"/>
              </a:solidFill>
            </a:endParaRPr>
          </a:p>
        </p:txBody>
      </p:sp>
      <p:grpSp>
        <p:nvGrpSpPr>
          <p:cNvPr id="8" name="Group 7"/>
          <p:cNvGrpSpPr/>
          <p:nvPr/>
        </p:nvGrpSpPr>
        <p:grpSpPr>
          <a:xfrm>
            <a:off x="3275856" y="1193769"/>
            <a:ext cx="5868145" cy="5664231"/>
            <a:chOff x="3275856" y="1193769"/>
            <a:chExt cx="5868145" cy="5664231"/>
          </a:xfrm>
        </p:grpSpPr>
        <p:pic>
          <p:nvPicPr>
            <p:cNvPr id="2050" name="Picture 2" descr="C:\User Files\images work\Astronomy\Pulsars\Pulsar discovery rate.png"/>
            <p:cNvPicPr>
              <a:picLocks noChangeAspect="1" noChangeArrowheads="1"/>
            </p:cNvPicPr>
            <p:nvPr/>
          </p:nvPicPr>
          <p:blipFill>
            <a:blip r:embed="rId2" cstate="screen"/>
            <a:srcRect/>
            <a:stretch>
              <a:fillRect/>
            </a:stretch>
          </p:blipFill>
          <p:spPr bwMode="auto">
            <a:xfrm>
              <a:off x="3275856" y="1193769"/>
              <a:ext cx="5868145" cy="5664231"/>
            </a:xfrm>
            <a:prstGeom prst="rect">
              <a:avLst/>
            </a:prstGeom>
            <a:noFill/>
          </p:spPr>
        </p:pic>
        <p:sp>
          <p:nvSpPr>
            <p:cNvPr id="7" name="TextBox 6"/>
            <p:cNvSpPr txBox="1"/>
            <p:nvPr/>
          </p:nvSpPr>
          <p:spPr>
            <a:xfrm>
              <a:off x="5364088" y="1844824"/>
              <a:ext cx="1927131" cy="523220"/>
            </a:xfrm>
            <a:prstGeom prst="rect">
              <a:avLst/>
            </a:prstGeom>
            <a:solidFill>
              <a:schemeClr val="tx1"/>
            </a:solidFill>
          </p:spPr>
          <p:txBody>
            <a:bodyPr wrap="none" rtlCol="0">
              <a:spAutoFit/>
            </a:bodyPr>
            <a:lstStyle/>
            <a:p>
              <a:r>
                <a:rPr lang="en-AU" sz="1400" dirty="0" smtClean="0">
                  <a:solidFill>
                    <a:schemeClr val="bg1"/>
                  </a:solidFill>
                </a:rPr>
                <a:t>Jodrell Bank and Parkes</a:t>
              </a:r>
            </a:p>
            <a:p>
              <a:r>
                <a:rPr lang="en-AU" sz="1400" dirty="0" smtClean="0">
                  <a:solidFill>
                    <a:schemeClr val="bg1"/>
                  </a:solidFill>
                </a:rPr>
                <a:t>Rest of the world</a:t>
              </a:r>
              <a:endParaRPr lang="en-AU" sz="1400" dirty="0">
                <a:solidFill>
                  <a:schemeClr val="bg1"/>
                </a:solidFill>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DB9DADA-5C37-4C6E-A6BB-D13C122552F5}" type="slidenum">
              <a:rPr lang="en-AU"/>
              <a:pPr/>
              <a:t>46</a:t>
            </a:fld>
            <a:endParaRPr lang="en-AU"/>
          </a:p>
        </p:txBody>
      </p:sp>
      <p:sp>
        <p:nvSpPr>
          <p:cNvPr id="160770" name="Rectangle 2"/>
          <p:cNvSpPr>
            <a:spLocks noGrp="1" noChangeArrowheads="1"/>
          </p:cNvSpPr>
          <p:nvPr>
            <p:ph type="title"/>
          </p:nvPr>
        </p:nvSpPr>
        <p:spPr/>
        <p:txBody>
          <a:bodyPr/>
          <a:lstStyle/>
          <a:p>
            <a:r>
              <a:rPr lang="en-AU" dirty="0"/>
              <a:t>Phased Array Feeds</a:t>
            </a:r>
          </a:p>
        </p:txBody>
      </p:sp>
      <p:sp>
        <p:nvSpPr>
          <p:cNvPr id="160771" name="Rectangle 3"/>
          <p:cNvSpPr>
            <a:spLocks noGrp="1" noChangeArrowheads="1"/>
          </p:cNvSpPr>
          <p:nvPr>
            <p:ph type="body" idx="1"/>
          </p:nvPr>
        </p:nvSpPr>
        <p:spPr>
          <a:xfrm>
            <a:off x="540543" y="1196752"/>
            <a:ext cx="8062913" cy="5184576"/>
          </a:xfrm>
        </p:spPr>
        <p:txBody>
          <a:bodyPr>
            <a:normAutofit/>
          </a:bodyPr>
          <a:lstStyle/>
          <a:p>
            <a:r>
              <a:rPr lang="en-AU" sz="2800" dirty="0"/>
              <a:t>    Wide </a:t>
            </a:r>
            <a:r>
              <a:rPr lang="en-AU" sz="2800" dirty="0" err="1"/>
              <a:t>FoV</a:t>
            </a:r>
            <a:r>
              <a:rPr lang="en-AU" sz="2800" dirty="0"/>
              <a:t> at full sensitivity over whole field</a:t>
            </a:r>
          </a:p>
          <a:p>
            <a:r>
              <a:rPr lang="en-AU" sz="2800" dirty="0"/>
              <a:t>    Not just spatially continuous</a:t>
            </a:r>
          </a:p>
          <a:p>
            <a:r>
              <a:rPr lang="en-AU" sz="2800" dirty="0"/>
              <a:t>    Aperture illumination control</a:t>
            </a:r>
          </a:p>
          <a:p>
            <a:r>
              <a:rPr lang="en-AU" sz="2800" dirty="0"/>
              <a:t>    RFI mitigation</a:t>
            </a:r>
          </a:p>
          <a:p>
            <a:r>
              <a:rPr lang="en-AU" sz="2800" dirty="0"/>
              <a:t>    Can measure the very low spatial frequencies</a:t>
            </a:r>
          </a:p>
          <a:p>
            <a:pPr lvl="1"/>
            <a:r>
              <a:rPr lang="en-AU" sz="2400" dirty="0"/>
              <a:t>Fourier transform into aperture plane</a:t>
            </a:r>
          </a:p>
          <a:p>
            <a:pPr lvl="1"/>
            <a:r>
              <a:rPr lang="en-AU" sz="2400" dirty="0"/>
              <a:t>Corresponds to patches on surface of dish</a:t>
            </a:r>
          </a:p>
          <a:p>
            <a:pPr lvl="1"/>
            <a:r>
              <a:rPr lang="en-AU" sz="2400" dirty="0"/>
              <a:t>Highly redundant</a:t>
            </a:r>
          </a:p>
          <a:p>
            <a:pPr lvl="1"/>
            <a:r>
              <a:rPr lang="en-AU" sz="2400" dirty="0"/>
              <a:t>No shadowing</a:t>
            </a:r>
          </a:p>
          <a:p>
            <a:r>
              <a:rPr lang="en-AU" sz="2800" dirty="0"/>
              <a:t>Eg large scale HI statistics at high z</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PAF in Radio Astronomy</a:t>
            </a:r>
            <a:br>
              <a:rPr lang="en-AU" dirty="0" smtClean="0"/>
            </a:br>
            <a:r>
              <a:rPr lang="en-AU" dirty="0" smtClean="0"/>
              <a:t>brief history</a:t>
            </a:r>
            <a:endParaRPr lang="en-AU" dirty="0"/>
          </a:p>
        </p:txBody>
      </p:sp>
      <p:sp>
        <p:nvSpPr>
          <p:cNvPr id="3" name="Content Placeholder 2"/>
          <p:cNvSpPr>
            <a:spLocks noGrp="1"/>
          </p:cNvSpPr>
          <p:nvPr>
            <p:ph idx="1"/>
          </p:nvPr>
        </p:nvSpPr>
        <p:spPr>
          <a:xfrm>
            <a:off x="540543" y="1124744"/>
            <a:ext cx="8424070" cy="5276056"/>
          </a:xfrm>
        </p:spPr>
        <p:txBody>
          <a:bodyPr>
            <a:normAutofit fontScale="85000" lnSpcReduction="20000"/>
          </a:bodyPr>
          <a:lstStyle/>
          <a:p>
            <a:r>
              <a:rPr lang="en-AU" dirty="0" smtClean="0"/>
              <a:t>1982 NRAO workshop</a:t>
            </a:r>
          </a:p>
          <a:p>
            <a:pPr lvl="1"/>
            <a:r>
              <a:rPr lang="en-AU" dirty="0" err="1" smtClean="0"/>
              <a:t>Weinreb</a:t>
            </a:r>
            <a:r>
              <a:rPr lang="en-AU" dirty="0" smtClean="0"/>
              <a:t>  discusses aperture correction using PAF</a:t>
            </a:r>
          </a:p>
          <a:p>
            <a:r>
              <a:rPr lang="en-AU" dirty="0" smtClean="0"/>
              <a:t>1985 Ekers discusses analogies between focal and aperture plane arrays</a:t>
            </a:r>
          </a:p>
          <a:p>
            <a:r>
              <a:rPr lang="en-AU" dirty="0" smtClean="0"/>
              <a:t>1988 Cornwell and Napier (Radio Science)</a:t>
            </a:r>
          </a:p>
          <a:p>
            <a:pPr lvl="1"/>
            <a:r>
              <a:rPr lang="en-AU" dirty="0" smtClean="0"/>
              <a:t>PAF can be placed anywhere between the aperture and the focus</a:t>
            </a:r>
          </a:p>
          <a:p>
            <a:r>
              <a:rPr lang="en-AU" dirty="0" smtClean="0"/>
              <a:t>1993 PAF design considered and rejected for Parkes multi-beam (Trevor Bird)</a:t>
            </a:r>
          </a:p>
          <a:p>
            <a:r>
              <a:rPr lang="en-AU" dirty="0" smtClean="0"/>
              <a:t>1995 Rick Fisher PAF element design</a:t>
            </a:r>
          </a:p>
          <a:p>
            <a:r>
              <a:rPr lang="en-AU" dirty="0" smtClean="0"/>
              <a:t>2004 PAF proposed for SKA survey</a:t>
            </a:r>
          </a:p>
          <a:p>
            <a:pPr lvl="1"/>
            <a:r>
              <a:rPr lang="en-AU" dirty="0" smtClean="0"/>
              <a:t>Van Ardenne and others also working on dense aperture arrays during this period</a:t>
            </a:r>
          </a:p>
          <a:p>
            <a:r>
              <a:rPr lang="en-AU" dirty="0" smtClean="0"/>
              <a:t>2006 Australian proposal for array using PAFs (ASKAP)</a:t>
            </a:r>
          </a:p>
        </p:txBody>
      </p:sp>
      <p:sp>
        <p:nvSpPr>
          <p:cNvPr id="4" name="Slide Number Placeholder 3"/>
          <p:cNvSpPr>
            <a:spLocks noGrp="1"/>
          </p:cNvSpPr>
          <p:nvPr>
            <p:ph type="sldNum" sz="quarter" idx="12"/>
          </p:nvPr>
        </p:nvSpPr>
        <p:spPr/>
        <p:txBody>
          <a:bodyPr/>
          <a:lstStyle/>
          <a:p>
            <a:fld id="{CB29EF8D-6A58-4C33-8EAF-28AFCDD6FC9C}" type="slidenum">
              <a:rPr lang="en-AU" smtClean="0"/>
              <a:pPr/>
              <a:t>47</a:t>
            </a:fld>
            <a:endParaRPr lang="en-AU"/>
          </a:p>
        </p:txBody>
      </p:sp>
      <p:sp>
        <p:nvSpPr>
          <p:cNvPr id="5" name="Date Placeholder 4"/>
          <p:cNvSpPr>
            <a:spLocks noGrp="1"/>
          </p:cNvSpPr>
          <p:nvPr>
            <p:ph type="dt" sz="half" idx="10"/>
          </p:nvPr>
        </p:nvSpPr>
        <p:spPr/>
        <p:txBody>
          <a:bodyPr/>
          <a:lstStyle/>
          <a:p>
            <a:r>
              <a:rPr lang="en-US" dirty="0" smtClean="0"/>
              <a:t>17 Aug 2014</a:t>
            </a:r>
            <a:endParaRPr lang="en-AU" dirty="0"/>
          </a:p>
        </p:txBody>
      </p:sp>
      <p:sp>
        <p:nvSpPr>
          <p:cNvPr id="6" name="Footer Placeholder 5"/>
          <p:cNvSpPr>
            <a:spLocks noGrp="1"/>
          </p:cNvSpPr>
          <p:nvPr>
            <p:ph type="ftr" sz="quarter" idx="11"/>
          </p:nvPr>
        </p:nvSpPr>
        <p:spPr/>
        <p:txBody>
          <a:bodyPr/>
          <a:lstStyle/>
          <a:p>
            <a:r>
              <a:rPr lang="sv-SE" smtClean="0"/>
              <a:t>Ron Ekers: URSI GASS Beijing</a:t>
            </a:r>
            <a:endParaRPr lang="en-A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76462877-6E11-4039-9774-BB68530916F7}" type="slidenum">
              <a:rPr lang="en-AU"/>
              <a:pPr/>
              <a:t>48</a:t>
            </a:fld>
            <a:endParaRPr lang="en-AU"/>
          </a:p>
        </p:txBody>
      </p:sp>
      <p:sp>
        <p:nvSpPr>
          <p:cNvPr id="23554" name="Rectangle 2"/>
          <p:cNvSpPr>
            <a:spLocks noGrp="1" noChangeArrowheads="1"/>
          </p:cNvSpPr>
          <p:nvPr>
            <p:ph type="title"/>
          </p:nvPr>
        </p:nvSpPr>
        <p:spPr/>
        <p:txBody>
          <a:bodyPr/>
          <a:lstStyle/>
          <a:p>
            <a:r>
              <a:rPr lang="en-AU" dirty="0"/>
              <a:t>Some PAF designs</a:t>
            </a:r>
          </a:p>
        </p:txBody>
      </p:sp>
      <p:pic>
        <p:nvPicPr>
          <p:cNvPr id="23555" name="Picture 3" descr="Copy of jos"/>
          <p:cNvPicPr>
            <a:picLocks noChangeAspect="1" noChangeArrowheads="1"/>
          </p:cNvPicPr>
          <p:nvPr/>
        </p:nvPicPr>
        <p:blipFill>
          <a:blip r:embed="rId3" cstate="screen"/>
          <a:srcRect/>
          <a:stretch>
            <a:fillRect/>
          </a:stretch>
        </p:blipFill>
        <p:spPr bwMode="auto">
          <a:xfrm>
            <a:off x="179388" y="1844675"/>
            <a:ext cx="3852862" cy="3370263"/>
          </a:xfrm>
          <a:prstGeom prst="rect">
            <a:avLst/>
          </a:prstGeom>
          <a:noFill/>
          <a:ln w="9525">
            <a:solidFill>
              <a:schemeClr val="tx2"/>
            </a:solidFill>
            <a:miter lim="800000"/>
            <a:headEnd/>
            <a:tailEnd/>
          </a:ln>
        </p:spPr>
      </p:pic>
      <p:pic>
        <p:nvPicPr>
          <p:cNvPr id="23556" name="Picture 4"/>
          <p:cNvPicPr>
            <a:picLocks noChangeAspect="1" noChangeArrowheads="1"/>
          </p:cNvPicPr>
          <p:nvPr/>
        </p:nvPicPr>
        <p:blipFill>
          <a:blip r:embed="rId4" cstate="screen"/>
          <a:srcRect l="28845" t="9814" r="28822" b="12662"/>
          <a:stretch>
            <a:fillRect/>
          </a:stretch>
        </p:blipFill>
        <p:spPr bwMode="auto">
          <a:xfrm>
            <a:off x="4787900" y="1844675"/>
            <a:ext cx="3360738" cy="4537075"/>
          </a:xfrm>
          <a:prstGeom prst="rect">
            <a:avLst/>
          </a:prstGeom>
          <a:noFill/>
          <a:ln w="9525">
            <a:solidFill>
              <a:schemeClr val="tx2"/>
            </a:solidFill>
            <a:miter lim="800000"/>
            <a:headEnd/>
            <a:tailEnd/>
          </a:ln>
        </p:spPr>
      </p:pic>
      <p:sp>
        <p:nvSpPr>
          <p:cNvPr id="23559" name="Text Box 7"/>
          <p:cNvSpPr txBox="1">
            <a:spLocks noChangeArrowheads="1"/>
          </p:cNvSpPr>
          <p:nvPr/>
        </p:nvSpPr>
        <p:spPr bwMode="auto">
          <a:xfrm>
            <a:off x="755650" y="5229225"/>
            <a:ext cx="3032125" cy="469900"/>
          </a:xfrm>
          <a:prstGeom prst="rect">
            <a:avLst/>
          </a:prstGeom>
          <a:noFill/>
          <a:ln w="12700">
            <a:solidFill>
              <a:schemeClr val="tx2"/>
            </a:solidFill>
            <a:miter lim="800000"/>
            <a:headEnd/>
            <a:tailEnd/>
          </a:ln>
          <a:effectLst/>
        </p:spPr>
        <p:txBody>
          <a:bodyPr wrap="none">
            <a:spAutoFit/>
          </a:bodyPr>
          <a:lstStyle/>
          <a:p>
            <a:r>
              <a:rPr lang="en-AU"/>
              <a:t>Checker board - ATNF</a:t>
            </a:r>
          </a:p>
        </p:txBody>
      </p:sp>
      <p:sp>
        <p:nvSpPr>
          <p:cNvPr id="23560" name="Text Box 8"/>
          <p:cNvSpPr txBox="1">
            <a:spLocks noChangeArrowheads="1"/>
          </p:cNvSpPr>
          <p:nvPr/>
        </p:nvSpPr>
        <p:spPr bwMode="auto">
          <a:xfrm>
            <a:off x="5364163" y="6388100"/>
            <a:ext cx="2228850" cy="469900"/>
          </a:xfrm>
          <a:prstGeom prst="rect">
            <a:avLst/>
          </a:prstGeom>
          <a:noFill/>
          <a:ln w="12700">
            <a:solidFill>
              <a:schemeClr val="tx2"/>
            </a:solidFill>
            <a:miter lim="800000"/>
            <a:headEnd/>
            <a:tailEnd/>
          </a:ln>
          <a:effectLst/>
        </p:spPr>
        <p:txBody>
          <a:bodyPr wrap="none">
            <a:spAutoFit/>
          </a:bodyPr>
          <a:lstStyle/>
          <a:p>
            <a:r>
              <a:rPr lang="en-AU"/>
              <a:t>Vivaldi - DRAO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0584608E-E016-4C90-BD8E-6FBF3666329B}" type="slidenum">
              <a:rPr lang="en-AU" smtClean="0"/>
              <a:pPr/>
              <a:t>49</a:t>
            </a:fld>
            <a:endParaRPr lang="en-AU" smtClean="0"/>
          </a:p>
        </p:txBody>
      </p:sp>
      <p:sp>
        <p:nvSpPr>
          <p:cNvPr id="51203" name="Rectangle 2"/>
          <p:cNvSpPr>
            <a:spLocks noGrp="1" noChangeArrowheads="1"/>
          </p:cNvSpPr>
          <p:nvPr>
            <p:ph type="title"/>
          </p:nvPr>
        </p:nvSpPr>
        <p:spPr>
          <a:xfrm>
            <a:off x="1192213" y="115888"/>
            <a:ext cx="7772400" cy="936848"/>
          </a:xfrm>
        </p:spPr>
        <p:txBody>
          <a:bodyPr/>
          <a:lstStyle/>
          <a:p>
            <a:r>
              <a:rPr lang="en-AU" dirty="0" smtClean="0"/>
              <a:t>Algorithms</a:t>
            </a:r>
          </a:p>
        </p:txBody>
      </p:sp>
      <p:sp>
        <p:nvSpPr>
          <p:cNvPr id="51204" name="Rectangle 3"/>
          <p:cNvSpPr>
            <a:spLocks noGrp="1" noChangeArrowheads="1"/>
          </p:cNvSpPr>
          <p:nvPr>
            <p:ph type="body" idx="1"/>
          </p:nvPr>
        </p:nvSpPr>
        <p:spPr>
          <a:xfrm>
            <a:off x="4932040" y="1557338"/>
            <a:ext cx="4211960" cy="4967783"/>
          </a:xfrm>
        </p:spPr>
        <p:txBody>
          <a:bodyPr>
            <a:normAutofit/>
          </a:bodyPr>
          <a:lstStyle/>
          <a:p>
            <a:pPr>
              <a:lnSpc>
                <a:spcPct val="90000"/>
              </a:lnSpc>
            </a:pPr>
            <a:r>
              <a:rPr lang="en-AU" dirty="0" smtClean="0"/>
              <a:t>Deconvolution</a:t>
            </a:r>
          </a:p>
          <a:p>
            <a:pPr>
              <a:lnSpc>
                <a:spcPct val="90000"/>
              </a:lnSpc>
            </a:pPr>
            <a:r>
              <a:rPr lang="en-AU" dirty="0" smtClean="0"/>
              <a:t>Self Calibration</a:t>
            </a:r>
          </a:p>
          <a:p>
            <a:pPr>
              <a:lnSpc>
                <a:spcPct val="90000"/>
              </a:lnSpc>
            </a:pPr>
            <a:r>
              <a:rPr lang="en-AU" dirty="0" smtClean="0"/>
              <a:t>Mosaicing</a:t>
            </a:r>
          </a:p>
          <a:p>
            <a:pPr>
              <a:lnSpc>
                <a:spcPct val="90000"/>
              </a:lnSpc>
            </a:pPr>
            <a:r>
              <a:rPr lang="en-AU" dirty="0" smtClean="0"/>
              <a:t>Bandwidth Synthesis</a:t>
            </a:r>
          </a:p>
          <a:p>
            <a:pPr>
              <a:lnSpc>
                <a:spcPct val="90000"/>
              </a:lnSpc>
            </a:pPr>
            <a:r>
              <a:rPr lang="en-AU" dirty="0" smtClean="0"/>
              <a:t>Rotation Measure Synthesis</a:t>
            </a:r>
          </a:p>
          <a:p>
            <a:pPr>
              <a:lnSpc>
                <a:spcPct val="90000"/>
              </a:lnSpc>
            </a:pPr>
            <a:r>
              <a:rPr lang="en-AU" dirty="0" smtClean="0"/>
              <a:t>.......</a:t>
            </a:r>
          </a:p>
        </p:txBody>
      </p:sp>
      <p:pic>
        <p:nvPicPr>
          <p:cNvPr id="1026" name="Picture 2" descr="C:\User Files\images work\Image processing\Cygnus A Image processing.jpg"/>
          <p:cNvPicPr>
            <a:picLocks noChangeAspect="1" noChangeArrowheads="1"/>
          </p:cNvPicPr>
          <p:nvPr/>
        </p:nvPicPr>
        <p:blipFill>
          <a:blip r:embed="rId3" cstate="screen"/>
          <a:srcRect/>
          <a:stretch>
            <a:fillRect/>
          </a:stretch>
        </p:blipFill>
        <p:spPr bwMode="auto">
          <a:xfrm>
            <a:off x="-1" y="0"/>
            <a:ext cx="4840941" cy="6858000"/>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p>
            <a:r>
              <a:rPr lang="en-US" smtClean="0"/>
              <a:t>14 Aug 2014</a:t>
            </a:r>
            <a:endParaRPr lang="en-AU" smtClean="0"/>
          </a:p>
        </p:txBody>
      </p:sp>
      <p:sp>
        <p:nvSpPr>
          <p:cNvPr id="40963" name="Footer Placeholder 4"/>
          <p:cNvSpPr>
            <a:spLocks noGrp="1"/>
          </p:cNvSpPr>
          <p:nvPr>
            <p:ph type="ftr" sz="quarter" idx="11"/>
          </p:nvPr>
        </p:nvSpPr>
        <p:spPr>
          <a:noFill/>
        </p:spPr>
        <p:txBody>
          <a:bodyPr/>
          <a:lstStyle/>
          <a:p>
            <a:r>
              <a:rPr lang="en-AU" smtClean="0"/>
              <a:t>R D Ekers - URSI GASS Beijing</a:t>
            </a:r>
          </a:p>
        </p:txBody>
      </p:sp>
      <p:sp>
        <p:nvSpPr>
          <p:cNvPr id="40964" name="Slide Number Placeholder 5"/>
          <p:cNvSpPr>
            <a:spLocks noGrp="1"/>
          </p:cNvSpPr>
          <p:nvPr>
            <p:ph type="sldNum" sz="quarter" idx="12"/>
          </p:nvPr>
        </p:nvSpPr>
        <p:spPr>
          <a:noFill/>
        </p:spPr>
        <p:txBody>
          <a:bodyPr/>
          <a:lstStyle/>
          <a:p>
            <a:fld id="{740DB855-6B8A-4D00-92C3-317D3E4A5727}" type="slidenum">
              <a:rPr lang="en-AU" smtClean="0"/>
              <a:pPr/>
              <a:t>5</a:t>
            </a:fld>
            <a:endParaRPr lang="en-AU" smtClean="0"/>
          </a:p>
        </p:txBody>
      </p:sp>
      <p:sp>
        <p:nvSpPr>
          <p:cNvPr id="40965" name="Rectangle 2"/>
          <p:cNvSpPr>
            <a:spLocks noGrp="1" noChangeArrowheads="1"/>
          </p:cNvSpPr>
          <p:nvPr>
            <p:ph type="title"/>
          </p:nvPr>
        </p:nvSpPr>
        <p:spPr/>
        <p:txBody>
          <a:bodyPr/>
          <a:lstStyle/>
          <a:p>
            <a:r>
              <a:rPr lang="en-US" dirty="0" smtClean="0"/>
              <a:t>Radio Telescope Sensitivity</a:t>
            </a:r>
          </a:p>
        </p:txBody>
      </p:sp>
      <p:pic>
        <p:nvPicPr>
          <p:cNvPr id="40966" name="Picture 3" descr="radio telescope sensitivity"/>
          <p:cNvPicPr>
            <a:picLocks noChangeAspect="1" noChangeArrowheads="1"/>
          </p:cNvPicPr>
          <p:nvPr/>
        </p:nvPicPr>
        <p:blipFill>
          <a:blip r:embed="rId3" cstate="screen"/>
          <a:srcRect/>
          <a:stretch>
            <a:fillRect/>
          </a:stretch>
        </p:blipFill>
        <p:spPr bwMode="auto">
          <a:xfrm>
            <a:off x="3990975" y="1125538"/>
            <a:ext cx="5153025" cy="5327650"/>
          </a:xfrm>
          <a:prstGeom prst="rect">
            <a:avLst/>
          </a:prstGeom>
          <a:noFill/>
          <a:ln w="9525">
            <a:solidFill>
              <a:schemeClr val="tx2"/>
            </a:solidFill>
            <a:miter lim="800000"/>
            <a:headEnd/>
            <a:tailEnd/>
          </a:ln>
        </p:spPr>
      </p:pic>
      <p:sp>
        <p:nvSpPr>
          <p:cNvPr id="40967" name="Rectangle 4"/>
          <p:cNvSpPr>
            <a:spLocks noGrp="1" noChangeArrowheads="1"/>
          </p:cNvSpPr>
          <p:nvPr>
            <p:ph type="body" idx="1"/>
          </p:nvPr>
        </p:nvSpPr>
        <p:spPr>
          <a:xfrm>
            <a:off x="-36513" y="1557338"/>
            <a:ext cx="4104457" cy="4391942"/>
          </a:xfrm>
        </p:spPr>
        <p:txBody>
          <a:bodyPr>
            <a:normAutofit fontScale="92500" lnSpcReduction="10000"/>
          </a:bodyPr>
          <a:lstStyle/>
          <a:p>
            <a:pPr>
              <a:lnSpc>
                <a:spcPct val="90000"/>
              </a:lnSpc>
            </a:pPr>
            <a:r>
              <a:rPr lang="en-AU" dirty="0" smtClean="0"/>
              <a:t>Earlier version shown at the URSI GA Prague 1990</a:t>
            </a:r>
          </a:p>
          <a:p>
            <a:pPr lvl="1">
              <a:lnSpc>
                <a:spcPct val="90000"/>
              </a:lnSpc>
            </a:pPr>
            <a:r>
              <a:rPr lang="en-AU" dirty="0" smtClean="0"/>
              <a:t>General lecture </a:t>
            </a:r>
          </a:p>
          <a:p>
            <a:pPr lvl="1">
              <a:lnSpc>
                <a:spcPct val="90000"/>
              </a:lnSpc>
            </a:pPr>
            <a:endParaRPr lang="en-AU" dirty="0" smtClean="0"/>
          </a:p>
          <a:p>
            <a:pPr>
              <a:lnSpc>
                <a:spcPct val="90000"/>
              </a:lnSpc>
            </a:pPr>
            <a:r>
              <a:rPr lang="en-AU" dirty="0" smtClean="0"/>
              <a:t>Exponential increase in sensitivity x 10</a:t>
            </a:r>
            <a:r>
              <a:rPr lang="en-AU" baseline="30000" dirty="0" smtClean="0"/>
              <a:t>5 </a:t>
            </a:r>
            <a:r>
              <a:rPr lang="en-AU" dirty="0" smtClean="0"/>
              <a:t>since 1940 !</a:t>
            </a:r>
          </a:p>
          <a:p>
            <a:pPr>
              <a:lnSpc>
                <a:spcPct val="90000"/>
              </a:lnSpc>
              <a:buFontTx/>
              <a:buNone/>
            </a:pPr>
            <a:endParaRPr lang="en-AU" dirty="0" smtClean="0"/>
          </a:p>
          <a:p>
            <a:pPr lvl="1">
              <a:lnSpc>
                <a:spcPct val="90000"/>
              </a:lnSpc>
            </a:pPr>
            <a:r>
              <a:rPr lang="en-AU" dirty="0" smtClean="0"/>
              <a:t>3 year doubling time for sensitivity</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0584608E-E016-4C90-BD8E-6FBF3666329B}" type="slidenum">
              <a:rPr lang="en-AU" smtClean="0"/>
              <a:pPr/>
              <a:t>50</a:t>
            </a:fld>
            <a:endParaRPr lang="en-AU" smtClean="0"/>
          </a:p>
        </p:txBody>
      </p:sp>
      <p:sp>
        <p:nvSpPr>
          <p:cNvPr id="51203" name="Rectangle 2"/>
          <p:cNvSpPr>
            <a:spLocks noGrp="1" noChangeArrowheads="1"/>
          </p:cNvSpPr>
          <p:nvPr>
            <p:ph type="title"/>
          </p:nvPr>
        </p:nvSpPr>
        <p:spPr>
          <a:xfrm>
            <a:off x="1192213" y="115888"/>
            <a:ext cx="7772400" cy="936848"/>
          </a:xfrm>
        </p:spPr>
        <p:txBody>
          <a:bodyPr/>
          <a:lstStyle/>
          <a:p>
            <a:r>
              <a:rPr lang="en-AU" dirty="0" smtClean="0"/>
              <a:t>Deconvolution</a:t>
            </a:r>
          </a:p>
        </p:txBody>
      </p:sp>
      <p:sp>
        <p:nvSpPr>
          <p:cNvPr id="51204" name="Rectangle 3"/>
          <p:cNvSpPr>
            <a:spLocks noGrp="1" noChangeArrowheads="1"/>
          </p:cNvSpPr>
          <p:nvPr>
            <p:ph type="body" idx="1"/>
          </p:nvPr>
        </p:nvSpPr>
        <p:spPr>
          <a:xfrm>
            <a:off x="1081088" y="1052736"/>
            <a:ext cx="8062912" cy="5472385"/>
          </a:xfrm>
        </p:spPr>
        <p:txBody>
          <a:bodyPr>
            <a:normAutofit fontScale="92500" lnSpcReduction="20000"/>
          </a:bodyPr>
          <a:lstStyle/>
          <a:p>
            <a:pPr>
              <a:lnSpc>
                <a:spcPct val="90000"/>
              </a:lnSpc>
            </a:pPr>
            <a:r>
              <a:rPr lang="en-AU" dirty="0" smtClean="0"/>
              <a:t>1962: </a:t>
            </a:r>
            <a:r>
              <a:rPr lang="en-AU" dirty="0" err="1" smtClean="0"/>
              <a:t>Moffet</a:t>
            </a:r>
            <a:r>
              <a:rPr lang="en-AU" dirty="0" smtClean="0"/>
              <a:t> using model fitting (OVRO)</a:t>
            </a:r>
          </a:p>
          <a:p>
            <a:pPr lvl="1">
              <a:lnSpc>
                <a:spcPct val="90000"/>
              </a:lnSpc>
            </a:pPr>
            <a:r>
              <a:rPr lang="en-AU" dirty="0" smtClean="0"/>
              <a:t>Ekers (Parkes), </a:t>
            </a:r>
            <a:r>
              <a:rPr lang="en-AU" dirty="0" err="1" smtClean="0"/>
              <a:t>Fomalont</a:t>
            </a:r>
            <a:r>
              <a:rPr lang="en-AU" dirty="0" smtClean="0"/>
              <a:t> (OVRO) </a:t>
            </a:r>
          </a:p>
          <a:p>
            <a:pPr>
              <a:lnSpc>
                <a:spcPct val="90000"/>
              </a:lnSpc>
            </a:pPr>
            <a:r>
              <a:rPr lang="en-AU" dirty="0" smtClean="0"/>
              <a:t>1968: </a:t>
            </a:r>
            <a:r>
              <a:rPr lang="en-AU" dirty="0" err="1" smtClean="0"/>
              <a:t>Hogbom</a:t>
            </a:r>
            <a:r>
              <a:rPr lang="en-AU" dirty="0" smtClean="0"/>
              <a:t> does first clean experiments</a:t>
            </a:r>
          </a:p>
          <a:p>
            <a:pPr lvl="1">
              <a:lnSpc>
                <a:spcPct val="90000"/>
              </a:lnSpc>
            </a:pPr>
            <a:r>
              <a:rPr lang="en-AU" dirty="0" smtClean="0"/>
              <a:t>NRAO 3 element data</a:t>
            </a:r>
          </a:p>
          <a:p>
            <a:pPr lvl="2">
              <a:lnSpc>
                <a:spcPct val="90000"/>
              </a:lnSpc>
            </a:pPr>
            <a:r>
              <a:rPr lang="en-AU" dirty="0" smtClean="0"/>
              <a:t>Bad UV coverage</a:t>
            </a:r>
          </a:p>
          <a:p>
            <a:pPr lvl="1">
              <a:lnSpc>
                <a:spcPct val="90000"/>
              </a:lnSpc>
            </a:pPr>
            <a:r>
              <a:rPr lang="en-AU" dirty="0" smtClean="0"/>
              <a:t>First cleaned image published in 1970</a:t>
            </a:r>
          </a:p>
          <a:p>
            <a:pPr lvl="2">
              <a:lnSpc>
                <a:spcPct val="90000"/>
              </a:lnSpc>
            </a:pPr>
            <a:r>
              <a:rPr lang="en-AU" dirty="0" err="1" smtClean="0"/>
              <a:t>Rogsstad</a:t>
            </a:r>
            <a:r>
              <a:rPr lang="en-AU" dirty="0" smtClean="0"/>
              <a:t> and </a:t>
            </a:r>
            <a:r>
              <a:rPr lang="en-AU" dirty="0" err="1" smtClean="0"/>
              <a:t>Shostak</a:t>
            </a:r>
            <a:r>
              <a:rPr lang="en-AU" dirty="0" smtClean="0"/>
              <a:t> (OVRO HI image)</a:t>
            </a:r>
          </a:p>
          <a:p>
            <a:pPr>
              <a:lnSpc>
                <a:spcPct val="90000"/>
              </a:lnSpc>
            </a:pPr>
            <a:r>
              <a:rPr lang="en-AU" dirty="0" smtClean="0"/>
              <a:t>1974 </a:t>
            </a:r>
          </a:p>
          <a:p>
            <a:pPr lvl="1">
              <a:lnSpc>
                <a:spcPct val="90000"/>
              </a:lnSpc>
            </a:pPr>
            <a:r>
              <a:rPr lang="en-AU" dirty="0" err="1" smtClean="0"/>
              <a:t>Hogbom</a:t>
            </a:r>
            <a:r>
              <a:rPr lang="en-AU" dirty="0" smtClean="0"/>
              <a:t> publishes the CLEAN algorithm</a:t>
            </a:r>
          </a:p>
          <a:p>
            <a:pPr lvl="1">
              <a:lnSpc>
                <a:spcPct val="90000"/>
              </a:lnSpc>
            </a:pPr>
            <a:r>
              <a:rPr lang="en-AU" dirty="0" err="1" smtClean="0"/>
              <a:t>Ables</a:t>
            </a:r>
            <a:r>
              <a:rPr lang="en-AU" dirty="0" smtClean="0"/>
              <a:t> introduces Max Entropy Method (MEM)</a:t>
            </a:r>
          </a:p>
          <a:p>
            <a:pPr lvl="1">
              <a:lnSpc>
                <a:spcPct val="90000"/>
              </a:lnSpc>
            </a:pPr>
            <a:r>
              <a:rPr lang="en-AU" dirty="0" smtClean="0"/>
              <a:t>Idea introduced from geophysics</a:t>
            </a:r>
          </a:p>
          <a:p>
            <a:pPr>
              <a:lnSpc>
                <a:spcPct val="90000"/>
              </a:lnSpc>
            </a:pPr>
            <a:r>
              <a:rPr lang="en-AU" dirty="0" smtClean="0"/>
              <a:t>Use of deconvolution very controversial in the 1970’s</a:t>
            </a:r>
          </a:p>
          <a:p>
            <a:pPr lvl="1">
              <a:lnSpc>
                <a:spcPct val="90000"/>
              </a:lnSpc>
            </a:pPr>
            <a:r>
              <a:rPr lang="en-AU" dirty="0" smtClean="0"/>
              <a:t>Super resolution</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t>Self Calibration</a:t>
            </a:r>
            <a:endParaRPr lang="en-AU" dirty="0" smtClean="0"/>
          </a:p>
        </p:txBody>
      </p:sp>
      <p:sp>
        <p:nvSpPr>
          <p:cNvPr id="52227" name="Content Placeholder 2"/>
          <p:cNvSpPr>
            <a:spLocks noGrp="1"/>
          </p:cNvSpPr>
          <p:nvPr>
            <p:ph idx="1"/>
          </p:nvPr>
        </p:nvSpPr>
        <p:spPr>
          <a:xfrm>
            <a:off x="755650" y="981075"/>
            <a:ext cx="8388350" cy="5327650"/>
          </a:xfrm>
        </p:spPr>
        <p:txBody>
          <a:bodyPr>
            <a:normAutofit fontScale="92500" lnSpcReduction="10000"/>
          </a:bodyPr>
          <a:lstStyle/>
          <a:p>
            <a:r>
              <a:rPr lang="en-US" sz="2800" dirty="0" smtClean="0"/>
              <a:t>1958: Phase and amplitude closure</a:t>
            </a:r>
          </a:p>
          <a:p>
            <a:pPr lvl="1"/>
            <a:r>
              <a:rPr lang="en-US" sz="2400" dirty="0" err="1" smtClean="0"/>
              <a:t>Jennison</a:t>
            </a:r>
            <a:r>
              <a:rPr lang="en-US" sz="2400" dirty="0" smtClean="0"/>
              <a:t> (</a:t>
            </a:r>
            <a:r>
              <a:rPr lang="en-US" sz="2400" dirty="0" err="1" smtClean="0"/>
              <a:t>Jodrell</a:t>
            </a:r>
            <a:r>
              <a:rPr lang="en-US" sz="2400" dirty="0" smtClean="0"/>
              <a:t> Bank)</a:t>
            </a:r>
            <a:endParaRPr lang="en-AU" sz="2400" dirty="0" smtClean="0"/>
          </a:p>
          <a:p>
            <a:r>
              <a:rPr lang="en-US" sz="2800" dirty="0" smtClean="0"/>
              <a:t>1977:  Redundant spacing </a:t>
            </a:r>
            <a:r>
              <a:rPr lang="en-US" sz="2800" dirty="0" err="1" smtClean="0"/>
              <a:t>interferometry</a:t>
            </a:r>
            <a:endParaRPr lang="en-US" sz="2800" dirty="0" smtClean="0"/>
          </a:p>
          <a:p>
            <a:pPr lvl="1"/>
            <a:r>
              <a:rPr lang="en-US" sz="2400" dirty="0" err="1" smtClean="0"/>
              <a:t>Hamaker</a:t>
            </a:r>
            <a:r>
              <a:rPr lang="en-US" sz="2400" dirty="0" smtClean="0"/>
              <a:t> , O’Sullivan, Noordam (</a:t>
            </a:r>
            <a:r>
              <a:rPr lang="en-US" sz="2400" dirty="0" err="1" smtClean="0"/>
              <a:t>Westerbork</a:t>
            </a:r>
            <a:r>
              <a:rPr lang="en-US" sz="2400" dirty="0" smtClean="0"/>
              <a:t>)</a:t>
            </a:r>
          </a:p>
          <a:p>
            <a:pPr lvl="1"/>
            <a:r>
              <a:rPr lang="en-US" sz="2400" dirty="0" smtClean="0"/>
              <a:t>Equivalence to adaptive optics</a:t>
            </a:r>
          </a:p>
          <a:p>
            <a:r>
              <a:rPr lang="en-US" sz="2800" dirty="0" smtClean="0"/>
              <a:t>1974-79: Phase closure in VLBI imaging</a:t>
            </a:r>
          </a:p>
          <a:p>
            <a:pPr lvl="1"/>
            <a:r>
              <a:rPr lang="en-US" sz="2400" dirty="0" smtClean="0"/>
              <a:t>Rogers,  Yee,  </a:t>
            </a:r>
            <a:r>
              <a:rPr lang="en-US" sz="2400" dirty="0" err="1" smtClean="0"/>
              <a:t>Readhead</a:t>
            </a:r>
            <a:r>
              <a:rPr lang="en-US" sz="2400" dirty="0" smtClean="0"/>
              <a:t>, Cotton….</a:t>
            </a:r>
          </a:p>
          <a:p>
            <a:r>
              <a:rPr lang="en-US" sz="2800" dirty="0" smtClean="0"/>
              <a:t>1980: Antenna based calibration</a:t>
            </a:r>
          </a:p>
          <a:p>
            <a:pPr lvl="1"/>
            <a:r>
              <a:rPr lang="en-US" sz="2400" dirty="0" smtClean="0"/>
              <a:t>Clark, Schwab (VLA)</a:t>
            </a:r>
          </a:p>
          <a:p>
            <a:r>
              <a:rPr lang="en-US" sz="2800" dirty="0" smtClean="0"/>
              <a:t>1983: Cornwall: Self cal ≡ phase closure ≡ adaptive optics</a:t>
            </a:r>
          </a:p>
          <a:p>
            <a:pPr lvl="1"/>
            <a:r>
              <a:rPr lang="en-US" sz="2400" dirty="0" smtClean="0"/>
              <a:t>Triple correlation</a:t>
            </a:r>
          </a:p>
          <a:p>
            <a:r>
              <a:rPr lang="en-US" sz="2800" dirty="0" smtClean="0"/>
              <a:t>1985: Nobel prize (chemistry) to Hauptman &amp; </a:t>
            </a:r>
            <a:r>
              <a:rPr lang="en-US" sz="2800" dirty="0" err="1" smtClean="0"/>
              <a:t>Karles</a:t>
            </a:r>
            <a:endParaRPr lang="en-US" sz="2800" dirty="0" smtClean="0"/>
          </a:p>
          <a:p>
            <a:pPr lvl="1"/>
            <a:r>
              <a:rPr lang="en-US" sz="2400" dirty="0" smtClean="0">
                <a:ea typeface="+mn-ea"/>
                <a:cs typeface="+mn-cs"/>
              </a:rPr>
              <a:t>Structural invariance  ≡ phase closure</a:t>
            </a:r>
          </a:p>
        </p:txBody>
      </p:sp>
      <p:sp>
        <p:nvSpPr>
          <p:cNvPr id="52228" name="Slide Number Placeholder 3"/>
          <p:cNvSpPr>
            <a:spLocks noGrp="1"/>
          </p:cNvSpPr>
          <p:nvPr>
            <p:ph type="sldNum" sz="quarter" idx="12"/>
          </p:nvPr>
        </p:nvSpPr>
        <p:spPr>
          <a:noFill/>
        </p:spPr>
        <p:txBody>
          <a:bodyPr/>
          <a:lstStyle/>
          <a:p>
            <a:fld id="{C39B553F-8409-42C2-A4BA-50063FE452AA}" type="slidenum">
              <a:rPr lang="en-AU" smtClean="0"/>
              <a:pPr/>
              <a:t>51</a:t>
            </a:fld>
            <a:endParaRPr lang="en-AU" dirty="0" smtClean="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Mosaicing</a:t>
            </a:r>
            <a:endParaRPr lang="en-AU" dirty="0"/>
          </a:p>
        </p:txBody>
      </p:sp>
      <p:sp>
        <p:nvSpPr>
          <p:cNvPr id="3" name="Content Placeholder 2"/>
          <p:cNvSpPr>
            <a:spLocks noGrp="1"/>
          </p:cNvSpPr>
          <p:nvPr>
            <p:ph idx="1"/>
          </p:nvPr>
        </p:nvSpPr>
        <p:spPr>
          <a:xfrm>
            <a:off x="1043608" y="1412776"/>
            <a:ext cx="7772400" cy="4824536"/>
          </a:xfrm>
        </p:spPr>
        <p:txBody>
          <a:bodyPr>
            <a:normAutofit fontScale="85000" lnSpcReduction="10000"/>
          </a:bodyPr>
          <a:lstStyle/>
          <a:p>
            <a:r>
              <a:rPr lang="en-AU" dirty="0" smtClean="0"/>
              <a:t>1975 WSRT</a:t>
            </a:r>
          </a:p>
          <a:p>
            <a:pPr lvl="1"/>
            <a:r>
              <a:rPr lang="en-AU" dirty="0" smtClean="0"/>
              <a:t>Needed short spacing for spectral line synthesis</a:t>
            </a:r>
          </a:p>
          <a:p>
            <a:pPr lvl="1"/>
            <a:r>
              <a:rPr lang="en-AU" dirty="0" smtClean="0"/>
              <a:t>Difficulty in obtaining adequate single dish data</a:t>
            </a:r>
          </a:p>
          <a:p>
            <a:pPr lvl="1"/>
            <a:r>
              <a:rPr lang="en-AU" dirty="0" smtClean="0"/>
              <a:t>Primary beam scanned interferometer invented</a:t>
            </a:r>
          </a:p>
          <a:p>
            <a:pPr lvl="2"/>
            <a:r>
              <a:rPr lang="en-AU" i="1" dirty="0" smtClean="0">
                <a:solidFill>
                  <a:srgbClr val="FFC000"/>
                </a:solidFill>
              </a:rPr>
              <a:t>Ekers &amp; Rots IAU-C49 </a:t>
            </a:r>
            <a:r>
              <a:rPr lang="en-AU" i="1" u="sng" dirty="0" smtClean="0">
                <a:solidFill>
                  <a:srgbClr val="FFC000"/>
                </a:solidFill>
              </a:rPr>
              <a:t>76</a:t>
            </a:r>
            <a:r>
              <a:rPr lang="en-AU" i="1" dirty="0" smtClean="0">
                <a:solidFill>
                  <a:srgbClr val="FFC000"/>
                </a:solidFill>
              </a:rPr>
              <a:t> , 61 (1979)  see </a:t>
            </a:r>
            <a:r>
              <a:rPr lang="en-AU" i="1" dirty="0" err="1" smtClean="0">
                <a:solidFill>
                  <a:srgbClr val="FFC000"/>
                </a:solidFill>
              </a:rPr>
              <a:t>Astroph</a:t>
            </a:r>
            <a:r>
              <a:rPr lang="en-AU" i="1" dirty="0" smtClean="0">
                <a:solidFill>
                  <a:srgbClr val="FFC000"/>
                </a:solidFill>
              </a:rPr>
              <a:t> 1212.3311</a:t>
            </a:r>
            <a:endParaRPr lang="en-AU" i="1" dirty="0">
              <a:solidFill>
                <a:srgbClr val="FFC000"/>
              </a:solidFill>
            </a:endParaRPr>
          </a:p>
          <a:p>
            <a:r>
              <a:rPr lang="en-AU" dirty="0" smtClean="0"/>
              <a:t>1983-1988 VLA (VTESS)</a:t>
            </a:r>
          </a:p>
          <a:p>
            <a:pPr lvl="1"/>
            <a:r>
              <a:rPr lang="en-AU" dirty="0" smtClean="0"/>
              <a:t>Cornwell explores algorithms for mm arrays</a:t>
            </a:r>
          </a:p>
          <a:p>
            <a:pPr lvl="2"/>
            <a:r>
              <a:rPr lang="en-AU" i="1" dirty="0" smtClean="0">
                <a:solidFill>
                  <a:srgbClr val="FFC000"/>
                </a:solidFill>
              </a:rPr>
              <a:t>Cornwell A&amp;A 202 , 316 (1988)</a:t>
            </a:r>
          </a:p>
          <a:p>
            <a:pPr lvl="1"/>
            <a:r>
              <a:rPr lang="en-AU" dirty="0" smtClean="0"/>
              <a:t>MEM  joint deconvolution algorithm (VTESS)</a:t>
            </a:r>
          </a:p>
          <a:p>
            <a:r>
              <a:rPr lang="en-AU" dirty="0" smtClean="0"/>
              <a:t>1990  ATCA (MOSMEM, MOSSDI)</a:t>
            </a:r>
          </a:p>
          <a:p>
            <a:pPr lvl="1"/>
            <a:r>
              <a:rPr lang="en-AU" dirty="0" smtClean="0"/>
              <a:t>routine use results from  an effective implementation</a:t>
            </a:r>
          </a:p>
        </p:txBody>
      </p:sp>
      <p:sp>
        <p:nvSpPr>
          <p:cNvPr id="4" name="Date Placeholder 3"/>
          <p:cNvSpPr>
            <a:spLocks noGrp="1"/>
          </p:cNvSpPr>
          <p:nvPr>
            <p:ph type="dt" sz="half" idx="10"/>
          </p:nvPr>
        </p:nvSpPr>
        <p:spPr/>
        <p:txBody>
          <a:bodyPr/>
          <a:lstStyle/>
          <a:p>
            <a:r>
              <a:rPr lang="en-US" smtClean="0"/>
              <a:t>14 March 2013</a:t>
            </a:r>
            <a:endParaRPr lang="en-AU"/>
          </a:p>
        </p:txBody>
      </p:sp>
      <p:sp>
        <p:nvSpPr>
          <p:cNvPr id="5" name="Slide Number Placeholder 4"/>
          <p:cNvSpPr>
            <a:spLocks noGrp="1"/>
          </p:cNvSpPr>
          <p:nvPr>
            <p:ph type="sldNum" sz="quarter" idx="12"/>
          </p:nvPr>
        </p:nvSpPr>
        <p:spPr/>
        <p:txBody>
          <a:bodyPr/>
          <a:lstStyle/>
          <a:p>
            <a:fld id="{C8830823-772A-422A-9BD6-82201BC759DB}" type="slidenum">
              <a:rPr lang="en-AU" smtClean="0"/>
              <a:pPr/>
              <a:t>52</a:t>
            </a:fld>
            <a:endParaRPr lang="en-AU"/>
          </a:p>
        </p:txBody>
      </p:sp>
      <p:sp>
        <p:nvSpPr>
          <p:cNvPr id="6" name="Footer Placeholder 5"/>
          <p:cNvSpPr>
            <a:spLocks noGrp="1"/>
          </p:cNvSpPr>
          <p:nvPr>
            <p:ph type="ftr" sz="quarter" idx="11"/>
          </p:nvPr>
        </p:nvSpPr>
        <p:spPr/>
        <p:txBody>
          <a:bodyPr/>
          <a:lstStyle/>
          <a:p>
            <a:r>
              <a:rPr lang="en-AU" smtClean="0"/>
              <a:t>Ron Ekers</a:t>
            </a:r>
            <a:endParaRPr lang="en-AU"/>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CA6750B-D9B1-4094-8962-1A4AC51617C3}" type="slidenum">
              <a:rPr lang="en-AU"/>
              <a:pPr/>
              <a:t>53</a:t>
            </a:fld>
            <a:endParaRPr lang="en-AU"/>
          </a:p>
        </p:txBody>
      </p:sp>
      <p:sp>
        <p:nvSpPr>
          <p:cNvPr id="151554" name="Rectangle 2"/>
          <p:cNvSpPr>
            <a:spLocks noGrp="1" noChangeArrowheads="1"/>
          </p:cNvSpPr>
          <p:nvPr>
            <p:ph type="title"/>
          </p:nvPr>
        </p:nvSpPr>
        <p:spPr/>
        <p:txBody>
          <a:bodyPr/>
          <a:lstStyle/>
          <a:p>
            <a:r>
              <a:rPr lang="en-AU" dirty="0"/>
              <a:t>Computational Issues</a:t>
            </a:r>
          </a:p>
        </p:txBody>
      </p:sp>
      <p:sp>
        <p:nvSpPr>
          <p:cNvPr id="151555" name="Rectangle 3"/>
          <p:cNvSpPr>
            <a:spLocks noGrp="1" noChangeArrowheads="1"/>
          </p:cNvSpPr>
          <p:nvPr>
            <p:ph type="body" idx="1"/>
          </p:nvPr>
        </p:nvSpPr>
        <p:spPr>
          <a:xfrm>
            <a:off x="540543" y="1268760"/>
            <a:ext cx="8062913" cy="4114800"/>
          </a:xfrm>
        </p:spPr>
        <p:txBody>
          <a:bodyPr/>
          <a:lstStyle/>
          <a:p>
            <a:r>
              <a:rPr lang="en-AU" dirty="0"/>
              <a:t>software</a:t>
            </a:r>
          </a:p>
          <a:p>
            <a:pPr lvl="1"/>
            <a:r>
              <a:rPr lang="en-AU" dirty="0"/>
              <a:t> treat as capital investment not an operating cost</a:t>
            </a:r>
          </a:p>
          <a:p>
            <a:pPr lvl="1"/>
            <a:r>
              <a:rPr lang="en-AU" dirty="0"/>
              <a:t> prepare software before the survey starts</a:t>
            </a:r>
          </a:p>
          <a:p>
            <a:pPr lvl="1"/>
            <a:r>
              <a:rPr lang="en-AU" dirty="0"/>
              <a:t>i</a:t>
            </a:r>
            <a:r>
              <a:rPr lang="en-AU" dirty="0" smtClean="0"/>
              <a:t>nvolve </a:t>
            </a:r>
            <a:r>
              <a:rPr lang="en-AU" dirty="0"/>
              <a:t>science teams early</a:t>
            </a:r>
          </a:p>
          <a:p>
            <a:r>
              <a:rPr lang="en-AU" dirty="0"/>
              <a:t>hardware</a:t>
            </a:r>
          </a:p>
          <a:p>
            <a:pPr lvl="1"/>
            <a:r>
              <a:rPr lang="en-AU" dirty="0"/>
              <a:t>exponential growth of digital electronics (MMIC)</a:t>
            </a:r>
          </a:p>
          <a:p>
            <a:pPr lvl="1"/>
            <a:r>
              <a:rPr lang="en-AU" dirty="0"/>
              <a:t> ASIC </a:t>
            </a:r>
            <a:r>
              <a:rPr lang="en-AU" dirty="0">
                <a:sym typeface="Wingdings" pitchFamily="2" charset="2"/>
              </a:rPr>
              <a:t></a:t>
            </a:r>
            <a:r>
              <a:rPr lang="en-AU" dirty="0"/>
              <a:t> FPGA </a:t>
            </a:r>
            <a:r>
              <a:rPr lang="en-AU" dirty="0">
                <a:sym typeface="Wingdings" pitchFamily="2" charset="2"/>
              </a:rPr>
              <a:t></a:t>
            </a:r>
            <a:r>
              <a:rPr lang="en-AU" dirty="0"/>
              <a:t> GPU </a:t>
            </a:r>
            <a:r>
              <a:rPr lang="en-AU" dirty="0">
                <a:sym typeface="Wingdings" pitchFamily="2" charset="2"/>
              </a:rPr>
              <a:t></a:t>
            </a:r>
            <a:r>
              <a:rPr lang="en-AU" dirty="0"/>
              <a:t> general purpose computer</a:t>
            </a:r>
          </a:p>
          <a:p>
            <a:pPr lvl="1"/>
            <a:r>
              <a:rPr lang="en-AU" dirty="0"/>
              <a:t> treat as operating cost and make continual upgrades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Plate 40"/>
          <p:cNvPicPr>
            <a:picLocks noChangeAspect="1" noChangeArrowheads="1"/>
          </p:cNvPicPr>
          <p:nvPr/>
        </p:nvPicPr>
        <p:blipFill>
          <a:blip r:embed="rId3" cstate="print"/>
          <a:srcRect/>
          <a:stretch>
            <a:fillRect/>
          </a:stretch>
        </p:blipFill>
        <p:spPr bwMode="auto">
          <a:xfrm>
            <a:off x="0" y="0"/>
            <a:ext cx="9144000" cy="6896100"/>
          </a:xfrm>
          <a:prstGeom prst="rect">
            <a:avLst/>
          </a:prstGeom>
          <a:noFill/>
          <a:ln w="9525">
            <a:noFill/>
            <a:miter lim="800000"/>
            <a:headEnd/>
            <a:tailEnd/>
          </a:ln>
        </p:spPr>
      </p:pic>
      <p:sp>
        <p:nvSpPr>
          <p:cNvPr id="87043" name="Rectangle 3"/>
          <p:cNvSpPr>
            <a:spLocks noChangeArrowheads="1"/>
          </p:cNvSpPr>
          <p:nvPr/>
        </p:nvSpPr>
        <p:spPr bwMode="auto">
          <a:xfrm>
            <a:off x="7657901" y="-20349"/>
            <a:ext cx="1066800" cy="5257800"/>
          </a:xfrm>
          <a:prstGeom prst="rect">
            <a:avLst/>
          </a:prstGeom>
          <a:solidFill>
            <a:schemeClr val="tx1"/>
          </a:solidFill>
          <a:ln w="9525">
            <a:noFill/>
            <a:miter lim="800000"/>
            <a:headEnd/>
            <a:tailEnd/>
          </a:ln>
        </p:spPr>
        <p:txBody>
          <a:bodyPr wrap="none" anchor="ctr"/>
          <a:lstStyle/>
          <a:p>
            <a:pPr eaLnBrk="0" hangingPunct="0">
              <a:lnSpc>
                <a:spcPct val="93000"/>
              </a:lnSpc>
              <a:buClr>
                <a:srgbClr val="FFFFFF"/>
              </a:buClr>
              <a:buSzPct val="100000"/>
              <a:buFont typeface="Times New Roman" pitchFamily="18" charset="0"/>
              <a:buNone/>
            </a:pPr>
            <a:endParaRPr lang="en-US"/>
          </a:p>
        </p:txBody>
      </p:sp>
      <p:sp>
        <p:nvSpPr>
          <p:cNvPr id="87045" name="Text Box 5"/>
          <p:cNvSpPr txBox="1">
            <a:spLocks noChangeArrowheads="1"/>
          </p:cNvSpPr>
          <p:nvPr/>
        </p:nvSpPr>
        <p:spPr bwMode="auto">
          <a:xfrm>
            <a:off x="5494338" y="44450"/>
            <a:ext cx="2278062" cy="436563"/>
          </a:xfrm>
          <a:prstGeom prst="rect">
            <a:avLst/>
          </a:prstGeom>
          <a:noFill/>
          <a:ln w="9525">
            <a:noFill/>
            <a:miter lim="800000"/>
            <a:headEnd/>
            <a:tailEnd/>
          </a:ln>
        </p:spPr>
        <p:txBody>
          <a:bodyPr>
            <a:spAutoFit/>
          </a:bodyPr>
          <a:lstStyle/>
          <a:p>
            <a:pPr algn="ctr" eaLnBrk="0" hangingPunct="0">
              <a:lnSpc>
                <a:spcPct val="93000"/>
              </a:lnSpc>
              <a:buClr>
                <a:srgbClr val="FFFFFF"/>
              </a:buClr>
              <a:buSzPct val="100000"/>
              <a:buFont typeface="Times New Roman" pitchFamily="18" charset="0"/>
              <a:buNone/>
            </a:pPr>
            <a:endParaRPr lang="en-US">
              <a:solidFill>
                <a:srgbClr val="3399FF"/>
              </a:solidFill>
            </a:endParaRPr>
          </a:p>
        </p:txBody>
      </p:sp>
      <p:sp>
        <p:nvSpPr>
          <p:cNvPr id="87047" name="Text Box 7"/>
          <p:cNvSpPr txBox="1">
            <a:spLocks noChangeArrowheads="1"/>
          </p:cNvSpPr>
          <p:nvPr/>
        </p:nvSpPr>
        <p:spPr bwMode="auto">
          <a:xfrm>
            <a:off x="8255000" y="349250"/>
            <a:ext cx="260350" cy="436563"/>
          </a:xfrm>
          <a:prstGeom prst="rect">
            <a:avLst/>
          </a:prstGeom>
          <a:noFill/>
          <a:ln w="9525">
            <a:noFill/>
            <a:miter lim="800000"/>
            <a:headEnd/>
            <a:tailEnd/>
          </a:ln>
        </p:spPr>
        <p:txBody>
          <a:bodyPr wrap="none">
            <a:spAutoFit/>
          </a:bodyPr>
          <a:lstStyle/>
          <a:p>
            <a:pPr algn="ctr" eaLnBrk="0" hangingPunct="0">
              <a:lnSpc>
                <a:spcPct val="93000"/>
              </a:lnSpc>
              <a:buClr>
                <a:srgbClr val="FFFFFF"/>
              </a:buClr>
              <a:buSzPct val="100000"/>
              <a:buFont typeface="Times New Roman" pitchFamily="18" charset="0"/>
              <a:buNone/>
            </a:pPr>
            <a:r>
              <a:rPr lang="en-US">
                <a:solidFill>
                  <a:srgbClr val="3399FF"/>
                </a:solidFill>
              </a:rPr>
              <a:t> </a:t>
            </a:r>
          </a:p>
        </p:txBody>
      </p:sp>
      <p:sp>
        <p:nvSpPr>
          <p:cNvPr id="2" name="Footer Placeholder 1"/>
          <p:cNvSpPr>
            <a:spLocks noGrp="1"/>
          </p:cNvSpPr>
          <p:nvPr>
            <p:ph type="ftr" sz="quarter" idx="11"/>
          </p:nvPr>
        </p:nvSpPr>
        <p:spPr/>
        <p:txBody>
          <a:bodyPr/>
          <a:lstStyle/>
          <a:p>
            <a:r>
              <a:rPr lang="en-AU" smtClean="0"/>
              <a:t>Dan Werthimer 2015</a:t>
            </a:r>
            <a:endParaRPr lang="en-AU"/>
          </a:p>
        </p:txBody>
      </p:sp>
      <p:sp>
        <p:nvSpPr>
          <p:cNvPr id="3" name="Title 2"/>
          <p:cNvSpPr>
            <a:spLocks noGrp="1"/>
          </p:cNvSpPr>
          <p:nvPr>
            <p:ph type="title"/>
          </p:nvPr>
        </p:nvSpPr>
        <p:spPr>
          <a:xfrm>
            <a:off x="1115616" y="22771"/>
            <a:ext cx="5112568" cy="669925"/>
          </a:xfrm>
          <a:solidFill>
            <a:schemeClr val="tx1"/>
          </a:solidFill>
          <a:ln>
            <a:solidFill>
              <a:schemeClr val="bg1"/>
            </a:solidFill>
          </a:ln>
          <a:effectLst/>
        </p:spPr>
        <p:txBody>
          <a:bodyPr/>
          <a:lstStyle/>
          <a:p>
            <a:pPr algn="l"/>
            <a:r>
              <a:rPr lang="en-AU" sz="3200" dirty="0" smtClean="0">
                <a:solidFill>
                  <a:schemeClr val="bg1"/>
                </a:solidFill>
              </a:rPr>
              <a:t>Evolution of Computer Power</a:t>
            </a:r>
            <a:endParaRPr lang="en-AU" sz="3200" dirty="0">
              <a:solidFill>
                <a:schemeClr val="bg1"/>
              </a:solidFill>
            </a:endParaRPr>
          </a:p>
        </p:txBody>
      </p:sp>
      <p:sp>
        <p:nvSpPr>
          <p:cNvPr id="4" name="Rectangle 3"/>
          <p:cNvSpPr/>
          <p:nvPr/>
        </p:nvSpPr>
        <p:spPr bwMode="auto">
          <a:xfrm>
            <a:off x="8100392" y="0"/>
            <a:ext cx="1043608" cy="666936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18" charset="0"/>
              <a:cs typeface="Arial" charset="0"/>
            </a:endParaRPr>
          </a:p>
        </p:txBody>
      </p:sp>
      <p:sp>
        <p:nvSpPr>
          <p:cNvPr id="5" name="Right Triangle 4"/>
          <p:cNvSpPr/>
          <p:nvPr/>
        </p:nvSpPr>
        <p:spPr bwMode="auto">
          <a:xfrm rot="10800000">
            <a:off x="7185992" y="44450"/>
            <a:ext cx="914400" cy="914400"/>
          </a:xfrm>
          <a:prstGeom prst="rtTriangle">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Times New Roman" pitchFamily="18" charset="0"/>
              <a:cs typeface="Arial" charset="0"/>
            </a:endParaRPr>
          </a:p>
        </p:txBody>
      </p:sp>
    </p:spTree>
    <p:extLst>
      <p:ext uri="{BB962C8B-B14F-4D97-AF65-F5344CB8AC3E}">
        <p14:creationId xmlns:p14="http://schemas.microsoft.com/office/powerpoint/2010/main" val="310167363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213" y="-99392"/>
            <a:ext cx="7772400" cy="1143000"/>
          </a:xfrm>
        </p:spPr>
        <p:txBody>
          <a:bodyPr/>
          <a:lstStyle/>
          <a:p>
            <a:r>
              <a:rPr lang="en-AU" dirty="0" smtClean="0"/>
              <a:t>Two Impressions</a:t>
            </a:r>
            <a:endParaRPr lang="en-AU" dirty="0"/>
          </a:p>
        </p:txBody>
      </p:sp>
      <p:sp>
        <p:nvSpPr>
          <p:cNvPr id="3" name="Content Placeholder 2"/>
          <p:cNvSpPr>
            <a:spLocks noGrp="1"/>
          </p:cNvSpPr>
          <p:nvPr>
            <p:ph idx="1"/>
          </p:nvPr>
        </p:nvSpPr>
        <p:spPr>
          <a:xfrm>
            <a:off x="685800" y="908720"/>
            <a:ext cx="8062913" cy="5832648"/>
          </a:xfrm>
        </p:spPr>
        <p:txBody>
          <a:bodyPr>
            <a:normAutofit fontScale="77500" lnSpcReduction="20000"/>
          </a:bodyPr>
          <a:lstStyle/>
          <a:p>
            <a:r>
              <a:rPr lang="en-AU" dirty="0" smtClean="0"/>
              <a:t>Chris Christiansen (Sydney)</a:t>
            </a:r>
            <a:r>
              <a:rPr lang="en-AU" i="1" dirty="0" smtClean="0">
                <a:solidFill>
                  <a:srgbClr val="FFC000"/>
                </a:solidFill>
              </a:rPr>
              <a:t>“The further development of this technique required a faster way to make the Fourier Transforms and this discouraged use of this technique in Australia.  The turning point took place in Cambridge when digital computers revolutionised the speed of computation.  The importance of the Cambridge work is well known and perhaps this is why the more humble first use of the technique in a distant land tends to be ignored.”</a:t>
            </a:r>
          </a:p>
          <a:p>
            <a:pPr algn="r">
              <a:buNone/>
            </a:pPr>
            <a:r>
              <a:rPr lang="en-AU" sz="2600" i="1" dirty="0" smtClean="0"/>
              <a:t>Q.J. RAS (1989) </a:t>
            </a:r>
            <a:r>
              <a:rPr lang="en-AU" sz="2600" i="1" u="sng" dirty="0" smtClean="0"/>
              <a:t>30</a:t>
            </a:r>
            <a:r>
              <a:rPr lang="en-AU" sz="2600" i="1" dirty="0" smtClean="0"/>
              <a:t>, 357</a:t>
            </a:r>
            <a:endParaRPr lang="en-AU" dirty="0" smtClean="0"/>
          </a:p>
          <a:p>
            <a:endParaRPr lang="en-AU" dirty="0" smtClean="0"/>
          </a:p>
          <a:p>
            <a:r>
              <a:rPr lang="en-AU" dirty="0" smtClean="0"/>
              <a:t>Graham </a:t>
            </a:r>
            <a:r>
              <a:rPr lang="en-AU" dirty="0"/>
              <a:t>Smith (</a:t>
            </a:r>
            <a:r>
              <a:rPr lang="en-AU" dirty="0" smtClean="0"/>
              <a:t>Cambridge)</a:t>
            </a:r>
            <a:r>
              <a:rPr lang="en-AU" i="1" dirty="0" smtClean="0"/>
              <a:t> </a:t>
            </a:r>
            <a:r>
              <a:rPr lang="en-AU" i="1" dirty="0" smtClean="0">
                <a:solidFill>
                  <a:srgbClr val="FFC000"/>
                </a:solidFill>
              </a:rPr>
              <a:t>“We took very little notice of any publications, either in journals or textbooks, and relied on Ryle's insight.  We were indeed guilty of underestimating, for example, </a:t>
            </a:r>
            <a:r>
              <a:rPr lang="en-AU" i="1" dirty="0" err="1" smtClean="0">
                <a:solidFill>
                  <a:srgbClr val="FFC000"/>
                </a:solidFill>
              </a:rPr>
              <a:t>Pawsey</a:t>
            </a:r>
            <a:r>
              <a:rPr lang="en-AU" i="1" dirty="0" smtClean="0">
                <a:solidFill>
                  <a:srgbClr val="FFC000"/>
                </a:solidFill>
              </a:rPr>
              <a:t>, McCready &amp; Payne-Scott's work on Fourier analysis.  But we were in the full flood of discovery, and we were self-propelled.“</a:t>
            </a:r>
          </a:p>
          <a:p>
            <a:pPr marL="0" indent="0" algn="r">
              <a:buNone/>
            </a:pPr>
            <a:r>
              <a:rPr lang="en-AU" sz="2600" i="1" dirty="0" smtClean="0"/>
              <a:t>1988</a:t>
            </a:r>
          </a:p>
          <a:p>
            <a:pPr algn="r">
              <a:buNone/>
            </a:pPr>
            <a:endParaRPr lang="en-AU" sz="2600" i="1" dirty="0">
              <a:solidFill>
                <a:schemeClr val="tx2"/>
              </a:solidFill>
            </a:endParaRPr>
          </a:p>
          <a:p>
            <a:pPr algn="r">
              <a:buNone/>
            </a:pPr>
            <a:endParaRPr lang="en-AU" sz="2600" i="1" dirty="0">
              <a:solidFill>
                <a:schemeClr val="tx2"/>
              </a:solidFill>
            </a:endParaRPr>
          </a:p>
        </p:txBody>
      </p:sp>
      <p:sp>
        <p:nvSpPr>
          <p:cNvPr id="4" name="Date Placeholder 3"/>
          <p:cNvSpPr>
            <a:spLocks noGrp="1"/>
          </p:cNvSpPr>
          <p:nvPr>
            <p:ph type="dt" sz="half" idx="10"/>
          </p:nvPr>
        </p:nvSpPr>
        <p:spPr/>
        <p:txBody>
          <a:bodyPr/>
          <a:lstStyle/>
          <a:p>
            <a:pPr>
              <a:defRPr/>
            </a:pPr>
            <a:r>
              <a:rPr lang="en-US" dirty="0" smtClean="0">
                <a:solidFill>
                  <a:srgbClr val="000080"/>
                </a:solidFill>
              </a:rPr>
              <a:t>Aug 2017</a:t>
            </a:r>
            <a:endParaRPr lang="en-AU" dirty="0">
              <a:solidFill>
                <a:srgbClr val="000080"/>
              </a:solidFill>
            </a:endParaRPr>
          </a:p>
        </p:txBody>
      </p:sp>
      <p:sp>
        <p:nvSpPr>
          <p:cNvPr id="5" name="Footer Placeholder 4"/>
          <p:cNvSpPr>
            <a:spLocks noGrp="1"/>
          </p:cNvSpPr>
          <p:nvPr>
            <p:ph type="ftr" sz="quarter" idx="11"/>
          </p:nvPr>
        </p:nvSpPr>
        <p:spPr/>
        <p:txBody>
          <a:bodyPr/>
          <a:lstStyle/>
          <a:p>
            <a:pPr>
              <a:defRPr/>
            </a:pPr>
            <a:r>
              <a:rPr lang="en-AU" dirty="0">
                <a:solidFill>
                  <a:srgbClr val="000080"/>
                </a:solidFill>
              </a:rPr>
              <a:t>Development of Aperture Synthesis:  R D </a:t>
            </a:r>
            <a:r>
              <a:rPr lang="en-AU" dirty="0" err="1">
                <a:solidFill>
                  <a:srgbClr val="000080"/>
                </a:solidFill>
              </a:rPr>
              <a:t>Ekers</a:t>
            </a:r>
            <a:endParaRPr lang="en-AU" dirty="0">
              <a:solidFill>
                <a:srgbClr val="000080"/>
              </a:solidFill>
            </a:endParaRPr>
          </a:p>
        </p:txBody>
      </p:sp>
    </p:spTree>
    <p:extLst>
      <p:ext uri="{BB962C8B-B14F-4D97-AF65-F5344CB8AC3E}">
        <p14:creationId xmlns:p14="http://schemas.microsoft.com/office/powerpoint/2010/main" val="3001076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Impact of Digital Computing</a:t>
            </a:r>
            <a:endParaRPr lang="en-AU" dirty="0"/>
          </a:p>
        </p:txBody>
      </p:sp>
      <p:sp>
        <p:nvSpPr>
          <p:cNvPr id="3" name="Content Placeholder 2"/>
          <p:cNvSpPr>
            <a:spLocks noGrp="1"/>
          </p:cNvSpPr>
          <p:nvPr>
            <p:ph idx="1"/>
          </p:nvPr>
        </p:nvSpPr>
        <p:spPr>
          <a:xfrm>
            <a:off x="683568" y="1376636"/>
            <a:ext cx="8062913" cy="4906416"/>
          </a:xfrm>
        </p:spPr>
        <p:txBody>
          <a:bodyPr>
            <a:normAutofit fontScale="92500" lnSpcReduction="20000"/>
          </a:bodyPr>
          <a:lstStyle/>
          <a:p>
            <a:r>
              <a:rPr lang="en-AU" dirty="0" smtClean="0"/>
              <a:t>After Christiansen it </a:t>
            </a:r>
            <a:r>
              <a:rPr lang="en-AU" dirty="0"/>
              <a:t>was two </a:t>
            </a:r>
            <a:r>
              <a:rPr lang="en-AU" dirty="0" smtClean="0"/>
              <a:t>decades before a non-solar synthesis image was computed in Australia!  </a:t>
            </a:r>
          </a:p>
          <a:p>
            <a:pPr lvl="1"/>
            <a:r>
              <a:rPr lang="en-AU" dirty="0" err="1" smtClean="0"/>
              <a:t>Brouw</a:t>
            </a:r>
            <a:r>
              <a:rPr lang="en-AU" dirty="0" smtClean="0"/>
              <a:t> (FST) and Schwartz (Parkes interferometer)</a:t>
            </a:r>
          </a:p>
          <a:p>
            <a:endParaRPr lang="en-AU" dirty="0" smtClean="0"/>
          </a:p>
          <a:p>
            <a:r>
              <a:rPr lang="en-AU" dirty="0"/>
              <a:t>Australia's first digital computer, CSIRAC,  was operating in the same building at this </a:t>
            </a:r>
            <a:r>
              <a:rPr lang="en-AU" dirty="0" smtClean="0"/>
              <a:t>time</a:t>
            </a:r>
            <a:r>
              <a:rPr lang="en-AU" dirty="0"/>
              <a:t> </a:t>
            </a:r>
            <a:r>
              <a:rPr lang="en-AU" dirty="0" smtClean="0"/>
              <a:t>but the radio astronomers took no </a:t>
            </a:r>
            <a:r>
              <a:rPr lang="en-AU" dirty="0"/>
              <a:t>advantage of the </a:t>
            </a:r>
            <a:r>
              <a:rPr lang="en-AU" dirty="0" smtClean="0"/>
              <a:t>new computer age.</a:t>
            </a:r>
          </a:p>
          <a:p>
            <a:endParaRPr lang="en-AU" dirty="0" smtClean="0"/>
          </a:p>
          <a:p>
            <a:r>
              <a:rPr lang="en-AU" dirty="0" smtClean="0"/>
              <a:t>Cambridge went </a:t>
            </a:r>
            <a:r>
              <a:rPr lang="en-AU" dirty="0"/>
              <a:t>on to exploit </a:t>
            </a:r>
            <a:r>
              <a:rPr lang="en-AU" dirty="0" smtClean="0"/>
              <a:t>aperture </a:t>
            </a:r>
            <a:r>
              <a:rPr lang="en-AU" dirty="0"/>
              <a:t>synthesis </a:t>
            </a:r>
            <a:r>
              <a:rPr lang="en-AU" dirty="0" smtClean="0"/>
              <a:t>using digital electronic computers</a:t>
            </a:r>
          </a:p>
        </p:txBody>
      </p:sp>
      <p:sp>
        <p:nvSpPr>
          <p:cNvPr id="4" name="Date Placeholder 3"/>
          <p:cNvSpPr>
            <a:spLocks noGrp="1"/>
          </p:cNvSpPr>
          <p:nvPr>
            <p:ph type="dt" sz="half" idx="10"/>
          </p:nvPr>
        </p:nvSpPr>
        <p:spPr/>
        <p:txBody>
          <a:bodyPr/>
          <a:lstStyle/>
          <a:p>
            <a:pPr>
              <a:defRPr/>
            </a:pPr>
            <a:r>
              <a:rPr lang="en-US" dirty="0" smtClean="0">
                <a:solidFill>
                  <a:srgbClr val="000080"/>
                </a:solidFill>
              </a:rPr>
              <a:t>Aug 2017</a:t>
            </a:r>
            <a:endParaRPr lang="en-AU" dirty="0">
              <a:solidFill>
                <a:srgbClr val="000080"/>
              </a:solidFill>
            </a:endParaRPr>
          </a:p>
        </p:txBody>
      </p:sp>
      <p:sp>
        <p:nvSpPr>
          <p:cNvPr id="5" name="Footer Placeholder 4"/>
          <p:cNvSpPr>
            <a:spLocks noGrp="1"/>
          </p:cNvSpPr>
          <p:nvPr>
            <p:ph type="ftr" sz="quarter" idx="11"/>
          </p:nvPr>
        </p:nvSpPr>
        <p:spPr/>
        <p:txBody>
          <a:bodyPr/>
          <a:lstStyle/>
          <a:p>
            <a:pPr>
              <a:defRPr/>
            </a:pPr>
            <a:r>
              <a:rPr lang="en-AU" dirty="0" smtClean="0">
                <a:solidFill>
                  <a:srgbClr val="000080"/>
                </a:solidFill>
              </a:rPr>
              <a:t>Development of Aperture Synthesis:  R D </a:t>
            </a:r>
            <a:r>
              <a:rPr lang="en-AU" dirty="0" err="1" smtClean="0">
                <a:solidFill>
                  <a:srgbClr val="000080"/>
                </a:solidFill>
              </a:rPr>
              <a:t>Ekers</a:t>
            </a:r>
            <a:endParaRPr lang="en-AU" dirty="0">
              <a:solidFill>
                <a:srgbClr val="000080"/>
              </a:solidFill>
            </a:endParaRPr>
          </a:p>
        </p:txBody>
      </p:sp>
    </p:spTree>
    <p:extLst>
      <p:ext uri="{BB962C8B-B14F-4D97-AF65-F5344CB8AC3E}">
        <p14:creationId xmlns:p14="http://schemas.microsoft.com/office/powerpoint/2010/main" val="36394696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6C1D321-D0DB-4F75-B389-584AEA663E29}" type="slidenum">
              <a:rPr lang="en-AU" smtClean="0"/>
              <a:pPr/>
              <a:t>57</a:t>
            </a:fld>
            <a:endParaRPr lang="en-AU"/>
          </a:p>
        </p:txBody>
      </p:sp>
      <p:sp>
        <p:nvSpPr>
          <p:cNvPr id="3" name="Title 2"/>
          <p:cNvSpPr>
            <a:spLocks noGrp="1"/>
          </p:cNvSpPr>
          <p:nvPr>
            <p:ph type="title" idx="4294967295"/>
          </p:nvPr>
        </p:nvSpPr>
        <p:spPr/>
        <p:txBody>
          <a:bodyPr/>
          <a:lstStyle/>
          <a:p>
            <a:r>
              <a:rPr lang="en-AU" dirty="0" smtClean="0"/>
              <a:t>Examples</a:t>
            </a:r>
            <a:endParaRPr lang="en-AU" dirty="0"/>
          </a:p>
        </p:txBody>
      </p:sp>
      <p:sp>
        <p:nvSpPr>
          <p:cNvPr id="4" name="Date Placeholder 3"/>
          <p:cNvSpPr>
            <a:spLocks noGrp="1"/>
          </p:cNvSpPr>
          <p:nvPr>
            <p:ph type="dt" sz="half" idx="10"/>
          </p:nvPr>
        </p:nvSpPr>
        <p:spPr/>
        <p:txBody>
          <a:bodyPr/>
          <a:lstStyle/>
          <a:p>
            <a:r>
              <a:rPr lang="en-US" smtClean="0"/>
              <a:t>17 Aug 2014</a:t>
            </a:r>
            <a:endParaRPr lang="en-AU"/>
          </a:p>
        </p:txBody>
      </p:sp>
      <p:sp>
        <p:nvSpPr>
          <p:cNvPr id="5" name="Footer Placeholder 4"/>
          <p:cNvSpPr>
            <a:spLocks noGrp="1"/>
          </p:cNvSpPr>
          <p:nvPr>
            <p:ph type="ftr" sz="quarter" idx="11"/>
          </p:nvPr>
        </p:nvSpPr>
        <p:spPr/>
        <p:txBody>
          <a:bodyPr/>
          <a:lstStyle/>
          <a:p>
            <a:r>
              <a:rPr lang="sv-SE" smtClean="0"/>
              <a:t>Ron Ekers: URSI GASS Beijing</a:t>
            </a:r>
            <a:endParaRPr lang="en-A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0178" name="Picture 2" descr="vla_moon"/>
          <p:cNvPicPr>
            <a:picLocks noChangeAspect="1" noChangeArrowheads="1"/>
          </p:cNvPicPr>
          <p:nvPr/>
        </p:nvPicPr>
        <p:blipFill>
          <a:blip r:embed="rId3" cstate="screen">
            <a:lum bright="-6000" contrast="6000"/>
          </a:blip>
          <a:srcRect/>
          <a:stretch>
            <a:fillRect/>
          </a:stretch>
        </p:blipFill>
        <p:spPr bwMode="auto">
          <a:xfrm>
            <a:off x="0" y="0"/>
            <a:ext cx="9144000" cy="6083300"/>
          </a:xfrm>
          <a:prstGeom prst="rect">
            <a:avLst/>
          </a:prstGeom>
          <a:noFill/>
          <a:ln w="9525">
            <a:noFill/>
            <a:miter lim="800000"/>
            <a:headEnd/>
            <a:tailEnd/>
          </a:ln>
        </p:spPr>
      </p:pic>
      <p:sp>
        <p:nvSpPr>
          <p:cNvPr id="50179" name="Rectangle 3"/>
          <p:cNvSpPr>
            <a:spLocks noGrp="1" noChangeArrowheads="1"/>
          </p:cNvSpPr>
          <p:nvPr>
            <p:ph type="title" idx="4294967295"/>
          </p:nvPr>
        </p:nvSpPr>
        <p:spPr>
          <a:xfrm>
            <a:off x="914400" y="5334000"/>
            <a:ext cx="7772400" cy="1524000"/>
          </a:xfrm>
        </p:spPr>
        <p:txBody>
          <a:bodyPr/>
          <a:lstStyle/>
          <a:p>
            <a:pPr algn="ctr"/>
            <a:r>
              <a:rPr lang="en-US" sz="5400" dirty="0" smtClean="0"/>
              <a:t>VLA</a:t>
            </a:r>
            <a:br>
              <a:rPr lang="en-US" sz="5400" dirty="0" smtClean="0"/>
            </a:br>
            <a:r>
              <a:rPr lang="en-US" sz="5400" dirty="0" smtClean="0"/>
              <a:t> New Mexico</a:t>
            </a:r>
            <a:endParaRPr lang="en-AU" sz="5400" dirty="0" smtClean="0"/>
          </a:p>
        </p:txBody>
      </p:sp>
      <p:sp>
        <p:nvSpPr>
          <p:cNvPr id="50180" name="Rectangle 4"/>
          <p:cNvSpPr>
            <a:spLocks noChangeArrowheads="1"/>
          </p:cNvSpPr>
          <p:nvPr/>
        </p:nvSpPr>
        <p:spPr bwMode="auto">
          <a:xfrm>
            <a:off x="685800" y="152400"/>
            <a:ext cx="1371600" cy="762000"/>
          </a:xfrm>
          <a:prstGeom prst="rect">
            <a:avLst/>
          </a:prstGeom>
          <a:noFill/>
          <a:ln w="12700">
            <a:solidFill>
              <a:schemeClr val="tx2"/>
            </a:solidFill>
            <a:miter lim="800000"/>
            <a:headEnd/>
            <a:tailEnd/>
          </a:ln>
        </p:spPr>
        <p:txBody>
          <a:bodyPr lIns="90488" tIns="44450" rIns="90488" bIns="44450"/>
          <a:lstStyle/>
          <a:p>
            <a:pPr marL="342900" indent="-342900" algn="ctr">
              <a:spcBef>
                <a:spcPct val="20000"/>
              </a:spcBef>
              <a:buClr>
                <a:schemeClr val="tx2"/>
              </a:buClr>
            </a:pPr>
            <a:r>
              <a:rPr lang="en-US" sz="4400" b="1">
                <a:solidFill>
                  <a:schemeClr val="tx2"/>
                </a:solidFill>
              </a:rPr>
              <a:t>1980</a:t>
            </a:r>
          </a:p>
        </p:txBody>
      </p:sp>
      <p:pic>
        <p:nvPicPr>
          <p:cNvPr id="44037" name="Picture 5" descr="telescope_pubs"/>
          <p:cNvPicPr>
            <a:picLocks noChangeAspect="1" noChangeArrowheads="1"/>
          </p:cNvPicPr>
          <p:nvPr/>
        </p:nvPicPr>
        <p:blipFill>
          <a:blip r:embed="rId4" cstate="screen"/>
          <a:srcRect/>
          <a:stretch>
            <a:fillRect/>
          </a:stretch>
        </p:blipFill>
        <p:spPr bwMode="auto">
          <a:xfrm>
            <a:off x="3348038" y="333375"/>
            <a:ext cx="5651500" cy="4210050"/>
          </a:xfrm>
          <a:prstGeom prst="rect">
            <a:avLst/>
          </a:prstGeom>
          <a:noFill/>
          <a:ln w="9525">
            <a:solidFill>
              <a:schemeClr val="tx2"/>
            </a:solid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wipe(left)">
                                      <p:cBhvr>
                                        <p:cTn id="7" dur="10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descr="vla_moon"/>
          <p:cNvPicPr>
            <a:picLocks noChangeAspect="1" noChangeArrowheads="1"/>
          </p:cNvPicPr>
          <p:nvPr/>
        </p:nvPicPr>
        <p:blipFill>
          <a:blip r:embed="rId3" cstate="screen">
            <a:lum bright="-6000" contrast="6000"/>
          </a:blip>
          <a:srcRect/>
          <a:stretch>
            <a:fillRect/>
          </a:stretch>
        </p:blipFill>
        <p:spPr bwMode="auto">
          <a:xfrm>
            <a:off x="0" y="0"/>
            <a:ext cx="9144000" cy="6083300"/>
          </a:xfrm>
          <a:prstGeom prst="rect">
            <a:avLst/>
          </a:prstGeom>
          <a:noFill/>
          <a:ln w="9525">
            <a:noFill/>
            <a:miter lim="800000"/>
            <a:headEnd/>
            <a:tailEnd/>
          </a:ln>
        </p:spPr>
      </p:pic>
      <p:sp>
        <p:nvSpPr>
          <p:cNvPr id="50179" name="Rectangle 3"/>
          <p:cNvSpPr>
            <a:spLocks noGrp="1" noChangeArrowheads="1"/>
          </p:cNvSpPr>
          <p:nvPr>
            <p:ph type="title" idx="4294967295"/>
          </p:nvPr>
        </p:nvSpPr>
        <p:spPr>
          <a:xfrm>
            <a:off x="914400" y="5334000"/>
            <a:ext cx="7772400" cy="1524000"/>
          </a:xfrm>
        </p:spPr>
        <p:txBody>
          <a:bodyPr/>
          <a:lstStyle/>
          <a:p>
            <a:pPr algn="ctr"/>
            <a:r>
              <a:rPr lang="en-US" sz="5400" dirty="0" smtClean="0"/>
              <a:t>VLA</a:t>
            </a:r>
            <a:br>
              <a:rPr lang="en-US" sz="5400" dirty="0" smtClean="0"/>
            </a:br>
            <a:r>
              <a:rPr lang="en-US" sz="5400" dirty="0" smtClean="0"/>
              <a:t> New Mexico</a:t>
            </a:r>
            <a:endParaRPr lang="en-AU" sz="5400" dirty="0" smtClean="0"/>
          </a:p>
        </p:txBody>
      </p:sp>
      <p:sp>
        <p:nvSpPr>
          <p:cNvPr id="50180" name="Rectangle 4"/>
          <p:cNvSpPr>
            <a:spLocks noChangeArrowheads="1"/>
          </p:cNvSpPr>
          <p:nvPr/>
        </p:nvSpPr>
        <p:spPr bwMode="auto">
          <a:xfrm>
            <a:off x="685800" y="152400"/>
            <a:ext cx="1371600" cy="762000"/>
          </a:xfrm>
          <a:prstGeom prst="rect">
            <a:avLst/>
          </a:prstGeom>
          <a:noFill/>
          <a:ln w="12700">
            <a:solidFill>
              <a:schemeClr val="tx2"/>
            </a:solidFill>
            <a:miter lim="800000"/>
            <a:headEnd/>
            <a:tailEnd/>
          </a:ln>
        </p:spPr>
        <p:txBody>
          <a:bodyPr lIns="90488" tIns="44450" rIns="90488" bIns="44450"/>
          <a:lstStyle/>
          <a:p>
            <a:pPr marL="342900" indent="-342900" algn="ctr">
              <a:spcBef>
                <a:spcPct val="20000"/>
              </a:spcBef>
              <a:buClr>
                <a:schemeClr val="tx2"/>
              </a:buClr>
            </a:pPr>
            <a:r>
              <a:rPr lang="en-US" sz="4400" b="1">
                <a:solidFill>
                  <a:schemeClr val="tx2"/>
                </a:solidFill>
              </a:rPr>
              <a:t>1980</a:t>
            </a:r>
          </a:p>
        </p:txBody>
      </p:sp>
    </p:spTree>
    <p:extLst>
      <p:ext uri="{BB962C8B-B14F-4D97-AF65-F5344CB8AC3E}">
        <p14:creationId xmlns:p14="http://schemas.microsoft.com/office/powerpoint/2010/main" val="1307019862"/>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p:spPr>
        <p:txBody>
          <a:bodyPr/>
          <a:lstStyle/>
          <a:p>
            <a:fld id="{01FE7B9C-EF0B-4565-9913-C1798F2A0797}" type="slidenum">
              <a:rPr lang="en-AU" smtClean="0"/>
              <a:pPr/>
              <a:t>6</a:t>
            </a:fld>
            <a:endParaRPr lang="en-AU" smtClean="0"/>
          </a:p>
        </p:txBody>
      </p:sp>
      <p:sp>
        <p:nvSpPr>
          <p:cNvPr id="41987" name="Rectangle 2"/>
          <p:cNvSpPr>
            <a:spLocks noGrp="1" noChangeArrowheads="1"/>
          </p:cNvSpPr>
          <p:nvPr>
            <p:ph type="title"/>
          </p:nvPr>
        </p:nvSpPr>
        <p:spPr>
          <a:xfrm>
            <a:off x="1192213" y="115888"/>
            <a:ext cx="3810000" cy="1143000"/>
          </a:xfrm>
        </p:spPr>
        <p:txBody>
          <a:bodyPr/>
          <a:lstStyle/>
          <a:p>
            <a:pPr algn="l"/>
            <a:r>
              <a:rPr lang="en-US" dirty="0" smtClean="0"/>
              <a:t>Exponential Growth</a:t>
            </a:r>
          </a:p>
        </p:txBody>
      </p:sp>
      <p:sp>
        <p:nvSpPr>
          <p:cNvPr id="501763" name="Rectangle 3"/>
          <p:cNvSpPr>
            <a:spLocks noGrp="1" noChangeArrowheads="1"/>
          </p:cNvSpPr>
          <p:nvPr>
            <p:ph type="body" sz="half" idx="1"/>
          </p:nvPr>
        </p:nvSpPr>
        <p:spPr>
          <a:xfrm>
            <a:off x="444500" y="1447800"/>
            <a:ext cx="4051300" cy="4495800"/>
          </a:xfrm>
        </p:spPr>
        <p:txBody>
          <a:bodyPr/>
          <a:lstStyle/>
          <a:p>
            <a:r>
              <a:rPr lang="en-US" sz="2800" smtClean="0"/>
              <a:t>Livingstone Curve</a:t>
            </a:r>
          </a:p>
          <a:p>
            <a:pPr lvl="1"/>
            <a:r>
              <a:rPr lang="en-US" sz="2400" smtClean="0"/>
              <a:t>Blewett, Brookhaven 1950</a:t>
            </a:r>
          </a:p>
          <a:p>
            <a:pPr lvl="1"/>
            <a:r>
              <a:rPr lang="en-US" sz="2400" smtClean="0"/>
              <a:t>Fermi 1954</a:t>
            </a:r>
          </a:p>
          <a:p>
            <a:pPr lvl="1"/>
            <a:r>
              <a:rPr lang="en-US" sz="2400" smtClean="0"/>
              <a:t>Livingstone 1962</a:t>
            </a:r>
          </a:p>
          <a:p>
            <a:r>
              <a:rPr lang="en-US" sz="2800" smtClean="0"/>
              <a:t>Envelope is exponential</a:t>
            </a:r>
          </a:p>
          <a:p>
            <a:r>
              <a:rPr lang="en-US" sz="2800" smtClean="0"/>
              <a:t>Each technology saturates</a:t>
            </a:r>
          </a:p>
        </p:txBody>
      </p:sp>
      <p:pic>
        <p:nvPicPr>
          <p:cNvPr id="41989" name="Picture 4" descr="Accelerator_beam_energy"/>
          <p:cNvPicPr>
            <a:picLocks noChangeAspect="1" noChangeArrowheads="1"/>
          </p:cNvPicPr>
          <p:nvPr/>
        </p:nvPicPr>
        <p:blipFill>
          <a:blip r:embed="rId3" cstate="screen"/>
          <a:srcRect/>
          <a:stretch>
            <a:fillRect/>
          </a:stretch>
        </p:blipFill>
        <p:spPr bwMode="auto">
          <a:xfrm>
            <a:off x="4572000" y="-228600"/>
            <a:ext cx="4651375" cy="71628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1763">
                                            <p:txEl>
                                              <p:pRg st="0" end="0"/>
                                            </p:txEl>
                                          </p:spTgt>
                                        </p:tgtEl>
                                        <p:attrNameLst>
                                          <p:attrName>style.visibility</p:attrName>
                                        </p:attrNameLst>
                                      </p:cBhvr>
                                      <p:to>
                                        <p:strVal val="visible"/>
                                      </p:to>
                                    </p:set>
                                    <p:animEffect transition="in" filter="fade">
                                      <p:cBhvr>
                                        <p:cTn id="7" dur="1000"/>
                                        <p:tgtEl>
                                          <p:spTgt spid="501763">
                                            <p:txEl>
                                              <p:pRg st="0" end="0"/>
                                            </p:txEl>
                                          </p:spTgt>
                                        </p:tgtEl>
                                      </p:cBhvr>
                                    </p:animEffect>
                                    <p:anim calcmode="lin" valueType="num">
                                      <p:cBhvr>
                                        <p:cTn id="8" dur="1000" fill="hold"/>
                                        <p:tgtEl>
                                          <p:spTgt spid="5017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176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1763">
                                            <p:txEl>
                                              <p:pRg st="1" end="1"/>
                                            </p:txEl>
                                          </p:spTgt>
                                        </p:tgtEl>
                                        <p:attrNameLst>
                                          <p:attrName>style.visibility</p:attrName>
                                        </p:attrNameLst>
                                      </p:cBhvr>
                                      <p:to>
                                        <p:strVal val="visible"/>
                                      </p:to>
                                    </p:set>
                                    <p:animEffect transition="in" filter="fade">
                                      <p:cBhvr>
                                        <p:cTn id="12" dur="1000"/>
                                        <p:tgtEl>
                                          <p:spTgt spid="501763">
                                            <p:txEl>
                                              <p:pRg st="1" end="1"/>
                                            </p:txEl>
                                          </p:spTgt>
                                        </p:tgtEl>
                                      </p:cBhvr>
                                    </p:animEffect>
                                    <p:anim calcmode="lin" valueType="num">
                                      <p:cBhvr>
                                        <p:cTn id="13" dur="1000" fill="hold"/>
                                        <p:tgtEl>
                                          <p:spTgt spid="50176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0176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01763">
                                            <p:txEl>
                                              <p:pRg st="2" end="2"/>
                                            </p:txEl>
                                          </p:spTgt>
                                        </p:tgtEl>
                                        <p:attrNameLst>
                                          <p:attrName>style.visibility</p:attrName>
                                        </p:attrNameLst>
                                      </p:cBhvr>
                                      <p:to>
                                        <p:strVal val="visible"/>
                                      </p:to>
                                    </p:set>
                                    <p:animEffect transition="in" filter="fade">
                                      <p:cBhvr>
                                        <p:cTn id="17" dur="1000"/>
                                        <p:tgtEl>
                                          <p:spTgt spid="501763">
                                            <p:txEl>
                                              <p:pRg st="2" end="2"/>
                                            </p:txEl>
                                          </p:spTgt>
                                        </p:tgtEl>
                                      </p:cBhvr>
                                    </p:animEffect>
                                    <p:anim calcmode="lin" valueType="num">
                                      <p:cBhvr>
                                        <p:cTn id="18" dur="1000" fill="hold"/>
                                        <p:tgtEl>
                                          <p:spTgt spid="50176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0176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01763">
                                            <p:txEl>
                                              <p:pRg st="3" end="3"/>
                                            </p:txEl>
                                          </p:spTgt>
                                        </p:tgtEl>
                                        <p:attrNameLst>
                                          <p:attrName>style.visibility</p:attrName>
                                        </p:attrNameLst>
                                      </p:cBhvr>
                                      <p:to>
                                        <p:strVal val="visible"/>
                                      </p:to>
                                    </p:set>
                                    <p:animEffect transition="in" filter="fade">
                                      <p:cBhvr>
                                        <p:cTn id="22" dur="1000"/>
                                        <p:tgtEl>
                                          <p:spTgt spid="501763">
                                            <p:txEl>
                                              <p:pRg st="3" end="3"/>
                                            </p:txEl>
                                          </p:spTgt>
                                        </p:tgtEl>
                                      </p:cBhvr>
                                    </p:animEffect>
                                    <p:anim calcmode="lin" valueType="num">
                                      <p:cBhvr>
                                        <p:cTn id="23" dur="1000" fill="hold"/>
                                        <p:tgtEl>
                                          <p:spTgt spid="50176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017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01763">
                                            <p:txEl>
                                              <p:pRg st="4" end="4"/>
                                            </p:txEl>
                                          </p:spTgt>
                                        </p:tgtEl>
                                        <p:attrNameLst>
                                          <p:attrName>style.visibility</p:attrName>
                                        </p:attrNameLst>
                                      </p:cBhvr>
                                      <p:to>
                                        <p:strVal val="visible"/>
                                      </p:to>
                                    </p:set>
                                    <p:animEffect transition="in" filter="fade">
                                      <p:cBhvr>
                                        <p:cTn id="29" dur="1000"/>
                                        <p:tgtEl>
                                          <p:spTgt spid="501763">
                                            <p:txEl>
                                              <p:pRg st="4" end="4"/>
                                            </p:txEl>
                                          </p:spTgt>
                                        </p:tgtEl>
                                      </p:cBhvr>
                                    </p:animEffect>
                                    <p:anim calcmode="lin" valueType="num">
                                      <p:cBhvr>
                                        <p:cTn id="30" dur="1000" fill="hold"/>
                                        <p:tgtEl>
                                          <p:spTgt spid="50176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0176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01763">
                                            <p:txEl>
                                              <p:pRg st="5" end="5"/>
                                            </p:txEl>
                                          </p:spTgt>
                                        </p:tgtEl>
                                        <p:attrNameLst>
                                          <p:attrName>style.visibility</p:attrName>
                                        </p:attrNameLst>
                                      </p:cBhvr>
                                      <p:to>
                                        <p:strVal val="visible"/>
                                      </p:to>
                                    </p:set>
                                    <p:animEffect transition="in" filter="fade">
                                      <p:cBhvr>
                                        <p:cTn id="36" dur="1000"/>
                                        <p:tgtEl>
                                          <p:spTgt spid="501763">
                                            <p:txEl>
                                              <p:pRg st="5" end="5"/>
                                            </p:txEl>
                                          </p:spTgt>
                                        </p:tgtEl>
                                      </p:cBhvr>
                                    </p:animEffect>
                                    <p:anim calcmode="lin" valueType="num">
                                      <p:cBhvr>
                                        <p:cTn id="37" dur="1000" fill="hold"/>
                                        <p:tgtEl>
                                          <p:spTgt spid="50176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50176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5888"/>
            <a:ext cx="8425061" cy="864840"/>
          </a:xfrm>
        </p:spPr>
        <p:txBody>
          <a:bodyPr/>
          <a:lstStyle/>
          <a:p>
            <a:r>
              <a:rPr lang="en-US" dirty="0" smtClean="0"/>
              <a:t>Performance Design Goals for VLA</a:t>
            </a:r>
            <a:endParaRPr lang="en-AU" dirty="0"/>
          </a:p>
        </p:txBody>
      </p:sp>
      <p:sp>
        <p:nvSpPr>
          <p:cNvPr id="4" name="Slide Number Placeholder 3"/>
          <p:cNvSpPr>
            <a:spLocks noGrp="1"/>
          </p:cNvSpPr>
          <p:nvPr>
            <p:ph type="sldNum" sz="quarter" idx="12"/>
          </p:nvPr>
        </p:nvSpPr>
        <p:spPr/>
        <p:txBody>
          <a:bodyPr/>
          <a:lstStyle/>
          <a:p>
            <a:fld id="{CB29EF8D-6A58-4C33-8EAF-28AFCDD6FC9C}" type="slidenum">
              <a:rPr lang="en-AU" smtClean="0"/>
              <a:pPr/>
              <a:t>60</a:t>
            </a:fld>
            <a:endParaRPr lang="en-AU"/>
          </a:p>
        </p:txBody>
      </p:sp>
      <p:sp>
        <p:nvSpPr>
          <p:cNvPr id="6" name="Content Placeholder 5"/>
          <p:cNvSpPr>
            <a:spLocks noGrp="1"/>
          </p:cNvSpPr>
          <p:nvPr>
            <p:ph idx="1"/>
          </p:nvPr>
        </p:nvSpPr>
        <p:spPr>
          <a:xfrm>
            <a:off x="685801" y="1557338"/>
            <a:ext cx="7702624" cy="4031902"/>
          </a:xfrm>
          <a:solidFill>
            <a:schemeClr val="bg2">
              <a:lumMod val="60000"/>
              <a:lumOff val="40000"/>
            </a:schemeClr>
          </a:solidFill>
          <a:ln>
            <a:solidFill>
              <a:srgbClr val="FFFF00"/>
            </a:solidFill>
          </a:ln>
        </p:spPr>
        <p:txBody>
          <a:bodyPr>
            <a:normAutofit fontScale="77500" lnSpcReduction="20000"/>
          </a:bodyPr>
          <a:lstStyle/>
          <a:p>
            <a:pPr>
              <a:buNone/>
            </a:pPr>
            <a:r>
              <a:rPr lang="en-US" dirty="0" smtClean="0"/>
              <a:t>			Goal (1967)	Achieved(1980)	Factor</a:t>
            </a:r>
            <a:endParaRPr lang="en-AU" dirty="0" smtClean="0"/>
          </a:p>
          <a:p>
            <a:pPr>
              <a:buNone/>
            </a:pPr>
            <a:r>
              <a:rPr lang="en-US" dirty="0" smtClean="0"/>
              <a:t> </a:t>
            </a:r>
            <a:endParaRPr lang="en-AU" dirty="0" smtClean="0"/>
          </a:p>
          <a:p>
            <a:pPr>
              <a:buNone/>
            </a:pPr>
            <a:r>
              <a:rPr lang="en-US" dirty="0" smtClean="0"/>
              <a:t>Resolution	1"		0" .1			10</a:t>
            </a:r>
            <a:endParaRPr lang="en-AU" dirty="0" smtClean="0"/>
          </a:p>
          <a:p>
            <a:pPr>
              <a:buNone/>
            </a:pPr>
            <a:r>
              <a:rPr lang="en-US" dirty="0" smtClean="0"/>
              <a:t>Sensitivity	10</a:t>
            </a:r>
            <a:r>
              <a:rPr lang="en-US" baseline="30000" dirty="0" smtClean="0"/>
              <a:t>-3</a:t>
            </a:r>
            <a:r>
              <a:rPr lang="en-US" dirty="0" smtClean="0"/>
              <a:t>-10</a:t>
            </a:r>
            <a:r>
              <a:rPr lang="en-US" baseline="30000" dirty="0" smtClean="0"/>
              <a:t>-4</a:t>
            </a:r>
            <a:r>
              <a:rPr lang="en-US" dirty="0" smtClean="0"/>
              <a:t> </a:t>
            </a:r>
            <a:r>
              <a:rPr lang="en-US" dirty="0" err="1" smtClean="0"/>
              <a:t>Jy</a:t>
            </a:r>
            <a:r>
              <a:rPr lang="en-US" dirty="0" smtClean="0"/>
              <a:t>	5 x 10</a:t>
            </a:r>
            <a:r>
              <a:rPr lang="en-US" baseline="30000" dirty="0" smtClean="0"/>
              <a:t>-5</a:t>
            </a:r>
            <a:r>
              <a:rPr lang="en-US" dirty="0" smtClean="0"/>
              <a:t> </a:t>
            </a:r>
            <a:r>
              <a:rPr lang="en-US" dirty="0" err="1" smtClean="0"/>
              <a:t>Jy</a:t>
            </a:r>
            <a:r>
              <a:rPr lang="en-US" dirty="0" smtClean="0"/>
              <a:t>		  2</a:t>
            </a:r>
            <a:endParaRPr lang="en-AU" dirty="0" smtClean="0"/>
          </a:p>
          <a:p>
            <a:pPr>
              <a:buNone/>
            </a:pPr>
            <a:r>
              <a:rPr lang="en-US" dirty="0" err="1" smtClean="0"/>
              <a:t>Sidelobes</a:t>
            </a:r>
            <a:r>
              <a:rPr lang="en-US" dirty="0" smtClean="0"/>
              <a:t>	-20 dB		-30 dB			10</a:t>
            </a:r>
            <a:endParaRPr lang="en-AU" dirty="0" smtClean="0"/>
          </a:p>
          <a:p>
            <a:pPr>
              <a:buNone/>
            </a:pPr>
            <a:r>
              <a:rPr lang="en-US" dirty="0" err="1" smtClean="0"/>
              <a:t>FoV</a:t>
            </a:r>
            <a:r>
              <a:rPr lang="en-US" dirty="0" smtClean="0"/>
              <a:t>		1' to 10'	1</a:t>
            </a:r>
            <a:r>
              <a:rPr lang="en-US" baseline="30000" dirty="0" smtClean="0"/>
              <a:t>'</a:t>
            </a:r>
            <a:r>
              <a:rPr lang="en-US" dirty="0" smtClean="0"/>
              <a:t> to 30‘		  3</a:t>
            </a:r>
            <a:endParaRPr lang="en-AU" dirty="0" smtClean="0"/>
          </a:p>
          <a:p>
            <a:pPr>
              <a:buNone/>
            </a:pPr>
            <a:r>
              <a:rPr lang="en-US" dirty="0" smtClean="0"/>
              <a:t>Wavelengths	5, </a:t>
            </a:r>
            <a:r>
              <a:rPr lang="en-US" dirty="0" err="1" smtClean="0"/>
              <a:t>ll</a:t>
            </a:r>
            <a:r>
              <a:rPr lang="en-US" dirty="0" smtClean="0"/>
              <a:t> cm	1.2, 2, 6, 20cm	  2</a:t>
            </a:r>
            <a:endParaRPr lang="en-AU" dirty="0" smtClean="0"/>
          </a:p>
          <a:p>
            <a:pPr>
              <a:buNone/>
            </a:pPr>
            <a:r>
              <a:rPr lang="en-US" dirty="0" smtClean="0"/>
              <a:t>Speed		3 images/day	100 images/day	 30</a:t>
            </a:r>
            <a:endParaRPr lang="en-AU" dirty="0" smtClean="0"/>
          </a:p>
          <a:p>
            <a:pPr>
              <a:buNone/>
            </a:pPr>
            <a:r>
              <a:rPr lang="en-US" dirty="0" smtClean="0"/>
              <a:t>Spectral Line	Not excluded	256 channels</a:t>
            </a:r>
            <a:endParaRPr lang="en-AU" dirty="0" smtClean="0"/>
          </a:p>
          <a:p>
            <a:pPr>
              <a:buNone/>
            </a:pPr>
            <a:r>
              <a:rPr lang="en-US" dirty="0" smtClean="0"/>
              <a:t>Map Size	-100 x 100 	512 x 512 (routine)	 25</a:t>
            </a:r>
            <a:endParaRPr lang="en-AU" dirty="0" smtClean="0"/>
          </a:p>
          <a:p>
            <a:endParaRPr lang="en-AU" dirty="0"/>
          </a:p>
        </p:txBody>
      </p:sp>
      <p:cxnSp>
        <p:nvCxnSpPr>
          <p:cNvPr id="8" name="Straight Connector 7"/>
          <p:cNvCxnSpPr/>
          <p:nvPr/>
        </p:nvCxnSpPr>
        <p:spPr bwMode="auto">
          <a:xfrm>
            <a:off x="683568" y="1988840"/>
            <a:ext cx="7704856" cy="0"/>
          </a:xfrm>
          <a:prstGeom prst="line">
            <a:avLst/>
          </a:prstGeom>
          <a:solidFill>
            <a:schemeClr val="accent1"/>
          </a:solidFill>
          <a:ln w="12700" cap="flat" cmpd="sng" algn="ctr">
            <a:solidFill>
              <a:srgbClr val="FFFF00"/>
            </a:solidFill>
            <a:prstDash val="solid"/>
            <a:round/>
            <a:headEnd type="none" w="sm" len="sm"/>
            <a:tailEnd type="none" w="sm" len="sm"/>
          </a:ln>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fld id="{F3A94486-3621-4CF2-9A4A-4B9C48F570A7}" type="slidenum">
              <a:rPr lang="en-AU"/>
              <a:pPr/>
              <a:t>61</a:t>
            </a:fld>
            <a:endParaRPr lang="en-AU"/>
          </a:p>
        </p:txBody>
      </p:sp>
      <p:sp>
        <p:nvSpPr>
          <p:cNvPr id="98306" name="Rectangle 2"/>
          <p:cNvSpPr>
            <a:spLocks noGrp="1" noChangeArrowheads="1"/>
          </p:cNvSpPr>
          <p:nvPr>
            <p:ph type="title"/>
          </p:nvPr>
        </p:nvSpPr>
        <p:spPr>
          <a:noFill/>
          <a:ln/>
        </p:spPr>
        <p:txBody>
          <a:bodyPr lIns="92075" tIns="46038" rIns="92075" bIns="46038"/>
          <a:lstStyle/>
          <a:p>
            <a:r>
              <a:rPr lang="en-US"/>
              <a:t>VLA Science</a:t>
            </a:r>
          </a:p>
        </p:txBody>
      </p:sp>
      <p:sp>
        <p:nvSpPr>
          <p:cNvPr id="98307" name="Rectangle 3"/>
          <p:cNvSpPr>
            <a:spLocks noGrp="1" noChangeArrowheads="1"/>
          </p:cNvSpPr>
          <p:nvPr>
            <p:ph type="body" sz="half" idx="1"/>
          </p:nvPr>
        </p:nvSpPr>
        <p:spPr>
          <a:xfrm>
            <a:off x="228600" y="3573016"/>
            <a:ext cx="3810000" cy="2362200"/>
          </a:xfrm>
          <a:noFill/>
          <a:ln/>
        </p:spPr>
        <p:txBody>
          <a:bodyPr lIns="92075" tIns="46038" rIns="92075" bIns="46038"/>
          <a:lstStyle/>
          <a:p>
            <a:pPr lvl="1"/>
            <a:r>
              <a:rPr lang="en-US" sz="2000" b="1" dirty="0"/>
              <a:t>stars (16%)</a:t>
            </a:r>
          </a:p>
          <a:p>
            <a:pPr lvl="1"/>
            <a:r>
              <a:rPr lang="en-US" sz="2000" b="1" dirty="0"/>
              <a:t>galaxies (14%)</a:t>
            </a:r>
          </a:p>
          <a:p>
            <a:pPr lvl="1">
              <a:buClr>
                <a:schemeClr val="hlink"/>
              </a:buClr>
              <a:buFont typeface="Wingdings" pitchFamily="2" charset="2"/>
              <a:buChar char="ü"/>
            </a:pPr>
            <a:r>
              <a:rPr lang="en-US" sz="2000" b="1" dirty="0">
                <a:solidFill>
                  <a:srgbClr val="FF0000"/>
                </a:solidFill>
              </a:rPr>
              <a:t>radio galaxies (13%)</a:t>
            </a:r>
          </a:p>
          <a:p>
            <a:pPr lvl="1">
              <a:buClr>
                <a:schemeClr val="hlink"/>
              </a:buClr>
              <a:buFont typeface="Wingdings" pitchFamily="2" charset="2"/>
              <a:buChar char="ü"/>
            </a:pPr>
            <a:r>
              <a:rPr lang="en-US" sz="2000" b="1" dirty="0">
                <a:solidFill>
                  <a:srgbClr val="FF0000"/>
                </a:solidFill>
              </a:rPr>
              <a:t>Quasars (9%)</a:t>
            </a:r>
          </a:p>
          <a:p>
            <a:pPr lvl="1"/>
            <a:r>
              <a:rPr lang="en-US" sz="2000" b="1" dirty="0"/>
              <a:t>star formation (9%)</a:t>
            </a:r>
          </a:p>
          <a:p>
            <a:pPr lvl="1"/>
            <a:r>
              <a:rPr lang="en-US" sz="2000" b="1" dirty="0"/>
              <a:t>solar system (6%)</a:t>
            </a:r>
          </a:p>
          <a:p>
            <a:pPr lvl="1"/>
            <a:r>
              <a:rPr lang="en-US" sz="2000" b="1" dirty="0"/>
              <a:t>AGN (5%)</a:t>
            </a:r>
          </a:p>
          <a:p>
            <a:pPr lvl="1"/>
            <a:r>
              <a:rPr lang="en-US" sz="2000" b="1" dirty="0"/>
              <a:t>Supernovae (4%)</a:t>
            </a:r>
          </a:p>
        </p:txBody>
      </p:sp>
      <p:sp>
        <p:nvSpPr>
          <p:cNvPr id="98308" name="Rectangle 4"/>
          <p:cNvSpPr>
            <a:spLocks noGrp="1" noChangeArrowheads="1"/>
          </p:cNvSpPr>
          <p:nvPr>
            <p:ph type="body" sz="half" idx="2"/>
          </p:nvPr>
        </p:nvSpPr>
        <p:spPr>
          <a:xfrm>
            <a:off x="4191000" y="3573016"/>
            <a:ext cx="3810000" cy="2362200"/>
          </a:xfrm>
          <a:noFill/>
          <a:ln/>
        </p:spPr>
        <p:txBody>
          <a:bodyPr lIns="92075" tIns="46038" rIns="92075" bIns="46038"/>
          <a:lstStyle/>
          <a:p>
            <a:pPr lvl="1"/>
            <a:r>
              <a:rPr lang="en-US" sz="2000" b="1" dirty="0"/>
              <a:t>Interstellar medium (4%)</a:t>
            </a:r>
          </a:p>
          <a:p>
            <a:pPr lvl="1">
              <a:buClr>
                <a:schemeClr val="hlink"/>
              </a:buClr>
              <a:buFont typeface="Wingdings" pitchFamily="2" charset="2"/>
              <a:buChar char="ü"/>
            </a:pPr>
            <a:r>
              <a:rPr lang="en-US" sz="2000" b="1" dirty="0">
                <a:solidFill>
                  <a:srgbClr val="FF0000"/>
                </a:solidFill>
              </a:rPr>
              <a:t>cosmology (4%)</a:t>
            </a:r>
          </a:p>
          <a:p>
            <a:pPr lvl="1"/>
            <a:r>
              <a:rPr lang="en-US" sz="2000" b="1" dirty="0"/>
              <a:t>molecules (3%)</a:t>
            </a:r>
          </a:p>
          <a:p>
            <a:pPr lvl="1"/>
            <a:r>
              <a:rPr lang="en-US" sz="2000" b="1" dirty="0"/>
              <a:t>galactic centre (3%)</a:t>
            </a:r>
          </a:p>
          <a:p>
            <a:pPr lvl="1"/>
            <a:r>
              <a:rPr lang="en-US" sz="2000" b="1" dirty="0"/>
              <a:t>VLBI (3%)</a:t>
            </a:r>
          </a:p>
          <a:p>
            <a:pPr lvl="1"/>
            <a:r>
              <a:rPr lang="en-US" sz="2000" b="1" dirty="0"/>
              <a:t>pulsars (2%)</a:t>
            </a:r>
          </a:p>
          <a:p>
            <a:pPr lvl="1"/>
            <a:r>
              <a:rPr lang="en-US" sz="2000" b="1" dirty="0" smtClean="0"/>
              <a:t>X-ray </a:t>
            </a:r>
            <a:r>
              <a:rPr lang="en-US" sz="2000" b="1" dirty="0"/>
              <a:t>etc (1%)</a:t>
            </a:r>
          </a:p>
          <a:p>
            <a:pPr lvl="1"/>
            <a:r>
              <a:rPr lang="en-US" sz="2000" b="1" dirty="0"/>
              <a:t>Astrometry (1%)</a:t>
            </a:r>
          </a:p>
        </p:txBody>
      </p:sp>
      <p:sp>
        <p:nvSpPr>
          <p:cNvPr id="98309" name="Rectangle 5"/>
          <p:cNvSpPr>
            <a:spLocks noChangeArrowheads="1"/>
          </p:cNvSpPr>
          <p:nvPr/>
        </p:nvSpPr>
        <p:spPr bwMode="auto">
          <a:xfrm>
            <a:off x="762000" y="1981200"/>
            <a:ext cx="7772400" cy="1143000"/>
          </a:xfrm>
          <a:prstGeom prst="rect">
            <a:avLst/>
          </a:prstGeom>
          <a:noFill/>
          <a:ln w="9525">
            <a:noFill/>
            <a:miter lim="800000"/>
            <a:headEnd/>
            <a:tailEnd/>
          </a:ln>
          <a:effectLst/>
        </p:spPr>
        <p:txBody>
          <a:bodyPr wrap="none" anchor="ctr"/>
          <a:lstStyle/>
          <a:p>
            <a:endParaRPr lang="en-AU"/>
          </a:p>
        </p:txBody>
      </p:sp>
      <p:sp>
        <p:nvSpPr>
          <p:cNvPr id="98310" name="Rectangle 6"/>
          <p:cNvSpPr>
            <a:spLocks noChangeArrowheads="1"/>
          </p:cNvSpPr>
          <p:nvPr/>
        </p:nvSpPr>
        <p:spPr bwMode="auto">
          <a:xfrm>
            <a:off x="685800" y="1052736"/>
            <a:ext cx="7772400" cy="2057400"/>
          </a:xfrm>
          <a:prstGeom prst="rect">
            <a:avLst/>
          </a:prstGeom>
          <a:noFill/>
          <a:ln w="9525">
            <a:noFill/>
            <a:miter lim="800000"/>
            <a:headEnd/>
            <a:tailEnd/>
          </a:ln>
          <a:effectLst/>
        </p:spPr>
        <p:txBody>
          <a:bodyPr lIns="92075" tIns="46038" rIns="92075" bIns="46038"/>
          <a:lstStyle/>
          <a:p>
            <a:pPr marL="342900" indent="-342900">
              <a:lnSpc>
                <a:spcPct val="90000"/>
              </a:lnSpc>
              <a:spcBef>
                <a:spcPct val="40000"/>
              </a:spcBef>
              <a:buClr>
                <a:schemeClr val="tx2"/>
              </a:buClr>
              <a:buSzPct val="75000"/>
              <a:buFont typeface="Monotype Sorts" pitchFamily="2" charset="2"/>
              <a:buChar char="n"/>
            </a:pPr>
            <a:r>
              <a:rPr lang="en-US" b="1" dirty="0">
                <a:latin typeface="Arial" pitchFamily="34" charset="0"/>
              </a:rPr>
              <a:t>Funding Proposal (1967)</a:t>
            </a:r>
          </a:p>
          <a:p>
            <a:pPr marL="742950" lvl="1" indent="-285750">
              <a:lnSpc>
                <a:spcPct val="90000"/>
              </a:lnSpc>
              <a:spcBef>
                <a:spcPct val="20000"/>
              </a:spcBef>
              <a:buClr>
                <a:schemeClr val="tx2"/>
              </a:buClr>
              <a:buFontTx/>
              <a:buChar char="–"/>
            </a:pPr>
            <a:r>
              <a:rPr lang="en-US" sz="1800" b="1" dirty="0">
                <a:latin typeface="Arial" pitchFamily="34" charset="0"/>
              </a:rPr>
              <a:t>Key scientific drivers (8 pages)</a:t>
            </a:r>
          </a:p>
          <a:p>
            <a:pPr marL="1143000" lvl="2" indent="-228600">
              <a:lnSpc>
                <a:spcPct val="90000"/>
              </a:lnSpc>
              <a:spcBef>
                <a:spcPct val="20000"/>
              </a:spcBef>
              <a:buClr>
                <a:schemeClr val="tx2"/>
              </a:buClr>
              <a:buFontTx/>
              <a:buChar char="»"/>
            </a:pPr>
            <a:r>
              <a:rPr lang="en-US" sz="1800" dirty="0">
                <a:solidFill>
                  <a:srgbClr val="FF0000"/>
                </a:solidFill>
                <a:latin typeface="Arial" pitchFamily="34" charset="0"/>
              </a:rPr>
              <a:t>radio galaxies, quasars, cosmology</a:t>
            </a:r>
          </a:p>
          <a:p>
            <a:pPr marL="742950" lvl="1" indent="-285750">
              <a:lnSpc>
                <a:spcPct val="90000"/>
              </a:lnSpc>
              <a:spcBef>
                <a:spcPct val="20000"/>
              </a:spcBef>
              <a:buClr>
                <a:schemeClr val="tx2"/>
              </a:buClr>
              <a:buFontTx/>
              <a:buChar char="–"/>
            </a:pPr>
            <a:r>
              <a:rPr lang="en-US" sz="1800" b="1" dirty="0">
                <a:latin typeface="Arial" pitchFamily="34" charset="0"/>
              </a:rPr>
              <a:t>Other science which may benefit</a:t>
            </a:r>
          </a:p>
          <a:p>
            <a:pPr marL="1143000" lvl="2" indent="-228600">
              <a:lnSpc>
                <a:spcPct val="90000"/>
              </a:lnSpc>
              <a:spcBef>
                <a:spcPct val="20000"/>
              </a:spcBef>
              <a:buClr>
                <a:schemeClr val="tx2"/>
              </a:buClr>
              <a:buFontTx/>
              <a:buChar char="»"/>
            </a:pPr>
            <a:r>
              <a:rPr lang="en-US" sz="1800" dirty="0">
                <a:latin typeface="Arial" pitchFamily="34" charset="0"/>
              </a:rPr>
              <a:t>planets, galactic studies, 21cm Hydrogen line</a:t>
            </a:r>
          </a:p>
          <a:p>
            <a:pPr marL="342900" indent="-342900">
              <a:lnSpc>
                <a:spcPct val="90000"/>
              </a:lnSpc>
              <a:spcBef>
                <a:spcPct val="40000"/>
              </a:spcBef>
              <a:buClr>
                <a:schemeClr val="tx2"/>
              </a:buClr>
              <a:buSzPct val="75000"/>
              <a:buFont typeface="Monotype Sorts" pitchFamily="2" charset="2"/>
              <a:buChar char="n"/>
            </a:pPr>
            <a:endParaRPr lang="en-US" b="1" dirty="0" smtClean="0">
              <a:latin typeface="Arial" pitchFamily="34" charset="0"/>
            </a:endParaRPr>
          </a:p>
          <a:p>
            <a:pPr marL="342900" indent="-342900">
              <a:lnSpc>
                <a:spcPct val="90000"/>
              </a:lnSpc>
              <a:spcBef>
                <a:spcPct val="40000"/>
              </a:spcBef>
              <a:buClr>
                <a:schemeClr val="tx2"/>
              </a:buClr>
              <a:buSzPct val="75000"/>
              <a:buFont typeface="Monotype Sorts" pitchFamily="2" charset="2"/>
              <a:buChar char="n"/>
            </a:pPr>
            <a:r>
              <a:rPr lang="en-US" b="1" dirty="0" smtClean="0">
                <a:latin typeface="Arial" pitchFamily="34" charset="0"/>
              </a:rPr>
              <a:t>Science </a:t>
            </a:r>
            <a:r>
              <a:rPr lang="en-US" b="1" dirty="0">
                <a:latin typeface="Arial" pitchFamily="34" charset="0"/>
              </a:rPr>
              <a:t>being done (1980-1991)</a:t>
            </a:r>
          </a:p>
        </p:txBody>
      </p:sp>
      <p:sp>
        <p:nvSpPr>
          <p:cNvPr id="98311" name="Rectangle 7"/>
          <p:cNvSpPr>
            <a:spLocks noChangeArrowheads="1"/>
          </p:cNvSpPr>
          <p:nvPr/>
        </p:nvSpPr>
        <p:spPr bwMode="auto">
          <a:xfrm>
            <a:off x="152400" y="4724400"/>
            <a:ext cx="304800" cy="457200"/>
          </a:xfrm>
          <a:prstGeom prst="rect">
            <a:avLst/>
          </a:prstGeom>
          <a:noFill/>
          <a:ln w="9525">
            <a:noFill/>
            <a:miter lim="800000"/>
            <a:headEnd/>
            <a:tailEnd/>
          </a:ln>
          <a:effectLst/>
        </p:spPr>
        <p:txBody>
          <a:bodyPr lIns="92075" tIns="46038" rIns="92075" bIns="46038">
            <a:spAutoFit/>
          </a:bodyPr>
          <a:lstStyle/>
          <a:p>
            <a:pPr>
              <a:spcBef>
                <a:spcPct val="50000"/>
              </a:spcBef>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310">
                                            <p:txEl>
                                              <p:pRg st="0" end="0"/>
                                            </p:txEl>
                                          </p:spTgt>
                                        </p:tgtEl>
                                        <p:attrNameLst>
                                          <p:attrName>style.visibility</p:attrName>
                                        </p:attrNameLst>
                                      </p:cBhvr>
                                      <p:to>
                                        <p:strVal val="visible"/>
                                      </p:to>
                                    </p:set>
                                    <p:animEffect transition="in" filter="fade">
                                      <p:cBhvr>
                                        <p:cTn id="7" dur="1000"/>
                                        <p:tgtEl>
                                          <p:spTgt spid="98310">
                                            <p:txEl>
                                              <p:pRg st="0" end="0"/>
                                            </p:txEl>
                                          </p:spTgt>
                                        </p:tgtEl>
                                      </p:cBhvr>
                                    </p:animEffect>
                                    <p:anim calcmode="lin" valueType="num">
                                      <p:cBhvr>
                                        <p:cTn id="8" dur="1000" fill="hold"/>
                                        <p:tgtEl>
                                          <p:spTgt spid="983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83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8310">
                                            <p:txEl>
                                              <p:pRg st="1" end="1"/>
                                            </p:txEl>
                                          </p:spTgt>
                                        </p:tgtEl>
                                        <p:attrNameLst>
                                          <p:attrName>style.visibility</p:attrName>
                                        </p:attrNameLst>
                                      </p:cBhvr>
                                      <p:to>
                                        <p:strVal val="visible"/>
                                      </p:to>
                                    </p:set>
                                    <p:animEffect transition="in" filter="fade">
                                      <p:cBhvr>
                                        <p:cTn id="12" dur="1000"/>
                                        <p:tgtEl>
                                          <p:spTgt spid="98310">
                                            <p:txEl>
                                              <p:pRg st="1" end="1"/>
                                            </p:txEl>
                                          </p:spTgt>
                                        </p:tgtEl>
                                      </p:cBhvr>
                                    </p:animEffect>
                                    <p:anim calcmode="lin" valueType="num">
                                      <p:cBhvr>
                                        <p:cTn id="13" dur="1000" fill="hold"/>
                                        <p:tgtEl>
                                          <p:spTgt spid="983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83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8310">
                                            <p:txEl>
                                              <p:pRg st="2" end="2"/>
                                            </p:txEl>
                                          </p:spTgt>
                                        </p:tgtEl>
                                        <p:attrNameLst>
                                          <p:attrName>style.visibility</p:attrName>
                                        </p:attrNameLst>
                                      </p:cBhvr>
                                      <p:to>
                                        <p:strVal val="visible"/>
                                      </p:to>
                                    </p:set>
                                    <p:animEffect transition="in" filter="fade">
                                      <p:cBhvr>
                                        <p:cTn id="17" dur="1000"/>
                                        <p:tgtEl>
                                          <p:spTgt spid="98310">
                                            <p:txEl>
                                              <p:pRg st="2" end="2"/>
                                            </p:txEl>
                                          </p:spTgt>
                                        </p:tgtEl>
                                      </p:cBhvr>
                                    </p:animEffect>
                                    <p:anim calcmode="lin" valueType="num">
                                      <p:cBhvr>
                                        <p:cTn id="18" dur="1000" fill="hold"/>
                                        <p:tgtEl>
                                          <p:spTgt spid="983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83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8310">
                                            <p:txEl>
                                              <p:pRg st="3" end="3"/>
                                            </p:txEl>
                                          </p:spTgt>
                                        </p:tgtEl>
                                        <p:attrNameLst>
                                          <p:attrName>style.visibility</p:attrName>
                                        </p:attrNameLst>
                                      </p:cBhvr>
                                      <p:to>
                                        <p:strVal val="visible"/>
                                      </p:to>
                                    </p:set>
                                    <p:animEffect transition="in" filter="fade">
                                      <p:cBhvr>
                                        <p:cTn id="22" dur="1000"/>
                                        <p:tgtEl>
                                          <p:spTgt spid="98310">
                                            <p:txEl>
                                              <p:pRg st="3" end="3"/>
                                            </p:txEl>
                                          </p:spTgt>
                                        </p:tgtEl>
                                      </p:cBhvr>
                                    </p:animEffect>
                                    <p:anim calcmode="lin" valueType="num">
                                      <p:cBhvr>
                                        <p:cTn id="23" dur="1000" fill="hold"/>
                                        <p:tgtEl>
                                          <p:spTgt spid="983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831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8310">
                                            <p:txEl>
                                              <p:pRg st="4" end="4"/>
                                            </p:txEl>
                                          </p:spTgt>
                                        </p:tgtEl>
                                        <p:attrNameLst>
                                          <p:attrName>style.visibility</p:attrName>
                                        </p:attrNameLst>
                                      </p:cBhvr>
                                      <p:to>
                                        <p:strVal val="visible"/>
                                      </p:to>
                                    </p:set>
                                    <p:animEffect transition="in" filter="fade">
                                      <p:cBhvr>
                                        <p:cTn id="27" dur="1000"/>
                                        <p:tgtEl>
                                          <p:spTgt spid="98310">
                                            <p:txEl>
                                              <p:pRg st="4" end="4"/>
                                            </p:txEl>
                                          </p:spTgt>
                                        </p:tgtEl>
                                      </p:cBhvr>
                                    </p:animEffect>
                                    <p:anim calcmode="lin" valueType="num">
                                      <p:cBhvr>
                                        <p:cTn id="28" dur="1000" fill="hold"/>
                                        <p:tgtEl>
                                          <p:spTgt spid="9831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83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8310">
                                            <p:txEl>
                                              <p:pRg st="6" end="6"/>
                                            </p:txEl>
                                          </p:spTgt>
                                        </p:tgtEl>
                                        <p:attrNameLst>
                                          <p:attrName>style.visibility</p:attrName>
                                        </p:attrNameLst>
                                      </p:cBhvr>
                                      <p:to>
                                        <p:strVal val="visible"/>
                                      </p:to>
                                    </p:set>
                                    <p:animEffect transition="in" filter="fade">
                                      <p:cBhvr>
                                        <p:cTn id="34" dur="1000"/>
                                        <p:tgtEl>
                                          <p:spTgt spid="98310">
                                            <p:txEl>
                                              <p:pRg st="6" end="6"/>
                                            </p:txEl>
                                          </p:spTgt>
                                        </p:tgtEl>
                                      </p:cBhvr>
                                    </p:animEffect>
                                    <p:anim calcmode="lin" valueType="num">
                                      <p:cBhvr>
                                        <p:cTn id="35" dur="1000" fill="hold"/>
                                        <p:tgtEl>
                                          <p:spTgt spid="98310">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98310">
                                            <p:txEl>
                                              <p:pRg st="6" end="6"/>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8307"/>
                                        </p:tgtEl>
                                        <p:attrNameLst>
                                          <p:attrName>style.visibility</p:attrName>
                                        </p:attrNameLst>
                                      </p:cBhvr>
                                      <p:to>
                                        <p:strVal val="visible"/>
                                      </p:to>
                                    </p:set>
                                    <p:animEffect transition="in" filter="wipe(left)">
                                      <p:cBhvr>
                                        <p:cTn id="40" dur="1000"/>
                                        <p:tgtEl>
                                          <p:spTgt spid="98307"/>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98308"/>
                                        </p:tgtEl>
                                        <p:attrNameLst>
                                          <p:attrName>style.visibility</p:attrName>
                                        </p:attrNameLst>
                                      </p:cBhvr>
                                      <p:to>
                                        <p:strVal val="visible"/>
                                      </p:to>
                                    </p:set>
                                    <p:animEffect transition="in" filter="wipe(left)">
                                      <p:cBhvr>
                                        <p:cTn id="44" dur="10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98308" grpId="0"/>
      <p:bldP spid="98310"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6BDB7"/>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357456" y="1430686"/>
            <a:ext cx="7772400" cy="792162"/>
          </a:xfrm>
        </p:spPr>
        <p:txBody>
          <a:bodyPr/>
          <a:lstStyle/>
          <a:p>
            <a:r>
              <a:rPr lang="en-AU" dirty="0" smtClean="0"/>
              <a:t>SKA</a:t>
            </a:r>
          </a:p>
        </p:txBody>
      </p:sp>
      <p:pic>
        <p:nvPicPr>
          <p:cNvPr id="2050" name="Picture 2" descr="C:\User Files\images work\Telescopes\1kT\dishes_overview_300dpi.jpg"/>
          <p:cNvPicPr>
            <a:picLocks noChangeAspect="1" noChangeArrowheads="1"/>
          </p:cNvPicPr>
          <p:nvPr/>
        </p:nvPicPr>
        <p:blipFill>
          <a:blip r:embed="rId3" cstate="screen">
            <a:lum bright="-10000" contrast="20000"/>
          </a:blip>
          <a:srcRect/>
          <a:stretch>
            <a:fillRect/>
          </a:stretch>
        </p:blipFill>
        <p:spPr bwMode="auto">
          <a:xfrm>
            <a:off x="-36512" y="548680"/>
            <a:ext cx="12193128" cy="6858000"/>
          </a:xfrm>
          <a:prstGeom prst="rect">
            <a:avLst/>
          </a:prstGeom>
          <a:noFill/>
        </p:spPr>
      </p:pic>
      <p:pic>
        <p:nvPicPr>
          <p:cNvPr id="2051" name="Picture 3" descr="C:\User Files\images work\Templates\SKA logos\skalogo_jpg_blue.jpg"/>
          <p:cNvPicPr>
            <a:picLocks noChangeAspect="1" noChangeArrowheads="1"/>
          </p:cNvPicPr>
          <p:nvPr/>
        </p:nvPicPr>
        <p:blipFill>
          <a:blip r:embed="rId4" cstate="screen"/>
          <a:srcRect/>
          <a:stretch>
            <a:fillRect/>
          </a:stretch>
        </p:blipFill>
        <p:spPr bwMode="auto">
          <a:xfrm>
            <a:off x="0" y="5230266"/>
            <a:ext cx="2908131" cy="1627734"/>
          </a:xfrm>
          <a:prstGeom prst="rect">
            <a:avLst/>
          </a:prstGeom>
          <a:noFill/>
        </p:spPr>
      </p:pic>
      <p:sp>
        <p:nvSpPr>
          <p:cNvPr id="5" name="Rectangle 2"/>
          <p:cNvSpPr txBox="1">
            <a:spLocks noChangeArrowheads="1"/>
          </p:cNvSpPr>
          <p:nvPr/>
        </p:nvSpPr>
        <p:spPr bwMode="auto">
          <a:xfrm>
            <a:off x="107504" y="-99977"/>
            <a:ext cx="9144000" cy="1600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Times New Roman" pitchFamily="18" charset="0"/>
              </a:defRPr>
            </a:lvl2pPr>
            <a:lvl3pPr algn="r" rtl="0" eaLnBrk="0" fontAlgn="base" hangingPunct="0">
              <a:spcBef>
                <a:spcPct val="0"/>
              </a:spcBef>
              <a:spcAft>
                <a:spcPct val="0"/>
              </a:spcAft>
              <a:defRPr sz="4400">
                <a:solidFill>
                  <a:schemeClr val="tx2"/>
                </a:solidFill>
                <a:latin typeface="Times New Roman" pitchFamily="18" charset="0"/>
              </a:defRPr>
            </a:lvl3pPr>
            <a:lvl4pPr algn="r" rtl="0" eaLnBrk="0" fontAlgn="base" hangingPunct="0">
              <a:spcBef>
                <a:spcPct val="0"/>
              </a:spcBef>
              <a:spcAft>
                <a:spcPct val="0"/>
              </a:spcAft>
              <a:defRPr sz="4400">
                <a:solidFill>
                  <a:schemeClr val="tx2"/>
                </a:solidFill>
                <a:latin typeface="Times New Roman" pitchFamily="18" charset="0"/>
              </a:defRPr>
            </a:lvl4pPr>
            <a:lvl5pPr algn="r" rtl="0" eaLnBrk="0" fontAlgn="base" hangingPunct="0">
              <a:spcBef>
                <a:spcPct val="0"/>
              </a:spcBef>
              <a:spcAft>
                <a:spcPct val="0"/>
              </a:spcAft>
              <a:defRPr sz="4400">
                <a:solidFill>
                  <a:schemeClr val="tx2"/>
                </a:solidFill>
                <a:latin typeface="Times New Roman" pitchFamily="18" charset="0"/>
              </a:defRPr>
            </a:lvl5pPr>
            <a:lvl6pPr marL="457200" algn="r" rtl="0" eaLnBrk="0" fontAlgn="base" hangingPunct="0">
              <a:spcBef>
                <a:spcPct val="0"/>
              </a:spcBef>
              <a:spcAft>
                <a:spcPct val="0"/>
              </a:spcAft>
              <a:defRPr sz="4400">
                <a:solidFill>
                  <a:schemeClr val="tx2"/>
                </a:solidFill>
                <a:latin typeface="Times New Roman" pitchFamily="18" charset="0"/>
              </a:defRPr>
            </a:lvl6pPr>
            <a:lvl7pPr marL="914400" algn="r" rtl="0" eaLnBrk="0" fontAlgn="base" hangingPunct="0">
              <a:spcBef>
                <a:spcPct val="0"/>
              </a:spcBef>
              <a:spcAft>
                <a:spcPct val="0"/>
              </a:spcAft>
              <a:defRPr sz="4400">
                <a:solidFill>
                  <a:schemeClr val="tx2"/>
                </a:solidFill>
                <a:latin typeface="Times New Roman" pitchFamily="18" charset="0"/>
              </a:defRPr>
            </a:lvl7pPr>
            <a:lvl8pPr marL="1371600" algn="r" rtl="0" eaLnBrk="0" fontAlgn="base" hangingPunct="0">
              <a:spcBef>
                <a:spcPct val="0"/>
              </a:spcBef>
              <a:spcAft>
                <a:spcPct val="0"/>
              </a:spcAft>
              <a:defRPr sz="4400">
                <a:solidFill>
                  <a:schemeClr val="tx2"/>
                </a:solidFill>
                <a:latin typeface="Times New Roman" pitchFamily="18" charset="0"/>
              </a:defRPr>
            </a:lvl8pPr>
            <a:lvl9pPr marL="1828800" algn="r" rtl="0" eaLnBrk="0" fontAlgn="base" hangingPunct="0">
              <a:spcBef>
                <a:spcPct val="0"/>
              </a:spcBef>
              <a:spcAft>
                <a:spcPct val="0"/>
              </a:spcAft>
              <a:defRPr sz="4400">
                <a:solidFill>
                  <a:schemeClr val="tx2"/>
                </a:solidFill>
                <a:latin typeface="Times New Roman" pitchFamily="18" charset="0"/>
              </a:defRPr>
            </a:lvl9pPr>
          </a:lstStyle>
          <a:p>
            <a:pPr algn="ctr"/>
            <a:r>
              <a:rPr lang="en-AU" altLang="en-US" sz="3200" kern="0" dirty="0" smtClean="0">
                <a:solidFill>
                  <a:srgbClr val="FFFFFF"/>
                </a:solidFill>
              </a:rPr>
              <a:t>The excitement of these powerful new instruments is </a:t>
            </a:r>
            <a:r>
              <a:rPr lang="en-AU" altLang="en-US" sz="3200" kern="0" dirty="0" smtClean="0">
                <a:solidFill>
                  <a:schemeClr val="tx1"/>
                </a:solidFill>
              </a:rPr>
              <a:t/>
            </a:r>
            <a:br>
              <a:rPr lang="en-AU" altLang="en-US" sz="3200" kern="0" dirty="0" smtClean="0">
                <a:solidFill>
                  <a:schemeClr val="tx1"/>
                </a:solidFill>
              </a:rPr>
            </a:br>
            <a:r>
              <a:rPr lang="en-AU" altLang="en-US" sz="3200" kern="0" dirty="0" smtClean="0">
                <a:solidFill>
                  <a:schemeClr val="tx1"/>
                </a:solidFill>
              </a:rPr>
              <a:t> </a:t>
            </a:r>
            <a:r>
              <a:rPr lang="en-AU" altLang="en-US" sz="3200" kern="0" dirty="0" smtClean="0">
                <a:solidFill>
                  <a:srgbClr val="FFFFFF"/>
                </a:solidFill>
              </a:rPr>
              <a:t>not in the old questions they will answer but in the new questions they will raise.</a:t>
            </a:r>
            <a:endParaRPr lang="en-AU" altLang="en-US" sz="3200" kern="0" dirty="0">
              <a:solidFill>
                <a:srgbClr val="FFFFFF"/>
              </a:solidFill>
            </a:endParaRPr>
          </a:p>
        </p:txBody>
      </p:sp>
    </p:spTree>
    <p:extLst>
      <p:ext uri="{BB962C8B-B14F-4D97-AF65-F5344CB8AC3E}">
        <p14:creationId xmlns:p14="http://schemas.microsoft.com/office/powerpoint/2010/main" val="34814808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p:spPr>
        <p:txBody>
          <a:bodyPr/>
          <a:lstStyle/>
          <a:p>
            <a:r>
              <a:rPr lang="en-AU" smtClean="0"/>
              <a:t>27 Nov 1999</a:t>
            </a:r>
          </a:p>
        </p:txBody>
      </p:sp>
      <p:sp>
        <p:nvSpPr>
          <p:cNvPr id="43011" name="Footer Placeholder 4"/>
          <p:cNvSpPr>
            <a:spLocks noGrp="1"/>
          </p:cNvSpPr>
          <p:nvPr>
            <p:ph type="ftr" sz="quarter" idx="11"/>
          </p:nvPr>
        </p:nvSpPr>
        <p:spPr>
          <a:noFill/>
        </p:spPr>
        <p:txBody>
          <a:bodyPr/>
          <a:lstStyle/>
          <a:p>
            <a:r>
              <a:rPr lang="en-AU" smtClean="0"/>
              <a:t>R D Ekers - APRIM2011</a:t>
            </a:r>
          </a:p>
        </p:txBody>
      </p:sp>
      <p:sp>
        <p:nvSpPr>
          <p:cNvPr id="43012" name="Slide Number Placeholder 5"/>
          <p:cNvSpPr>
            <a:spLocks noGrp="1"/>
          </p:cNvSpPr>
          <p:nvPr>
            <p:ph type="sldNum" sz="quarter" idx="12"/>
          </p:nvPr>
        </p:nvSpPr>
        <p:spPr>
          <a:noFill/>
        </p:spPr>
        <p:txBody>
          <a:bodyPr/>
          <a:lstStyle/>
          <a:p>
            <a:fld id="{21F2F57E-3563-44BD-9CD3-947FF37A041E}" type="slidenum">
              <a:rPr lang="en-AU" smtClean="0"/>
              <a:pPr/>
              <a:t>7</a:t>
            </a:fld>
            <a:endParaRPr lang="en-AU" smtClean="0"/>
          </a:p>
        </p:txBody>
      </p:sp>
      <p:sp>
        <p:nvSpPr>
          <p:cNvPr id="43013" name="Rectangle 2"/>
          <p:cNvSpPr>
            <a:spLocks noGrp="1" noChangeArrowheads="1"/>
          </p:cNvSpPr>
          <p:nvPr>
            <p:ph type="title"/>
          </p:nvPr>
        </p:nvSpPr>
        <p:spPr/>
        <p:txBody>
          <a:bodyPr/>
          <a:lstStyle/>
          <a:p>
            <a:r>
              <a:rPr lang="en-AU" dirty="0" smtClean="0"/>
              <a:t>The Original Moore’s Law Plot</a:t>
            </a:r>
          </a:p>
        </p:txBody>
      </p:sp>
      <p:sp>
        <p:nvSpPr>
          <p:cNvPr id="503811" name="Rectangle 3"/>
          <p:cNvSpPr>
            <a:spLocks noGrp="1" noChangeArrowheads="1"/>
          </p:cNvSpPr>
          <p:nvPr>
            <p:ph type="body" idx="1"/>
          </p:nvPr>
        </p:nvSpPr>
        <p:spPr>
          <a:xfrm>
            <a:off x="0" y="2057400"/>
            <a:ext cx="3048000" cy="3962400"/>
          </a:xfrm>
        </p:spPr>
        <p:txBody>
          <a:bodyPr/>
          <a:lstStyle/>
          <a:p>
            <a:pPr>
              <a:lnSpc>
                <a:spcPct val="90000"/>
              </a:lnSpc>
              <a:buClr>
                <a:schemeClr val="bg1"/>
              </a:buClr>
            </a:pPr>
            <a:r>
              <a:rPr lang="en-AU" sz="2400" smtClean="0"/>
              <a:t>In 1965 Gordon Moore (co-founder of Intel) noted that the transistor density of semiconductor chips doubled roughly every 18 months. </a:t>
            </a:r>
          </a:p>
          <a:p>
            <a:pPr>
              <a:lnSpc>
                <a:spcPct val="90000"/>
              </a:lnSpc>
            </a:pPr>
            <a:endParaRPr lang="en-AU" sz="2400" smtClean="0"/>
          </a:p>
        </p:txBody>
      </p:sp>
      <p:pic>
        <p:nvPicPr>
          <p:cNvPr id="43015" name="Picture 4" descr="Moores law origional"/>
          <p:cNvPicPr>
            <a:picLocks noChangeAspect="1" noChangeArrowheads="1"/>
          </p:cNvPicPr>
          <p:nvPr/>
        </p:nvPicPr>
        <p:blipFill>
          <a:blip r:embed="rId3" cstate="screen">
            <a:clrChange>
              <a:clrFrom>
                <a:srgbClr val="00279F"/>
              </a:clrFrom>
              <a:clrTo>
                <a:srgbClr val="00279F">
                  <a:alpha val="0"/>
                </a:srgbClr>
              </a:clrTo>
            </a:clrChange>
          </a:blip>
          <a:srcRect l="18889" t="15556" r="12222"/>
          <a:stretch>
            <a:fillRect/>
          </a:stretch>
        </p:blipFill>
        <p:spPr bwMode="auto">
          <a:xfrm>
            <a:off x="3276600" y="1905000"/>
            <a:ext cx="5029200" cy="4624388"/>
          </a:xfrm>
          <a:prstGeom prst="rect">
            <a:avLst/>
          </a:prstGeom>
          <a:noFill/>
          <a:ln w="9525">
            <a:noFill/>
            <a:miter lim="800000"/>
            <a:headEnd/>
            <a:tailEnd/>
          </a:ln>
        </p:spPr>
      </p:pic>
      <p:sp>
        <p:nvSpPr>
          <p:cNvPr id="503813" name="AutoShape 5"/>
          <p:cNvSpPr>
            <a:spLocks noChangeArrowheads="1"/>
          </p:cNvSpPr>
          <p:nvPr/>
        </p:nvSpPr>
        <p:spPr bwMode="auto">
          <a:xfrm>
            <a:off x="7086600" y="3733800"/>
            <a:ext cx="1828800" cy="1371600"/>
          </a:xfrm>
          <a:prstGeom prst="wedgeRoundRectCallout">
            <a:avLst>
              <a:gd name="adj1" fmla="val -46875"/>
              <a:gd name="adj2" fmla="val -96644"/>
              <a:gd name="adj3" fmla="val 16667"/>
            </a:avLst>
          </a:prstGeom>
          <a:solidFill>
            <a:schemeClr val="tx2"/>
          </a:solidFill>
          <a:ln w="12700">
            <a:solidFill>
              <a:schemeClr val="bg2"/>
            </a:solidFill>
            <a:miter lim="800000"/>
            <a:headEnd/>
            <a:tailEnd/>
          </a:ln>
        </p:spPr>
        <p:txBody>
          <a:bodyPr/>
          <a:lstStyle/>
          <a:p>
            <a:pPr algn="ctr"/>
            <a:r>
              <a:rPr lang="en-AU" sz="2000" b="1">
                <a:solidFill>
                  <a:schemeClr val="bg2"/>
                </a:solidFill>
              </a:rPr>
              <a:t>Extrapolation accurate for another 35 years!</a:t>
            </a:r>
          </a:p>
        </p:txBody>
      </p:sp>
      <p:pic>
        <p:nvPicPr>
          <p:cNvPr id="503814" name="Picture 6"/>
          <p:cNvPicPr>
            <a:picLocks noChangeArrowheads="1"/>
          </p:cNvPicPr>
          <p:nvPr/>
        </p:nvPicPr>
        <p:blipFill>
          <a:blip r:embed="rId4" cstate="screen"/>
          <a:srcRect/>
          <a:stretch>
            <a:fillRect/>
          </a:stretch>
        </p:blipFill>
        <p:spPr bwMode="auto">
          <a:xfrm>
            <a:off x="4567238" y="2366963"/>
            <a:ext cx="1604962" cy="13668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503814"/>
                                        </p:tgtEl>
                                        <p:attrNameLst>
                                          <p:attrName>style.visibility</p:attrName>
                                        </p:attrNameLst>
                                      </p:cBhvr>
                                      <p:to>
                                        <p:strVal val="visible"/>
                                      </p:to>
                                    </p:set>
                                    <p:animEffect transition="in" filter="dissolve">
                                      <p:cBhvr>
                                        <p:cTn id="7" dur="500"/>
                                        <p:tgtEl>
                                          <p:spTgt spid="50381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503811">
                                            <p:txEl>
                                              <p:pRg st="0" end="0"/>
                                            </p:txEl>
                                          </p:spTgt>
                                        </p:tgtEl>
                                        <p:attrNameLst>
                                          <p:attrName>style.visibility</p:attrName>
                                        </p:attrNameLst>
                                      </p:cBhvr>
                                      <p:to>
                                        <p:strVal val="visible"/>
                                      </p:to>
                                    </p:set>
                                    <p:animEffect transition="in" filter="wipe(up)">
                                      <p:cBhvr>
                                        <p:cTn id="11" dur="500"/>
                                        <p:tgtEl>
                                          <p:spTgt spid="5038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03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build="p" autoUpdateAnimBg="0" advAuto="0"/>
      <p:bldP spid="50381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1"/>
          <p:cNvSpPr>
            <a:spLocks noGrp="1"/>
          </p:cNvSpPr>
          <p:nvPr>
            <p:ph type="dt" sz="quarter" idx="10"/>
          </p:nvPr>
        </p:nvSpPr>
        <p:spPr>
          <a:noFill/>
        </p:spPr>
        <p:txBody>
          <a:bodyPr/>
          <a:lstStyle/>
          <a:p>
            <a:r>
              <a:rPr lang="en-AU" smtClean="0"/>
              <a:t>27 Nov 1999</a:t>
            </a:r>
          </a:p>
        </p:txBody>
      </p:sp>
      <p:sp>
        <p:nvSpPr>
          <p:cNvPr id="44035" name="Footer Placeholder 2"/>
          <p:cNvSpPr>
            <a:spLocks noGrp="1"/>
          </p:cNvSpPr>
          <p:nvPr>
            <p:ph type="ftr" sz="quarter" idx="11"/>
          </p:nvPr>
        </p:nvSpPr>
        <p:spPr>
          <a:noFill/>
        </p:spPr>
        <p:txBody>
          <a:bodyPr/>
          <a:lstStyle/>
          <a:p>
            <a:r>
              <a:rPr lang="en-AU" smtClean="0"/>
              <a:t>R D Ekers - APRIM2011</a:t>
            </a:r>
          </a:p>
        </p:txBody>
      </p:sp>
      <p:sp>
        <p:nvSpPr>
          <p:cNvPr id="44036" name="Slide Number Placeholder 3"/>
          <p:cNvSpPr>
            <a:spLocks noGrp="1"/>
          </p:cNvSpPr>
          <p:nvPr>
            <p:ph type="sldNum" sz="quarter" idx="12"/>
          </p:nvPr>
        </p:nvSpPr>
        <p:spPr>
          <a:noFill/>
        </p:spPr>
        <p:txBody>
          <a:bodyPr/>
          <a:lstStyle/>
          <a:p>
            <a:fld id="{9E0C83E2-52DD-4128-9025-19F1368C4B9E}" type="slidenum">
              <a:rPr lang="en-AU" smtClean="0"/>
              <a:pPr/>
              <a:t>8</a:t>
            </a:fld>
            <a:endParaRPr lang="en-AU" smtClean="0"/>
          </a:p>
        </p:txBody>
      </p:sp>
      <p:sp>
        <p:nvSpPr>
          <p:cNvPr id="44037" name="Rectangle 2"/>
          <p:cNvSpPr>
            <a:spLocks noGrp="1" noChangeArrowheads="1"/>
          </p:cNvSpPr>
          <p:nvPr>
            <p:ph type="body" idx="4294967295"/>
          </p:nvPr>
        </p:nvSpPr>
        <p:spPr>
          <a:xfrm>
            <a:off x="228599" y="1828800"/>
            <a:ext cx="3013075" cy="4114800"/>
          </a:xfrm>
        </p:spPr>
        <p:txBody>
          <a:bodyPr>
            <a:normAutofit/>
          </a:bodyPr>
          <a:lstStyle/>
          <a:p>
            <a:r>
              <a:rPr lang="en-US" dirty="0" smtClean="0"/>
              <a:t>Moore’s Law</a:t>
            </a:r>
          </a:p>
          <a:p>
            <a:pPr lvl="1"/>
            <a:r>
              <a:rPr lang="en-US" dirty="0" smtClean="0"/>
              <a:t>Intel 2000</a:t>
            </a:r>
          </a:p>
          <a:p>
            <a:r>
              <a:rPr lang="en-US" dirty="0" smtClean="0"/>
              <a:t>Enables all processing intensive radio astronomy</a:t>
            </a:r>
          </a:p>
        </p:txBody>
      </p:sp>
      <p:sp>
        <p:nvSpPr>
          <p:cNvPr id="44038" name="Rectangle 3"/>
          <p:cNvSpPr>
            <a:spLocks noGrp="1" noChangeArrowheads="1"/>
          </p:cNvSpPr>
          <p:nvPr>
            <p:ph type="title" idx="4294967295"/>
          </p:nvPr>
        </p:nvSpPr>
        <p:spPr>
          <a:xfrm>
            <a:off x="1828800" y="152400"/>
            <a:ext cx="7086600" cy="1181100"/>
          </a:xfrm>
        </p:spPr>
        <p:txBody>
          <a:bodyPr/>
          <a:lstStyle/>
          <a:p>
            <a:r>
              <a:rPr lang="en-US" dirty="0" smtClean="0"/>
              <a:t>Microprocessor performance</a:t>
            </a:r>
          </a:p>
        </p:txBody>
      </p:sp>
      <p:pic>
        <p:nvPicPr>
          <p:cNvPr id="44039" name="Picture 4" descr="Moores_law"/>
          <p:cNvPicPr>
            <a:picLocks noChangeAspect="1" noChangeArrowheads="1"/>
          </p:cNvPicPr>
          <p:nvPr/>
        </p:nvPicPr>
        <p:blipFill>
          <a:blip r:embed="rId3" cstate="screen">
            <a:lum bright="-6000" contrast="24000"/>
          </a:blip>
          <a:srcRect t="6148"/>
          <a:stretch>
            <a:fillRect/>
          </a:stretch>
        </p:blipFill>
        <p:spPr bwMode="auto">
          <a:xfrm>
            <a:off x="3352800" y="1828800"/>
            <a:ext cx="5562600" cy="4652963"/>
          </a:xfrm>
          <a:prstGeom prst="rect">
            <a:avLst/>
          </a:prstGeom>
          <a:noFill/>
          <a:ln w="9525">
            <a:solidFill>
              <a:schemeClr val="tx2"/>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B4840DD-F34C-4906-8C7F-A3CCFF0C7482}" type="slidenum">
              <a:rPr lang="en-AU"/>
              <a:pPr/>
              <a:t>9</a:t>
            </a:fld>
            <a:endParaRPr lang="en-AU"/>
          </a:p>
        </p:txBody>
      </p:sp>
      <p:sp>
        <p:nvSpPr>
          <p:cNvPr id="145410" name="Rectangle 2"/>
          <p:cNvSpPr>
            <a:spLocks noGrp="1" noChangeArrowheads="1"/>
          </p:cNvSpPr>
          <p:nvPr>
            <p:ph type="title"/>
          </p:nvPr>
        </p:nvSpPr>
        <p:spPr>
          <a:xfrm>
            <a:off x="760413" y="115888"/>
            <a:ext cx="7772400" cy="1181100"/>
          </a:xfrm>
        </p:spPr>
        <p:txBody>
          <a:bodyPr/>
          <a:lstStyle/>
          <a:p>
            <a:pPr>
              <a:lnSpc>
                <a:spcPct val="80000"/>
              </a:lnSpc>
            </a:pPr>
            <a:r>
              <a:rPr lang="en-AU"/>
              <a:t>Technology leads scientific discoveries</a:t>
            </a:r>
          </a:p>
        </p:txBody>
      </p:sp>
      <p:sp>
        <p:nvSpPr>
          <p:cNvPr id="145411" name="Rectangle 3"/>
          <p:cNvSpPr>
            <a:spLocks noGrp="1" noChangeArrowheads="1"/>
          </p:cNvSpPr>
          <p:nvPr>
            <p:ph type="body" idx="1"/>
          </p:nvPr>
        </p:nvSpPr>
        <p:spPr/>
        <p:txBody>
          <a:bodyPr/>
          <a:lstStyle/>
          <a:p>
            <a:r>
              <a:rPr lang="en-AU" sz="2400" dirty="0"/>
              <a:t>De </a:t>
            </a:r>
            <a:r>
              <a:rPr lang="en-AU" sz="2400" dirty="0" err="1"/>
              <a:t>Solla</a:t>
            </a:r>
            <a:r>
              <a:rPr lang="en-AU" sz="2400" dirty="0"/>
              <a:t> Price (1963):   </a:t>
            </a:r>
          </a:p>
          <a:p>
            <a:pPr lvl="1"/>
            <a:r>
              <a:rPr lang="en-AU" sz="2000" i="1" dirty="0">
                <a:solidFill>
                  <a:srgbClr val="FFC000"/>
                </a:solidFill>
              </a:rPr>
              <a:t>most scientific advances follow laboratory experiments</a:t>
            </a:r>
          </a:p>
          <a:p>
            <a:pPr>
              <a:lnSpc>
                <a:spcPct val="80000"/>
              </a:lnSpc>
            </a:pPr>
            <a:r>
              <a:rPr lang="en-AU" sz="2400" dirty="0"/>
              <a:t>Martin </a:t>
            </a:r>
            <a:r>
              <a:rPr lang="en-AU" sz="2400" dirty="0" err="1"/>
              <a:t>Harwit</a:t>
            </a:r>
            <a:r>
              <a:rPr lang="en-AU" sz="2400" dirty="0"/>
              <a:t> (1981): </a:t>
            </a:r>
          </a:p>
          <a:p>
            <a:pPr lvl="1">
              <a:lnSpc>
                <a:spcPct val="80000"/>
              </a:lnSpc>
            </a:pPr>
            <a:r>
              <a:rPr lang="en-AU" sz="2000" i="1" dirty="0">
                <a:solidFill>
                  <a:srgbClr val="FFC000"/>
                </a:solidFill>
              </a:rPr>
              <a:t>Most important discoveries result from technical innovation</a:t>
            </a:r>
            <a:endParaRPr lang="en-US" sz="2000" i="1" dirty="0">
              <a:solidFill>
                <a:srgbClr val="FFC000"/>
              </a:solidFill>
            </a:endParaRPr>
          </a:p>
          <a:p>
            <a:pPr>
              <a:lnSpc>
                <a:spcPct val="80000"/>
              </a:lnSpc>
            </a:pPr>
            <a:r>
              <a:rPr lang="en-US" sz="2400" dirty="0"/>
              <a:t>Discoveries peak soon after new technology appears</a:t>
            </a:r>
          </a:p>
          <a:p>
            <a:pPr lvl="1">
              <a:lnSpc>
                <a:spcPct val="80000"/>
              </a:lnSpc>
            </a:pPr>
            <a:r>
              <a:rPr lang="en-AU" sz="2000" dirty="0"/>
              <a:t>Usually within 5 years of the technical capability</a:t>
            </a:r>
          </a:p>
          <a:p>
            <a:pPr>
              <a:lnSpc>
                <a:spcPct val="80000"/>
              </a:lnSpc>
            </a:pPr>
            <a:r>
              <a:rPr lang="en-AU" sz="2400" dirty="0"/>
              <a:t>Radio window is now old but survey parameter space can still be enlarged</a:t>
            </a:r>
          </a:p>
          <a:p>
            <a:pPr lvl="1">
              <a:lnSpc>
                <a:spcPct val="80000"/>
              </a:lnSpc>
            </a:pPr>
            <a:r>
              <a:rPr lang="en-AU" sz="2000" dirty="0"/>
              <a:t>Bandwidth (x10 – 50)</a:t>
            </a:r>
          </a:p>
          <a:p>
            <a:pPr lvl="1">
              <a:lnSpc>
                <a:spcPct val="80000"/>
              </a:lnSpc>
            </a:pPr>
            <a:r>
              <a:rPr lang="en-AU" sz="2000" dirty="0"/>
              <a:t>Field of View (x 100)</a:t>
            </a:r>
          </a:p>
          <a:p>
            <a:pPr lvl="1">
              <a:lnSpc>
                <a:spcPct val="80000"/>
              </a:lnSpc>
            </a:pPr>
            <a:r>
              <a:rPr lang="en-AU" sz="2000" dirty="0"/>
              <a:t>Sensitivity </a:t>
            </a:r>
            <a:r>
              <a:rPr lang="en-AU" sz="2000" dirty="0" smtClean="0"/>
              <a:t>and FoV lead to discovery of new </a:t>
            </a:r>
            <a:r>
              <a:rPr lang="en-AU" sz="2000" dirty="0"/>
              <a:t>rare </a:t>
            </a:r>
            <a:r>
              <a:rPr lang="en-AU" sz="2000" dirty="0" smtClean="0"/>
              <a:t>objects</a:t>
            </a:r>
            <a:endParaRPr lang="en-AU"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CPEM2000">
  <a:themeElements>
    <a:clrScheme name="CPEM2000 1">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fontScheme name="CPEM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CPEM2000 1">
        <a:dk1>
          <a:srgbClr val="000080"/>
        </a:dk1>
        <a:lt1>
          <a:srgbClr val="FFFFFF"/>
        </a:lt1>
        <a:dk2>
          <a:srgbClr val="000000"/>
        </a:dk2>
        <a:lt2>
          <a:srgbClr val="FFCC66"/>
        </a:lt2>
        <a:accent1>
          <a:srgbClr val="3366FF"/>
        </a:accent1>
        <a:accent2>
          <a:srgbClr val="00CCCC"/>
        </a:accent2>
        <a:accent3>
          <a:srgbClr val="AAAAAA"/>
        </a:accent3>
        <a:accent4>
          <a:srgbClr val="DADADA"/>
        </a:accent4>
        <a:accent5>
          <a:srgbClr val="ADB8FF"/>
        </a:accent5>
        <a:accent6>
          <a:srgbClr val="00B9B9"/>
        </a:accent6>
        <a:hlink>
          <a:srgbClr val="FF0033"/>
        </a:hlink>
        <a:folHlink>
          <a:srgbClr val="CCECFF"/>
        </a:folHlink>
      </a:clrScheme>
      <a:clrMap bg1="dk2" tx1="lt1" bg2="dk1" tx2="lt2" accent1="accent1" accent2="accent2" accent3="accent3" accent4="accent4" accent5="accent5" accent6="accent6" hlink="hlink" folHlink="folHlink"/>
    </a:extraClrScheme>
    <a:extraClrScheme>
      <a:clrScheme name="CPEM2000 2">
        <a:dk1>
          <a:srgbClr val="000066"/>
        </a:dk1>
        <a:lt1>
          <a:srgbClr val="99CCFF"/>
        </a:lt1>
        <a:dk2>
          <a:srgbClr val="3366CC"/>
        </a:dk2>
        <a:lt2>
          <a:srgbClr val="000080"/>
        </a:lt2>
        <a:accent1>
          <a:srgbClr val="CCECFF"/>
        </a:accent1>
        <a:accent2>
          <a:srgbClr val="CCFFCC"/>
        </a:accent2>
        <a:accent3>
          <a:srgbClr val="CAE2FF"/>
        </a:accent3>
        <a:accent4>
          <a:srgbClr val="000056"/>
        </a:accent4>
        <a:accent5>
          <a:srgbClr val="E2F4FF"/>
        </a:accent5>
        <a:accent6>
          <a:srgbClr val="B9E7B9"/>
        </a:accent6>
        <a:hlink>
          <a:srgbClr val="FFCCFF"/>
        </a:hlink>
        <a:folHlink>
          <a:srgbClr val="FFFFFF"/>
        </a:folHlink>
      </a:clrScheme>
      <a:clrMap bg1="lt1" tx1="dk1" bg2="lt2" tx2="dk2" accent1="accent1" accent2="accent2" accent3="accent3" accent4="accent4" accent5="accent5" accent6="accent6" hlink="hlink" folHlink="folHlink"/>
    </a:extraClrScheme>
    <a:extraClrScheme>
      <a:clrScheme name="CPEM2000 3">
        <a:dk1>
          <a:srgbClr val="000000"/>
        </a:dk1>
        <a:lt1>
          <a:srgbClr val="FFFFFF"/>
        </a:lt1>
        <a:dk2>
          <a:srgbClr val="000000"/>
        </a:dk2>
        <a:lt2>
          <a:srgbClr val="4D4D4D"/>
        </a:lt2>
        <a:accent1>
          <a:srgbClr val="EAEAEA"/>
        </a:accent1>
        <a:accent2>
          <a:srgbClr val="CBCBCB"/>
        </a:accent2>
        <a:accent3>
          <a:srgbClr val="FFFFFF"/>
        </a:accent3>
        <a:accent4>
          <a:srgbClr val="000000"/>
        </a:accent4>
        <a:accent5>
          <a:srgbClr val="F3F3F3"/>
        </a:accent5>
        <a:accent6>
          <a:srgbClr val="B8B8B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PEM2000 4">
        <a:dk1>
          <a:srgbClr val="000000"/>
        </a:dk1>
        <a:lt1>
          <a:srgbClr val="FFFFFF"/>
        </a:lt1>
        <a:dk2>
          <a:srgbClr val="003366"/>
        </a:dk2>
        <a:lt2>
          <a:srgbClr val="FF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CCCCFF"/>
        </a:folHlink>
      </a:clrScheme>
      <a:clrMap bg1="dk2" tx1="lt1" bg2="dk1" tx2="lt2" accent1="accent1" accent2="accent2" accent3="accent3" accent4="accent4" accent5="accent5" accent6="accent6" hlink="hlink" folHlink="folHlink"/>
    </a:extraClrScheme>
    <a:extraClrScheme>
      <a:clrScheme name="CPEM2000 5">
        <a:dk1>
          <a:srgbClr val="000000"/>
        </a:dk1>
        <a:lt1>
          <a:srgbClr val="0099FF"/>
        </a:lt1>
        <a:dk2>
          <a:srgbClr val="000099"/>
        </a:dk2>
        <a:lt2>
          <a:srgbClr val="000066"/>
        </a:lt2>
        <a:accent1>
          <a:srgbClr val="99CCFF"/>
        </a:accent1>
        <a:accent2>
          <a:srgbClr val="FFFFCC"/>
        </a:accent2>
        <a:accent3>
          <a:srgbClr val="AACAFF"/>
        </a:accent3>
        <a:accent4>
          <a:srgbClr val="000000"/>
        </a:accent4>
        <a:accent5>
          <a:srgbClr val="CAE2FF"/>
        </a:accent5>
        <a:accent6>
          <a:srgbClr val="E7E7B9"/>
        </a:accent6>
        <a:hlink>
          <a:srgbClr val="00CCCC"/>
        </a:hlink>
        <a:folHlink>
          <a:srgbClr val="CCECFF"/>
        </a:folHlink>
      </a:clrScheme>
      <a:clrMap bg1="lt1" tx1="dk1" bg2="lt2" tx2="dk2" accent1="accent1" accent2="accent2" accent3="accent3" accent4="accent4" accent5="accent5" accent6="accent6" hlink="hlink" folHlink="folHlink"/>
    </a:extraClrScheme>
    <a:extraClrScheme>
      <a:clrScheme name="CPEM2000 6">
        <a:dk1>
          <a:srgbClr val="000000"/>
        </a:dk1>
        <a:lt1>
          <a:srgbClr val="FFFFFF"/>
        </a:lt1>
        <a:dk2>
          <a:srgbClr val="660066"/>
        </a:dk2>
        <a:lt2>
          <a:srgbClr val="FFCC66"/>
        </a:lt2>
        <a:accent1>
          <a:srgbClr val="6600CC"/>
        </a:accent1>
        <a:accent2>
          <a:srgbClr val="0099CC"/>
        </a:accent2>
        <a:accent3>
          <a:srgbClr val="B8AAB8"/>
        </a:accent3>
        <a:accent4>
          <a:srgbClr val="DADADA"/>
        </a:accent4>
        <a:accent5>
          <a:srgbClr val="B8AAE2"/>
        </a:accent5>
        <a:accent6>
          <a:srgbClr val="008AB9"/>
        </a:accent6>
        <a:hlink>
          <a:srgbClr val="CC66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10526</TotalTime>
  <Words>4280</Words>
  <Application>Microsoft Office PowerPoint</Application>
  <PresentationFormat>On-screen Show (4:3)</PresentationFormat>
  <Paragraphs>709</Paragraphs>
  <Slides>62</Slides>
  <Notes>52</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Monotype Sorts</vt:lpstr>
      <vt:lpstr>Times New Roman</vt:lpstr>
      <vt:lpstr>Wingdings</vt:lpstr>
      <vt:lpstr>CPEM2000</vt:lpstr>
      <vt:lpstr>Radio Astronomy  Then Now and Future</vt:lpstr>
      <vt:lpstr>Outline</vt:lpstr>
      <vt:lpstr>Grote Reber</vt:lpstr>
      <vt:lpstr>The Discovery of the Non-Thermal Universe</vt:lpstr>
      <vt:lpstr>Radio Telescope Sensitivity</vt:lpstr>
      <vt:lpstr>Exponential Growth</vt:lpstr>
      <vt:lpstr>The Original Moore’s Law Plot</vt:lpstr>
      <vt:lpstr>Microprocessor performance</vt:lpstr>
      <vt:lpstr>Technology leads scientific discoveries</vt:lpstr>
      <vt:lpstr>Nobel Prize 1974  Sir Martin Ryle</vt:lpstr>
      <vt:lpstr>1938 van Cittert-Zernike theorem</vt:lpstr>
      <vt:lpstr>The discovery of aperture synthesis</vt:lpstr>
      <vt:lpstr>McCready, Pawsey &amp; Payne-Scott 1947</vt:lpstr>
      <vt:lpstr>McCready, Pawsey &amp; Payne-Scott 1947</vt:lpstr>
      <vt:lpstr>Why a Cliff Interferometer?</vt:lpstr>
      <vt:lpstr>Dover Heights 1952</vt:lpstr>
      <vt:lpstr>Cliff Interferometer</vt:lpstr>
      <vt:lpstr>Centaurus A</vt:lpstr>
      <vt:lpstr>Centaurus A </vt:lpstr>
      <vt:lpstr>Centaurus A ATCA Mosaic</vt:lpstr>
      <vt:lpstr>Fourier Transforms - 1953</vt:lpstr>
      <vt:lpstr>Fourier synthesis imaging - 1954</vt:lpstr>
      <vt:lpstr>Computers and signal processing</vt:lpstr>
      <vt:lpstr>First Cambridge Earth Rotation Synthesis Image</vt:lpstr>
      <vt:lpstr>MWA Radio Continuum 80-300MHz </vt:lpstr>
      <vt:lpstr>Cambridge One-Mile Telescope: 1962</vt:lpstr>
      <vt:lpstr>The early Australian arrays</vt:lpstr>
      <vt:lpstr>Dishes v Arrays circa 1957</vt:lpstr>
      <vt:lpstr>Westerbork: 1970</vt:lpstr>
      <vt:lpstr>WiFi  IEEE 802.11</vt:lpstr>
      <vt:lpstr>WiFi - IEEE 802.11 wireless network standard</vt:lpstr>
      <vt:lpstr>The IEE 802.11  and Redundant Spacing analogy </vt:lpstr>
      <vt:lpstr>The Hydrogen Epoch of Reionization Array (HERA)</vt:lpstr>
      <vt:lpstr>Equatorial v Alt-Az 1950s debate</vt:lpstr>
      <vt:lpstr>Equatorial v Alt-Az 1960s debate</vt:lpstr>
      <vt:lpstr>Roll axis</vt:lpstr>
      <vt:lpstr>ASKAP antennas</vt:lpstr>
      <vt:lpstr>Effect of roll axis on image quality</vt:lpstr>
      <vt:lpstr>Effect of roll axis on image quality</vt:lpstr>
      <vt:lpstr>Receiver developments (Radio Astronomy) </vt:lpstr>
      <vt:lpstr>Receiver Sensitivity exponentials again!</vt:lpstr>
      <vt:lpstr>MMIC (Transistors)</vt:lpstr>
      <vt:lpstr>Parkes Multibeam Receiver</vt:lpstr>
      <vt:lpstr>Parkes Multi-beam receiver  brief history</vt:lpstr>
      <vt:lpstr>Pulsar discovery rate</vt:lpstr>
      <vt:lpstr>Phased Array Feeds</vt:lpstr>
      <vt:lpstr>PAF in Radio Astronomy brief history</vt:lpstr>
      <vt:lpstr>Some PAF designs</vt:lpstr>
      <vt:lpstr>Algorithms</vt:lpstr>
      <vt:lpstr>Deconvolution</vt:lpstr>
      <vt:lpstr>Self Calibration</vt:lpstr>
      <vt:lpstr>Mosaicing</vt:lpstr>
      <vt:lpstr>Computational Issues</vt:lpstr>
      <vt:lpstr>Evolution of Computer Power</vt:lpstr>
      <vt:lpstr>Two Impressions</vt:lpstr>
      <vt:lpstr>Impact of Digital Computing</vt:lpstr>
      <vt:lpstr>Examples</vt:lpstr>
      <vt:lpstr>VLA  New Mexico</vt:lpstr>
      <vt:lpstr>VLA  New Mexico</vt:lpstr>
      <vt:lpstr>Performance Design Goals for VLA</vt:lpstr>
      <vt:lpstr>VLA Science</vt:lpstr>
      <vt:lpstr>SKA</vt:lpstr>
    </vt:vector>
  </TitlesOfParts>
  <Company>CSIRO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technology</dc:title>
  <dc:subject>radio astronomy</dc:subject>
  <dc:creator>Ekers, Ron (ATNF, Marsfield)</dc:creator>
  <cp:keywords>history, technology</cp:keywords>
  <dc:description>History for Radio astronomy school
Only slides planned to be used for distribution - no custom shows</dc:description>
  <cp:lastModifiedBy>Ekers, Ron (CASS, Marsfield)</cp:lastModifiedBy>
  <cp:revision>719</cp:revision>
  <cp:lastPrinted>2015-07-13T01:42:37Z</cp:lastPrinted>
  <dcterms:created xsi:type="dcterms:W3CDTF">2008-11-10T07:34:37Z</dcterms:created>
  <dcterms:modified xsi:type="dcterms:W3CDTF">2017-09-26T01:41:40Z</dcterms:modified>
  <cp:category>Invited talk</cp:category>
  <cp:contentStatus>final</cp:contentStatus>
</cp:coreProperties>
</file>