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0" r:id="rId2"/>
    <p:sldId id="264" r:id="rId3"/>
    <p:sldId id="296" r:id="rId4"/>
    <p:sldId id="297" r:id="rId5"/>
    <p:sldId id="311" r:id="rId6"/>
    <p:sldId id="295" r:id="rId7"/>
    <p:sldId id="310" r:id="rId8"/>
    <p:sldId id="292" r:id="rId9"/>
    <p:sldId id="298" r:id="rId10"/>
    <p:sldId id="299" r:id="rId11"/>
    <p:sldId id="294" r:id="rId12"/>
    <p:sldId id="302" r:id="rId13"/>
    <p:sldId id="301" r:id="rId14"/>
    <p:sldId id="303" r:id="rId15"/>
    <p:sldId id="305" r:id="rId16"/>
    <p:sldId id="306" r:id="rId17"/>
    <p:sldId id="307" r:id="rId18"/>
    <p:sldId id="313" r:id="rId19"/>
    <p:sldId id="308" r:id="rId20"/>
    <p:sldId id="314" r:id="rId21"/>
    <p:sldId id="315" r:id="rId22"/>
    <p:sldId id="316" r:id="rId23"/>
    <p:sldId id="317" r:id="rId24"/>
    <p:sldId id="318" r:id="rId25"/>
    <p:sldId id="330" r:id="rId26"/>
    <p:sldId id="319" r:id="rId27"/>
    <p:sldId id="320" r:id="rId28"/>
    <p:sldId id="331" r:id="rId29"/>
    <p:sldId id="321" r:id="rId30"/>
    <p:sldId id="322" r:id="rId31"/>
    <p:sldId id="323" r:id="rId32"/>
    <p:sldId id="324" r:id="rId33"/>
    <p:sldId id="325" r:id="rId34"/>
    <p:sldId id="326" r:id="rId35"/>
    <p:sldId id="329" r:id="rId36"/>
    <p:sldId id="332" r:id="rId37"/>
    <p:sldId id="27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6" autoAdjust="0"/>
    <p:restoredTop sz="94615" autoAdjust="0"/>
  </p:normalViewPr>
  <p:slideViewPr>
    <p:cSldViewPr showGuides="1">
      <p:cViewPr>
        <p:scale>
          <a:sx n="143" d="100"/>
          <a:sy n="143" d="100"/>
        </p:scale>
        <p:origin x="-104" y="-160"/>
      </p:cViewPr>
      <p:guideLst>
        <p:guide orient="horz" pos="2160"/>
        <p:guide orient="horz" pos="7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5814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13/9/17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13/9/17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3131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1838" y="4350019"/>
            <a:ext cx="474008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smtClean="0"/>
              <a:t>Use tapering and/or R&gt;0 to improve sensitivity to extended</a:t>
            </a:r>
            <a:r>
              <a:rPr lang="en-US" baseline="0" dirty="0" smtClean="0"/>
              <a:t> emission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1838" y="4350019"/>
            <a:ext cx="474008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1838" y="4350019"/>
            <a:ext cx="474008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1838" y="4350019"/>
            <a:ext cx="474008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smtClean="0"/>
              <a:t>See Tim’s advanced</a:t>
            </a:r>
            <a:r>
              <a:rPr lang="en-US" baseline="0" dirty="0" smtClean="0"/>
              <a:t> imaging talk for more on multi scale methods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0306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Major</a:t>
            </a:r>
            <a:r>
              <a:rPr lang="en-US" baseline="0" dirty="0" smtClean="0"/>
              <a:t> cycles with </a:t>
            </a:r>
            <a:r>
              <a:rPr lang="en-US" baseline="0" dirty="0" err="1" smtClean="0"/>
              <a:t>ungridded</a:t>
            </a:r>
            <a:r>
              <a:rPr lang="en-US" baseline="0" dirty="0" smtClean="0"/>
              <a:t> visibilities can be slow for large datasets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030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double slit interference pattern, but complex, </a:t>
            </a:r>
            <a:r>
              <a:rPr lang="en-US" baseline="0" dirty="0" smtClean="0"/>
              <a:t> with antennas as coherent transmitters</a:t>
            </a:r>
          </a:p>
          <a:p>
            <a:r>
              <a:rPr lang="en-US" baseline="0" dirty="0" smtClean="0"/>
              <a:t>Point source has same response on all baselines (in amplitude, rotates in phase)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77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0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1838" y="4350019"/>
            <a:ext cx="474008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smtClean="0"/>
              <a:t>Large/Small</a:t>
            </a:r>
            <a:r>
              <a:rPr lang="en-US" baseline="0" dirty="0" smtClean="0"/>
              <a:t> works both ways</a:t>
            </a:r>
            <a:r>
              <a:rPr lang="en-US" dirty="0" smtClean="0"/>
              <a:t>: point sources in image spread over entire </a:t>
            </a:r>
            <a:r>
              <a:rPr lang="en-US" dirty="0" err="1" smtClean="0"/>
              <a:t>uv</a:t>
            </a:r>
            <a:r>
              <a:rPr lang="en-US" dirty="0" smtClean="0"/>
              <a:t> plane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E-W array needs large hour angle range for good </a:t>
            </a:r>
            <a:r>
              <a:rPr lang="en-US" dirty="0" err="1" smtClean="0"/>
              <a:t>uv</a:t>
            </a:r>
            <a:r>
              <a:rPr lang="en-US" dirty="0" smtClean="0"/>
              <a:t> plane 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1883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Filling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uv</a:t>
            </a:r>
            <a:r>
              <a:rPr lang="en-US" baseline="0" dirty="0" smtClean="0"/>
              <a:t> plane better reduces </a:t>
            </a:r>
            <a:r>
              <a:rPr lang="en-US" baseline="0" dirty="0" err="1" smtClean="0"/>
              <a:t>sidelobes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6924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2D array needs less</a:t>
            </a:r>
            <a:r>
              <a:rPr lang="en-US" baseline="0" dirty="0" smtClean="0"/>
              <a:t> time to fill </a:t>
            </a:r>
            <a:r>
              <a:rPr lang="en-US" baseline="0" dirty="0" err="1" smtClean="0"/>
              <a:t>uv</a:t>
            </a:r>
            <a:r>
              <a:rPr lang="en-US" baseline="0" dirty="0" smtClean="0"/>
              <a:t>-plane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0692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to bottom: convolution</a:t>
            </a:r>
            <a:r>
              <a:rPr lang="en-US" baseline="0" dirty="0" smtClean="0"/>
              <a:t> on left, multiplication on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6641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7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1838" y="4350019"/>
            <a:ext cx="474008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1061838" y="4350019"/>
            <a:ext cx="4740088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71703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744924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168860"/>
            <a:ext cx="6121438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280" y="227544"/>
            <a:ext cx="7184160" cy="8223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2321" y="1600009"/>
            <a:ext cx="3816000" cy="4834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6560" y="1600009"/>
            <a:ext cx="3817440" cy="23474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06560" y="4085709"/>
            <a:ext cx="3817440" cy="23488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44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280" y="227544"/>
            <a:ext cx="7184160" cy="8223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2321" y="1600009"/>
            <a:ext cx="3816000" cy="4834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6560" y="1600009"/>
            <a:ext cx="3817440" cy="4834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2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41280" y="227544"/>
            <a:ext cx="7184160" cy="8223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52321" y="1600009"/>
            <a:ext cx="3816000" cy="23474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6560" y="1600009"/>
            <a:ext cx="3817440" cy="23474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2321" y="4085709"/>
            <a:ext cx="3816000" cy="23488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6560" y="4085709"/>
            <a:ext cx="3817440" cy="23488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8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96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63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Imaging and Deconvolution  |  ATNF Radio Astronomy School 2017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80" r:id="rId6"/>
    <p:sldLayoutId id="2147483679" r:id="rId7"/>
    <p:sldLayoutId id="2147483661" r:id="rId8"/>
    <p:sldLayoutId id="2147483663" r:id="rId9"/>
    <p:sldLayoutId id="2147483664" r:id="rId10"/>
    <p:sldLayoutId id="2147483667" r:id="rId11"/>
    <p:sldLayoutId id="2147483665" r:id="rId12"/>
    <p:sldLayoutId id="2147483682" r:id="rId13"/>
    <p:sldLayoutId id="2147483681" r:id="rId14"/>
    <p:sldLayoutId id="2147483683" r:id="rId15"/>
    <p:sldLayoutId id="2147483684" r:id="rId16"/>
    <p:sldLayoutId id="2147483685" r:id="rId17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4" Type="http://schemas.openxmlformats.org/officeDocument/2006/relationships/image" Target="../media/image22.gi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4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gif"/><Relationship Id="rId5" Type="http://schemas.openxmlformats.org/officeDocument/2006/relationships/image" Target="../media/image42.gi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w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aoc.nrao.edu/events/synthesi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9.wmf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1.wdp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8" Type="http://schemas.microsoft.com/office/2007/relationships/hdphoto" Target="../media/hdphoto2.wdp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20.gi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60" y="0"/>
            <a:ext cx="7715279" cy="313372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Imaging and </a:t>
            </a:r>
            <a:r>
              <a:rPr lang="en-AU" dirty="0" err="1" smtClean="0"/>
              <a:t>Deconvolution</a:t>
            </a:r>
            <a:endParaRPr lang="en-AU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ATNF Radio Astronomy School 2017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Add Business Unit/Flagship Name</a:t>
            </a:r>
          </a:p>
        </p:txBody>
      </p:sp>
      <p:sp>
        <p:nvSpPr>
          <p:cNvPr id="22533" name="Footer Placeholder 2"/>
          <p:cNvSpPr txBox="1">
            <a:spLocks/>
          </p:cNvSpPr>
          <p:nvPr/>
        </p:nvSpPr>
        <p:spPr bwMode="auto">
          <a:xfrm>
            <a:off x="360363" y="4700964"/>
            <a:ext cx="804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b="1" dirty="0" smtClean="0">
                <a:solidFill>
                  <a:schemeClr val="bg1"/>
                </a:solidFill>
                <a:latin typeface="Calibri" pitchFamily="34" charset="0"/>
              </a:rPr>
              <a:t>Mark Wieringa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4" name="Footer Placeholder 2"/>
          <p:cNvSpPr txBox="1">
            <a:spLocks/>
          </p:cNvSpPr>
          <p:nvPr/>
        </p:nvSpPr>
        <p:spPr bwMode="auto">
          <a:xfrm>
            <a:off x="361950" y="4962901"/>
            <a:ext cx="80422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26 September 2017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0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Adding more antennas </a:t>
            </a:r>
            <a:br>
              <a:rPr lang="en-US" dirty="0" smtClean="0"/>
            </a:br>
            <a:r>
              <a:rPr lang="en-US" sz="2700" dirty="0" smtClean="0"/>
              <a:t>ASKAP 2</a:t>
            </a:r>
            <a:r>
              <a:rPr lang="en-US" sz="27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700" dirty="0" smtClean="0"/>
              <a:t>36 antennas, 6h, 10 </a:t>
            </a:r>
            <a:r>
              <a:rPr lang="en-US" sz="2700" dirty="0" err="1" smtClean="0"/>
              <a:t>freq</a:t>
            </a:r>
            <a:r>
              <a:rPr lang="en-US" sz="2700" dirty="0" smtClean="0"/>
              <a:t> (30% </a:t>
            </a:r>
            <a:r>
              <a:rPr lang="en-US" sz="2700" dirty="0" err="1" smtClean="0"/>
              <a:t>bw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pic>
        <p:nvPicPr>
          <p:cNvPr id="25" name="Content Placeholder 24" descr="askap-a-uv.g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42" b="-20042"/>
          <a:stretch>
            <a:fillRect/>
          </a:stretch>
        </p:blipFill>
        <p:spPr/>
      </p:pic>
      <p:pic>
        <p:nvPicPr>
          <p:cNvPr id="26" name="Content Placeholder 25" descr="askap-a-map.gif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42" b="-20042"/>
          <a:stretch>
            <a:fillRect/>
          </a:stretch>
        </p:blipFill>
        <p:spPr/>
      </p:pic>
      <p:sp>
        <p:nvSpPr>
          <p:cNvPr id="27" name="Slide Number Placeholder 2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10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008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pairs in radio astronomy</a:t>
            </a:r>
            <a:endParaRPr lang="en-US" dirty="0"/>
          </a:p>
        </p:txBody>
      </p:sp>
      <p:pic>
        <p:nvPicPr>
          <p:cNvPr id="11" name="Content Placeholder 10" descr="model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42" b="-20042"/>
          <a:stretch>
            <a:fillRect/>
          </a:stretch>
        </p:blipFill>
        <p:spPr/>
      </p:pic>
      <p:pic>
        <p:nvPicPr>
          <p:cNvPr id="12" name="Content Placeholder 11" descr="model-amp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42" b="-2004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467544" y="1376772"/>
            <a:ext cx="385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Sky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96036" y="134076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u</a:t>
            </a:r>
            <a:r>
              <a:rPr lang="en-US" dirty="0" err="1" smtClean="0"/>
              <a:t>v</a:t>
            </a:r>
            <a:r>
              <a:rPr lang="en-US" dirty="0" smtClean="0"/>
              <a:t>-plane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11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810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pairs in radio astronomy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467544" y="1376772"/>
            <a:ext cx="385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Dirty beam, PSF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96036" y="134076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Gridded </a:t>
            </a:r>
            <a:r>
              <a:rPr lang="en-US" dirty="0" err="1" smtClean="0"/>
              <a:t>uv</a:t>
            </a:r>
            <a:r>
              <a:rPr lang="en-US" dirty="0" smtClean="0"/>
              <a:t>-coverage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3528" y="5409220"/>
            <a:ext cx="406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Peak of PSF is 1</a:t>
            </a:r>
          </a:p>
          <a:p>
            <a:r>
              <a:rPr lang="en-US" sz="1400" dirty="0" smtClean="0"/>
              <a:t>Surrounded by positive and negative </a:t>
            </a:r>
            <a:r>
              <a:rPr lang="en-US" sz="1400" dirty="0" err="1" smtClean="0"/>
              <a:t>sidelobes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752020" y="5445224"/>
            <a:ext cx="4068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Points in </a:t>
            </a:r>
            <a:r>
              <a:rPr lang="en-US" sz="1400" dirty="0" err="1" smtClean="0"/>
              <a:t>uv</a:t>
            </a:r>
            <a:r>
              <a:rPr lang="en-US" sz="1400" dirty="0" smtClean="0"/>
              <a:t> plane gridded to nearest pixels using convolution with  ‘</a:t>
            </a:r>
            <a:r>
              <a:rPr lang="en-US" sz="1400" dirty="0" err="1" smtClean="0"/>
              <a:t>prolate</a:t>
            </a:r>
            <a:r>
              <a:rPr lang="en-US" sz="1400" dirty="0" smtClean="0"/>
              <a:t> spheroidal’ function </a:t>
            </a:r>
            <a:r>
              <a:rPr lang="mr-IN" sz="1400" dirty="0" smtClean="0"/>
              <a:t>–</a:t>
            </a:r>
            <a:r>
              <a:rPr lang="en-US" sz="1400" dirty="0" smtClean="0"/>
              <a:t> suppresses aliasing</a:t>
            </a:r>
            <a:endParaRPr lang="en-US" sz="1400" dirty="0"/>
          </a:p>
        </p:txBody>
      </p:sp>
      <p:pic>
        <p:nvPicPr>
          <p:cNvPr id="9" name="Picture 8" descr="be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808820"/>
            <a:ext cx="3395588" cy="33955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08820"/>
            <a:ext cx="3395588" cy="33955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12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46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pairs in radio astronomy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467544" y="1376772"/>
            <a:ext cx="385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Dirty Image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96036" y="134076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Gridded visibilities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3528" y="5409220"/>
            <a:ext cx="406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Each source surrounded by positive and negative </a:t>
            </a:r>
            <a:r>
              <a:rPr lang="en-US" sz="1400" dirty="0" err="1" smtClean="0"/>
              <a:t>sidelobes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752020" y="5445224"/>
            <a:ext cx="406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Points in </a:t>
            </a:r>
            <a:r>
              <a:rPr lang="en-US" sz="1400" dirty="0" err="1" smtClean="0"/>
              <a:t>uv</a:t>
            </a:r>
            <a:r>
              <a:rPr lang="en-US" sz="1400" dirty="0" smtClean="0"/>
              <a:t> plane gridded to nearest pixels using convolution with  ‘</a:t>
            </a:r>
            <a:r>
              <a:rPr lang="en-US" sz="1400" dirty="0" err="1" smtClean="0"/>
              <a:t>prolate</a:t>
            </a:r>
            <a:r>
              <a:rPr lang="en-US" sz="1400" dirty="0" smtClean="0"/>
              <a:t> spheroidal’ function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808820"/>
            <a:ext cx="3395588" cy="33955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08820"/>
            <a:ext cx="3395588" cy="339558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13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350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pairs in radio astronomy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4644008" y="3573016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Primary Beam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35896" y="112474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Voltage beam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1088740"/>
            <a:ext cx="25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Dish illumination pattern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3573016"/>
            <a:ext cx="244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 corr. of ill. pattern</a:t>
            </a:r>
            <a:endParaRPr lang="en-US" dirty="0"/>
          </a:p>
        </p:txBody>
      </p:sp>
      <p:pic>
        <p:nvPicPr>
          <p:cNvPr id="7" name="Picture 6" descr="dish.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1764196" cy="17641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1484784"/>
            <a:ext cx="1764196" cy="1764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05064"/>
            <a:ext cx="1764196" cy="17641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05064"/>
            <a:ext cx="1764196" cy="1764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5896" y="2168860"/>
            <a:ext cx="40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56276" y="45811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PB=</a:t>
            </a:r>
            <a:r>
              <a:rPr lang="en-US" dirty="0" err="1" smtClean="0"/>
              <a:t>VBxVB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635896" y="4653136"/>
            <a:ext cx="40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14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922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1241281" y="227544"/>
            <a:ext cx="7187040" cy="825207"/>
          </a:xfrm>
          <a:ln/>
        </p:spPr>
        <p:txBody>
          <a:bodyPr lIns="0" tIns="0" rIns="0" bIns="0" anchor="ctr"/>
          <a:lstStyle/>
          <a:p>
            <a:pPr>
              <a:lnSpc>
                <a:spcPct val="93000"/>
              </a:lnSpc>
              <a:tabLst>
                <a:tab pos="0" algn="l"/>
                <a:tab pos="912973" algn="l"/>
                <a:tab pos="1827387" algn="l"/>
                <a:tab pos="2741800" algn="l"/>
                <a:tab pos="3656214" algn="l"/>
                <a:tab pos="4570627" algn="l"/>
                <a:tab pos="5485041" algn="l"/>
                <a:tab pos="6399454" algn="l"/>
                <a:tab pos="7313868" algn="l"/>
                <a:tab pos="8228281" algn="l"/>
                <a:tab pos="9142695" algn="l"/>
              </a:tabLst>
            </a:pPr>
            <a:r>
              <a:rPr lang="en-GB" dirty="0"/>
              <a:t>UV plane features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196752"/>
            <a:ext cx="5340960" cy="5004556"/>
          </a:xfrm>
          <a:ln/>
        </p:spPr>
        <p:txBody>
          <a:bodyPr lIns="0" tIns="0" rIns="0" bIns="0">
            <a:normAutofit/>
          </a:bodyPr>
          <a:lstStyle/>
          <a:p>
            <a:pPr>
              <a:lnSpc>
                <a:spcPct val="93000"/>
              </a:lnSpc>
              <a:spcBef>
                <a:spcPts val="601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200" dirty="0"/>
              <a:t>Dense </a:t>
            </a:r>
            <a:r>
              <a:rPr lang="en-GB" sz="2200" dirty="0" smtClean="0"/>
              <a:t>tracks</a:t>
            </a:r>
            <a:endParaRPr lang="en-GB" sz="2200" dirty="0"/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/>
              <a:t>Baselines – tracks in </a:t>
            </a:r>
            <a:r>
              <a:rPr lang="en-GB" sz="1800" i="1" dirty="0"/>
              <a:t>(</a:t>
            </a:r>
            <a:r>
              <a:rPr lang="en-GB" sz="1800" i="1" dirty="0" err="1"/>
              <a:t>u,v</a:t>
            </a:r>
            <a:r>
              <a:rPr lang="en-GB" sz="1800" i="1" dirty="0"/>
              <a:t>)</a:t>
            </a:r>
            <a:r>
              <a:rPr lang="en-GB" sz="1800" dirty="0"/>
              <a:t> plane</a:t>
            </a:r>
          </a:p>
          <a:p>
            <a:pPr>
              <a:spcBef>
                <a:spcPts val="601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200" dirty="0"/>
              <a:t>Low level in between </a:t>
            </a:r>
            <a:r>
              <a:rPr lang="en-GB" sz="2200" dirty="0" smtClean="0"/>
              <a:t>tracks</a:t>
            </a:r>
            <a:endParaRPr lang="en-GB" sz="2200" dirty="0"/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/>
              <a:t>Gaps in coverage, missing information</a:t>
            </a:r>
          </a:p>
          <a:p>
            <a:pPr>
              <a:spcBef>
                <a:spcPts val="601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200" dirty="0"/>
              <a:t>Hole in </a:t>
            </a:r>
            <a:r>
              <a:rPr lang="en-GB" sz="2200" dirty="0" err="1"/>
              <a:t>center</a:t>
            </a:r>
            <a:endParaRPr lang="en-GB" sz="2200" dirty="0"/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/>
              <a:t>No information on low </a:t>
            </a:r>
            <a:r>
              <a:rPr lang="en-GB" sz="1800" dirty="0" smtClean="0"/>
              <a:t>spatial frequencies, </a:t>
            </a:r>
            <a:r>
              <a:rPr lang="en-GB" sz="1800" dirty="0"/>
              <a:t>i.e., </a:t>
            </a:r>
            <a:r>
              <a:rPr lang="en-GB" sz="1800" dirty="0" smtClean="0"/>
              <a:t>largest </a:t>
            </a:r>
            <a:r>
              <a:rPr lang="en-GB" sz="1800" dirty="0"/>
              <a:t>scale </a:t>
            </a:r>
            <a:r>
              <a:rPr lang="en-GB" sz="1800" dirty="0" smtClean="0"/>
              <a:t>structures filtered out</a:t>
            </a:r>
            <a:endParaRPr lang="en-GB" sz="1800" dirty="0"/>
          </a:p>
          <a:p>
            <a:pPr>
              <a:spcBef>
                <a:spcPts val="601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200" dirty="0"/>
              <a:t>Outer boundary </a:t>
            </a:r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/>
              <a:t>No info on small scale structure – resolution limit</a:t>
            </a:r>
          </a:p>
          <a:p>
            <a:pPr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200" dirty="0"/>
              <a:t>Ways to Fill the UV Plane</a:t>
            </a:r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Centre: add </a:t>
            </a:r>
            <a:r>
              <a:rPr lang="en-GB" sz="1800" dirty="0"/>
              <a:t>single dish </a:t>
            </a:r>
            <a:r>
              <a:rPr lang="en-GB" sz="1800" dirty="0" smtClean="0"/>
              <a:t>data,</a:t>
            </a:r>
            <a:r>
              <a:rPr lang="en-GB" sz="1800" dirty="0"/>
              <a:t> </a:t>
            </a:r>
            <a:r>
              <a:rPr lang="en-GB" sz="1800" dirty="0" err="1"/>
              <a:t>m</a:t>
            </a:r>
            <a:r>
              <a:rPr lang="en-GB" sz="1800" dirty="0" err="1" smtClean="0"/>
              <a:t>osaicing</a:t>
            </a:r>
            <a:endParaRPr lang="en-GB" sz="1800" dirty="0"/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Gaps: </a:t>
            </a:r>
          </a:p>
          <a:p>
            <a:pPr lvl="2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multiple </a:t>
            </a:r>
            <a:r>
              <a:rPr lang="en-GB" sz="1800" dirty="0"/>
              <a:t>configurations </a:t>
            </a:r>
            <a:r>
              <a:rPr lang="en-GB" sz="1800" dirty="0" smtClean="0"/>
              <a:t>(750m,1.5km,3km)</a:t>
            </a:r>
            <a:endParaRPr lang="en-GB" sz="1800" dirty="0"/>
          </a:p>
          <a:p>
            <a:pPr lvl="2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/>
              <a:t>Multi-frequency </a:t>
            </a:r>
            <a:r>
              <a:rPr lang="en-GB" sz="1800" dirty="0" smtClean="0"/>
              <a:t>synthesis</a:t>
            </a:r>
          </a:p>
          <a:p>
            <a:pPr lvl="2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Time/Earth rotation</a:t>
            </a:r>
          </a:p>
        </p:txBody>
      </p:sp>
      <p:pic>
        <p:nvPicPr>
          <p:cNvPr id="3" name="Picture 2" descr="uvcov-ask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0"/>
          <a:stretch/>
        </p:blipFill>
        <p:spPr>
          <a:xfrm>
            <a:off x="5796136" y="3667664"/>
            <a:ext cx="2635611" cy="2248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1267" r="13840" b="21719"/>
          <a:stretch/>
        </p:blipFill>
        <p:spPr>
          <a:xfrm>
            <a:off x="6012160" y="1088740"/>
            <a:ext cx="2495534" cy="1935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8264" y="692696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ATCA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8264" y="32849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ASKAP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15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95987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912973" algn="l"/>
                <a:tab pos="1827387" algn="l"/>
                <a:tab pos="2741800" algn="l"/>
                <a:tab pos="3656214" algn="l"/>
                <a:tab pos="4570627" algn="l"/>
                <a:tab pos="5485041" algn="l"/>
                <a:tab pos="6399454" algn="l"/>
                <a:tab pos="7313868" algn="l"/>
                <a:tab pos="8228281" algn="l"/>
                <a:tab pos="9142695" algn="l"/>
              </a:tabLst>
            </a:pPr>
            <a:r>
              <a:rPr lang="en-GB" dirty="0" smtClean="0"/>
              <a:t>Image size and resolution</a:t>
            </a:r>
            <a:endParaRPr lang="en-GB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>
          <a:xfrm>
            <a:off x="358775" y="1088740"/>
            <a:ext cx="8461375" cy="4896544"/>
          </a:xfrm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93000"/>
              </a:lnSpc>
              <a:spcBef>
                <a:spcPts val="624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700" dirty="0"/>
              <a:t>Some decisions best made at proposal or observing stage, some at </a:t>
            </a:r>
            <a:r>
              <a:rPr lang="en-GB" sz="1700" dirty="0" smtClean="0"/>
              <a:t>imaging stage</a:t>
            </a:r>
            <a:endParaRPr lang="en-GB" sz="2200" dirty="0"/>
          </a:p>
          <a:p>
            <a:pPr marL="0" indent="0">
              <a:lnSpc>
                <a:spcPct val="93000"/>
              </a:lnSpc>
              <a:spcBef>
                <a:spcPts val="624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200" dirty="0"/>
              <a:t>Field of view (</a:t>
            </a:r>
            <a:r>
              <a:rPr lang="en-GB" sz="2200" dirty="0" smtClean="0"/>
              <a:t>FOV, </a:t>
            </a:r>
            <a:r>
              <a:rPr lang="en-GB" sz="2000" dirty="0" err="1"/>
              <a:t>λ</a:t>
            </a:r>
            <a:r>
              <a:rPr lang="en-GB" sz="2000" dirty="0" smtClean="0"/>
              <a:t>/</a:t>
            </a:r>
            <a:r>
              <a:rPr lang="en-GB" sz="2000" dirty="0"/>
              <a:t>D</a:t>
            </a:r>
            <a:r>
              <a:rPr lang="en-GB" sz="2200" dirty="0" smtClean="0"/>
              <a:t>) </a:t>
            </a:r>
            <a:r>
              <a:rPr lang="mr-IN" sz="2200" dirty="0" smtClean="0"/>
              <a:t>–</a:t>
            </a:r>
            <a:r>
              <a:rPr lang="en-GB" sz="2200" dirty="0" smtClean="0"/>
              <a:t> Image size</a:t>
            </a:r>
            <a:endParaRPr lang="en-GB" sz="2200" dirty="0"/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Determined by </a:t>
            </a:r>
            <a:r>
              <a:rPr lang="en-GB" sz="1800" dirty="0"/>
              <a:t>primary beam size, </a:t>
            </a:r>
            <a:r>
              <a:rPr lang="en-GB" sz="1800" dirty="0" smtClean="0"/>
              <a:t>more with </a:t>
            </a:r>
            <a:r>
              <a:rPr lang="en-GB" sz="1800" dirty="0" err="1" smtClean="0"/>
              <a:t>mosaicing</a:t>
            </a:r>
            <a:r>
              <a:rPr lang="en-GB" sz="1800" dirty="0" smtClean="0"/>
              <a:t> </a:t>
            </a:r>
            <a:r>
              <a:rPr lang="en-GB" sz="1800" dirty="0"/>
              <a:t>(multiple fields)</a:t>
            </a:r>
          </a:p>
          <a:p>
            <a:pPr lvl="2"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ATCA 21cm </a:t>
            </a:r>
            <a:r>
              <a:rPr lang="en-GB" sz="1800" dirty="0"/>
              <a:t>– 33' beam, 3mm – 30'' </a:t>
            </a:r>
            <a:r>
              <a:rPr lang="en-GB" sz="1800" dirty="0" smtClean="0"/>
              <a:t>beam</a:t>
            </a:r>
          </a:p>
          <a:p>
            <a:pPr lvl="2"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ASKAP  ~1 degree FOV (x36 beams:  ~25-30 </a:t>
            </a:r>
            <a:r>
              <a:rPr lang="en-GB" sz="1800" dirty="0" err="1" smtClean="0"/>
              <a:t>sq</a:t>
            </a:r>
            <a:r>
              <a:rPr lang="en-GB" sz="1800" dirty="0" smtClean="0"/>
              <a:t> </a:t>
            </a:r>
            <a:r>
              <a:rPr lang="en-GB" sz="1800" dirty="0" err="1" smtClean="0"/>
              <a:t>deg</a:t>
            </a:r>
            <a:r>
              <a:rPr lang="en-GB" sz="1800" dirty="0" smtClean="0"/>
              <a:t> for combined image)</a:t>
            </a:r>
          </a:p>
          <a:p>
            <a:pPr lvl="2"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may </a:t>
            </a:r>
            <a:r>
              <a:rPr lang="en-GB" sz="1800" dirty="0"/>
              <a:t>need to image larger field to remove </a:t>
            </a:r>
            <a:r>
              <a:rPr lang="en-GB" sz="1800" dirty="0" err="1"/>
              <a:t>sidelobes</a:t>
            </a:r>
            <a:r>
              <a:rPr lang="en-GB" sz="1800" dirty="0"/>
              <a:t> from distant </a:t>
            </a:r>
            <a:r>
              <a:rPr lang="en-GB" sz="1800" dirty="0" smtClean="0"/>
              <a:t>sources</a:t>
            </a:r>
          </a:p>
          <a:p>
            <a:pPr lvl="3"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image to first or second </a:t>
            </a:r>
            <a:r>
              <a:rPr lang="en-GB" sz="1800" dirty="0" err="1" smtClean="0"/>
              <a:t>sidelobe</a:t>
            </a:r>
            <a:r>
              <a:rPr lang="en-GB" sz="1800" dirty="0" smtClean="0"/>
              <a:t> at 1 GHz (or whole sky for MWA)</a:t>
            </a:r>
            <a:endParaRPr lang="en-GB" sz="1800" dirty="0"/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/>
              <a:t>Shortest baseline determines largest structure we can image </a:t>
            </a:r>
            <a:r>
              <a:rPr lang="en-GB" sz="1800" dirty="0" smtClean="0"/>
              <a:t>well </a:t>
            </a:r>
            <a:r>
              <a:rPr lang="en-GB" sz="1800" dirty="0"/>
              <a:t>(</a:t>
            </a:r>
            <a:r>
              <a:rPr lang="en-GB" sz="1800" dirty="0" err="1"/>
              <a:t>λ</a:t>
            </a:r>
            <a:r>
              <a:rPr lang="en-GB" sz="1800" dirty="0" smtClean="0"/>
              <a:t>/</a:t>
            </a:r>
            <a:r>
              <a:rPr lang="en-GB" sz="1800" dirty="0" err="1" smtClean="0"/>
              <a:t>Bmin</a:t>
            </a:r>
            <a:r>
              <a:rPr lang="en-GB" sz="1800" dirty="0" smtClean="0"/>
              <a:t>)</a:t>
            </a:r>
            <a:endParaRPr lang="en-GB" sz="1800" dirty="0"/>
          </a:p>
          <a:p>
            <a:pPr lvl="1">
              <a:spcBef>
                <a:spcPts val="488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endParaRPr lang="en-GB" sz="1800" dirty="0"/>
          </a:p>
          <a:p>
            <a:pPr marL="0" lvl="1" indent="0">
              <a:spcBef>
                <a:spcPts val="624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200" dirty="0" smtClean="0"/>
              <a:t>Resolution </a:t>
            </a:r>
            <a:r>
              <a:rPr lang="en-GB" sz="1800" dirty="0"/>
              <a:t>(</a:t>
            </a:r>
            <a:r>
              <a:rPr lang="en-GB" sz="1800" dirty="0" err="1"/>
              <a:t>λ</a:t>
            </a:r>
            <a:r>
              <a:rPr lang="en-GB" sz="1800" dirty="0"/>
              <a:t>/</a:t>
            </a:r>
            <a:r>
              <a:rPr lang="en-GB" sz="1800" dirty="0" err="1"/>
              <a:t>Bmax</a:t>
            </a:r>
            <a:r>
              <a:rPr lang="en-GB" sz="1800" dirty="0" smtClean="0"/>
              <a:t>)</a:t>
            </a:r>
            <a:r>
              <a:rPr lang="en-GB" sz="2200" dirty="0" smtClean="0"/>
              <a:t>, pixel (or cell) </a:t>
            </a:r>
            <a:r>
              <a:rPr lang="en-GB" sz="2200" dirty="0"/>
              <a:t>size </a:t>
            </a:r>
          </a:p>
          <a:p>
            <a:pPr lvl="1"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Need &gt;</a:t>
            </a:r>
            <a:r>
              <a:rPr lang="en-GB" sz="1800" dirty="0"/>
              <a:t>2 pixels/beam for </a:t>
            </a:r>
            <a:r>
              <a:rPr lang="en-GB" sz="1800" dirty="0" err="1"/>
              <a:t>Nyquist</a:t>
            </a:r>
            <a:r>
              <a:rPr lang="en-GB" sz="1800" dirty="0"/>
              <a:t> </a:t>
            </a:r>
            <a:r>
              <a:rPr lang="en-GB" sz="1800" dirty="0" smtClean="0"/>
              <a:t>sampling </a:t>
            </a:r>
            <a:r>
              <a:rPr lang="mr-IN" sz="1800" dirty="0" smtClean="0"/>
              <a:t>–</a:t>
            </a:r>
            <a:r>
              <a:rPr lang="en-GB" sz="1800" dirty="0" smtClean="0"/>
              <a:t> use more (3-5) for better </a:t>
            </a:r>
            <a:r>
              <a:rPr lang="en-GB" sz="1800" dirty="0" err="1" smtClean="0"/>
              <a:t>deconvolution</a:t>
            </a:r>
            <a:endParaRPr lang="en-GB" sz="1800" dirty="0" smtClean="0"/>
          </a:p>
          <a:p>
            <a:pPr lvl="1"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Longest </a:t>
            </a:r>
            <a:r>
              <a:rPr lang="en-GB" sz="1800" dirty="0"/>
              <a:t>baseline determines limit to </a:t>
            </a:r>
            <a:r>
              <a:rPr lang="en-GB" sz="1800" dirty="0" smtClean="0"/>
              <a:t>resolution  (ATCA 21cm, ASKAP36: 6km</a:t>
            </a:r>
            <a:r>
              <a:rPr lang="mr-IN" sz="1800" dirty="0" smtClean="0"/>
              <a:t>–</a:t>
            </a:r>
            <a:r>
              <a:rPr lang="en-GB" sz="1800" dirty="0" smtClean="0"/>
              <a:t> </a:t>
            </a:r>
            <a:r>
              <a:rPr lang="en-GB" sz="1800" dirty="0"/>
              <a:t>7</a:t>
            </a:r>
            <a:r>
              <a:rPr lang="en-GB" sz="1800" dirty="0" smtClean="0"/>
              <a:t>”)</a:t>
            </a:r>
          </a:p>
          <a:p>
            <a:pPr lvl="1"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For small sources use high resolution configurations </a:t>
            </a:r>
            <a:r>
              <a:rPr lang="mr-IN" sz="1800" dirty="0" smtClean="0"/>
              <a:t>–</a:t>
            </a:r>
            <a:r>
              <a:rPr lang="en-GB" sz="1800" dirty="0" smtClean="0"/>
              <a:t> need many pixels for large FOV</a:t>
            </a:r>
          </a:p>
          <a:p>
            <a:pPr lvl="1"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For extended, low surface brightness sources use compact configurations </a:t>
            </a:r>
          </a:p>
          <a:p>
            <a:pPr lvl="2"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e.g., EW352</a:t>
            </a:r>
            <a:r>
              <a:rPr lang="en-GB" sz="1800" dirty="0"/>
              <a:t>, </a:t>
            </a:r>
            <a:r>
              <a:rPr lang="en-GB" sz="1800" dirty="0" smtClean="0"/>
              <a:t>H75 and exclude long baselines (CA06)</a:t>
            </a:r>
          </a:p>
          <a:p>
            <a:pPr lvl="2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This lets you use larger pixels for the same FOV and greatly improve surface brightness sensitivity</a:t>
            </a:r>
            <a:endParaRPr lang="en-GB" sz="13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16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35560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358776" y="274639"/>
            <a:ext cx="8461374" cy="670086"/>
          </a:xfrm>
          <a:ln/>
        </p:spPr>
        <p:txBody>
          <a:bodyPr/>
          <a:lstStyle/>
          <a:p>
            <a:pPr>
              <a:lnSpc>
                <a:spcPct val="93000"/>
              </a:lnSpc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/>
              <a:t>Weighting </a:t>
            </a:r>
            <a:r>
              <a:rPr lang="en-GB" dirty="0" smtClean="0"/>
              <a:t>schemes</a:t>
            </a:r>
            <a:endParaRPr lang="en-GB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323093" y="1052389"/>
            <a:ext cx="8461375" cy="4572855"/>
          </a:xfrm>
          <a:ln/>
        </p:spPr>
        <p:txBody>
          <a:bodyPr/>
          <a:lstStyle/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 smtClean="0"/>
              <a:t>Uniform (lowest </a:t>
            </a:r>
            <a:r>
              <a:rPr lang="en-GB" dirty="0" err="1"/>
              <a:t>sidelobe</a:t>
            </a:r>
            <a:r>
              <a:rPr lang="en-GB" dirty="0"/>
              <a:t> level</a:t>
            </a:r>
            <a:r>
              <a:rPr lang="en-GB" dirty="0" smtClean="0"/>
              <a:t>) </a:t>
            </a:r>
            <a:r>
              <a:rPr lang="mr-IN" dirty="0" smtClean="0"/>
              <a:t>–</a:t>
            </a:r>
            <a:r>
              <a:rPr lang="en-GB" dirty="0" smtClean="0"/>
              <a:t> equal weight for all filled </a:t>
            </a:r>
            <a:r>
              <a:rPr lang="en-GB" dirty="0" err="1" smtClean="0"/>
              <a:t>uv</a:t>
            </a:r>
            <a:r>
              <a:rPr lang="en-GB" dirty="0" smtClean="0"/>
              <a:t> cells</a:t>
            </a:r>
            <a:endParaRPr lang="en-GB" dirty="0"/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/>
              <a:t>Natural </a:t>
            </a:r>
            <a:r>
              <a:rPr lang="en-GB" dirty="0" smtClean="0"/>
              <a:t>(lowest </a:t>
            </a:r>
            <a:r>
              <a:rPr lang="en-GB" dirty="0"/>
              <a:t>noise level</a:t>
            </a:r>
            <a:r>
              <a:rPr lang="en-GB" dirty="0" smtClean="0"/>
              <a:t>) </a:t>
            </a:r>
            <a:r>
              <a:rPr lang="mr-IN" dirty="0" smtClean="0"/>
              <a:t>–</a:t>
            </a:r>
            <a:r>
              <a:rPr lang="en-GB" dirty="0" smtClean="0"/>
              <a:t> equal weight for all visibilities</a:t>
            </a:r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 smtClean="0"/>
              <a:t>Robust/Briggs - optimal </a:t>
            </a:r>
            <a:r>
              <a:rPr lang="en-GB" dirty="0"/>
              <a:t>combination of above </a:t>
            </a:r>
            <a:r>
              <a:rPr lang="en-GB" dirty="0" smtClean="0"/>
              <a:t>two 	            </a:t>
            </a: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GB" dirty="0" smtClean="0"/>
              <a:t>use these</a:t>
            </a:r>
            <a:endParaRPr lang="en-GB" dirty="0"/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 smtClean="0"/>
              <a:t>Taper </a:t>
            </a:r>
            <a:r>
              <a:rPr lang="en-GB" dirty="0"/>
              <a:t>(decrease resolution) </a:t>
            </a:r>
            <a:r>
              <a:rPr lang="mr-IN" dirty="0"/>
              <a:t>–</a:t>
            </a:r>
            <a:r>
              <a:rPr lang="en-GB" dirty="0"/>
              <a:t> weight=</a:t>
            </a:r>
            <a:r>
              <a:rPr lang="en-GB" dirty="0" err="1"/>
              <a:t>gaussian</a:t>
            </a:r>
            <a:r>
              <a:rPr lang="en-GB" dirty="0"/>
              <a:t>(</a:t>
            </a:r>
            <a:r>
              <a:rPr lang="en-GB" dirty="0" err="1"/>
              <a:t>u,v</a:t>
            </a:r>
            <a:r>
              <a:rPr lang="en-GB" dirty="0" smtClean="0"/>
              <a:t>)                         </a:t>
            </a: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</a:t>
            </a:r>
            <a:endParaRPr lang="en-GB" dirty="0" smtClean="0"/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 smtClean="0"/>
              <a:t>S</a:t>
            </a:r>
            <a:r>
              <a:rPr lang="en-GB" dirty="0"/>
              <a:t>/N </a:t>
            </a:r>
            <a:r>
              <a:rPr lang="en-GB" dirty="0" smtClean="0"/>
              <a:t>Weighting </a:t>
            </a:r>
            <a:r>
              <a:rPr lang="mr-IN" dirty="0" smtClean="0"/>
              <a:t>–</a:t>
            </a:r>
            <a:r>
              <a:rPr lang="en-GB" dirty="0" smtClean="0"/>
              <a:t> weight=1/σ</a:t>
            </a:r>
            <a:r>
              <a:rPr lang="en-GB" baseline="30000" dirty="0" smtClean="0"/>
              <a:t>2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err="1" smtClean="0"/>
              <a:t>σ</a:t>
            </a:r>
            <a:r>
              <a:rPr lang="en-GB" dirty="0" smtClean="0"/>
              <a:t> can depend on time/baseline/</a:t>
            </a:r>
            <a:r>
              <a:rPr lang="en-GB" dirty="0" err="1" smtClean="0"/>
              <a:t>freq</a:t>
            </a:r>
            <a:endParaRPr lang="en-GB" dirty="0" smtClean="0"/>
          </a:p>
          <a:p>
            <a:pPr marL="216000" lvl="1" indent="0">
              <a:spcBef>
                <a:spcPts val="488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 smtClean="0"/>
              <a:t>Tapering and S/N weighting can be combined with the others </a:t>
            </a:r>
            <a:endParaRPr lang="en-GB" baseline="30000" dirty="0"/>
          </a:p>
          <a:p>
            <a:pPr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000" dirty="0"/>
              <a:t>  </a:t>
            </a:r>
            <a:r>
              <a:rPr lang="en-GB" sz="1800" dirty="0" smtClean="0"/>
              <a:t>Uniform R=-2              </a:t>
            </a:r>
            <a:r>
              <a:rPr lang="en-GB" sz="1800" dirty="0"/>
              <a:t>Robust=0.5                   </a:t>
            </a:r>
            <a:r>
              <a:rPr lang="en-GB" sz="1800" dirty="0" smtClean="0"/>
              <a:t>   Robust</a:t>
            </a:r>
            <a:r>
              <a:rPr lang="en-GB" sz="1800" dirty="0"/>
              <a:t>=1.0                     </a:t>
            </a:r>
            <a:r>
              <a:rPr lang="en-GB" sz="1800" dirty="0" smtClean="0"/>
              <a:t> Natural R=2</a:t>
            </a:r>
            <a:endParaRPr lang="en-GB" sz="1800" dirty="0"/>
          </a:p>
          <a:p>
            <a:pPr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smtClean="0"/>
              <a:t>   Beam</a:t>
            </a:r>
            <a:r>
              <a:rPr lang="en-GB" sz="1600" dirty="0"/>
              <a:t>:  7x5</a:t>
            </a:r>
            <a:r>
              <a:rPr lang="ja-JP" altLang="en-GB" sz="1600" dirty="0">
                <a:latin typeface="Arial"/>
              </a:rPr>
              <a:t>”</a:t>
            </a:r>
            <a:r>
              <a:rPr lang="en-GB" sz="1600" dirty="0"/>
              <a:t>            </a:t>
            </a:r>
            <a:r>
              <a:rPr lang="en-GB" sz="1600" dirty="0" smtClean="0"/>
              <a:t>   </a:t>
            </a:r>
            <a:r>
              <a:rPr lang="en-GB" sz="1600" dirty="0"/>
              <a:t>8x6.5''                               </a:t>
            </a:r>
            <a:r>
              <a:rPr lang="en-GB" sz="1600" dirty="0" smtClean="0"/>
              <a:t>      9.6x7.5</a:t>
            </a:r>
            <a:r>
              <a:rPr lang="en-GB" sz="1600" dirty="0"/>
              <a:t>''                               </a:t>
            </a:r>
            <a:r>
              <a:rPr lang="en-GB" sz="1600" dirty="0" smtClean="0"/>
              <a:t>  12x8</a:t>
            </a:r>
            <a:r>
              <a:rPr lang="en-GB" sz="1600" dirty="0"/>
              <a:t>''</a:t>
            </a:r>
          </a:p>
          <a:p>
            <a:pPr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smtClean="0"/>
              <a:t>   Sens</a:t>
            </a:r>
            <a:r>
              <a:rPr lang="en-GB" sz="1600" dirty="0"/>
              <a:t>.:   1.45             </a:t>
            </a:r>
            <a:r>
              <a:rPr lang="en-GB" sz="1600" dirty="0" smtClean="0"/>
              <a:t>       1.16                                         1.06                                        1.0 </a:t>
            </a:r>
            <a:endParaRPr lang="en-GB" sz="1200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1" y="4041062"/>
            <a:ext cx="2047680" cy="205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1068"/>
            <a:ext cx="2047680" cy="205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1068"/>
            <a:ext cx="2004480" cy="202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1068"/>
            <a:ext cx="2030400" cy="203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17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36027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schemes</a:t>
            </a:r>
            <a:endParaRPr lang="en-US" dirty="0"/>
          </a:p>
        </p:txBody>
      </p:sp>
      <p:pic>
        <p:nvPicPr>
          <p:cNvPr id="6" name="Content Placeholder 5" descr="Screen Shot 2017-09-22 at 15.45.0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5" b="-861"/>
          <a:stretch/>
        </p:blipFill>
        <p:spPr>
          <a:xfrm>
            <a:off x="359532" y="2924944"/>
            <a:ext cx="8461375" cy="278849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431540" y="1232756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Choose weighting based on science goals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Point source detection experiment: Natural with S/N weighting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Easy imaging of bright object: Uniform, no S/N weighting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surface brightness, extended: Tapering, Robust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Busy field: Robust (0-1) </a:t>
            </a:r>
            <a:r>
              <a:rPr lang="mr-IN" dirty="0" smtClean="0"/>
              <a:t>–</a:t>
            </a:r>
            <a:r>
              <a:rPr lang="en-US" dirty="0" smtClean="0"/>
              <a:t> good sensitivity with low </a:t>
            </a:r>
            <a:r>
              <a:rPr lang="en-US" dirty="0" err="1" smtClean="0"/>
              <a:t>sidelobes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18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142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93000"/>
              </a:lnSpc>
              <a:spcBef>
                <a:spcPts val="601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>
                <a:solidFill>
                  <a:srgbClr val="000000"/>
                </a:solidFill>
              </a:rPr>
              <a:t>Continuum </a:t>
            </a:r>
            <a:r>
              <a:rPr lang="en-GB" dirty="0" err="1">
                <a:solidFill>
                  <a:srgbClr val="000000"/>
                </a:solidFill>
              </a:rPr>
              <a:t>vs</a:t>
            </a:r>
            <a:r>
              <a:rPr lang="en-GB" dirty="0">
                <a:solidFill>
                  <a:srgbClr val="000000"/>
                </a:solidFill>
              </a:rPr>
              <a:t> Spectral line imaging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lvl="1">
              <a:lnSpc>
                <a:spcPct val="80000"/>
              </a:lnSpc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Continuum</a:t>
            </a:r>
          </a:p>
          <a:p>
            <a:pPr lvl="2">
              <a:lnSpc>
                <a:spcPct val="80000"/>
              </a:lnSpc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smtClean="0"/>
              <a:t>Create </a:t>
            </a:r>
            <a:r>
              <a:rPr lang="en-GB" sz="1600" dirty="0"/>
              <a:t>single output image at </a:t>
            </a:r>
            <a:r>
              <a:rPr lang="ja-JP" altLang="en-GB" sz="1600" dirty="0">
                <a:latin typeface="Arial"/>
              </a:rPr>
              <a:t>‘</a:t>
            </a:r>
            <a:r>
              <a:rPr lang="en-GB" sz="1600" dirty="0"/>
              <a:t>average</a:t>
            </a:r>
            <a:r>
              <a:rPr lang="ja-JP" altLang="en-GB" sz="1600" dirty="0">
                <a:latin typeface="Arial"/>
              </a:rPr>
              <a:t>’</a:t>
            </a:r>
            <a:r>
              <a:rPr lang="en-GB" sz="1600" dirty="0"/>
              <a:t> frequency</a:t>
            </a:r>
          </a:p>
          <a:p>
            <a:pPr lvl="2">
              <a:lnSpc>
                <a:spcPct val="80000"/>
              </a:lnSpc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smtClean="0"/>
              <a:t>wide bandwidth </a:t>
            </a:r>
            <a:r>
              <a:rPr lang="mr-IN" sz="1600" dirty="0" smtClean="0"/>
              <a:t>–</a:t>
            </a:r>
            <a:r>
              <a:rPr lang="en-GB" sz="1600" dirty="0" smtClean="0"/>
              <a:t> 2 GHz (ATCA) , 300 MHz (ASKAP)</a:t>
            </a:r>
          </a:p>
          <a:p>
            <a:pPr lvl="2">
              <a:lnSpc>
                <a:spcPct val="80000"/>
              </a:lnSpc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smtClean="0"/>
              <a:t>combine </a:t>
            </a:r>
            <a:r>
              <a:rPr lang="en-GB" sz="1600" dirty="0"/>
              <a:t>channels (ATCA continuum obs. </a:t>
            </a:r>
            <a:r>
              <a:rPr lang="en-GB" sz="1600" dirty="0" smtClean="0"/>
              <a:t>Has 2048 x 1MHz </a:t>
            </a:r>
            <a:r>
              <a:rPr lang="en-GB" sz="1600" dirty="0"/>
              <a:t>channels)</a:t>
            </a:r>
          </a:p>
          <a:p>
            <a:pPr lvl="2">
              <a:lnSpc>
                <a:spcPct val="80000"/>
              </a:lnSpc>
              <a:spcBef>
                <a:spcPts val="443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/>
              <a:t>possibly combine multiple </a:t>
            </a:r>
            <a:r>
              <a:rPr lang="en-GB" sz="1600" dirty="0" smtClean="0"/>
              <a:t>centre </a:t>
            </a:r>
            <a:r>
              <a:rPr lang="en-GB" sz="1600" dirty="0"/>
              <a:t>frequencies (MFS)</a:t>
            </a:r>
          </a:p>
          <a:p>
            <a:pPr lvl="3">
              <a:lnSpc>
                <a:spcPct val="80000"/>
              </a:lnSpc>
              <a:spcBef>
                <a:spcPts val="443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/>
              <a:t>E.g</a:t>
            </a:r>
            <a:r>
              <a:rPr lang="en-GB" sz="1600" dirty="0" smtClean="0"/>
              <a:t>., </a:t>
            </a:r>
            <a:r>
              <a:rPr lang="en-GB" sz="1600" dirty="0"/>
              <a:t>for max. sensitivity at </a:t>
            </a:r>
            <a:r>
              <a:rPr lang="en-GB" sz="1600" dirty="0" smtClean="0"/>
              <a:t>4cm use 5.5 </a:t>
            </a:r>
            <a:r>
              <a:rPr lang="en-GB" sz="1600" dirty="0"/>
              <a:t>&amp; </a:t>
            </a:r>
            <a:r>
              <a:rPr lang="en-GB" sz="1600" dirty="0" smtClean="0"/>
              <a:t>7.5 GHz</a:t>
            </a:r>
            <a:r>
              <a:rPr lang="en-GB" sz="1600" dirty="0"/>
              <a:t>, each with </a:t>
            </a:r>
            <a:r>
              <a:rPr lang="en-GB" sz="1600" dirty="0" smtClean="0"/>
              <a:t>2048 </a:t>
            </a:r>
            <a:r>
              <a:rPr lang="en-GB" sz="1600" dirty="0"/>
              <a:t>channels over </a:t>
            </a:r>
            <a:r>
              <a:rPr lang="en-GB" sz="1600" dirty="0" smtClean="0"/>
              <a:t>2GHz.</a:t>
            </a:r>
          </a:p>
          <a:p>
            <a:pPr lvl="3">
              <a:lnSpc>
                <a:spcPct val="80000"/>
              </a:lnSpc>
              <a:spcBef>
                <a:spcPts val="443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endParaRPr lang="en-GB" sz="1600" dirty="0"/>
          </a:p>
          <a:p>
            <a:pPr lvl="1">
              <a:lnSpc>
                <a:spcPct val="80000"/>
              </a:lnSpc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Line </a:t>
            </a:r>
            <a:r>
              <a:rPr lang="mr-IN" sz="1800" dirty="0" smtClean="0"/>
              <a:t>–</a:t>
            </a:r>
            <a:r>
              <a:rPr lang="en-GB" sz="1800" dirty="0" smtClean="0"/>
              <a:t> image one or more spectral lines</a:t>
            </a:r>
          </a:p>
          <a:p>
            <a:pPr lvl="2">
              <a:lnSpc>
                <a:spcPct val="80000"/>
              </a:lnSpc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ATCA can do 32 simultaneous ‘zooms’ </a:t>
            </a:r>
            <a:r>
              <a:rPr lang="mr-IN" sz="1800" dirty="0" smtClean="0"/>
              <a:t>–</a:t>
            </a:r>
            <a:r>
              <a:rPr lang="en-GB" sz="1800" dirty="0" smtClean="0"/>
              <a:t> 1 or 16 MHz bands with 2048 channels</a:t>
            </a:r>
          </a:p>
          <a:p>
            <a:pPr lvl="2">
              <a:lnSpc>
                <a:spcPct val="80000"/>
              </a:lnSpc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ASKAP has 16000 channels over 300 MHz</a:t>
            </a:r>
          </a:p>
          <a:p>
            <a:pPr lvl="2">
              <a:lnSpc>
                <a:spcPct val="80000"/>
              </a:lnSpc>
              <a:spcBef>
                <a:spcPts val="443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/>
              <a:t>Creates output image cube </a:t>
            </a:r>
            <a:r>
              <a:rPr lang="en-GB" sz="1600" dirty="0" smtClean="0"/>
              <a:t>(2048</a:t>
            </a:r>
            <a:r>
              <a:rPr lang="en-GB" sz="1600" baseline="30000" dirty="0" smtClean="0"/>
              <a:t>3</a:t>
            </a:r>
            <a:r>
              <a:rPr lang="en-GB" sz="1600" dirty="0" smtClean="0"/>
              <a:t>=8 </a:t>
            </a:r>
            <a:r>
              <a:rPr lang="en-GB" sz="1600" dirty="0" err="1" smtClean="0"/>
              <a:t>Gpixel</a:t>
            </a:r>
            <a:r>
              <a:rPr lang="en-GB" sz="1600" dirty="0" smtClean="0"/>
              <a:t>)– </a:t>
            </a:r>
            <a:r>
              <a:rPr lang="en-GB" sz="1600" dirty="0"/>
              <a:t>image for each frequency channel (</a:t>
            </a:r>
            <a:r>
              <a:rPr lang="en-GB" sz="1600" dirty="0" err="1"/>
              <a:t>RA,Dec,Vel</a:t>
            </a:r>
            <a:r>
              <a:rPr lang="en-GB" sz="1600" dirty="0" smtClean="0"/>
              <a:t>)</a:t>
            </a:r>
          </a:p>
          <a:p>
            <a:pPr lvl="2">
              <a:lnSpc>
                <a:spcPct val="80000"/>
              </a:lnSpc>
              <a:spcBef>
                <a:spcPts val="443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smtClean="0"/>
              <a:t>Check </a:t>
            </a:r>
            <a:r>
              <a:rPr lang="en-GB" sz="1600" dirty="0"/>
              <a:t>velocity </a:t>
            </a:r>
            <a:r>
              <a:rPr lang="en-GB" sz="1600" dirty="0" smtClean="0"/>
              <a:t>frame(</a:t>
            </a:r>
            <a:r>
              <a:rPr lang="en-GB" sz="1600" dirty="0" err="1" smtClean="0"/>
              <a:t>lsr</a:t>
            </a:r>
            <a:r>
              <a:rPr lang="en-GB" sz="1600" dirty="0" smtClean="0"/>
              <a:t>/</a:t>
            </a:r>
            <a:r>
              <a:rPr lang="en-GB" sz="1600" dirty="0" err="1" smtClean="0"/>
              <a:t>bary</a:t>
            </a:r>
            <a:r>
              <a:rPr lang="en-GB" sz="1600" dirty="0" smtClean="0"/>
              <a:t>), </a:t>
            </a:r>
            <a:r>
              <a:rPr lang="en-GB" sz="1600" dirty="0"/>
              <a:t>Doppler correction</a:t>
            </a:r>
          </a:p>
          <a:p>
            <a:pPr lvl="2">
              <a:lnSpc>
                <a:spcPct val="80000"/>
              </a:lnSpc>
              <a:spcBef>
                <a:spcPts val="443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/>
              <a:t>Specify spectral resolution &amp; velocity range</a:t>
            </a:r>
          </a:p>
          <a:p>
            <a:pPr lvl="2">
              <a:lnSpc>
                <a:spcPct val="80000"/>
              </a:lnSpc>
              <a:spcBef>
                <a:spcPts val="443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smtClean="0"/>
              <a:t>May need to remove </a:t>
            </a:r>
            <a:r>
              <a:rPr lang="en-GB" sz="1600" dirty="0"/>
              <a:t>continuum </a:t>
            </a:r>
            <a:r>
              <a:rPr lang="en-GB" sz="1600" dirty="0" smtClean="0"/>
              <a:t>emission first (</a:t>
            </a:r>
            <a:r>
              <a:rPr lang="en-GB" sz="1600" dirty="0" err="1" smtClean="0"/>
              <a:t>uvlin</a:t>
            </a:r>
            <a:r>
              <a:rPr lang="en-GB" sz="1600" dirty="0" smtClean="0"/>
              <a:t>, </a:t>
            </a:r>
            <a:r>
              <a:rPr lang="en-GB" sz="1600" dirty="0" err="1" smtClean="0"/>
              <a:t>uvmodel</a:t>
            </a:r>
            <a:r>
              <a:rPr lang="en-GB" sz="1600" dirty="0" smtClean="0"/>
              <a:t>)</a:t>
            </a:r>
          </a:p>
          <a:p>
            <a:pPr lvl="2">
              <a:lnSpc>
                <a:spcPct val="80000"/>
              </a:lnSpc>
              <a:spcBef>
                <a:spcPts val="443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smtClean="0"/>
              <a:t>Cannot use MFS to improve </a:t>
            </a:r>
            <a:r>
              <a:rPr lang="en-GB" sz="1600" dirty="0" err="1" smtClean="0"/>
              <a:t>uv</a:t>
            </a:r>
            <a:r>
              <a:rPr lang="en-GB" sz="1600" dirty="0" smtClean="0"/>
              <a:t> coverage</a:t>
            </a:r>
          </a:p>
          <a:p>
            <a:pPr lvl="3">
              <a:lnSpc>
                <a:spcPct val="80000"/>
              </a:lnSpc>
              <a:spcBef>
                <a:spcPts val="443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err="1" smtClean="0"/>
              <a:t>uv</a:t>
            </a:r>
            <a:r>
              <a:rPr lang="en-GB" sz="1600" dirty="0" smtClean="0"/>
              <a:t> coverage poorer and </a:t>
            </a:r>
            <a:r>
              <a:rPr lang="en-GB" sz="1600" dirty="0"/>
              <a:t>noise higher (small </a:t>
            </a:r>
            <a:r>
              <a:rPr lang="en-GB" sz="1600" dirty="0" err="1"/>
              <a:t>bw</a:t>
            </a:r>
            <a:r>
              <a:rPr lang="en-GB" sz="1600" dirty="0" smtClean="0"/>
              <a:t>) </a:t>
            </a:r>
          </a:p>
          <a:p>
            <a:pPr lvl="3">
              <a:lnSpc>
                <a:spcPct val="80000"/>
              </a:lnSpc>
              <a:spcBef>
                <a:spcPts val="443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smtClean="0"/>
              <a:t>results in lower DR images</a:t>
            </a:r>
            <a:endParaRPr lang="en-GB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19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553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Topics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Interferometry and Fourier basics</a:t>
            </a:r>
          </a:p>
          <a:p>
            <a:r>
              <a:rPr lang="en-AU" dirty="0" smtClean="0"/>
              <a:t>Visibilities and the </a:t>
            </a:r>
            <a:r>
              <a:rPr lang="en-AU" dirty="0" err="1" smtClean="0"/>
              <a:t>uv</a:t>
            </a:r>
            <a:r>
              <a:rPr lang="en-AU" dirty="0" smtClean="0"/>
              <a:t>-plane</a:t>
            </a:r>
          </a:p>
          <a:p>
            <a:r>
              <a:rPr lang="en-AU" dirty="0" smtClean="0"/>
              <a:t>Creating Images</a:t>
            </a:r>
          </a:p>
          <a:p>
            <a:pPr lvl="1"/>
            <a:r>
              <a:rPr lang="en-AU" dirty="0" smtClean="0"/>
              <a:t>gridding, weighting, resolution, </a:t>
            </a:r>
            <a:r>
              <a:rPr lang="en-AU" dirty="0" err="1" smtClean="0"/>
              <a:t>fov</a:t>
            </a:r>
            <a:r>
              <a:rPr lang="en-AU" dirty="0" smtClean="0"/>
              <a:t>, </a:t>
            </a:r>
            <a:r>
              <a:rPr lang="en-AU" dirty="0" err="1" smtClean="0"/>
              <a:t>mfs</a:t>
            </a:r>
            <a:r>
              <a:rPr lang="en-AU" dirty="0" smtClean="0"/>
              <a:t>, cubes</a:t>
            </a:r>
          </a:p>
          <a:p>
            <a:r>
              <a:rPr lang="en-AU" dirty="0" err="1" smtClean="0"/>
              <a:t>Deconvolution</a:t>
            </a:r>
            <a:r>
              <a:rPr lang="en-AU" dirty="0" smtClean="0"/>
              <a:t> Methods</a:t>
            </a:r>
          </a:p>
          <a:p>
            <a:pPr lvl="1"/>
            <a:r>
              <a:rPr lang="en-AU" dirty="0" smtClean="0"/>
              <a:t>clean, </a:t>
            </a:r>
            <a:r>
              <a:rPr lang="en-AU" dirty="0" err="1" smtClean="0"/>
              <a:t>mem</a:t>
            </a:r>
            <a:endParaRPr lang="en-AU" dirty="0" smtClean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mtClean="0"/>
              <a:t>Imaging and Deconvolution  |  ATNF Radio Astronomy School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8037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912973" algn="l"/>
                <a:tab pos="1827387" algn="l"/>
                <a:tab pos="2741800" algn="l"/>
                <a:tab pos="3656214" algn="l"/>
                <a:tab pos="4570627" algn="l"/>
                <a:tab pos="5485041" algn="l"/>
                <a:tab pos="6399454" algn="l"/>
                <a:tab pos="7313868" algn="l"/>
                <a:tab pos="8228281" algn="l"/>
                <a:tab pos="9142695" algn="l"/>
              </a:tabLst>
            </a:pPr>
            <a:r>
              <a:rPr lang="en-GB" dirty="0"/>
              <a:t>Beyond the dirty image… 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>
              <a:lnSpc>
                <a:spcPct val="93000"/>
              </a:lnSpc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 smtClean="0"/>
              <a:t>Calibration, weighting </a:t>
            </a:r>
            <a:r>
              <a:rPr lang="en-GB" dirty="0"/>
              <a:t>and Fourier transform get us to the best possible dirty </a:t>
            </a:r>
            <a:r>
              <a:rPr lang="en-GB" dirty="0" smtClean="0"/>
              <a:t>image</a:t>
            </a:r>
          </a:p>
          <a:p>
            <a:pPr>
              <a:lnSpc>
                <a:spcPct val="93000"/>
              </a:lnSpc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 smtClean="0"/>
              <a:t>Infinite number of ‘invisible distributions’ between our </a:t>
            </a:r>
            <a:r>
              <a:rPr lang="en-GB" dirty="0" err="1" smtClean="0"/>
              <a:t>uv</a:t>
            </a:r>
            <a:r>
              <a:rPr lang="en-GB" dirty="0" smtClean="0"/>
              <a:t> points</a:t>
            </a:r>
            <a:endParaRPr lang="en-GB" dirty="0"/>
          </a:p>
          <a:p>
            <a:pPr>
              <a:lnSpc>
                <a:spcPct val="93000"/>
              </a:lnSpc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/>
              <a:t>To improve things further we want to:</a:t>
            </a:r>
          </a:p>
          <a:p>
            <a:pPr lvl="1">
              <a:lnSpc>
                <a:spcPct val="93000"/>
              </a:lnSpc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 smtClean="0"/>
              <a:t>Remove </a:t>
            </a:r>
            <a:r>
              <a:rPr lang="en-GB" dirty="0"/>
              <a:t>the </a:t>
            </a:r>
            <a:r>
              <a:rPr lang="en-GB" dirty="0" err="1"/>
              <a:t>sidelobes</a:t>
            </a:r>
            <a:r>
              <a:rPr lang="en-GB" dirty="0"/>
              <a:t> of the dirty beam from our image (clean…)</a:t>
            </a:r>
          </a:p>
          <a:p>
            <a:pPr>
              <a:lnSpc>
                <a:spcPct val="93000"/>
              </a:lnSpc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/>
              <a:t>Dirty Image = Sky convolved with dirty beam</a:t>
            </a:r>
          </a:p>
          <a:p>
            <a:pPr lvl="1">
              <a:lnSpc>
                <a:spcPct val="93000"/>
              </a:lnSpc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/>
              <a:t>Need a </a:t>
            </a:r>
            <a:r>
              <a:rPr lang="en-GB" dirty="0" err="1"/>
              <a:t>deconvolution</a:t>
            </a:r>
            <a:r>
              <a:rPr lang="en-GB" dirty="0"/>
              <a:t> procedure</a:t>
            </a:r>
          </a:p>
          <a:p>
            <a:pPr lvl="2">
              <a:lnSpc>
                <a:spcPct val="93000"/>
              </a:lnSpc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/>
              <a:t>Linear?</a:t>
            </a:r>
          </a:p>
          <a:p>
            <a:pPr lvl="2">
              <a:lnSpc>
                <a:spcPct val="93000"/>
              </a:lnSpc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dirty="0"/>
              <a:t>Non-linear?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20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12217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829452"/>
            <a:r>
              <a:rPr lang="en-US"/>
              <a:t>Linear deconvolution …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5280" y="2981113"/>
            <a:ext cx="7858080" cy="3348352"/>
          </a:xfrm>
        </p:spPr>
        <p:txBody>
          <a:bodyPr/>
          <a:lstStyle/>
          <a:p>
            <a:pPr marL="311045" indent="-311045" defTabSz="829452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Noise properties are well understood</a:t>
            </a:r>
          </a:p>
          <a:p>
            <a:pPr marL="311045" indent="-311045" defTabSz="829452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Generally non-iterative and computationally cheap</a:t>
            </a:r>
          </a:p>
          <a:p>
            <a:pPr marL="311045" indent="-311045" defTabSz="829452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  <a:p>
            <a:pPr marL="311045" indent="-311045" defTabSz="829452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100000"/>
              <a:buNone/>
            </a:pPr>
            <a:r>
              <a:rPr lang="en-US" sz="2500" b="1" dirty="0">
                <a:solidFill>
                  <a:srgbClr val="000000"/>
                </a:solidFill>
              </a:rPr>
              <a:t>But</a:t>
            </a:r>
          </a:p>
          <a:p>
            <a:pPr marL="311045" indent="-311045" defTabSz="829452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100000"/>
              <a:buNone/>
            </a:pPr>
            <a:endParaRPr lang="en-US" sz="2500" b="1" dirty="0">
              <a:solidFill>
                <a:srgbClr val="000000"/>
              </a:solidFill>
            </a:endParaRPr>
          </a:p>
          <a:p>
            <a:pPr marL="311045" indent="-311045" defTabSz="829452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It does a very poor </a:t>
            </a:r>
            <a:r>
              <a:rPr lang="en-US" sz="2200" dirty="0" smtClean="0">
                <a:solidFill>
                  <a:srgbClr val="000000"/>
                </a:solidFill>
              </a:rPr>
              <a:t>job in interferometry</a:t>
            </a:r>
          </a:p>
          <a:p>
            <a:pPr marL="527045" lvl="1" indent="-311045" defTabSz="829452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basically the same as uniform weighting!</a:t>
            </a:r>
            <a:endParaRPr lang="en-US" sz="1800" dirty="0">
              <a:solidFill>
                <a:srgbClr val="000000"/>
              </a:solidFill>
            </a:endParaRPr>
          </a:p>
          <a:p>
            <a:pPr marL="311045" indent="-311045" defTabSz="829452">
              <a:lnSpc>
                <a:spcPct val="80000"/>
              </a:lnSpc>
              <a:spcBef>
                <a:spcPct val="200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Linear </a:t>
            </a:r>
            <a:r>
              <a:rPr lang="en-US" sz="2200" dirty="0" err="1">
                <a:solidFill>
                  <a:srgbClr val="000000"/>
                </a:solidFill>
              </a:rPr>
              <a:t>deconvolution</a:t>
            </a:r>
            <a:r>
              <a:rPr lang="en-US" sz="2200" dirty="0">
                <a:solidFill>
                  <a:srgbClr val="000000"/>
                </a:solidFill>
              </a:rPr>
              <a:t> is fundamentally unable to extrapolate to unmeasured spatial frequencies.</a:t>
            </a:r>
          </a:p>
        </p:txBody>
      </p:sp>
      <p:pic>
        <p:nvPicPr>
          <p:cNvPr id="63496" name="Picture 8" descr="eq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1820" y="1340768"/>
            <a:ext cx="2581920" cy="12486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54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912973" algn="l"/>
                <a:tab pos="1827387" algn="l"/>
                <a:tab pos="2741800" algn="l"/>
                <a:tab pos="3656214" algn="l"/>
                <a:tab pos="4570627" algn="l"/>
                <a:tab pos="5485041" algn="l"/>
                <a:tab pos="6399454" algn="l"/>
                <a:tab pos="7313868" algn="l"/>
                <a:tab pos="8228281" algn="l"/>
                <a:tab pos="9142695" algn="l"/>
              </a:tabLst>
            </a:pPr>
            <a:r>
              <a:rPr lang="en-GB"/>
              <a:t>Non Linear Deconvolution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1016732"/>
            <a:ext cx="8461375" cy="5040560"/>
          </a:xfrm>
          <a:ln/>
        </p:spPr>
        <p:txBody>
          <a:bodyPr>
            <a:noAutofit/>
          </a:bodyPr>
          <a:lstStyle/>
          <a:p>
            <a:pPr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US" sz="2000" dirty="0"/>
              <a:t>A good non-linear </a:t>
            </a:r>
            <a:r>
              <a:rPr lang="en-US" sz="2000" dirty="0" err="1"/>
              <a:t>deconvolution</a:t>
            </a:r>
            <a:r>
              <a:rPr lang="en-US" sz="2000" dirty="0"/>
              <a:t> algorithm is one that picks plausible (‘invisible’) distributions to fill the unmeasured parts of the </a:t>
            </a:r>
            <a:r>
              <a:rPr lang="en-US" sz="2000" dirty="0" err="1" smtClean="0"/>
              <a:t>uv</a:t>
            </a:r>
            <a:r>
              <a:rPr lang="en-US" sz="2000" dirty="0" smtClean="0"/>
              <a:t> plane.</a:t>
            </a:r>
          </a:p>
          <a:p>
            <a:pPr lvl="1"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smtClean="0"/>
              <a:t>Avoids </a:t>
            </a:r>
            <a:r>
              <a:rPr lang="en-GB" sz="1600" dirty="0"/>
              <a:t>too much extrapolation (stick to resolution limit</a:t>
            </a:r>
            <a:r>
              <a:rPr lang="en-GB" sz="1600" dirty="0" smtClean="0"/>
              <a:t>)</a:t>
            </a:r>
            <a:endParaRPr lang="en-US" sz="1600" dirty="0"/>
          </a:p>
          <a:p>
            <a:pPr>
              <a:lnSpc>
                <a:spcPct val="93000"/>
              </a:lnSpc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000" dirty="0"/>
              <a:t>Need to make assumptions to get a realistic estimate</a:t>
            </a:r>
          </a:p>
          <a:p>
            <a:pPr lvl="1">
              <a:lnSpc>
                <a:spcPct val="93000"/>
              </a:lnSpc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900" dirty="0"/>
              <a:t>Main assumption: Real sky does NOT look like typical dirty beam</a:t>
            </a:r>
          </a:p>
          <a:p>
            <a:pPr lvl="2">
              <a:lnSpc>
                <a:spcPct val="93000"/>
              </a:lnSpc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700" dirty="0"/>
              <a:t>Rings, spokes, negative regions, infinite extent: all very unlikely </a:t>
            </a:r>
          </a:p>
          <a:p>
            <a:pPr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000" dirty="0"/>
              <a:t>Different algorithms make different assumptions:</a:t>
            </a:r>
          </a:p>
          <a:p>
            <a:pPr lvl="1"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/>
              <a:t>CLEAN (pixel based), Point Source Fitting</a:t>
            </a:r>
          </a:p>
          <a:p>
            <a:pPr lvl="2"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/>
              <a:t>Sky is mostly empty, with occasional peaks</a:t>
            </a:r>
          </a:p>
          <a:p>
            <a:pPr lvl="1">
              <a:spcBef>
                <a:spcPts val="488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Scale</a:t>
            </a:r>
            <a:r>
              <a:rPr lang="en-GB" sz="1800" dirty="0"/>
              <a:t>-sensitive algorithms: multi-scale clean, </a:t>
            </a:r>
            <a:r>
              <a:rPr lang="en-GB" sz="1800" dirty="0" smtClean="0"/>
              <a:t>Gaussian Source </a:t>
            </a:r>
            <a:r>
              <a:rPr lang="en-GB" sz="1800" dirty="0"/>
              <a:t>fitting</a:t>
            </a:r>
          </a:p>
          <a:p>
            <a:pPr lvl="2"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/>
              <a:t>Sky consists of bounded, overlapping, regions of </a:t>
            </a:r>
            <a:r>
              <a:rPr lang="en-GB" sz="1600" dirty="0" smtClean="0"/>
              <a:t>emission</a:t>
            </a:r>
            <a:endParaRPr lang="en-GB" sz="1600" dirty="0"/>
          </a:p>
          <a:p>
            <a:pPr lvl="1">
              <a:spcBef>
                <a:spcPts val="624"/>
              </a:spcBef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/>
              <a:t>MEM (Maximum Entropy Method) (pixel based)</a:t>
            </a:r>
          </a:p>
          <a:p>
            <a:pPr lvl="2"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/>
              <a:t>Sky is uniform (&amp; positive</a:t>
            </a:r>
            <a:r>
              <a:rPr lang="en-GB" sz="1600" dirty="0" smtClean="0"/>
              <a:t>) </a:t>
            </a:r>
            <a:r>
              <a:rPr lang="mr-IN" sz="1600" dirty="0" smtClean="0"/>
              <a:t>–</a:t>
            </a:r>
            <a:r>
              <a:rPr lang="en-GB" sz="1600" dirty="0" smtClean="0"/>
              <a:t> favours smooth distributions of flux</a:t>
            </a:r>
            <a:endParaRPr lang="en-GB" sz="1600" dirty="0"/>
          </a:p>
          <a:p>
            <a:pPr lvl="1"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800" dirty="0" smtClean="0"/>
              <a:t>MORESANE/IUWT </a:t>
            </a:r>
            <a:r>
              <a:rPr lang="mr-IN" sz="1800" dirty="0" smtClean="0"/>
              <a:t>–</a:t>
            </a:r>
            <a:r>
              <a:rPr lang="en-GB" sz="1800" dirty="0" smtClean="0"/>
              <a:t> </a:t>
            </a:r>
            <a:r>
              <a:rPr lang="en-GB" sz="1800" dirty="0"/>
              <a:t>Combination of multi-scale and MEM type approaches </a:t>
            </a:r>
            <a:endParaRPr lang="en-GB" sz="1800" dirty="0" smtClean="0"/>
          </a:p>
          <a:p>
            <a:pPr lvl="2"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smtClean="0"/>
              <a:t>Sky decomposed into wavelets, with conj. gradient </a:t>
            </a:r>
            <a:r>
              <a:rPr lang="en-GB" sz="1600" dirty="0" err="1" smtClean="0"/>
              <a:t>deconvolution</a:t>
            </a:r>
            <a:endParaRPr lang="en-GB" sz="1600" dirty="0" smtClean="0"/>
          </a:p>
          <a:p>
            <a:pPr lvl="2"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1600" dirty="0" smtClean="0"/>
              <a:t>Available in </a:t>
            </a:r>
            <a:r>
              <a:rPr lang="en-GB" sz="1600" dirty="0" err="1" smtClean="0"/>
              <a:t>wsclean</a:t>
            </a:r>
            <a:endParaRPr lang="en-GB" sz="16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22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2270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359532" y="944724"/>
            <a:ext cx="8461375" cy="4968552"/>
          </a:xfrm>
        </p:spPr>
        <p:txBody>
          <a:bodyPr>
            <a:noAutofit/>
          </a:bodyPr>
          <a:lstStyle/>
          <a:p>
            <a:r>
              <a:rPr lang="en-US" dirty="0" smtClean="0"/>
              <a:t>Original </a:t>
            </a:r>
            <a:r>
              <a:rPr lang="en-US" dirty="0"/>
              <a:t>version by </a:t>
            </a:r>
            <a:r>
              <a:rPr lang="en-US" dirty="0" err="1"/>
              <a:t>H</a:t>
            </a:r>
            <a:r>
              <a:rPr lang="en-US" dirty="0" err="1">
                <a:cs typeface="Times New Roman" charset="0"/>
              </a:rPr>
              <a:t>ögbom</a:t>
            </a:r>
            <a:r>
              <a:rPr lang="en-US" dirty="0">
                <a:cs typeface="Times New Roman" charset="0"/>
              </a:rPr>
              <a:t> (1974</a:t>
            </a:r>
            <a:r>
              <a:rPr lang="en-US" dirty="0" smtClean="0">
                <a:cs typeface="Times New Roman" charset="0"/>
              </a:rPr>
              <a:t>)</a:t>
            </a:r>
          </a:p>
          <a:p>
            <a:pPr lvl="1"/>
            <a:r>
              <a:rPr lang="en-US" dirty="0" smtClean="0"/>
              <a:t>Purely </a:t>
            </a:r>
            <a:r>
              <a:rPr lang="en-US" dirty="0"/>
              <a:t>image </a:t>
            </a:r>
            <a:r>
              <a:rPr lang="en-US" dirty="0" smtClean="0"/>
              <a:t>based </a:t>
            </a:r>
            <a:r>
              <a:rPr lang="mr-IN" dirty="0" smtClean="0"/>
              <a:t>–</a:t>
            </a:r>
            <a:r>
              <a:rPr lang="en-US" dirty="0" smtClean="0"/>
              <a:t> subtract scaled beam from image (minor iterations only)</a:t>
            </a:r>
          </a:p>
          <a:p>
            <a:r>
              <a:rPr lang="en-US" dirty="0" smtClean="0"/>
              <a:t>Clark</a:t>
            </a:r>
          </a:p>
          <a:p>
            <a:pPr lvl="1"/>
            <a:r>
              <a:rPr lang="en-US" dirty="0" smtClean="0"/>
              <a:t>Use small patch of beam, subtract model from gridded visibilities using FFT (major/minor iterations)</a:t>
            </a:r>
          </a:p>
          <a:p>
            <a:r>
              <a:rPr lang="en-US" dirty="0" smtClean="0"/>
              <a:t>Cotton-Schwab</a:t>
            </a:r>
          </a:p>
          <a:p>
            <a:pPr lvl="1"/>
            <a:r>
              <a:rPr lang="en-US" dirty="0" smtClean="0"/>
              <a:t>Like Clark, but subtract from </a:t>
            </a:r>
            <a:r>
              <a:rPr lang="en-US" dirty="0" err="1" smtClean="0"/>
              <a:t>ungridded</a:t>
            </a:r>
            <a:r>
              <a:rPr lang="en-US" dirty="0" smtClean="0"/>
              <a:t> visibilities and re-image residuals</a:t>
            </a:r>
          </a:p>
          <a:p>
            <a:r>
              <a:rPr lang="en-US" dirty="0" smtClean="0"/>
              <a:t>SDI (Steer/Dewdney/Ito) </a:t>
            </a:r>
          </a:p>
          <a:p>
            <a:pPr lvl="1"/>
            <a:r>
              <a:rPr lang="en-US" dirty="0" smtClean="0"/>
              <a:t>try </a:t>
            </a:r>
            <a:r>
              <a:rPr lang="en-US" dirty="0"/>
              <a:t>to cope with extended </a:t>
            </a:r>
            <a:r>
              <a:rPr lang="en-US" dirty="0" smtClean="0"/>
              <a:t>emission by subtracting patch of pixels above ~90% of peak (avoids ‘corrugations’)</a:t>
            </a:r>
          </a:p>
          <a:p>
            <a:r>
              <a:rPr lang="en-US" dirty="0" smtClean="0"/>
              <a:t>Basic assumption: Highest peak in dirty image is real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23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515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Restoring the image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After </a:t>
            </a:r>
            <a:r>
              <a:rPr lang="en-US" dirty="0" err="1"/>
              <a:t>deconvolution</a:t>
            </a:r>
            <a:r>
              <a:rPr lang="en-US" dirty="0"/>
              <a:t> we are left with a residual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Noise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Weak source structure below the CLEAN cutoff </a:t>
            </a:r>
            <a:r>
              <a:rPr lang="en-US" dirty="0" smtClean="0"/>
              <a:t>limit </a:t>
            </a:r>
          </a:p>
          <a:p>
            <a:pPr lvl="2"/>
            <a:r>
              <a:rPr lang="en-US" dirty="0" smtClean="0"/>
              <a:t>5σ (large area), 2-3σ (clean boxes)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err="1"/>
              <a:t>Sidelobes</a:t>
            </a:r>
            <a:r>
              <a:rPr lang="en-US" dirty="0"/>
              <a:t> of faint and extended sources</a:t>
            </a:r>
          </a:p>
          <a:p>
            <a:pPr>
              <a:lnSpc>
                <a:spcPct val="90000"/>
              </a:lnSpc>
            </a:pPr>
            <a:r>
              <a:rPr lang="en-US" dirty="0"/>
              <a:t>Restored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Take residual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Add point components convolved with </a:t>
            </a:r>
            <a:r>
              <a:rPr lang="en-US" dirty="0" err="1"/>
              <a:t>gaussian</a:t>
            </a:r>
            <a:r>
              <a:rPr lang="en-US" dirty="0"/>
              <a:t> fit to central peak of dirty beam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Resulting image is best guess of real sky with measurement noise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Avoids ‘super-resolution’ of component model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24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346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Algorithms</a:t>
            </a:r>
            <a:endParaRPr lang="en-US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359532" y="944724"/>
            <a:ext cx="8461375" cy="4968552"/>
          </a:xfrm>
        </p:spPr>
        <p:txBody>
          <a:bodyPr>
            <a:normAutofit/>
          </a:bodyPr>
          <a:lstStyle/>
          <a:p>
            <a:pPr marL="455046" lvl="1" indent="0">
              <a:buNone/>
            </a:pPr>
            <a:endParaRPr lang="en-US" dirty="0"/>
          </a:p>
          <a:p>
            <a:pPr marL="912246" lvl="1" indent="-457200">
              <a:buAutoNum type="arabicPeriod"/>
            </a:pPr>
            <a:r>
              <a:rPr lang="en-US" dirty="0" smtClean="0"/>
              <a:t>Make image</a:t>
            </a:r>
          </a:p>
          <a:p>
            <a:pPr marL="1128246" lvl="2" indent="-457200">
              <a:buFont typeface="+mj-lt"/>
              <a:buAutoNum type="alphaLcPeriod"/>
            </a:pPr>
            <a:r>
              <a:rPr lang="en-US" dirty="0" smtClean="0"/>
              <a:t>grid/weight visibilities </a:t>
            </a:r>
            <a:r>
              <a:rPr lang="mr-IN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gridded visibilities</a:t>
            </a:r>
          </a:p>
          <a:p>
            <a:pPr marL="1128246" lvl="2" indent="-457200">
              <a:buFont typeface="+mj-lt"/>
              <a:buAutoNum type="alphaLcPeriod"/>
            </a:pPr>
            <a:r>
              <a:rPr lang="en-US" dirty="0" err="1" smtClean="0"/>
              <a:t>fft</a:t>
            </a:r>
            <a:r>
              <a:rPr lang="en-US" dirty="0" smtClean="0"/>
              <a:t> gridded visibilities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(residual) dirty image</a:t>
            </a:r>
            <a:endParaRPr lang="en-US" dirty="0" smtClean="0"/>
          </a:p>
          <a:p>
            <a:pPr marL="912246" lvl="1" indent="-457200">
              <a:buFont typeface="+mj-lt"/>
              <a:buAutoNum type="arabicPeriod"/>
            </a:pPr>
            <a:r>
              <a:rPr lang="en-US" dirty="0" smtClean="0"/>
              <a:t>Find </a:t>
            </a:r>
            <a:r>
              <a:rPr lang="en-US" dirty="0"/>
              <a:t>position of highest peak in </a:t>
            </a:r>
            <a:r>
              <a:rPr lang="en-US" dirty="0" smtClean="0"/>
              <a:t>image</a:t>
            </a:r>
            <a:endParaRPr lang="en-US" dirty="0"/>
          </a:p>
          <a:p>
            <a:pPr marL="912246" lvl="1" indent="-457200">
              <a:buFont typeface="+mj-lt"/>
              <a:buAutoNum type="arabicPeriod"/>
            </a:pPr>
            <a:r>
              <a:rPr lang="en-US" dirty="0"/>
              <a:t>Subtract a fraction of this peak (‘gain factor’) using a scaled dirty </a:t>
            </a:r>
            <a:r>
              <a:rPr lang="en-US" dirty="0" smtClean="0"/>
              <a:t>beam(patch) </a:t>
            </a:r>
            <a:r>
              <a:rPr lang="en-US" dirty="0"/>
              <a:t>at this </a:t>
            </a:r>
            <a:r>
              <a:rPr lang="en-US" dirty="0" smtClean="0"/>
              <a:t>position (usually gain~0.1)</a:t>
            </a:r>
            <a:endParaRPr lang="en-US" dirty="0"/>
          </a:p>
          <a:p>
            <a:pPr marL="912246" lvl="1" indent="-457200">
              <a:buFont typeface="+mj-lt"/>
              <a:buAutoNum type="arabicPeriod"/>
            </a:pPr>
            <a:r>
              <a:rPr lang="en-US" dirty="0"/>
              <a:t>Add model component to </a:t>
            </a:r>
            <a:r>
              <a:rPr lang="en-US" dirty="0" smtClean="0"/>
              <a:t>list or build up model image</a:t>
            </a:r>
            <a:endParaRPr lang="en-US" dirty="0"/>
          </a:p>
          <a:p>
            <a:pPr marL="912246" lvl="1" indent="-457200">
              <a:buFont typeface="+mj-lt"/>
              <a:buAutoNum type="arabicPeriod"/>
            </a:pPr>
            <a:r>
              <a:rPr lang="en-US" dirty="0"/>
              <a:t>Go to </a:t>
            </a:r>
            <a:r>
              <a:rPr lang="en-US" dirty="0" smtClean="0"/>
              <a:t>2, </a:t>
            </a:r>
            <a:r>
              <a:rPr lang="en-US" dirty="0"/>
              <a:t>unless prescribed flux limit or iteration limit </a:t>
            </a:r>
            <a:r>
              <a:rPr lang="en-US" dirty="0" smtClean="0"/>
              <a:t>reached</a:t>
            </a:r>
          </a:p>
          <a:p>
            <a:pPr marL="912246" lvl="1" indent="-457200">
              <a:buFont typeface="+mj-lt"/>
              <a:buAutoNum type="arabicPeriod"/>
            </a:pPr>
            <a:r>
              <a:rPr lang="en-US" dirty="0" smtClean="0"/>
              <a:t>If doing major iterations</a:t>
            </a:r>
          </a:p>
          <a:p>
            <a:pPr marL="1128246" lvl="2" indent="-457200">
              <a:buFont typeface="+mj-lt"/>
              <a:buAutoNum type="alphaLcPeriod"/>
            </a:pPr>
            <a:r>
              <a:rPr lang="en-US" dirty="0" smtClean="0"/>
              <a:t>subtract current model from gridded or </a:t>
            </a:r>
            <a:r>
              <a:rPr lang="en-US" dirty="0" err="1" smtClean="0"/>
              <a:t>ungridded</a:t>
            </a:r>
            <a:r>
              <a:rPr lang="en-US" dirty="0" smtClean="0"/>
              <a:t> visibilities and</a:t>
            </a:r>
          </a:p>
          <a:p>
            <a:pPr marL="1128246" lvl="2" indent="-457200">
              <a:buFont typeface="+mj-lt"/>
              <a:buAutoNum type="alphaLcPeriod"/>
            </a:pPr>
            <a:r>
              <a:rPr lang="en-US" dirty="0" err="1" smtClean="0"/>
              <a:t>goto</a:t>
            </a:r>
            <a:r>
              <a:rPr lang="en-US" dirty="0" smtClean="0"/>
              <a:t> 1 (Clark 1b, CS 1a) unless final flux or iteration limit reached</a:t>
            </a:r>
          </a:p>
          <a:p>
            <a:pPr marL="912246" lvl="1" indent="-457200">
              <a:buFont typeface="+mj-lt"/>
              <a:buAutoNum type="arabicPeriod"/>
            </a:pPr>
            <a:r>
              <a:rPr lang="en-US" dirty="0" smtClean="0"/>
              <a:t>Restore model convolved with </a:t>
            </a:r>
            <a:r>
              <a:rPr lang="en-US" dirty="0" err="1" smtClean="0"/>
              <a:t>gaussian</a:t>
            </a:r>
            <a:r>
              <a:rPr lang="en-US" dirty="0" smtClean="0"/>
              <a:t> beam to residual image</a:t>
            </a:r>
            <a:endParaRPr lang="en-US" dirty="0"/>
          </a:p>
        </p:txBody>
      </p:sp>
      <p:sp>
        <p:nvSpPr>
          <p:cNvPr id="2" name="Curved Right Arrow 1"/>
          <p:cNvSpPr/>
          <p:nvPr/>
        </p:nvSpPr>
        <p:spPr>
          <a:xfrm rot="10800000">
            <a:off x="8352420" y="2312876"/>
            <a:ext cx="731520" cy="160298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1956" y="292494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F9B"/>
                </a:solidFill>
              </a:rPr>
              <a:t>minor</a:t>
            </a:r>
            <a:endParaRPr lang="en-US" dirty="0">
              <a:solidFill>
                <a:srgbClr val="007F9B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 rot="10800000">
            <a:off x="143508" y="1844824"/>
            <a:ext cx="585349" cy="2980348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516" y="2564904"/>
            <a:ext cx="288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major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25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515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CLEAN example 1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0" y="1520800"/>
            <a:ext cx="4262400" cy="119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Model: 5 point sources + 1 gaussian</a:t>
            </a:r>
          </a:p>
          <a:p>
            <a:pPr>
              <a:spcBef>
                <a:spcPct val="50000"/>
              </a:spcBef>
            </a:pPr>
            <a:r>
              <a:rPr lang="en-US"/>
              <a:t>Point: 1,0.5,0.25,0.1,0.01 Jy</a:t>
            </a:r>
          </a:p>
          <a:p>
            <a:pPr>
              <a:spcBef>
                <a:spcPct val="50000"/>
              </a:spcBef>
            </a:pPr>
            <a:r>
              <a:rPr lang="en-US"/>
              <a:t>Gaussian: 0.1Jy, 10”x10”</a:t>
            </a:r>
          </a:p>
        </p:txBody>
      </p:sp>
      <p:pic>
        <p:nvPicPr>
          <p:cNvPr id="93192" name="Picture 8" descr="dirty-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0" y="2963831"/>
            <a:ext cx="3672000" cy="293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4" name="Picture 10" descr="restor-poi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720" y="1221248"/>
            <a:ext cx="3672000" cy="293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1347840" y="5933423"/>
            <a:ext cx="2315520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Dirty image</a:t>
            </a: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7761600" y="2050776"/>
            <a:ext cx="1382400" cy="133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Restored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1,5,10,20,50,100,200,500</a:t>
            </a:r>
            <a:r>
              <a:rPr lang="en-US" dirty="0"/>
              <a:t>, 1000 CC’s</a:t>
            </a: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7937280" y="4700653"/>
            <a:ext cx="1206720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Residual</a:t>
            </a:r>
          </a:p>
        </p:txBody>
      </p:sp>
      <p:pic>
        <p:nvPicPr>
          <p:cNvPr id="93201" name="Picture 17" descr="resid-point"/>
          <p:cNvPicPr>
            <a:picLocks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2880" y="3910011"/>
            <a:ext cx="3684960" cy="294798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26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949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CLEAN example 2</a:t>
            </a:r>
          </a:p>
        </p:txBody>
      </p:sp>
      <p:pic>
        <p:nvPicPr>
          <p:cNvPr id="86024" name="Picture 8" descr="m31"/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521" y="4085709"/>
            <a:ext cx="2936160" cy="234888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6026" name="Picture 10" descr="dirty"/>
          <p:cNvPicPr>
            <a:picLocks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7200" y="4085709"/>
            <a:ext cx="2936160" cy="234888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0" y="1854915"/>
            <a:ext cx="967680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0" y="1644653"/>
            <a:ext cx="1036800" cy="368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Clean Model</a:t>
            </a:r>
          </a:p>
          <a:p>
            <a:pPr>
              <a:spcBef>
                <a:spcPct val="50000"/>
              </a:spcBef>
            </a:pPr>
            <a:r>
              <a:rPr lang="en-US"/>
              <a:t>1,     10, 100, 1000, 10000, 100000 CC’s</a:t>
            </a:r>
          </a:p>
          <a:p>
            <a:pPr>
              <a:spcBef>
                <a:spcPct val="50000"/>
              </a:spcBef>
            </a:pPr>
            <a:r>
              <a:rPr lang="en-US"/>
              <a:t>True Sky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8040960" y="1947085"/>
            <a:ext cx="1103040" cy="340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Restored Image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Dirty Image</a:t>
            </a:r>
          </a:p>
        </p:txBody>
      </p:sp>
      <p:pic>
        <p:nvPicPr>
          <p:cNvPr id="86036" name="Picture 20" descr="hogbom-mdl"/>
          <p:cNvPicPr>
            <a:picLocks noChangeAspect="1" noChangeArrowheads="1" noCrop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2961" y="1600009"/>
            <a:ext cx="2934720" cy="234744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6037" name="Picture 21" descr="hogbom-restor"/>
          <p:cNvPicPr>
            <a:picLocks noChangeAspect="1" noChangeArrowheads="1" noCrop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7201" y="1600009"/>
            <a:ext cx="2934720" cy="234744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5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</a:t>
            </a:r>
            <a:r>
              <a:rPr lang="mr-IN" dirty="0" smtClean="0"/>
              <a:t>–</a:t>
            </a:r>
            <a:r>
              <a:rPr lang="en-US" dirty="0" smtClean="0"/>
              <a:t> effect of cell size</a:t>
            </a:r>
            <a:endParaRPr lang="en-US" dirty="0"/>
          </a:p>
        </p:txBody>
      </p:sp>
      <p:pic>
        <p:nvPicPr>
          <p:cNvPr id="7" name="Content Placeholder 6" descr="Screen Shot 2017-09-25 at 18.05.54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5" b="-1377"/>
          <a:stretch/>
        </p:blipFill>
        <p:spPr>
          <a:xfrm>
            <a:off x="287524" y="1459207"/>
            <a:ext cx="8353685" cy="296007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28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287524" y="4617132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pixels/beam                                  6 pixels/beam                        12 pixels/beam</a:t>
            </a:r>
          </a:p>
          <a:p>
            <a:endParaRPr lang="en-US" dirty="0"/>
          </a:p>
          <a:p>
            <a:r>
              <a:rPr lang="en-US" dirty="0" smtClean="0"/>
              <a:t>A strong point source between pixels takes a lot of positive and negative components to clean and causes Dynamic Range problems (1000:1)</a:t>
            </a:r>
          </a:p>
          <a:p>
            <a:r>
              <a:rPr lang="en-US" dirty="0" smtClean="0"/>
              <a:t>Fix: put the source on a pixel or (if &gt;2) use smaller pixels to limit size of 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20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829452"/>
            <a:r>
              <a:rPr lang="en-US" dirty="0"/>
              <a:t>CLEAN </a:t>
            </a:r>
            <a:r>
              <a:rPr lang="en-US" dirty="0" smtClean="0"/>
              <a:t>Strengths      &amp;       weaknesses</a:t>
            </a:r>
            <a:endParaRPr lang="en-US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311045" indent="-311045" defTabSz="829452"/>
            <a:r>
              <a:rPr lang="en-US" dirty="0"/>
              <a:t>CLEAN works well for fields with many compact sources</a:t>
            </a:r>
          </a:p>
          <a:p>
            <a:pPr marL="311045" indent="-311045" defTabSz="829452"/>
            <a:r>
              <a:rPr lang="en-US" dirty="0"/>
              <a:t>Effect of defects (RFI, source </a:t>
            </a:r>
            <a:r>
              <a:rPr lang="en-US" dirty="0" smtClean="0"/>
              <a:t>variability, gain errors) </a:t>
            </a:r>
            <a:r>
              <a:rPr lang="en-US" dirty="0"/>
              <a:t>is generally very </a:t>
            </a:r>
            <a:r>
              <a:rPr lang="en-US" dirty="0" smtClean="0"/>
              <a:t>local (unlike MEM)</a:t>
            </a:r>
            <a:endParaRPr lang="en-US" dirty="0"/>
          </a:p>
          <a:p>
            <a:pPr marL="311045" indent="-311045" defTabSz="829452"/>
            <a:r>
              <a:rPr lang="en-US" dirty="0"/>
              <a:t>Algorithm can be </a:t>
            </a:r>
            <a:r>
              <a:rPr lang="en-US" dirty="0" smtClean="0"/>
              <a:t>generalized</a:t>
            </a:r>
          </a:p>
          <a:p>
            <a:pPr marL="527045" lvl="1" indent="-311045" defTabSz="829452"/>
            <a:r>
              <a:rPr lang="en-US" dirty="0" smtClean="0"/>
              <a:t>Deal with wide bandwidth</a:t>
            </a:r>
          </a:p>
          <a:p>
            <a:pPr marL="743045" lvl="2" indent="-311045" defTabSz="829452"/>
            <a:r>
              <a:rPr lang="en-US" dirty="0" smtClean="0"/>
              <a:t>MFS Taylor Term imaging</a:t>
            </a:r>
          </a:p>
          <a:p>
            <a:pPr marL="527045" lvl="1" indent="-311045" defTabSz="829452"/>
            <a:r>
              <a:rPr lang="en-US" dirty="0" smtClean="0"/>
              <a:t>Deal with extended emission</a:t>
            </a:r>
          </a:p>
          <a:p>
            <a:pPr marL="743045" lvl="2" indent="-311045" defTabSz="829452"/>
            <a:r>
              <a:rPr lang="en-US" dirty="0" smtClean="0"/>
              <a:t> using Multiple Scales</a:t>
            </a:r>
          </a:p>
          <a:p>
            <a:pPr marL="216000" lvl="1" indent="0" defTabSz="829452">
              <a:buNone/>
            </a:pPr>
            <a:endParaRPr lang="en-US" dirty="0" smtClean="0"/>
          </a:p>
          <a:p>
            <a:pPr marL="311045" indent="-311045" defTabSz="829452"/>
            <a:endParaRPr lang="en-US" sz="800" dirty="0"/>
          </a:p>
          <a:p>
            <a:pPr defTabSz="829452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defTabSz="829452"/>
            <a:r>
              <a:rPr lang="en-US" dirty="0" smtClean="0"/>
              <a:t>Standard CLEAN </a:t>
            </a:r>
            <a:r>
              <a:rPr lang="en-US" dirty="0"/>
              <a:t>works poorly for very extended objects</a:t>
            </a:r>
            <a:r>
              <a:rPr lang="en-US" dirty="0" smtClean="0"/>
              <a:t>:</a:t>
            </a:r>
          </a:p>
          <a:p>
            <a:pPr lvl="1" defTabSz="829452"/>
            <a:r>
              <a:rPr lang="en-US" dirty="0" smtClean="0"/>
              <a:t>Slow </a:t>
            </a:r>
            <a:r>
              <a:rPr lang="en-US" dirty="0"/>
              <a:t>(too many faint point components needed</a:t>
            </a:r>
            <a:r>
              <a:rPr lang="en-US" dirty="0" smtClean="0"/>
              <a:t>)</a:t>
            </a:r>
          </a:p>
          <a:p>
            <a:pPr lvl="1" defTabSz="829452"/>
            <a:r>
              <a:rPr lang="en-US" dirty="0" smtClean="0"/>
              <a:t>Corrugation instability</a:t>
            </a:r>
          </a:p>
          <a:p>
            <a:pPr lvl="1" defTabSz="829452"/>
            <a:r>
              <a:rPr lang="en-US" dirty="0" smtClean="0"/>
              <a:t>Negative </a:t>
            </a:r>
            <a:r>
              <a:rPr lang="en-US" dirty="0"/>
              <a:t>bowl effect </a:t>
            </a:r>
            <a:r>
              <a:rPr lang="mr-IN" dirty="0"/>
              <a:t>–</a:t>
            </a:r>
            <a:r>
              <a:rPr lang="en-US" dirty="0"/>
              <a:t> large source surrounded by negative pixel</a:t>
            </a:r>
          </a:p>
          <a:p>
            <a:r>
              <a:rPr lang="en-US" dirty="0" smtClean="0"/>
              <a:t>CLEAN Bias (`</a:t>
            </a:r>
            <a:r>
              <a:rPr lang="en-US" dirty="0" err="1" smtClean="0"/>
              <a:t>overcleaning</a:t>
            </a:r>
            <a:r>
              <a:rPr lang="en-US" dirty="0" smtClean="0"/>
              <a:t>’)</a:t>
            </a:r>
          </a:p>
          <a:p>
            <a:pPr lvl="1"/>
            <a:r>
              <a:rPr lang="en-US" dirty="0" smtClean="0"/>
              <a:t>artificially low noise, wrong fluxes</a:t>
            </a:r>
          </a:p>
          <a:p>
            <a:pPr lvl="1"/>
            <a:r>
              <a:rPr lang="en-US" dirty="0" smtClean="0"/>
              <a:t>Affects snapshot/mosaic/line observations with sparse </a:t>
            </a:r>
            <a:r>
              <a:rPr lang="en-US" dirty="0" err="1" smtClean="0"/>
              <a:t>uv</a:t>
            </a:r>
            <a:r>
              <a:rPr lang="en-US" dirty="0" smtClean="0"/>
              <a:t> coverage</a:t>
            </a:r>
          </a:p>
          <a:p>
            <a:pPr lvl="1"/>
            <a:r>
              <a:rPr lang="en-US" dirty="0" smtClean="0"/>
              <a:t>Fix: clean boxes, fewer iterations, joint </a:t>
            </a:r>
            <a:r>
              <a:rPr lang="en-US" dirty="0" err="1" smtClean="0"/>
              <a:t>deconvolution</a:t>
            </a:r>
            <a:endParaRPr lang="en-US" dirty="0" smtClean="0"/>
          </a:p>
          <a:p>
            <a:r>
              <a:rPr lang="en-US" dirty="0" smtClean="0"/>
              <a:t>Clark CLEAN can diverge</a:t>
            </a:r>
          </a:p>
          <a:p>
            <a:pPr lvl="1"/>
            <a:r>
              <a:rPr lang="en-US" dirty="0" smtClean="0"/>
              <a:t>Poor beam,  </a:t>
            </a:r>
            <a:r>
              <a:rPr lang="en-US" dirty="0"/>
              <a:t>large </a:t>
            </a:r>
            <a:r>
              <a:rPr lang="en-US" dirty="0" smtClean="0"/>
              <a:t># iterations</a:t>
            </a:r>
          </a:p>
          <a:p>
            <a:pPr lvl="1"/>
            <a:r>
              <a:rPr lang="en-US" dirty="0" smtClean="0"/>
              <a:t>Fix: extend </a:t>
            </a:r>
            <a:r>
              <a:rPr lang="en-US" dirty="0"/>
              <a:t>size of beam </a:t>
            </a:r>
            <a:r>
              <a:rPr lang="en-US" dirty="0" smtClean="0"/>
              <a:t>patch, </a:t>
            </a:r>
            <a:r>
              <a:rPr lang="en-US" dirty="0"/>
              <a:t>use </a:t>
            </a:r>
            <a:r>
              <a:rPr lang="en-US" dirty="0" err="1"/>
              <a:t>H</a:t>
            </a:r>
            <a:r>
              <a:rPr lang="en-US" dirty="0" err="1">
                <a:cs typeface="Times New Roman" charset="0"/>
              </a:rPr>
              <a:t>ö</a:t>
            </a:r>
            <a:r>
              <a:rPr lang="en-US" dirty="0" err="1"/>
              <a:t>gbom</a:t>
            </a:r>
            <a:r>
              <a:rPr lang="en-US" dirty="0"/>
              <a:t> Clean </a:t>
            </a:r>
            <a:r>
              <a:rPr lang="en-US" dirty="0" smtClean="0"/>
              <a:t>instead or do major iteration sooner</a:t>
            </a:r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29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853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16"/>
          <p:cNvSpPr>
            <a:spLocks noChangeArrowheads="1"/>
          </p:cNvSpPr>
          <p:nvPr/>
        </p:nvSpPr>
        <p:spPr bwMode="auto">
          <a:xfrm rot="13560000">
            <a:off x="5258232" y="5690574"/>
            <a:ext cx="170012" cy="509171"/>
          </a:xfrm>
          <a:prstGeom prst="triangle">
            <a:avLst>
              <a:gd name="adj" fmla="val 50000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9532" y="296652"/>
            <a:ext cx="7184160" cy="822327"/>
          </a:xfrm>
        </p:spPr>
        <p:txBody>
          <a:bodyPr/>
          <a:lstStyle/>
          <a:p>
            <a:r>
              <a:rPr lang="en-US" dirty="0"/>
              <a:t>Interferometry 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052736"/>
            <a:ext cx="4248472" cy="4834587"/>
          </a:xfrm>
        </p:spPr>
        <p:txBody>
          <a:bodyPr>
            <a:normAutofit/>
          </a:bodyPr>
          <a:lstStyle/>
          <a:p>
            <a:pPr marL="457930" indent="-259204">
              <a:spcBef>
                <a:spcPct val="20000"/>
              </a:spcBef>
              <a:buClr>
                <a:srgbClr val="000000"/>
              </a:buClr>
            </a:pPr>
            <a:r>
              <a:rPr lang="en-US" sz="2600" dirty="0" smtClean="0">
                <a:solidFill>
                  <a:srgbClr val="000000"/>
                </a:solidFill>
              </a:rPr>
              <a:t>Long </a:t>
            </a:r>
            <a:r>
              <a:rPr lang="en-US" sz="2600" dirty="0">
                <a:solidFill>
                  <a:srgbClr val="000000"/>
                </a:solidFill>
              </a:rPr>
              <a:t>baseline</a:t>
            </a:r>
          </a:p>
          <a:p>
            <a:pPr marL="820815" lvl="1" indent="-207363">
              <a:spcBef>
                <a:spcPct val="20000"/>
              </a:spcBef>
              <a:buClr>
                <a:srgbClr val="000000"/>
              </a:buClr>
              <a:buFont typeface="Times New Roman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</a:t>
            </a:r>
            <a:r>
              <a:rPr lang="en-US" sz="1800" dirty="0" smtClean="0">
                <a:solidFill>
                  <a:srgbClr val="000000"/>
                </a:solidFill>
              </a:rPr>
              <a:t>elay variation of many wavelengths </a:t>
            </a:r>
            <a:r>
              <a:rPr lang="en-US" sz="1800" dirty="0">
                <a:solidFill>
                  <a:srgbClr val="000000"/>
                </a:solidFill>
              </a:rPr>
              <a:t>across field</a:t>
            </a:r>
            <a:r>
              <a:rPr lang="en-US" sz="1800" dirty="0" smtClean="0">
                <a:solidFill>
                  <a:srgbClr val="000000"/>
                </a:solidFill>
              </a:rPr>
              <a:t>,</a:t>
            </a:r>
          </a:p>
          <a:p>
            <a:pPr marL="820815" lvl="1" indent="-207363">
              <a:spcBef>
                <a:spcPct val="20000"/>
              </a:spcBef>
              <a:buClr>
                <a:srgbClr val="000000"/>
              </a:buClr>
              <a:buFont typeface="Times New Roman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narrow </a:t>
            </a:r>
            <a:r>
              <a:rPr lang="en-US" sz="1800" dirty="0">
                <a:solidFill>
                  <a:srgbClr val="000000"/>
                </a:solidFill>
              </a:rPr>
              <a:t>fringe pattern</a:t>
            </a:r>
            <a:r>
              <a:rPr lang="en-US" sz="1800" dirty="0" smtClean="0">
                <a:solidFill>
                  <a:srgbClr val="000000"/>
                </a:solidFill>
              </a:rPr>
              <a:t>,</a:t>
            </a:r>
          </a:p>
          <a:p>
            <a:pPr marL="820815" lvl="1" indent="-207363">
              <a:spcBef>
                <a:spcPct val="20000"/>
              </a:spcBef>
              <a:buClr>
                <a:srgbClr val="000000"/>
              </a:buClr>
              <a:buFont typeface="Times New Roman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extended </a:t>
            </a:r>
            <a:r>
              <a:rPr lang="en-US" sz="1800" dirty="0">
                <a:solidFill>
                  <a:srgbClr val="000000"/>
                </a:solidFill>
              </a:rPr>
              <a:t>sources average </a:t>
            </a:r>
            <a:r>
              <a:rPr lang="en-US" sz="1800" dirty="0" smtClean="0">
                <a:solidFill>
                  <a:srgbClr val="000000"/>
                </a:solidFill>
              </a:rPr>
              <a:t>out</a:t>
            </a:r>
          </a:p>
          <a:p>
            <a:pPr marL="820815" lvl="1" indent="-207363">
              <a:spcBef>
                <a:spcPct val="20000"/>
              </a:spcBef>
              <a:buClr>
                <a:srgbClr val="000000"/>
              </a:buClr>
              <a:buFont typeface="Times New Roman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high </a:t>
            </a:r>
            <a:r>
              <a:rPr lang="en-US" sz="1800" dirty="0">
                <a:solidFill>
                  <a:srgbClr val="000000"/>
                </a:solidFill>
              </a:rPr>
              <a:t>resolution</a:t>
            </a:r>
          </a:p>
          <a:p>
            <a:pPr marL="457930" indent="-259204">
              <a:spcBef>
                <a:spcPct val="20000"/>
              </a:spcBef>
              <a:buClr>
                <a:srgbClr val="000000"/>
              </a:buClr>
            </a:pPr>
            <a:r>
              <a:rPr lang="en-US" sz="2600" dirty="0">
                <a:solidFill>
                  <a:srgbClr val="000000"/>
                </a:solidFill>
              </a:rPr>
              <a:t>Short baseline</a:t>
            </a:r>
          </a:p>
          <a:p>
            <a:pPr marL="820815" lvl="1" indent="-207363">
              <a:spcBef>
                <a:spcPct val="20000"/>
              </a:spcBef>
              <a:buClr>
                <a:srgbClr val="000000"/>
              </a:buClr>
              <a:buFont typeface="Times New Roman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Small delay </a:t>
            </a:r>
            <a:r>
              <a:rPr lang="en-US" sz="1800" dirty="0">
                <a:solidFill>
                  <a:srgbClr val="000000"/>
                </a:solidFill>
              </a:rPr>
              <a:t>variation across </a:t>
            </a:r>
            <a:r>
              <a:rPr lang="en-US" sz="1800" dirty="0" smtClean="0">
                <a:solidFill>
                  <a:srgbClr val="000000"/>
                </a:solidFill>
              </a:rPr>
              <a:t>field</a:t>
            </a:r>
          </a:p>
          <a:p>
            <a:pPr marL="820815" lvl="1" indent="-207363">
              <a:spcBef>
                <a:spcPct val="20000"/>
              </a:spcBef>
              <a:buClr>
                <a:srgbClr val="000000"/>
              </a:buClr>
              <a:buFont typeface="Times New Roman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wide </a:t>
            </a:r>
            <a:r>
              <a:rPr lang="en-US" sz="1800" dirty="0">
                <a:solidFill>
                  <a:srgbClr val="000000"/>
                </a:solidFill>
              </a:rPr>
              <a:t>fringe pattern, 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20815" lvl="1" indent="-207363">
              <a:spcBef>
                <a:spcPct val="20000"/>
              </a:spcBef>
              <a:buClr>
                <a:srgbClr val="000000"/>
              </a:buClr>
              <a:buFont typeface="Times New Roman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flux </a:t>
            </a:r>
            <a:r>
              <a:rPr lang="en-US" sz="1800" dirty="0">
                <a:solidFill>
                  <a:srgbClr val="000000"/>
                </a:solidFill>
              </a:rPr>
              <a:t>from extended sources adds up </a:t>
            </a:r>
          </a:p>
          <a:p>
            <a:pPr marL="820815" lvl="1" indent="-207363">
              <a:spcBef>
                <a:spcPct val="20000"/>
              </a:spcBef>
              <a:buClr>
                <a:srgbClr val="000000"/>
              </a:buClr>
              <a:buFont typeface="Times New Roman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low resolution</a:t>
            </a:r>
            <a:endParaRPr lang="en-US" sz="2200" dirty="0" smtClean="0">
              <a:solidFill>
                <a:srgbClr val="000000"/>
              </a:solidFill>
            </a:endParaRPr>
          </a:p>
          <a:p>
            <a:pPr marL="613452" lvl="1" indent="0">
              <a:spcBef>
                <a:spcPct val="20000"/>
              </a:spcBef>
              <a:buClr>
                <a:srgbClr val="000000"/>
              </a:buClr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22" name="Content Placeholder 5" descr="Screen Shot 2017-09-14 at 11.06.56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t="-3266" r="-245" b="122"/>
          <a:stretch/>
        </p:blipFill>
        <p:spPr>
          <a:xfrm>
            <a:off x="4716016" y="152636"/>
            <a:ext cx="4068452" cy="3062516"/>
          </a:xfrm>
        </p:spPr>
      </p:pic>
      <p:sp>
        <p:nvSpPr>
          <p:cNvPr id="56324" name="Line 4"/>
          <p:cNvSpPr>
            <a:spLocks noChangeShapeType="1"/>
          </p:cNvSpPr>
          <p:nvPr/>
        </p:nvSpPr>
        <p:spPr bwMode="auto">
          <a:xfrm>
            <a:off x="4854111" y="6402752"/>
            <a:ext cx="360477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56329" name="Picture 9" descr="MCj0335238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10" y="6097698"/>
            <a:ext cx="330788" cy="31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 descr="MCj0335238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73" y="6097698"/>
            <a:ext cx="330788" cy="31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1" descr="MCj0335238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161" y="6097698"/>
            <a:ext cx="330788" cy="31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8" name="Line 18"/>
          <p:cNvSpPr>
            <a:spLocks noChangeShapeType="1"/>
          </p:cNvSpPr>
          <p:nvPr/>
        </p:nvSpPr>
        <p:spPr bwMode="auto">
          <a:xfrm rot="13260000">
            <a:off x="5437193" y="4991734"/>
            <a:ext cx="2600151" cy="67087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6341" name="Line 21"/>
          <p:cNvSpPr>
            <a:spLocks noChangeShapeType="1"/>
          </p:cNvSpPr>
          <p:nvPr/>
        </p:nvSpPr>
        <p:spPr bwMode="auto">
          <a:xfrm rot="13260000" flipV="1">
            <a:off x="4935931" y="5422542"/>
            <a:ext cx="3022678" cy="204117"/>
          </a:xfrm>
          <a:prstGeom prst="line">
            <a:avLst/>
          </a:prstGeom>
          <a:noFill/>
          <a:ln w="19050">
            <a:solidFill>
              <a:srgbClr val="3366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6344" name="Line 24"/>
          <p:cNvSpPr>
            <a:spLocks noChangeShapeType="1"/>
          </p:cNvSpPr>
          <p:nvPr/>
        </p:nvSpPr>
        <p:spPr bwMode="auto">
          <a:xfrm rot="13260000" flipV="1">
            <a:off x="4443841" y="5854328"/>
            <a:ext cx="1685500" cy="121124"/>
          </a:xfrm>
          <a:prstGeom prst="line">
            <a:avLst/>
          </a:prstGeom>
          <a:noFill/>
          <a:ln w="19050">
            <a:solidFill>
              <a:srgbClr val="3366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6345" name="Line 25"/>
          <p:cNvSpPr>
            <a:spLocks noChangeShapeType="1"/>
          </p:cNvSpPr>
          <p:nvPr/>
        </p:nvSpPr>
        <p:spPr bwMode="auto">
          <a:xfrm rot="13260000" flipV="1">
            <a:off x="4385859" y="6015602"/>
            <a:ext cx="1104575" cy="65048"/>
          </a:xfrm>
          <a:prstGeom prst="line">
            <a:avLst/>
          </a:prstGeom>
          <a:noFill/>
          <a:ln w="19050">
            <a:solidFill>
              <a:srgbClr val="3366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6348" name="Line 28"/>
          <p:cNvSpPr>
            <a:spLocks noChangeShapeType="1"/>
          </p:cNvSpPr>
          <p:nvPr/>
        </p:nvSpPr>
        <p:spPr bwMode="auto">
          <a:xfrm flipV="1">
            <a:off x="5112061" y="5913275"/>
            <a:ext cx="360040" cy="2557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6349" name="Line 29"/>
          <p:cNvSpPr>
            <a:spLocks noChangeShapeType="1"/>
          </p:cNvSpPr>
          <p:nvPr/>
        </p:nvSpPr>
        <p:spPr bwMode="auto">
          <a:xfrm flipV="1">
            <a:off x="5112060" y="5913275"/>
            <a:ext cx="216024" cy="2557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6350" name="Line 30"/>
          <p:cNvSpPr>
            <a:spLocks noChangeShapeType="1"/>
          </p:cNvSpPr>
          <p:nvPr/>
        </p:nvSpPr>
        <p:spPr bwMode="auto">
          <a:xfrm flipV="1">
            <a:off x="5112060" y="5121188"/>
            <a:ext cx="828092" cy="10564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6351" name="Line 31"/>
          <p:cNvSpPr>
            <a:spLocks noChangeShapeType="1"/>
          </p:cNvSpPr>
          <p:nvPr/>
        </p:nvSpPr>
        <p:spPr bwMode="auto">
          <a:xfrm flipV="1">
            <a:off x="5076056" y="5121187"/>
            <a:ext cx="1512168" cy="10768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6334" name="AutoShape 14"/>
          <p:cNvSpPr>
            <a:spLocks noChangeArrowheads="1"/>
          </p:cNvSpPr>
          <p:nvPr/>
        </p:nvSpPr>
        <p:spPr bwMode="auto">
          <a:xfrm rot="19550949">
            <a:off x="7700824" y="2885003"/>
            <a:ext cx="568067" cy="1059838"/>
          </a:xfrm>
          <a:prstGeom prst="irregularSeal2">
            <a:avLst/>
          </a:prstGeom>
          <a:gradFill rotWithShape="1">
            <a:gsLst>
              <a:gs pos="0">
                <a:srgbClr val="00B8FF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 rot="13260000">
            <a:off x="4172014" y="5231149"/>
            <a:ext cx="2078252" cy="55208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rot="13260000">
            <a:off x="3829170" y="5409441"/>
            <a:ext cx="1827838" cy="48353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 rot="13560000">
            <a:off x="5809297" y="5752673"/>
            <a:ext cx="170012" cy="509171"/>
          </a:xfrm>
          <a:prstGeom prst="triangle">
            <a:avLst>
              <a:gd name="adj" fmla="val 50000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1" name="AutoShape 16"/>
          <p:cNvSpPr>
            <a:spLocks noChangeArrowheads="1"/>
          </p:cNvSpPr>
          <p:nvPr/>
        </p:nvSpPr>
        <p:spPr bwMode="auto">
          <a:xfrm rot="13560000">
            <a:off x="7501485" y="5752672"/>
            <a:ext cx="170012" cy="509171"/>
          </a:xfrm>
          <a:prstGeom prst="triangle">
            <a:avLst>
              <a:gd name="adj" fmla="val 50000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7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MEM – Maximum Entropy Method</a:t>
            </a:r>
          </a:p>
          <a:p>
            <a:pPr lvl="1"/>
            <a:r>
              <a:rPr lang="en-AU" dirty="0"/>
              <a:t>Tries to find the ‘smoothest’ image that is consistent with the data</a:t>
            </a:r>
          </a:p>
          <a:p>
            <a:pPr lvl="1"/>
            <a:r>
              <a:rPr lang="en-AU" dirty="0"/>
              <a:t>Image with lowest ‘information content’ for given total flux</a:t>
            </a:r>
          </a:p>
          <a:p>
            <a:pPr lvl="1"/>
            <a:r>
              <a:rPr lang="en-AU" dirty="0"/>
              <a:t>No data </a:t>
            </a:r>
            <a:r>
              <a:rPr lang="en-AU" dirty="0">
                <a:cs typeface="Times New Roman" charset="0"/>
              </a:rPr>
              <a:t>→ flat image</a:t>
            </a:r>
          </a:p>
          <a:p>
            <a:r>
              <a:rPr lang="en-AU" dirty="0"/>
              <a:t>Define smoothness via the ‘entropy’ H</a:t>
            </a:r>
          </a:p>
          <a:p>
            <a:pPr lvl="1"/>
            <a:r>
              <a:rPr lang="en-AU" dirty="0"/>
              <a:t>H = -</a:t>
            </a:r>
            <a:r>
              <a:rPr lang="en-AU" dirty="0">
                <a:cs typeface="Times New Roman" charset="0"/>
              </a:rPr>
              <a:t>∑</a:t>
            </a:r>
            <a:r>
              <a:rPr lang="en-AU" baseline="-25000" dirty="0" err="1">
                <a:cs typeface="Times New Roman" charset="0"/>
              </a:rPr>
              <a:t>k</a:t>
            </a:r>
            <a:r>
              <a:rPr lang="en-AU" dirty="0" err="1">
                <a:cs typeface="Times New Roman" charset="0"/>
              </a:rPr>
              <a:t>I</a:t>
            </a:r>
            <a:r>
              <a:rPr lang="en-AU" baseline="-25000" dirty="0" err="1">
                <a:cs typeface="Times New Roman" charset="0"/>
              </a:rPr>
              <a:t>k</a:t>
            </a:r>
            <a:r>
              <a:rPr lang="en-AU" dirty="0">
                <a:cs typeface="Times New Roman" charset="0"/>
              </a:rPr>
              <a:t> </a:t>
            </a:r>
            <a:r>
              <a:rPr lang="en-AU" dirty="0" err="1">
                <a:cs typeface="Times New Roman" charset="0"/>
              </a:rPr>
              <a:t>ln</a:t>
            </a:r>
            <a:r>
              <a:rPr lang="en-AU" dirty="0">
                <a:cs typeface="Times New Roman" charset="0"/>
              </a:rPr>
              <a:t>(</a:t>
            </a:r>
            <a:r>
              <a:rPr lang="en-AU" dirty="0" err="1">
                <a:cs typeface="Times New Roman" charset="0"/>
              </a:rPr>
              <a:t>I</a:t>
            </a:r>
            <a:r>
              <a:rPr lang="en-AU" baseline="-25000" dirty="0" err="1">
                <a:cs typeface="Times New Roman" charset="0"/>
              </a:rPr>
              <a:t>k</a:t>
            </a:r>
            <a:r>
              <a:rPr lang="en-AU" dirty="0">
                <a:cs typeface="Times New Roman" charset="0"/>
              </a:rPr>
              <a:t>/</a:t>
            </a:r>
            <a:r>
              <a:rPr lang="en-AU" dirty="0" err="1">
                <a:cs typeface="Times New Roman" charset="0"/>
              </a:rPr>
              <a:t>M</a:t>
            </a:r>
            <a:r>
              <a:rPr lang="en-AU" baseline="-25000" dirty="0" err="1">
                <a:cs typeface="Times New Roman" charset="0"/>
              </a:rPr>
              <a:t>k</a:t>
            </a:r>
            <a:r>
              <a:rPr lang="en-AU" dirty="0" err="1">
                <a:cs typeface="Times New Roman" charset="0"/>
              </a:rPr>
              <a:t>e</a:t>
            </a:r>
            <a:r>
              <a:rPr lang="en-AU" dirty="0">
                <a:cs typeface="Times New Roman" charset="0"/>
              </a:rPr>
              <a:t>),		</a:t>
            </a:r>
            <a:r>
              <a:rPr lang="en-AU" dirty="0" err="1">
                <a:cs typeface="Times New Roman" charset="0"/>
              </a:rPr>
              <a:t>I</a:t>
            </a:r>
            <a:r>
              <a:rPr lang="en-AU" baseline="-25000" dirty="0" err="1">
                <a:cs typeface="Times New Roman" charset="0"/>
              </a:rPr>
              <a:t>k</a:t>
            </a:r>
            <a:r>
              <a:rPr lang="en-AU" dirty="0">
                <a:cs typeface="Times New Roman" charset="0"/>
              </a:rPr>
              <a:t>=pixel k in the image</a:t>
            </a:r>
          </a:p>
          <a:p>
            <a:pPr lvl="1"/>
            <a:r>
              <a:rPr lang="en-AU" dirty="0">
                <a:cs typeface="Times New Roman" charset="0"/>
              </a:rPr>
              <a:t>Use of logarithm enforces positivity constraint</a:t>
            </a:r>
          </a:p>
          <a:p>
            <a:pPr lvl="2"/>
            <a:r>
              <a:rPr lang="en-AU" sz="1800" dirty="0">
                <a:cs typeface="Times New Roman" charset="0"/>
              </a:rPr>
              <a:t>negative </a:t>
            </a:r>
            <a:r>
              <a:rPr lang="en-AU" sz="1800" dirty="0" err="1">
                <a:cs typeface="Times New Roman" charset="0"/>
              </a:rPr>
              <a:t>sidelobe</a:t>
            </a:r>
            <a:r>
              <a:rPr lang="en-AU" sz="1800" dirty="0">
                <a:cs typeface="Times New Roman" charset="0"/>
              </a:rPr>
              <a:t> suppression</a:t>
            </a:r>
          </a:p>
          <a:p>
            <a:r>
              <a:rPr lang="en-AU" dirty="0"/>
              <a:t>M</a:t>
            </a:r>
            <a:r>
              <a:rPr lang="en-AU" baseline="-25000" dirty="0"/>
              <a:t>k</a:t>
            </a:r>
            <a:r>
              <a:rPr lang="en-AU" dirty="0"/>
              <a:t> is the prior image - a flat default image can be used, but a good low resolution image, if available, is better</a:t>
            </a:r>
          </a:p>
          <a:p>
            <a:r>
              <a:rPr lang="en-AU" dirty="0" smtClean="0"/>
              <a:t>Data </a:t>
            </a:r>
            <a:r>
              <a:rPr lang="en-AU" dirty="0"/>
              <a:t>constraints are added via </a:t>
            </a:r>
            <a:r>
              <a:rPr lang="el-GR" dirty="0" smtClean="0">
                <a:cs typeface="Times New Roman" charset="0"/>
              </a:rPr>
              <a:t>χ</a:t>
            </a:r>
            <a:r>
              <a:rPr lang="en-US" baseline="30000" dirty="0" smtClean="0">
                <a:cs typeface="Times New Roman" charset="0"/>
              </a:rPr>
              <a:t>2</a:t>
            </a:r>
            <a:r>
              <a:rPr lang="en-US" dirty="0" smtClean="0">
                <a:cs typeface="Times New Roman" charset="0"/>
              </a:rPr>
              <a:t>=</a:t>
            </a:r>
            <a:r>
              <a:rPr lang="en-AU" dirty="0" smtClean="0">
                <a:cs typeface="Times New Roman" charset="0"/>
              </a:rPr>
              <a:t>∑</a:t>
            </a:r>
            <a:r>
              <a:rPr lang="en-AU" baseline="-25000" dirty="0" err="1" smtClean="0">
                <a:cs typeface="Times New Roman" charset="0"/>
              </a:rPr>
              <a:t>i</a:t>
            </a:r>
            <a:r>
              <a:rPr lang="en-AU" dirty="0" smtClean="0">
                <a:cs typeface="Times New Roman" charset="0"/>
              </a:rPr>
              <a:t>(</a:t>
            </a:r>
            <a:r>
              <a:rPr lang="en-AU" dirty="0" err="1" smtClean="0">
                <a:cs typeface="Times New Roman" charset="0"/>
              </a:rPr>
              <a:t>V</a:t>
            </a:r>
            <a:r>
              <a:rPr lang="en-AU" baseline="-25000" dirty="0" err="1" smtClean="0">
                <a:cs typeface="Times New Roman" charset="0"/>
              </a:rPr>
              <a:t>i</a:t>
            </a:r>
            <a:r>
              <a:rPr lang="en-AU" baseline="30000" dirty="0" err="1" smtClean="0">
                <a:cs typeface="Times New Roman" charset="0"/>
              </a:rPr>
              <a:t>obs</a:t>
            </a:r>
            <a:r>
              <a:rPr lang="en-AU" dirty="0" smtClean="0">
                <a:cs typeface="Times New Roman" charset="0"/>
              </a:rPr>
              <a:t> </a:t>
            </a:r>
            <a:r>
              <a:rPr lang="mr-IN" dirty="0" smtClean="0">
                <a:cs typeface="Times New Roman" charset="0"/>
              </a:rPr>
              <a:t>–</a:t>
            </a:r>
            <a:r>
              <a:rPr lang="en-AU" dirty="0" err="1" smtClean="0">
                <a:cs typeface="Times New Roman" charset="0"/>
              </a:rPr>
              <a:t>V</a:t>
            </a:r>
            <a:r>
              <a:rPr lang="en-AU" baseline="-25000" dirty="0" err="1" smtClean="0">
                <a:cs typeface="Times New Roman" charset="0"/>
              </a:rPr>
              <a:t>i</a:t>
            </a:r>
            <a:r>
              <a:rPr lang="en-AU" baseline="30000" dirty="0" err="1" smtClean="0">
                <a:cs typeface="Times New Roman" charset="0"/>
              </a:rPr>
              <a:t>mod</a:t>
            </a:r>
            <a:r>
              <a:rPr lang="en-AU" dirty="0" smtClean="0">
                <a:cs typeface="Times New Roman" charset="0"/>
              </a:rPr>
              <a:t>)</a:t>
            </a:r>
            <a:r>
              <a:rPr lang="en-AU" baseline="30000" dirty="0" smtClean="0">
                <a:cs typeface="Times New Roman" charset="0"/>
              </a:rPr>
              <a:t>2</a:t>
            </a:r>
            <a:r>
              <a:rPr lang="en-AU" dirty="0" smtClean="0">
                <a:cs typeface="Times New Roman" charset="0"/>
              </a:rPr>
              <a:t>/σ</a:t>
            </a:r>
            <a:r>
              <a:rPr lang="en-AU" baseline="-25000" dirty="0" smtClean="0">
                <a:cs typeface="Times New Roman" charset="0"/>
              </a:rPr>
              <a:t>i</a:t>
            </a:r>
            <a:r>
              <a:rPr lang="en-AU" baseline="30000" dirty="0" smtClean="0">
                <a:cs typeface="Times New Roman" charset="0"/>
              </a:rPr>
              <a:t>2</a:t>
            </a:r>
            <a:endParaRPr lang="el-GR" baseline="30000" dirty="0">
              <a:cs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30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280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69" name="Picture 21" descr="maxen-rest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240" y="1539523"/>
            <a:ext cx="3818880" cy="30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755576" y="5265204"/>
            <a:ext cx="7038720" cy="77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25 iterations of MEM</a:t>
            </a:r>
          </a:p>
          <a:p>
            <a:pPr>
              <a:spcBef>
                <a:spcPct val="50000"/>
              </a:spcBef>
            </a:pPr>
            <a:r>
              <a:rPr lang="en-US"/>
              <a:t>Final image = Converged solution</a:t>
            </a: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253440" y="4735217"/>
            <a:ext cx="8593920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Dirty Image                          </a:t>
            </a:r>
            <a:r>
              <a:rPr lang="en-US" dirty="0" smtClean="0"/>
              <a:t>         MEM </a:t>
            </a:r>
            <a:r>
              <a:rPr lang="en-US" dirty="0"/>
              <a:t>restored image          </a:t>
            </a:r>
            <a:r>
              <a:rPr lang="en-US" dirty="0" smtClean="0"/>
              <a:t>        Final </a:t>
            </a:r>
            <a:r>
              <a:rPr lang="en-US" dirty="0"/>
              <a:t>MEM model</a:t>
            </a:r>
          </a:p>
        </p:txBody>
      </p:sp>
      <p:pic>
        <p:nvPicPr>
          <p:cNvPr id="78865" name="Picture 17" descr="dirty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r="13339"/>
          <a:stretch>
            <a:fillRect/>
          </a:stretch>
        </p:blipFill>
        <p:spPr>
          <a:xfrm>
            <a:off x="187201" y="1545283"/>
            <a:ext cx="2797920" cy="305456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8867" name="Picture 19" descr="max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280" y="1545283"/>
            <a:ext cx="2802240" cy="305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31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9943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 Strengths/Weaknesses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cs typeface="Times New Roman" charset="0"/>
              </a:rPr>
              <a:t>In MEM it is easy to add multiple constraints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charset="0"/>
              </a:rPr>
              <a:t>E.g. information from overlapping fields – </a:t>
            </a:r>
            <a:r>
              <a:rPr lang="en-US" dirty="0" err="1">
                <a:cs typeface="Times New Roman" charset="0"/>
              </a:rPr>
              <a:t>mosaicing</a:t>
            </a:r>
            <a:endParaRPr lang="en-US" dirty="0">
              <a:cs typeface="Times New Roman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charset="0"/>
              </a:rPr>
              <a:t>Single dish image added to interferometer data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Times New Roman" charset="0"/>
              </a:rPr>
              <a:t>Works well for extended images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charset="0"/>
              </a:rPr>
              <a:t>Can be much faster than CLEAN for extended structure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charset="0"/>
              </a:rPr>
              <a:t>Tends to fail for point sources embedded in extended emission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Times New Roman" charset="0"/>
              </a:rPr>
              <a:t>More </a:t>
            </a:r>
            <a:r>
              <a:rPr lang="en-US" dirty="0">
                <a:cs typeface="Times New Roman" charset="0"/>
              </a:rPr>
              <a:t>sensitive to data defects (calibration problems </a:t>
            </a:r>
            <a:r>
              <a:rPr lang="en-US" dirty="0" err="1">
                <a:cs typeface="Times New Roman" charset="0"/>
              </a:rPr>
              <a:t>etc</a:t>
            </a:r>
            <a:r>
              <a:rPr lang="en-US" dirty="0">
                <a:cs typeface="Times New Roman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charset="0"/>
              </a:rPr>
              <a:t>Effect of errors not localized, may affect convergence</a:t>
            </a:r>
          </a:p>
          <a:p>
            <a:pPr>
              <a:lnSpc>
                <a:spcPct val="90000"/>
              </a:lnSpc>
            </a:pPr>
            <a:endParaRPr lang="el-GR" dirty="0">
              <a:cs typeface="Times New Roman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32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161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 sensitive methods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CLEAN and MEM work on single pixels</a:t>
            </a:r>
          </a:p>
          <a:p>
            <a:pPr lvl="1"/>
            <a:r>
              <a:rPr lang="en-US" dirty="0"/>
              <a:t>No inherent notion of source size</a:t>
            </a:r>
          </a:p>
          <a:p>
            <a:pPr lvl="1"/>
            <a:r>
              <a:rPr lang="en-US" dirty="0"/>
              <a:t>When we look at an image we identify a collection of sources of different sizes – makes physical sense too</a:t>
            </a:r>
          </a:p>
          <a:p>
            <a:pPr lvl="1"/>
            <a:r>
              <a:rPr lang="en-US" dirty="0"/>
              <a:t>Adjacent pixels in an image are NOT independent</a:t>
            </a:r>
          </a:p>
          <a:p>
            <a:pPr lvl="2"/>
            <a:r>
              <a:rPr lang="en-US" sz="1800" dirty="0"/>
              <a:t>Resolution limit</a:t>
            </a:r>
          </a:p>
          <a:p>
            <a:pPr lvl="2"/>
            <a:r>
              <a:rPr lang="en-US" sz="1800" dirty="0"/>
              <a:t>Intrinsic source size</a:t>
            </a:r>
          </a:p>
          <a:p>
            <a:pPr lvl="2"/>
            <a:r>
              <a:rPr lang="en-US" sz="1800" dirty="0"/>
              <a:t>E.g</a:t>
            </a:r>
            <a:r>
              <a:rPr lang="en-US" sz="1800" dirty="0" smtClean="0"/>
              <a:t>., a </a:t>
            </a:r>
            <a:r>
              <a:rPr lang="en-US" sz="1800" dirty="0" err="1"/>
              <a:t>gaussian</a:t>
            </a:r>
            <a:r>
              <a:rPr lang="en-US" sz="1800" dirty="0"/>
              <a:t> source covering </a:t>
            </a:r>
            <a:r>
              <a:rPr lang="en-US" sz="1800" dirty="0" smtClean="0"/>
              <a:t>1000 </a:t>
            </a:r>
            <a:r>
              <a:rPr lang="en-US" sz="1800" dirty="0"/>
              <a:t>pixels can be represented by only </a:t>
            </a:r>
            <a:r>
              <a:rPr lang="en-US" sz="1800" dirty="0" smtClean="0"/>
              <a:t>6 </a:t>
            </a:r>
            <a:r>
              <a:rPr lang="en-US" sz="1800" dirty="0"/>
              <a:t>parameters instead of </a:t>
            </a:r>
            <a:r>
              <a:rPr lang="en-US" sz="1800" dirty="0" smtClean="0"/>
              <a:t>1000.</a:t>
            </a:r>
            <a:endParaRPr lang="en-US" sz="1800" dirty="0"/>
          </a:p>
          <a:p>
            <a:r>
              <a:rPr lang="en-US" dirty="0"/>
              <a:t>Scale sensitive algorithms try to capture this extra information about a ‘plausible sky’</a:t>
            </a:r>
          </a:p>
          <a:p>
            <a:pPr lvl="1"/>
            <a:r>
              <a:rPr lang="en-US" dirty="0"/>
              <a:t>Reduces number of degrees of freedom in solution</a:t>
            </a:r>
          </a:p>
          <a:p>
            <a:pPr lvl="1"/>
            <a:r>
              <a:rPr lang="en-US" dirty="0"/>
              <a:t>Separation of signal and noise easier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-188640" y="3221618"/>
            <a:ext cx="225105" cy="3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/>
              <a:t>’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33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5095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 sensitive methods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SDI Clean (Steer-Dewdney-Ito)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One of the early attempts to make CLEAN cope with extended structure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Subtracts scaled beam from a patch of pixels around each peak found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Multi-resolution CLEAN (</a:t>
            </a:r>
            <a:r>
              <a:rPr lang="en-US" sz="2000" dirty="0" err="1"/>
              <a:t>Wakker</a:t>
            </a:r>
            <a:r>
              <a:rPr lang="en-US" sz="2000" dirty="0"/>
              <a:t>-Schwarz)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Make images at 2-4 different resolutions, clean lowest resolution first, then clean residuals at higher resolution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Combined model sensitive to all scales with greatly decreased number of iterations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Multi-scale CLEAN (Cornwell-</a:t>
            </a:r>
            <a:r>
              <a:rPr lang="en-US" sz="2000" dirty="0" err="1"/>
              <a:t>Holdaway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Similar, but cleans all scales simultaneously – more robust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Find peak across all </a:t>
            </a:r>
            <a:r>
              <a:rPr lang="en-US" sz="1800" dirty="0" smtClean="0"/>
              <a:t>images 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Remove fraction of peak at that scale from all images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Add corresponding ‘blob’ to model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Iterate until we reach the noise level in all images 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34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590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829452"/>
            <a:r>
              <a:rPr lang="en-AU" i="1" dirty="0" err="1" smtClean="0"/>
              <a:t>Miriad</a:t>
            </a:r>
            <a:r>
              <a:rPr lang="en-AU" i="1" dirty="0" smtClean="0"/>
              <a:t> &amp; CASA</a:t>
            </a:r>
            <a:endParaRPr lang="en-AU" i="1" dirty="0"/>
          </a:p>
        </p:txBody>
      </p:sp>
      <p:graphicFrame>
        <p:nvGraphicFramePr>
          <p:cNvPr id="69659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121324"/>
              </p:ext>
            </p:extLst>
          </p:nvPr>
        </p:nvGraphicFramePr>
        <p:xfrm>
          <a:off x="431540" y="836712"/>
          <a:ext cx="7485201" cy="5492461"/>
        </p:xfrm>
        <a:graphic>
          <a:graphicData uri="http://schemas.openxmlformats.org/drawingml/2006/table">
            <a:tbl>
              <a:tblPr/>
              <a:tblGrid>
                <a:gridCol w="2495067"/>
                <a:gridCol w="1753406"/>
                <a:gridCol w="3236728"/>
              </a:tblGrid>
              <a:tr h="57750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endParaRPr kumimoji="0" lang="en-AU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Miriad</a:t>
                      </a:r>
                      <a:endParaRPr kumimoji="0" lang="en-A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CASA </a:t>
                      </a:r>
                      <a:r>
                        <a:rPr kumimoji="0" lang="mr-IN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–</a:t>
                      </a:r>
                      <a:r>
                        <a:rPr kumimoji="0" lang="en-A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r>
                        <a:rPr kumimoji="0" lang="en-A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tclean</a:t>
                      </a:r>
                      <a:r>
                        <a:rPr kumimoji="0" lang="en-A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task</a:t>
                      </a: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50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Clean algorithms</a:t>
                      </a:r>
                    </a:p>
                  </a:txBody>
                  <a:tcPr marL="91429" marR="91429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clean</a:t>
                      </a:r>
                      <a:endParaRPr kumimoji="0" 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tclean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(newer) and clean task</a:t>
                      </a:r>
                      <a:endParaRPr kumimoji="0" 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50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Joint Pol. clean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cclean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(Q&amp;U)</a:t>
                      </a:r>
                      <a:endParaRPr kumimoji="0" 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deconvolver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=‘</a:t>
                      </a: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clark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’ (IQUV)</a:t>
                      </a:r>
                      <a:endParaRPr kumimoji="0" 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0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Multi-frequency Clean</a:t>
                      </a:r>
                    </a:p>
                  </a:txBody>
                  <a:tcPr marL="91429" marR="91429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mfclean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(I, Iα)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nterms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=2,3,4..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0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Maximum entropy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maxen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deconvolver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=‘</a:t>
                      </a: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mem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’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0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Mosaicing</a:t>
                      </a:r>
                      <a:r>
                        <a:rPr kumimoji="0" lang="en-A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(max entropy, clean)</a:t>
                      </a:r>
                    </a:p>
                  </a:txBody>
                  <a:tcPr marL="91429" marR="91429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mosmem</a:t>
                      </a:r>
                      <a:endParaRPr kumimoji="0" 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mossdi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tclean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gridder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=‘mosaic’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0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Joint </a:t>
                      </a:r>
                      <a:r>
                        <a:rPr kumimoji="0" lang="en-A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polarimetric</a:t>
                      </a:r>
                      <a:r>
                        <a:rPr kumimoji="0" lang="en-A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MEM (</a:t>
                      </a:r>
                      <a:r>
                        <a:rPr kumimoji="0" lang="en-A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single pointing or </a:t>
                      </a:r>
                      <a:r>
                        <a:rPr kumimoji="0" lang="en-A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mosaicing</a:t>
                      </a:r>
                      <a:r>
                        <a:rPr kumimoji="0" lang="en-A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)</a:t>
                      </a:r>
                    </a:p>
                  </a:txBody>
                  <a:tcPr marL="91429" marR="91429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pmosmem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0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W-term or 2d beam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No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63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charset="0"/>
                        <a:buNone/>
                        <a:tabLst/>
                      </a:pP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gridder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=‘</a:t>
                      </a: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wproject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’/‘</a:t>
                      </a:r>
                      <a:r>
                        <a:rPr kumimoji="0" lang="en-A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awproject</a:t>
                      </a:r>
                      <a:r>
                        <a:rPr kumimoji="0" lang="en-A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’</a:t>
                      </a:r>
                      <a:endParaRPr kumimoji="0" lang="en-A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marL="91429" marR="91429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35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166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Friendly Virtual Radio Interferometer</a:t>
            </a:r>
            <a:endParaRPr lang="en-US" dirty="0"/>
          </a:p>
        </p:txBody>
      </p:sp>
      <p:pic>
        <p:nvPicPr>
          <p:cNvPr id="6" name="Content Placeholder 5" descr="Screen Shot 2017-09-25 at 18.20.4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86" b="-3486"/>
          <a:stretch>
            <a:fillRect/>
          </a:stretch>
        </p:blipFill>
        <p:spPr>
          <a:xfrm>
            <a:off x="-15583" y="764705"/>
            <a:ext cx="6861854" cy="37084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36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9" name="Picture 8" descr="Screen Shot 2017-09-25 at 18.20.2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6670507" cy="4541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7543" y="4365104"/>
            <a:ext cx="241176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Great tool to get familiar with imaging and Fourier Transforms</a:t>
            </a:r>
          </a:p>
          <a:p>
            <a:endParaRPr lang="en-US" dirty="0"/>
          </a:p>
          <a:p>
            <a:r>
              <a:rPr lang="en-US" dirty="0" smtClean="0"/>
              <a:t>See Tutorial </a:t>
            </a:r>
          </a:p>
          <a:p>
            <a:r>
              <a:rPr lang="en-US" dirty="0"/>
              <a:t>(</a:t>
            </a:r>
            <a:r>
              <a:rPr lang="en-US" dirty="0" smtClean="0"/>
              <a:t>Cormac Purcell)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4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1" kern="1200" dirty="0" smtClean="0">
                <a:solidFill>
                  <a:schemeClr val="accent2"/>
                </a:solidFill>
                <a:effectLst/>
                <a:latin typeface="+mj-lt"/>
                <a:ea typeface="+mj-ea"/>
                <a:cs typeface="+mj-cs"/>
              </a:rPr>
              <a:t>Acknowledgements</a:t>
            </a:r>
            <a:endParaRPr lang="en-AU" dirty="0" smtClean="0"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775" y="1268413"/>
            <a:ext cx="8461375" cy="792435"/>
          </a:xfrm>
        </p:spPr>
        <p:txBody>
          <a:bodyPr>
            <a:normAutofit/>
          </a:bodyPr>
          <a:lstStyle/>
          <a:p>
            <a:r>
              <a:rPr lang="en-AU" dirty="0" smtClean="0"/>
              <a:t>Previous Imaging talks by Emil </a:t>
            </a:r>
            <a:r>
              <a:rPr lang="en-AU" dirty="0" err="1" smtClean="0"/>
              <a:t>Lenc</a:t>
            </a:r>
            <a:r>
              <a:rPr lang="en-AU" dirty="0" smtClean="0"/>
              <a:t>, </a:t>
            </a:r>
            <a:r>
              <a:rPr lang="en-AU" dirty="0" err="1" smtClean="0"/>
              <a:t>Urvashi</a:t>
            </a:r>
            <a:r>
              <a:rPr lang="en-AU" dirty="0" smtClean="0"/>
              <a:t> Rau, David </a:t>
            </a:r>
            <a:r>
              <a:rPr lang="en-AU" dirty="0" err="1" smtClean="0"/>
              <a:t>Wilner</a:t>
            </a:r>
            <a:endParaRPr lang="en-AU" dirty="0" smtClean="0"/>
          </a:p>
          <a:p>
            <a:endParaRPr lang="en-AU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59532" y="2024844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AU" dirty="0" smtClean="0"/>
              <a:t>References</a:t>
            </a:r>
            <a:endParaRPr lang="en-A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67544" y="2924944"/>
            <a:ext cx="756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Thompson, A.R., Moran, J.M. &amp; </a:t>
            </a:r>
            <a:r>
              <a:rPr lang="en-US" dirty="0" smtClean="0"/>
              <a:t>Swenson</a:t>
            </a:r>
            <a:r>
              <a:rPr lang="en-US" dirty="0"/>
              <a:t>, G. W. </a:t>
            </a:r>
            <a:r>
              <a:rPr lang="en-US" dirty="0" smtClean="0"/>
              <a:t>2017, </a:t>
            </a:r>
            <a:r>
              <a:rPr lang="en-US" dirty="0"/>
              <a:t>“Interferometry and Synthesis in Radio Astronomy” </a:t>
            </a:r>
            <a:r>
              <a:rPr lang="en-US" dirty="0" smtClean="0"/>
              <a:t>3rd </a:t>
            </a:r>
            <a:r>
              <a:rPr lang="en-US" dirty="0"/>
              <a:t>edition </a:t>
            </a:r>
            <a:r>
              <a:rPr lang="en-US" dirty="0" smtClean="0"/>
              <a:t>(OPEN ACCESS </a:t>
            </a:r>
            <a:r>
              <a:rPr lang="en-US" dirty="0" err="1" smtClean="0"/>
              <a:t>ebook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NRAO lectures: </a:t>
            </a:r>
            <a:r>
              <a:rPr lang="en-US" dirty="0">
                <a:hlinkClick r:id="rId2"/>
              </a:rPr>
              <a:t>http://www.aoc.nrao.edu/events/synthesis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37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814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9532" y="2276872"/>
            <a:ext cx="8460940" cy="400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en-US" sz="2000" dirty="0" smtClean="0">
                <a:solidFill>
                  <a:srgbClr val="000000"/>
                </a:solidFill>
              </a:rPr>
              <a:t>V(</a:t>
            </a:r>
            <a:r>
              <a:rPr lang="en-US" sz="2000" dirty="0" err="1" smtClean="0">
                <a:solidFill>
                  <a:srgbClr val="000000"/>
                </a:solidFill>
              </a:rPr>
              <a:t>u,v</a:t>
            </a:r>
            <a:r>
              <a:rPr lang="en-US" sz="2000" dirty="0" smtClean="0">
                <a:solidFill>
                  <a:srgbClr val="000000"/>
                </a:solidFill>
              </a:rPr>
              <a:t>) </a:t>
            </a:r>
            <a:r>
              <a:rPr lang="mr-IN" sz="2000" dirty="0" smtClean="0">
                <a:solidFill>
                  <a:srgbClr val="000000"/>
                </a:solidFill>
              </a:rPr>
              <a:t>–</a:t>
            </a:r>
            <a:r>
              <a:rPr lang="en-US" sz="2000" dirty="0" smtClean="0">
                <a:solidFill>
                  <a:srgbClr val="000000"/>
                </a:solidFill>
              </a:rPr>
              <a:t> complex visibility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dirty="0">
                <a:solidFill>
                  <a:srgbClr val="000000"/>
                </a:solidFill>
              </a:rPr>
              <a:t>coherence between average electric fields across FOV of two </a:t>
            </a:r>
            <a:r>
              <a:rPr lang="en-US" dirty="0" smtClean="0">
                <a:solidFill>
                  <a:srgbClr val="000000"/>
                </a:solidFill>
              </a:rPr>
              <a:t>antennas (</a:t>
            </a:r>
            <a:r>
              <a:rPr lang="en-US" dirty="0" err="1" smtClean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 and j) separated </a:t>
            </a:r>
            <a:r>
              <a:rPr lang="en-US" dirty="0">
                <a:solidFill>
                  <a:srgbClr val="000000"/>
                </a:solidFill>
              </a:rPr>
              <a:t>by a </a:t>
            </a:r>
            <a:r>
              <a:rPr lang="en-US" dirty="0" smtClean="0">
                <a:solidFill>
                  <a:srgbClr val="000000"/>
                </a:solidFill>
              </a:rPr>
              <a:t>baseline (</a:t>
            </a:r>
            <a:r>
              <a:rPr lang="en-US" dirty="0" err="1" smtClean="0">
                <a:solidFill>
                  <a:srgbClr val="000000"/>
                </a:solidFill>
              </a:rPr>
              <a:t>u,v</a:t>
            </a:r>
            <a:r>
              <a:rPr lang="en-US" dirty="0" smtClean="0">
                <a:solidFill>
                  <a:srgbClr val="000000"/>
                </a:solidFill>
              </a:rPr>
              <a:t>) = Fourier transform of sky brightness</a:t>
            </a:r>
          </a:p>
          <a:p>
            <a:pPr marL="285750" indent="-285750">
              <a:spcBef>
                <a:spcPct val="200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Baseline coordinates (</a:t>
            </a:r>
            <a:r>
              <a:rPr lang="en-US" dirty="0" err="1" smtClean="0">
                <a:solidFill>
                  <a:srgbClr val="000000"/>
                </a:solidFill>
              </a:rPr>
              <a:t>u,v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also called </a:t>
            </a:r>
            <a:r>
              <a:rPr lang="en-US" b="1" dirty="0" smtClean="0">
                <a:solidFill>
                  <a:srgbClr val="000000"/>
                </a:solidFill>
              </a:rPr>
              <a:t>spatial frequencies</a:t>
            </a:r>
            <a:r>
              <a:rPr lang="en-US" dirty="0" smtClean="0">
                <a:solidFill>
                  <a:srgbClr val="000000"/>
                </a:solidFill>
              </a:rPr>
              <a:t>, in E-W and N-S direction</a:t>
            </a:r>
          </a:p>
          <a:p>
            <a:pPr marL="742950" lvl="1" indent="-285750">
              <a:spcBef>
                <a:spcPct val="200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attached to the earth: rotates with time relative to sky</a:t>
            </a:r>
          </a:p>
          <a:p>
            <a:pPr marL="742950" lvl="1" indent="-285750">
              <a:spcBef>
                <a:spcPct val="200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easured in wavelengths: changes with frequency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spcBef>
                <a:spcPct val="200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err="1" smtClean="0">
                <a:solidFill>
                  <a:srgbClr val="000000"/>
                </a:solidFill>
              </a:rPr>
              <a:t>l,m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sky brightness distribution</a:t>
            </a:r>
          </a:p>
          <a:p>
            <a:pPr marL="742950" lvl="1" indent="-285750">
              <a:spcBef>
                <a:spcPct val="200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err="1" smtClean="0">
                <a:solidFill>
                  <a:srgbClr val="000000"/>
                </a:solidFill>
              </a:rPr>
              <a:t>l,m</a:t>
            </a:r>
            <a:r>
              <a:rPr lang="en-US" dirty="0" smtClean="0">
                <a:solidFill>
                  <a:srgbClr val="000000"/>
                </a:solidFill>
              </a:rPr>
              <a:t> coordinates on the sky, tangent plane projections of RA and Dec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100000"/>
            </a:pP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</a:rPr>
              <a:t>Single </a:t>
            </a:r>
            <a:r>
              <a:rPr lang="en-US" dirty="0" err="1" smtClean="0">
                <a:solidFill>
                  <a:srgbClr val="000000"/>
                </a:solidFill>
              </a:rPr>
              <a:t>u,v</a:t>
            </a:r>
            <a:r>
              <a:rPr lang="en-US" dirty="0" smtClean="0">
                <a:solidFill>
                  <a:srgbClr val="000000"/>
                </a:solidFill>
              </a:rPr>
              <a:t> point measures response at one spatial frequency in one direction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</a:rPr>
              <a:t>For a good image of the sky we try to fill the </a:t>
            </a:r>
            <a:r>
              <a:rPr lang="en-US" b="1" dirty="0" err="1" smtClean="0">
                <a:solidFill>
                  <a:srgbClr val="000000"/>
                </a:solidFill>
              </a:rPr>
              <a:t>uv</a:t>
            </a:r>
            <a:r>
              <a:rPr lang="en-US" b="1" dirty="0" smtClean="0">
                <a:solidFill>
                  <a:srgbClr val="000000"/>
                </a:solidFill>
              </a:rPr>
              <a:t> plane </a:t>
            </a:r>
            <a:r>
              <a:rPr lang="en-US" dirty="0" smtClean="0">
                <a:solidFill>
                  <a:srgbClr val="000000"/>
                </a:solidFill>
              </a:rPr>
              <a:t>with measurements:</a:t>
            </a:r>
          </a:p>
          <a:p>
            <a:pPr marL="285750" indent="-285750">
              <a:spcBef>
                <a:spcPct val="200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as many antennas, times and frequencies as we can to achieve this</a:t>
            </a:r>
          </a:p>
          <a:p>
            <a:pPr marL="742950" lvl="1" indent="-285750">
              <a:spcBef>
                <a:spcPct val="20000"/>
              </a:spcBef>
              <a:buClr>
                <a:srgbClr val="000000"/>
              </a:buClr>
              <a:buSzPct val="100000"/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of single interferometer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pic>
        <p:nvPicPr>
          <p:cNvPr id="7" name="Picture 6" descr="Screen Shot 2017-09-18 at 09.35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8509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674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the </a:t>
            </a:r>
            <a:r>
              <a:rPr lang="en-US" dirty="0" err="1" smtClean="0"/>
              <a:t>uv</a:t>
            </a:r>
            <a:r>
              <a:rPr lang="en-US" dirty="0" smtClean="0"/>
              <a:t> plane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766154"/>
            <a:ext cx="2761960" cy="220956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66154"/>
            <a:ext cx="2761960" cy="2209568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72" y="1766154"/>
            <a:ext cx="2761960" cy="2209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540" y="4221088"/>
            <a:ext cx="241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 rotation synthesis</a:t>
            </a:r>
          </a:p>
          <a:p>
            <a:r>
              <a:rPr lang="en-US" dirty="0" smtClean="0"/>
              <a:t>ATCA 1 to 12 h</a:t>
            </a:r>
          </a:p>
          <a:p>
            <a:r>
              <a:rPr lang="en-US" dirty="0" smtClean="0"/>
              <a:t>6km array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47864" y="4221088"/>
            <a:ext cx="2412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 frequency synthesis</a:t>
            </a:r>
          </a:p>
          <a:p>
            <a:r>
              <a:rPr lang="en-US" dirty="0" smtClean="0"/>
              <a:t>ATCA 1 to 10 channels</a:t>
            </a:r>
          </a:p>
          <a:p>
            <a:r>
              <a:rPr lang="en-US" dirty="0" smtClean="0"/>
              <a:t>30% bandwidth</a:t>
            </a:r>
          </a:p>
          <a:p>
            <a:r>
              <a:rPr lang="en-US" dirty="0" smtClean="0"/>
              <a:t>6km array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0192" y="4221088"/>
            <a:ext cx="241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Adding more antennas</a:t>
            </a:r>
          </a:p>
          <a:p>
            <a:r>
              <a:rPr lang="en-US" dirty="0" smtClean="0"/>
              <a:t>ASKAP 2 to 36 antennas</a:t>
            </a:r>
          </a:p>
          <a:p>
            <a:r>
              <a:rPr lang="en-US" dirty="0" smtClean="0"/>
              <a:t>6h, 30% bandwidth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602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4608004" y="1952836"/>
            <a:ext cx="3456384" cy="4219643"/>
          </a:xfrm>
          <a:prstGeom prst="roundRect">
            <a:avLst>
              <a:gd name="adj" fmla="val 51"/>
            </a:avLst>
          </a:prstGeom>
          <a:solidFill>
            <a:srgbClr val="FF6633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665208" y="1935564"/>
            <a:ext cx="2583360" cy="4236925"/>
          </a:xfrm>
          <a:prstGeom prst="roundRect">
            <a:avLst>
              <a:gd name="adj" fmla="val 56"/>
            </a:avLst>
          </a:prstGeom>
          <a:solidFill>
            <a:srgbClr val="00B8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241281" y="227544"/>
            <a:ext cx="7187040" cy="825207"/>
          </a:xfrm>
          <a:ln/>
        </p:spPr>
        <p:txBody>
          <a:bodyPr lIns="0" tIns="0" rIns="0" bIns="0" anchor="ctr"/>
          <a:lstStyle/>
          <a:p>
            <a:pPr>
              <a:lnSpc>
                <a:spcPct val="93000"/>
              </a:lnSpc>
              <a:tabLst>
                <a:tab pos="0" algn="l"/>
                <a:tab pos="912973" algn="l"/>
                <a:tab pos="1827387" algn="l"/>
                <a:tab pos="2741800" algn="l"/>
                <a:tab pos="3656214" algn="l"/>
                <a:tab pos="4570627" algn="l"/>
                <a:tab pos="5485041" algn="l"/>
                <a:tab pos="6399454" algn="l"/>
                <a:tab pos="7313868" algn="l"/>
                <a:tab pos="8228281" algn="l"/>
                <a:tab pos="9142695" algn="l"/>
              </a:tabLst>
            </a:pPr>
            <a:r>
              <a:rPr lang="en-GB"/>
              <a:t>Fourier Basics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252536" y="1916832"/>
            <a:ext cx="4134276" cy="4483191"/>
          </a:xfrm>
          <a:ln/>
        </p:spPr>
        <p:txBody>
          <a:bodyPr lIns="0" tIns="0" rIns="0" bIns="0"/>
          <a:lstStyle/>
          <a:p>
            <a:pPr algn="ctr">
              <a:lnSpc>
                <a:spcPct val="93000"/>
              </a:lnSpc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/>
              <a:t>f</a:t>
            </a:r>
            <a:r>
              <a:rPr lang="en-GB" sz="2800" dirty="0" smtClean="0"/>
              <a:t>(</a:t>
            </a:r>
            <a:r>
              <a:rPr lang="en-GB" sz="2800" dirty="0" err="1" smtClean="0"/>
              <a:t>l,m</a:t>
            </a:r>
            <a:r>
              <a:rPr lang="en-GB" sz="2800" dirty="0" smtClean="0"/>
              <a:t>)</a:t>
            </a:r>
            <a:endParaRPr lang="en-GB" sz="2800" dirty="0"/>
          </a:p>
          <a:p>
            <a:pPr algn="ctr">
              <a:spcBef>
                <a:spcPts val="352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 smtClean="0"/>
              <a:t>Large </a:t>
            </a:r>
            <a:endParaRPr lang="en-GB" sz="1800" dirty="0" smtClean="0"/>
          </a:p>
          <a:p>
            <a:pPr algn="ctr">
              <a:spcBef>
                <a:spcPts val="352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 smtClean="0"/>
              <a:t>Constant</a:t>
            </a:r>
            <a:endParaRPr lang="en-GB" sz="2800" dirty="0"/>
          </a:p>
          <a:p>
            <a:pPr algn="ctr"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 smtClean="0"/>
              <a:t>Real</a:t>
            </a:r>
            <a:endParaRPr lang="en-GB" sz="1300" dirty="0"/>
          </a:p>
          <a:p>
            <a:pPr algn="ctr">
              <a:spcBef>
                <a:spcPts val="352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/>
              <a:t>Multiply </a:t>
            </a:r>
            <a:r>
              <a:rPr lang="en-GB" sz="1800" dirty="0"/>
              <a:t>f g</a:t>
            </a:r>
          </a:p>
          <a:p>
            <a:pPr algn="ctr">
              <a:spcBef>
                <a:spcPts val="352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/>
              <a:t>Shift</a:t>
            </a:r>
            <a:r>
              <a:rPr lang="en-GB" sz="1500" dirty="0"/>
              <a:t> </a:t>
            </a:r>
            <a:r>
              <a:rPr lang="en-GB" sz="1800" dirty="0"/>
              <a:t>f</a:t>
            </a:r>
            <a:r>
              <a:rPr lang="en-GB" sz="1800" dirty="0" smtClean="0"/>
              <a:t>(</a:t>
            </a:r>
            <a:r>
              <a:rPr lang="en-GB" sz="1800" dirty="0" err="1" smtClean="0"/>
              <a:t>l+a,m</a:t>
            </a:r>
            <a:r>
              <a:rPr lang="en-GB" sz="1800" dirty="0" smtClean="0"/>
              <a:t>)</a:t>
            </a:r>
            <a:endParaRPr lang="en-GB" sz="1800" dirty="0"/>
          </a:p>
          <a:p>
            <a:pPr algn="ctr">
              <a:spcBef>
                <a:spcPts val="397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/>
              <a:t>Add  </a:t>
            </a:r>
            <a:r>
              <a:rPr lang="en-GB" sz="1800" dirty="0" err="1"/>
              <a:t>f+g</a:t>
            </a:r>
            <a:endParaRPr lang="en-GB" sz="1800" dirty="0"/>
          </a:p>
          <a:p>
            <a:pPr algn="ctr">
              <a:spcBef>
                <a:spcPts val="397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 smtClean="0"/>
              <a:t>Rotate</a:t>
            </a:r>
          </a:p>
          <a:p>
            <a:pPr algn="ctr">
              <a:spcBef>
                <a:spcPts val="397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 smtClean="0"/>
              <a:t>Gaussian</a:t>
            </a:r>
            <a:endParaRPr lang="en-GB" sz="2800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2"/>
          </p:nvPr>
        </p:nvSpPr>
        <p:spPr>
          <a:xfrm>
            <a:off x="4608004" y="1916832"/>
            <a:ext cx="3456384" cy="4248472"/>
          </a:xfrm>
          <a:ln/>
        </p:spPr>
        <p:txBody>
          <a:bodyPr lIns="0" tIns="0" rIns="0" bIns="0"/>
          <a:lstStyle/>
          <a:p>
            <a:pPr algn="ctr">
              <a:lnSpc>
                <a:spcPct val="93000"/>
              </a:lnSpc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/>
              <a:t>F</a:t>
            </a:r>
            <a:r>
              <a:rPr lang="en-GB" sz="2800" dirty="0" smtClean="0"/>
              <a:t>(</a:t>
            </a:r>
            <a:r>
              <a:rPr lang="en-GB" sz="2800" dirty="0" err="1" smtClean="0"/>
              <a:t>u,v</a:t>
            </a:r>
            <a:r>
              <a:rPr lang="en-GB" sz="2800" dirty="0" smtClean="0"/>
              <a:t>)</a:t>
            </a:r>
            <a:endParaRPr lang="en-GB" sz="2800" dirty="0"/>
          </a:p>
          <a:p>
            <a:pPr algn="ctr">
              <a:spcBef>
                <a:spcPts val="352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 smtClean="0"/>
              <a:t>Small </a:t>
            </a:r>
            <a:r>
              <a:rPr lang="en-GB" sz="1800" dirty="0" smtClean="0"/>
              <a:t>(brighter) </a:t>
            </a:r>
            <a:endParaRPr lang="en-GB" sz="1800" dirty="0"/>
          </a:p>
          <a:p>
            <a:pPr algn="ctr"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 err="1" smtClean="0"/>
              <a:t>δ</a:t>
            </a:r>
            <a:r>
              <a:rPr lang="en-GB" sz="2800" dirty="0" smtClean="0"/>
              <a:t>(</a:t>
            </a:r>
            <a:r>
              <a:rPr lang="en-GB" sz="2800" dirty="0" err="1" smtClean="0"/>
              <a:t>u,v</a:t>
            </a:r>
            <a:r>
              <a:rPr lang="en-GB" sz="2800" dirty="0" smtClean="0"/>
              <a:t>) </a:t>
            </a:r>
            <a:r>
              <a:rPr lang="en-GB" sz="1800" dirty="0" smtClean="0"/>
              <a:t>”zero spacing”</a:t>
            </a:r>
            <a:endParaRPr lang="en-GB" sz="2800" dirty="0" smtClean="0"/>
          </a:p>
          <a:p>
            <a:pPr algn="ctr"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 err="1" smtClean="0"/>
              <a:t>Hermitian</a:t>
            </a:r>
            <a:r>
              <a:rPr lang="en-GB" sz="2800" dirty="0" smtClean="0"/>
              <a:t> </a:t>
            </a:r>
            <a:r>
              <a:rPr lang="en-GB" sz="1800" dirty="0" smtClean="0"/>
              <a:t>F(</a:t>
            </a:r>
            <a:r>
              <a:rPr lang="en-GB" sz="1800" dirty="0" err="1" smtClean="0"/>
              <a:t>u,v</a:t>
            </a:r>
            <a:r>
              <a:rPr lang="en-GB" sz="1800" dirty="0" smtClean="0"/>
              <a:t>)</a:t>
            </a:r>
            <a:r>
              <a:rPr lang="en-GB" sz="1800" dirty="0"/>
              <a:t>=F(</a:t>
            </a:r>
            <a:r>
              <a:rPr lang="en-GB" sz="1800" dirty="0" smtClean="0"/>
              <a:t>-u,-v)*</a:t>
            </a:r>
            <a:endParaRPr lang="en-GB" sz="1800" dirty="0"/>
          </a:p>
          <a:p>
            <a:pPr algn="ctr">
              <a:spcBef>
                <a:spcPts val="352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/>
              <a:t>Convolve</a:t>
            </a:r>
            <a:r>
              <a:rPr lang="en-GB" sz="1800" dirty="0"/>
              <a:t> F*G</a:t>
            </a:r>
          </a:p>
          <a:p>
            <a:pPr algn="ctr"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/>
              <a:t>Phase </a:t>
            </a:r>
            <a:r>
              <a:rPr lang="en-GB" sz="2800" dirty="0" smtClean="0"/>
              <a:t>Gradient </a:t>
            </a:r>
            <a:r>
              <a:rPr lang="en-GB" sz="1800" dirty="0" smtClean="0"/>
              <a:t>F(</a:t>
            </a:r>
            <a:r>
              <a:rPr lang="en-GB" sz="1800" dirty="0" err="1" smtClean="0"/>
              <a:t>u,v</a:t>
            </a:r>
            <a:r>
              <a:rPr lang="en-GB" sz="1800" dirty="0" smtClean="0"/>
              <a:t>)e</a:t>
            </a:r>
            <a:r>
              <a:rPr lang="en-GB" sz="1800" baseline="30000" dirty="0" smtClean="0"/>
              <a:t>2π</a:t>
            </a:r>
            <a:r>
              <a:rPr lang="en-GB" sz="1800" baseline="30000" dirty="0" err="1" smtClean="0"/>
              <a:t>iau</a:t>
            </a:r>
            <a:endParaRPr lang="en-GB" sz="1800" dirty="0"/>
          </a:p>
          <a:p>
            <a:pPr algn="ctr">
              <a:spcBef>
                <a:spcPts val="397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/>
              <a:t>Add  </a:t>
            </a:r>
            <a:r>
              <a:rPr lang="en-GB" sz="1800" dirty="0"/>
              <a:t>(F+G</a:t>
            </a:r>
            <a:r>
              <a:rPr lang="en-GB" sz="1600" dirty="0"/>
              <a:t>)</a:t>
            </a:r>
          </a:p>
          <a:p>
            <a:pPr algn="ctr">
              <a:spcBef>
                <a:spcPts val="397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 smtClean="0"/>
              <a:t>Rotate</a:t>
            </a:r>
          </a:p>
          <a:p>
            <a:pPr algn="ctr">
              <a:spcBef>
                <a:spcPts val="397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r>
              <a:rPr lang="en-GB" sz="2800" dirty="0" smtClean="0"/>
              <a:t>Gaussian</a:t>
            </a:r>
            <a:endParaRPr lang="en-GB" sz="2800" dirty="0"/>
          </a:p>
          <a:p>
            <a:pPr algn="ctr">
              <a:spcBef>
                <a:spcPts val="397"/>
              </a:spcBef>
              <a:buNone/>
              <a:tabLst>
                <a:tab pos="911534" algn="l"/>
                <a:tab pos="1825947" algn="l"/>
                <a:tab pos="2740361" algn="l"/>
                <a:tab pos="3654774" algn="l"/>
                <a:tab pos="4569188" algn="l"/>
                <a:tab pos="5483601" algn="l"/>
                <a:tab pos="6398015" algn="l"/>
                <a:tab pos="7312428" algn="l"/>
                <a:tab pos="8226842" algn="l"/>
                <a:tab pos="9141255" algn="l"/>
              </a:tabLst>
            </a:pPr>
            <a:endParaRPr lang="en-GB" sz="1600" dirty="0"/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4534560" y="3233140"/>
          <a:ext cx="234720" cy="545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4" imgW="76320" imgH="171360" progId="Equation.3">
                  <p:embed/>
                </p:oleObj>
              </mc:Choice>
              <mc:Fallback>
                <p:oleObj name="Equation" r:id="rId4" imgW="76320" imgH="171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4560" y="3233140"/>
                        <a:ext cx="234720" cy="5458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3491880" y="4005064"/>
            <a:ext cx="756000" cy="345636"/>
          </a:xfrm>
          <a:prstGeom prst="leftRightArrow">
            <a:avLst>
              <a:gd name="adj1" fmla="val 50000"/>
              <a:gd name="adj2" fmla="val 43750"/>
            </a:avLst>
          </a:prstGeom>
          <a:solidFill>
            <a:srgbClr val="00B8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527884" y="3573016"/>
            <a:ext cx="718560" cy="51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</a:t>
            </a:r>
            <a:r>
              <a:rPr lang="en-US" sz="2800" b="1" dirty="0"/>
              <a:t>FT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1367644" y="1268760"/>
            <a:ext cx="1336200" cy="57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Image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5652120" y="1268760"/>
            <a:ext cx="1476164" cy="51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/>
              <a:t>uv</a:t>
            </a:r>
            <a:r>
              <a:rPr lang="en-US" sz="2800" dirty="0"/>
              <a:t> plane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pic>
        <p:nvPicPr>
          <p:cNvPr id="4" name="Picture 3" descr="Screen Shot 2017-09-20 at 12.09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5553236"/>
            <a:ext cx="406400" cy="406400"/>
          </a:xfrm>
          <a:prstGeom prst="rect">
            <a:avLst/>
          </a:prstGeom>
        </p:spPr>
      </p:pic>
      <p:pic>
        <p:nvPicPr>
          <p:cNvPr id="5" name="Picture 4" descr="Screen Shot 2017-09-20 at 12.09.3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34" y="5458673"/>
            <a:ext cx="812800" cy="609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48579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23528" y="1088740"/>
            <a:ext cx="8496623" cy="684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We observe the visibility V for the positions (</a:t>
            </a:r>
            <a:r>
              <a:rPr lang="en-US" sz="1800" dirty="0" err="1" smtClean="0"/>
              <a:t>u,v</a:t>
            </a:r>
            <a:r>
              <a:rPr lang="en-US" sz="1800" dirty="0" smtClean="0"/>
              <a:t>) where we have measurements: </a:t>
            </a:r>
          </a:p>
          <a:p>
            <a:pPr marL="0" indent="0">
              <a:buNone/>
            </a:pPr>
            <a:r>
              <a:rPr lang="en-US" sz="1800" dirty="0" smtClean="0"/>
              <a:t>the </a:t>
            </a:r>
            <a:r>
              <a:rPr lang="en-US" sz="1800" dirty="0" err="1" smtClean="0"/>
              <a:t>uv</a:t>
            </a:r>
            <a:r>
              <a:rPr lang="en-US" sz="1800" dirty="0" smtClean="0"/>
              <a:t> coverage is a sampling function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pic>
        <p:nvPicPr>
          <p:cNvPr id="9" name="Picture 8" descr="Screen Shot 2017-09-22 at 09.14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4024672"/>
            <a:ext cx="5312447" cy="736476"/>
          </a:xfrm>
          <a:prstGeom prst="rect">
            <a:avLst/>
          </a:prstGeom>
        </p:spPr>
      </p:pic>
      <p:pic>
        <p:nvPicPr>
          <p:cNvPr id="12" name="Picture 11" descr="test.beam.fft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19" t="22176" r="11924" b="22174"/>
          <a:stretch/>
        </p:blipFill>
        <p:spPr>
          <a:xfrm>
            <a:off x="3419872" y="2348880"/>
            <a:ext cx="1440160" cy="1095539"/>
          </a:xfrm>
          <a:prstGeom prst="rect">
            <a:avLst/>
          </a:prstGeom>
        </p:spPr>
      </p:pic>
      <p:pic>
        <p:nvPicPr>
          <p:cNvPr id="13" name="Picture 12" descr="be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00" y="4653183"/>
            <a:ext cx="1152128" cy="1152128"/>
          </a:xfrm>
          <a:prstGeom prst="rect">
            <a:avLst/>
          </a:prstGeom>
        </p:spPr>
      </p:pic>
      <p:pic>
        <p:nvPicPr>
          <p:cNvPr id="16" name="Content Placeholder 11" descr="model-am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8590" r="25104" b="23243"/>
          <a:stretch/>
        </p:blipFill>
        <p:spPr>
          <a:xfrm>
            <a:off x="5004048" y="2348879"/>
            <a:ext cx="1152128" cy="11428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3" t="24405" r="16455" b="25642"/>
          <a:stretch/>
        </p:blipFill>
        <p:spPr>
          <a:xfrm>
            <a:off x="1583668" y="2348880"/>
            <a:ext cx="1476163" cy="1109982"/>
          </a:xfrm>
          <a:prstGeom prst="rect">
            <a:avLst/>
          </a:prstGeom>
        </p:spPr>
      </p:pic>
      <p:pic>
        <p:nvPicPr>
          <p:cNvPr id="18" name="Content Placeholder 10" descr="model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8" t="22609" r="39835" b="42209"/>
          <a:stretch/>
        </p:blipFill>
        <p:spPr>
          <a:xfrm>
            <a:off x="5112060" y="4653136"/>
            <a:ext cx="1136755" cy="11367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1" t="6196" r="14180" b="25948"/>
          <a:stretch/>
        </p:blipFill>
        <p:spPr>
          <a:xfrm>
            <a:off x="1727684" y="4653136"/>
            <a:ext cx="1152128" cy="11520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99892" y="5769260"/>
            <a:ext cx="134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‘Dirty beam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619672" y="5769260"/>
            <a:ext cx="138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</a:t>
            </a:r>
            <a:r>
              <a:rPr lang="en-US" dirty="0" smtClean="0"/>
              <a:t>Dirty image’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9532" y="3645024"/>
            <a:ext cx="485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Taking the Fourier transform, this corresponds to: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64804"/>
            <a:ext cx="4428492" cy="657197"/>
          </a:xfrm>
          <a:prstGeom prst="rect">
            <a:avLst/>
          </a:prstGeom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7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379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Earth rotation synthesis </a:t>
            </a:r>
            <a:br>
              <a:rPr lang="en-US" dirty="0" smtClean="0"/>
            </a:br>
            <a:r>
              <a:rPr lang="en-US" sz="2700" dirty="0" smtClean="0"/>
              <a:t>integrate in time: 1 to 12 h, ATCA 6km array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pic>
        <p:nvPicPr>
          <p:cNvPr id="38" name="Content Placeholder 37" descr="atca-t-uv.g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42" b="-20042"/>
          <a:stretch>
            <a:fillRect/>
          </a:stretch>
        </p:blipFill>
        <p:spPr/>
      </p:pic>
      <p:pic>
        <p:nvPicPr>
          <p:cNvPr id="39" name="Content Placeholder 38" descr="atca-t-map.gif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42" b="-20042"/>
          <a:stretch>
            <a:fillRect/>
          </a:stretch>
        </p:blipFill>
        <p:spPr>
          <a:xfrm>
            <a:off x="4781550" y="1268413"/>
            <a:ext cx="4038600" cy="4525962"/>
          </a:xfrm>
        </p:spPr>
      </p:pic>
      <p:sp>
        <p:nvSpPr>
          <p:cNvPr id="40" name="Slide Number Placeholder 3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8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92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Multi-frequency synthesis </a:t>
            </a:r>
            <a:br>
              <a:rPr lang="en-US" dirty="0" smtClean="0"/>
            </a:br>
            <a:r>
              <a:rPr lang="en-US" sz="2700" dirty="0"/>
              <a:t>i</a:t>
            </a:r>
            <a:r>
              <a:rPr lang="en-US" sz="2700" dirty="0" smtClean="0"/>
              <a:t>ntegrate in frequency: 1 to 10 channels over 30% bandwidth, 12h</a:t>
            </a:r>
            <a:endParaRPr lang="en-US" sz="2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Imaging and Deconvolution  |  ATNF Radio Astronomy School 2017</a:t>
            </a:r>
            <a:endParaRPr lang="en-AU"/>
          </a:p>
        </p:txBody>
      </p:sp>
      <p:pic>
        <p:nvPicPr>
          <p:cNvPr id="23" name="Content Placeholder 22" descr="atca-f-uv.g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42" b="-20042"/>
          <a:stretch>
            <a:fillRect/>
          </a:stretch>
        </p:blipFill>
        <p:spPr/>
      </p:pic>
      <p:pic>
        <p:nvPicPr>
          <p:cNvPr id="24" name="Content Placeholder 23" descr="atca-f-map.gif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42" b="-20042"/>
          <a:stretch>
            <a:fillRect/>
          </a:stretch>
        </p:blipFill>
        <p:spPr/>
      </p:pic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9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341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PowerPoint.potx</Template>
  <TotalTime>18998</TotalTime>
  <Words>3010</Words>
  <Application>Microsoft Macintosh PowerPoint</Application>
  <PresentationFormat>On-screen Show (4:3)</PresentationFormat>
  <Paragraphs>460</Paragraphs>
  <Slides>37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PowerPoint</vt:lpstr>
      <vt:lpstr>Microsoft Equation</vt:lpstr>
      <vt:lpstr>Imaging and Deconvolution</vt:lpstr>
      <vt:lpstr>Topics</vt:lpstr>
      <vt:lpstr>Interferometry </vt:lpstr>
      <vt:lpstr>Response of single interferometer</vt:lpstr>
      <vt:lpstr>Filling the uv plane</vt:lpstr>
      <vt:lpstr>Fourier Basics</vt:lpstr>
      <vt:lpstr>Imaging</vt:lpstr>
      <vt:lpstr>Earth rotation synthesis  integrate in time: 1 to 12 h, ATCA 6km array</vt:lpstr>
      <vt:lpstr>Multi-frequency synthesis  integrate in frequency: 1 to 10 channels over 30% bandwidth, 12h</vt:lpstr>
      <vt:lpstr>Adding more antennas  ASKAP 236 antennas, 6h, 10 freq (30% bw)</vt:lpstr>
      <vt:lpstr>Fourier pairs in radio astronomy</vt:lpstr>
      <vt:lpstr>Fourier pairs in radio astronomy</vt:lpstr>
      <vt:lpstr>Fourier pairs in radio astronomy</vt:lpstr>
      <vt:lpstr>Fourier pairs in radio astronomy</vt:lpstr>
      <vt:lpstr>UV plane features</vt:lpstr>
      <vt:lpstr>Image size and resolution</vt:lpstr>
      <vt:lpstr>Weighting schemes</vt:lpstr>
      <vt:lpstr>Weighting schemes</vt:lpstr>
      <vt:lpstr>Continuum vs Spectral line imaging</vt:lpstr>
      <vt:lpstr>Beyond the dirty image… </vt:lpstr>
      <vt:lpstr>Linear deconvolution …</vt:lpstr>
      <vt:lpstr>Non Linear Deconvolution</vt:lpstr>
      <vt:lpstr>CLEAN</vt:lpstr>
      <vt:lpstr>Restoring the image</vt:lpstr>
      <vt:lpstr>CLEAN Algorithms</vt:lpstr>
      <vt:lpstr>CLEAN example 1</vt:lpstr>
      <vt:lpstr>CLEAN example 2</vt:lpstr>
      <vt:lpstr>Clean – effect of cell size</vt:lpstr>
      <vt:lpstr>CLEAN Strengths      &amp;       weaknesses</vt:lpstr>
      <vt:lpstr>MEM</vt:lpstr>
      <vt:lpstr>MEM</vt:lpstr>
      <vt:lpstr>MEM Strengths/Weaknesses</vt:lpstr>
      <vt:lpstr>Scale sensitive methods</vt:lpstr>
      <vt:lpstr>Scale sensitive methods</vt:lpstr>
      <vt:lpstr>Miriad &amp; CASA</vt:lpstr>
      <vt:lpstr>Friendly Virtual Radio Interferometer</vt:lpstr>
      <vt:lpstr>Acknowledgements</vt:lpstr>
    </vt:vector>
  </TitlesOfParts>
  <Company>CSIRO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CSIRO Presentation</dc:title>
  <dc:creator>Duffy, Siobhan (Comms, Campbell)</dc:creator>
  <cp:lastModifiedBy>Mark Wieringa</cp:lastModifiedBy>
  <cp:revision>167</cp:revision>
  <dcterms:created xsi:type="dcterms:W3CDTF">2012-03-08T08:59:24Z</dcterms:created>
  <dcterms:modified xsi:type="dcterms:W3CDTF">2017-09-25T22:06:41Z</dcterms:modified>
</cp:coreProperties>
</file>