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3" r:id="rId2"/>
    <p:sldMasterId id="2147484135" r:id="rId3"/>
  </p:sldMasterIdLst>
  <p:notesMasterIdLst>
    <p:notesMasterId r:id="rId54"/>
  </p:notesMasterIdLst>
  <p:handoutMasterIdLst>
    <p:handoutMasterId r:id="rId55"/>
  </p:handoutMasterIdLst>
  <p:sldIdLst>
    <p:sldId id="327" r:id="rId4"/>
    <p:sldId id="341" r:id="rId5"/>
    <p:sldId id="260" r:id="rId6"/>
    <p:sldId id="261" r:id="rId7"/>
    <p:sldId id="331" r:id="rId8"/>
    <p:sldId id="337" r:id="rId9"/>
    <p:sldId id="338" r:id="rId10"/>
    <p:sldId id="339" r:id="rId11"/>
    <p:sldId id="340" r:id="rId12"/>
    <p:sldId id="272" r:id="rId13"/>
    <p:sldId id="268" r:id="rId14"/>
    <p:sldId id="328" r:id="rId15"/>
    <p:sldId id="342" r:id="rId16"/>
    <p:sldId id="344" r:id="rId17"/>
    <p:sldId id="343" r:id="rId18"/>
    <p:sldId id="334" r:id="rId19"/>
    <p:sldId id="333" r:id="rId20"/>
    <p:sldId id="335" r:id="rId21"/>
    <p:sldId id="336" r:id="rId22"/>
    <p:sldId id="277"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30" r:id="rId36"/>
    <p:sldId id="308" r:id="rId37"/>
    <p:sldId id="274" r:id="rId38"/>
    <p:sldId id="279" r:id="rId39"/>
    <p:sldId id="280" r:id="rId40"/>
    <p:sldId id="273" r:id="rId41"/>
    <p:sldId id="295" r:id="rId42"/>
    <p:sldId id="345" r:id="rId43"/>
    <p:sldId id="300" r:id="rId44"/>
    <p:sldId id="291" r:id="rId45"/>
    <p:sldId id="303" r:id="rId46"/>
    <p:sldId id="294" r:id="rId47"/>
    <p:sldId id="292" r:id="rId48"/>
    <p:sldId id="293" r:id="rId49"/>
    <p:sldId id="267" r:id="rId50"/>
    <p:sldId id="262" r:id="rId51"/>
    <p:sldId id="265" r:id="rId52"/>
    <p:sldId id="266" r:id="rId53"/>
  </p:sldIdLst>
  <p:sldSz cx="9144000" cy="6858000" type="screen4x3"/>
  <p:notesSz cx="7099300" cy="10234613"/>
  <p:custShowLst>
    <p:custShow name="2017 basics" id="0">
      <p:sldLst>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4"/>
        <p:sld r:id="rId35"/>
        <p:sld r:id="rId36"/>
        <p:sld r:id="rId37"/>
        <p:sld r:id="rId38"/>
        <p:sld r:id="rId39"/>
        <p:sld r:id="rId40"/>
        <p:sld r:id="rId43"/>
        <p:sld r:id="rId44"/>
        <p:sld r:id="rId45"/>
        <p:sld r:id="rId46"/>
        <p:sld r:id="rId47"/>
        <p:sld r:id="rId48"/>
        <p:sld r:id="rId49"/>
        <p:sld r:id="rId50"/>
        <p:sld r:id="rId51"/>
        <p:sld r:id="rId52"/>
        <p:sld r:id="rId53"/>
      </p:sldLst>
    </p:custShow>
  </p:custShowLst>
  <p:kinsoku lang="ja-JP" invalStChars="、。，．・：；？！゛゜ヽヾゝゞ々ー’”）〕］｝〉》」』】°‰′″℃￠％ぁぃぅぇぉっゃゅょゎァィゥェォッャュョヮヵヶ!%),.:;?]}｡｣､･ｧｨｩｪｫｬｭｮｯｰﾞﾟ" invalEndChars="‘“（〔［｛〈《「『【￥＄$([\{｢￡"/>
  <p:defaultTextStyle>
    <a:defPPr>
      <a:defRPr lang="en-AU"/>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832">
          <p15:clr>
            <a:srgbClr val="A4A3A4"/>
          </p15:clr>
        </p15:guide>
        <p15:guide id="2" pos="1056" userDrawn="1">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custShow id="0"/>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CC"/>
    <a:srgbClr val="33CC33"/>
    <a:srgbClr val="2DA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15" autoAdjust="0"/>
    <p:restoredTop sz="81227" autoAdjust="0"/>
  </p:normalViewPr>
  <p:slideViewPr>
    <p:cSldViewPr>
      <p:cViewPr varScale="1">
        <p:scale>
          <a:sx n="58" d="100"/>
          <a:sy n="58" d="100"/>
        </p:scale>
        <p:origin x="1314" y="72"/>
      </p:cViewPr>
      <p:guideLst>
        <p:guide orient="horz" pos="2832"/>
        <p:guide pos="1056"/>
      </p:guideLst>
    </p:cSldViewPr>
  </p:slideViewPr>
  <p:outlineViewPr>
    <p:cViewPr>
      <p:scale>
        <a:sx n="33" d="100"/>
        <a:sy n="33" d="100"/>
      </p:scale>
      <p:origin x="0" y="-339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varScale="1">
      <p:scale>
        <a:sx n="100" d="100"/>
        <a:sy n="100" d="100"/>
      </p:scale>
      <p:origin x="0" y="-5130"/>
    </p:cViewPr>
  </p:sorterViewPr>
  <p:notesViewPr>
    <p:cSldViewPr>
      <p:cViewPr varScale="1">
        <p:scale>
          <a:sx n="35" d="100"/>
          <a:sy n="35" d="100"/>
        </p:scale>
        <p:origin x="-1260" y="-78"/>
      </p:cViewPr>
      <p:guideLst>
        <p:guide orient="horz" pos="3222"/>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36.xml"/><Relationship Id="rId18" Type="http://schemas.openxmlformats.org/officeDocument/2006/relationships/slide" Target="slides/slide42.xml"/><Relationship Id="rId26" Type="http://schemas.openxmlformats.org/officeDocument/2006/relationships/slide" Target="slides/slide50.xml"/><Relationship Id="rId3" Type="http://schemas.openxmlformats.org/officeDocument/2006/relationships/slide" Target="slides/slide3.xml"/><Relationship Id="rId21" Type="http://schemas.openxmlformats.org/officeDocument/2006/relationships/slide" Target="slides/slide45.xml"/><Relationship Id="rId7" Type="http://schemas.openxmlformats.org/officeDocument/2006/relationships/slide" Target="slides/slide13.xml"/><Relationship Id="rId12" Type="http://schemas.openxmlformats.org/officeDocument/2006/relationships/slide" Target="slides/slide35.xml"/><Relationship Id="rId17" Type="http://schemas.openxmlformats.org/officeDocument/2006/relationships/slide" Target="slides/slide41.xml"/><Relationship Id="rId25" Type="http://schemas.openxmlformats.org/officeDocument/2006/relationships/slide" Target="slides/slide49.xml"/><Relationship Id="rId2" Type="http://schemas.openxmlformats.org/officeDocument/2006/relationships/slide" Target="slides/slide2.xml"/><Relationship Id="rId16" Type="http://schemas.openxmlformats.org/officeDocument/2006/relationships/slide" Target="slides/slide40.xml"/><Relationship Id="rId20" Type="http://schemas.openxmlformats.org/officeDocument/2006/relationships/slide" Target="slides/slide44.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34.xml"/><Relationship Id="rId24" Type="http://schemas.openxmlformats.org/officeDocument/2006/relationships/slide" Target="slides/slide48.xml"/><Relationship Id="rId5" Type="http://schemas.openxmlformats.org/officeDocument/2006/relationships/slide" Target="slides/slide10.xml"/><Relationship Id="rId15" Type="http://schemas.openxmlformats.org/officeDocument/2006/relationships/slide" Target="slides/slide38.xml"/><Relationship Id="rId23" Type="http://schemas.openxmlformats.org/officeDocument/2006/relationships/slide" Target="slides/slide47.xml"/><Relationship Id="rId10" Type="http://schemas.openxmlformats.org/officeDocument/2006/relationships/slide" Target="slides/slide20.xml"/><Relationship Id="rId19" Type="http://schemas.openxmlformats.org/officeDocument/2006/relationships/slide" Target="slides/slide43.xml"/><Relationship Id="rId4" Type="http://schemas.openxmlformats.org/officeDocument/2006/relationships/slide" Target="slides/slide4.xml"/><Relationship Id="rId9" Type="http://schemas.openxmlformats.org/officeDocument/2006/relationships/slide" Target="slides/slide15.xml"/><Relationship Id="rId14" Type="http://schemas.openxmlformats.org/officeDocument/2006/relationships/slide" Target="slides/slide37.xml"/><Relationship Id="rId22"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57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7994" y="4864722"/>
            <a:ext cx="5203315" cy="4308707"/>
          </a:xfrm>
          <a:prstGeom prst="rect">
            <a:avLst/>
          </a:prstGeom>
          <a:noFill/>
          <a:ln w="12700">
            <a:noFill/>
            <a:miter lim="800000"/>
            <a:headEnd/>
            <a:tailEnd/>
          </a:ln>
          <a:effectLst/>
        </p:spPr>
        <p:txBody>
          <a:bodyPr vert="horz" wrap="square" lIns="92439" tIns="45408" rIns="92439" bIns="45408" numCol="1" anchor="t" anchorCtr="0" compatLnSpc="1">
            <a:prstTxWarp prst="textNoShape">
              <a:avLst/>
            </a:prstTxWarp>
          </a:bodyPr>
          <a:lstStyle/>
          <a:p>
            <a:pPr lvl="0"/>
            <a:r>
              <a:rPr lang="en-AU" noProof="0" smtClean="0"/>
              <a:t>Click to edit Master notes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9395" name="Rectangle 3"/>
          <p:cNvSpPr>
            <a:spLocks noGrp="1" noRot="1" noChangeAspect="1" noChangeArrowheads="1" noTextEdit="1"/>
          </p:cNvSpPr>
          <p:nvPr>
            <p:ph type="sldImg" idx="2"/>
          </p:nvPr>
        </p:nvSpPr>
        <p:spPr bwMode="auto">
          <a:xfrm>
            <a:off x="1160463" y="892175"/>
            <a:ext cx="4781550"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55520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Based on 2015</a:t>
            </a:r>
            <a:r>
              <a:rPr lang="en-AU" baseline="0" dirty="0" smtClean="0"/>
              <a:t> version which was </a:t>
            </a:r>
            <a:r>
              <a:rPr lang="en-AU" dirty="0" smtClean="0"/>
              <a:t>extracted from the version used in 2012</a:t>
            </a:r>
            <a:r>
              <a:rPr lang="en-AU" baseline="0" dirty="0" smtClean="0"/>
              <a:t>.</a:t>
            </a:r>
          </a:p>
          <a:p>
            <a:r>
              <a:rPr lang="en-AU" baseline="0" dirty="0" smtClean="0"/>
              <a:t>Add more basics from Parkes, student talks, </a:t>
            </a:r>
            <a:r>
              <a:rPr lang="en-AU" baseline="0" dirty="0" err="1" smtClean="0"/>
              <a:t>Wilner</a:t>
            </a:r>
            <a:r>
              <a:rPr lang="en-AU" baseline="0" dirty="0" smtClean="0"/>
              <a:t>, </a:t>
            </a:r>
            <a:r>
              <a:rPr lang="en-AU" baseline="0" smtClean="0"/>
              <a:t>Signal processing</a:t>
            </a:r>
            <a:endParaRPr lang="en-AU" baseline="0" dirty="0" smtClean="0"/>
          </a:p>
          <a:p>
            <a:r>
              <a:rPr lang="en-AU" baseline="0" dirty="0" smtClean="0"/>
              <a:t>Skip redundancy, </a:t>
            </a:r>
            <a:r>
              <a:rPr lang="en-AU" baseline="0" dirty="0" err="1" smtClean="0"/>
              <a:t>WiFi</a:t>
            </a:r>
            <a:r>
              <a:rPr lang="en-AU" baseline="0" dirty="0" smtClean="0"/>
              <a:t> and synthesis imaging formalization.</a:t>
            </a:r>
            <a:endParaRPr lang="en-AU" dirty="0"/>
          </a:p>
        </p:txBody>
      </p:sp>
    </p:spTree>
    <p:extLst>
      <p:ext uri="{BB962C8B-B14F-4D97-AF65-F5344CB8AC3E}">
        <p14:creationId xmlns:p14="http://schemas.microsoft.com/office/powerpoint/2010/main" val="250351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Page 4 from David </a:t>
            </a:r>
            <a:r>
              <a:rPr lang="en-AU" dirty="0" err="1" smtClean="0"/>
              <a:t>Wilner</a:t>
            </a:r>
            <a:r>
              <a:rPr lang="en-AU" dirty="0" smtClean="0"/>
              <a:t>, ANITA 2015</a:t>
            </a:r>
          </a:p>
          <a:p>
            <a:r>
              <a:rPr lang="en-AU" dirty="0" smtClean="0"/>
              <a:t>Needs</a:t>
            </a:r>
            <a:r>
              <a:rPr lang="en-AU" baseline="0" dirty="0" smtClean="0"/>
              <a:t> updating.  </a:t>
            </a:r>
            <a:endParaRPr lang="en-AU" dirty="0"/>
          </a:p>
        </p:txBody>
      </p:sp>
    </p:spTree>
    <p:extLst>
      <p:ext uri="{BB962C8B-B14F-4D97-AF65-F5344CB8AC3E}">
        <p14:creationId xmlns:p14="http://schemas.microsoft.com/office/powerpoint/2010/main" val="25793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2050" y="892175"/>
            <a:ext cx="4779963" cy="3586163"/>
          </a:xfrm>
          <a:ln/>
        </p:spPr>
      </p:sp>
      <p:sp>
        <p:nvSpPr>
          <p:cNvPr id="62467" name="Rectangle 3"/>
          <p:cNvSpPr>
            <a:spLocks noGrp="1" noChangeArrowheads="1"/>
          </p:cNvSpPr>
          <p:nvPr>
            <p:ph type="body" idx="1"/>
          </p:nvPr>
        </p:nvSpPr>
        <p:spPr>
          <a:noFill/>
          <a:ln w="9525"/>
        </p:spPr>
        <p:txBody>
          <a:bodyPr/>
          <a:lstStyle/>
          <a:p>
            <a:r>
              <a:rPr lang="en-US" dirty="0" smtClean="0"/>
              <a:t>Basic radiometer from http://www.radioastrolab.com/radio-astronomy/radio-telescopes</a:t>
            </a:r>
          </a:p>
          <a:p>
            <a:r>
              <a:rPr lang="en-US" dirty="0" smtClean="0"/>
              <a:t>This is becoming very dated.  Need something to illustrate wider bandwidth and includes </a:t>
            </a:r>
            <a:r>
              <a:rPr lang="en-US" dirty="0" err="1" smtClean="0"/>
              <a:t>digitrisation</a:t>
            </a:r>
            <a:r>
              <a:rPr lang="en-US" dirty="0" smtClean="0"/>
              <a:t>.</a:t>
            </a:r>
          </a:p>
        </p:txBody>
      </p:sp>
    </p:spTree>
    <p:extLst>
      <p:ext uri="{BB962C8B-B14F-4D97-AF65-F5344CB8AC3E}">
        <p14:creationId xmlns:p14="http://schemas.microsoft.com/office/powerpoint/2010/main" val="330139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2050" y="892175"/>
            <a:ext cx="4779963" cy="3586163"/>
          </a:xfrm>
          <a:ln/>
        </p:spPr>
      </p:sp>
      <p:sp>
        <p:nvSpPr>
          <p:cNvPr id="62467" name="Rectangle 3"/>
          <p:cNvSpPr>
            <a:spLocks noGrp="1" noChangeArrowheads="1"/>
          </p:cNvSpPr>
          <p:nvPr>
            <p:ph type="body" idx="1"/>
          </p:nvPr>
        </p:nvSpPr>
        <p:spPr>
          <a:noFill/>
          <a:ln w="9525"/>
        </p:spPr>
        <p:txBody>
          <a:bodyPr/>
          <a:lstStyle/>
          <a:p>
            <a:r>
              <a:rPr lang="en-US" dirty="0" smtClean="0"/>
              <a:t>Basic radiometer</a:t>
            </a:r>
          </a:p>
        </p:txBody>
      </p:sp>
    </p:spTree>
    <p:extLst>
      <p:ext uri="{BB962C8B-B14F-4D97-AF65-F5344CB8AC3E}">
        <p14:creationId xmlns:p14="http://schemas.microsoft.com/office/powerpoint/2010/main" val="366753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2050" y="892175"/>
            <a:ext cx="4779963" cy="3586163"/>
          </a:xfrm>
          <a:ln/>
        </p:spPr>
      </p:sp>
      <p:sp>
        <p:nvSpPr>
          <p:cNvPr id="62467" name="Rectangle 3"/>
          <p:cNvSpPr>
            <a:spLocks noGrp="1" noChangeArrowheads="1"/>
          </p:cNvSpPr>
          <p:nvPr>
            <p:ph type="body" idx="1"/>
          </p:nvPr>
        </p:nvSpPr>
        <p:spPr>
          <a:noFill/>
          <a:ln w="9525"/>
        </p:spPr>
        <p:txBody>
          <a:bodyPr/>
          <a:lstStyle/>
          <a:p>
            <a:r>
              <a:rPr lang="en-US" dirty="0" smtClean="0"/>
              <a:t>Basic radiometer</a:t>
            </a:r>
          </a:p>
        </p:txBody>
      </p:sp>
    </p:spTree>
    <p:extLst>
      <p:ext uri="{BB962C8B-B14F-4D97-AF65-F5344CB8AC3E}">
        <p14:creationId xmlns:p14="http://schemas.microsoft.com/office/powerpoint/2010/main" val="63721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082675" y="865188"/>
            <a:ext cx="4637088" cy="3478212"/>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712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082675" y="865188"/>
            <a:ext cx="4637088" cy="3478212"/>
          </a:xfrm>
          <a:ln/>
        </p:spPr>
      </p:sp>
      <p:sp>
        <p:nvSpPr>
          <p:cNvPr id="193539" name="Rectangle 3"/>
          <p:cNvSpPr>
            <a:spLocks noGrp="1" noChangeArrowheads="1"/>
          </p:cNvSpPr>
          <p:nvPr>
            <p:ph type="body" idx="1"/>
          </p:nvPr>
        </p:nvSpPr>
        <p:spPr/>
        <p:txBody>
          <a:bodyPr/>
          <a:lstStyle/>
          <a:p>
            <a:r>
              <a:rPr lang="en-US" dirty="0" smtClean="0"/>
              <a:t>You can build a larger dish to improve angular resolution</a:t>
            </a:r>
            <a:endParaRPr lang="en-US" dirty="0"/>
          </a:p>
        </p:txBody>
      </p:sp>
    </p:spTree>
    <p:extLst>
      <p:ext uri="{BB962C8B-B14F-4D97-AF65-F5344CB8AC3E}">
        <p14:creationId xmlns:p14="http://schemas.microsoft.com/office/powerpoint/2010/main" val="55236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082675" y="865188"/>
            <a:ext cx="4637088" cy="3478212"/>
          </a:xfrm>
          <a:ln/>
        </p:spPr>
      </p:sp>
      <p:sp>
        <p:nvSpPr>
          <p:cNvPr id="195587" name="Rectangle 3"/>
          <p:cNvSpPr>
            <a:spLocks noGrp="1" noChangeArrowheads="1"/>
          </p:cNvSpPr>
          <p:nvPr>
            <p:ph type="body" idx="1"/>
          </p:nvPr>
        </p:nvSpPr>
        <p:spPr/>
        <p:txBody>
          <a:bodyPr/>
          <a:lstStyle/>
          <a:p>
            <a:r>
              <a:rPr lang="en-US" dirty="0" smtClean="0"/>
              <a:t>But if you try to make it too big you have a problem!</a:t>
            </a:r>
            <a:endParaRPr lang="en-US" dirty="0"/>
          </a:p>
        </p:txBody>
      </p:sp>
    </p:spTree>
    <p:extLst>
      <p:ext uri="{BB962C8B-B14F-4D97-AF65-F5344CB8AC3E}">
        <p14:creationId xmlns:p14="http://schemas.microsoft.com/office/powerpoint/2010/main" val="318091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60463" y="892175"/>
            <a:ext cx="4781550" cy="3586163"/>
          </a:xfrm>
          <a:ln/>
        </p:spPr>
      </p:sp>
      <p:sp>
        <p:nvSpPr>
          <p:cNvPr id="67587" name="Notes Placeholder 2"/>
          <p:cNvSpPr>
            <a:spLocks noGrp="1"/>
          </p:cNvSpPr>
          <p:nvPr>
            <p:ph type="body" idx="1"/>
          </p:nvPr>
        </p:nvSpPr>
        <p:spPr>
          <a:noFill/>
          <a:ln w="9525"/>
        </p:spPr>
        <p:txBody>
          <a:bodyPr/>
          <a:lstStyle/>
          <a:p>
            <a:r>
              <a:rPr lang="en-US" dirty="0" smtClean="0"/>
              <a:t>Links to Emerson’s .</a:t>
            </a:r>
            <a:r>
              <a:rPr lang="en-US" dirty="0" err="1" smtClean="0"/>
              <a:t>pdf</a:t>
            </a:r>
            <a:r>
              <a:rPr lang="en-US" dirty="0" smtClean="0"/>
              <a:t> file</a:t>
            </a:r>
            <a:endParaRPr lang="en-AU" dirty="0" smtClean="0"/>
          </a:p>
        </p:txBody>
      </p:sp>
    </p:spTree>
    <p:extLst>
      <p:ext uri="{BB962C8B-B14F-4D97-AF65-F5344CB8AC3E}">
        <p14:creationId xmlns:p14="http://schemas.microsoft.com/office/powerpoint/2010/main" val="392673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r>
              <a:rPr lang="en-US" smtClean="0"/>
              <a:t>Consider how a parabolic dish forms an image in the focal plan</a:t>
            </a:r>
            <a:endParaRPr lang="en-AU" smtClean="0"/>
          </a:p>
        </p:txBody>
      </p:sp>
    </p:spTree>
    <p:extLst>
      <p:ext uri="{BB962C8B-B14F-4D97-AF65-F5344CB8AC3E}">
        <p14:creationId xmlns:p14="http://schemas.microsoft.com/office/powerpoint/2010/main" val="339914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p:spPr>
        <p:txBody>
          <a:bodyPr/>
          <a:lstStyle/>
          <a:p>
            <a:r>
              <a:rPr lang="en-US" smtClean="0"/>
              <a:t>Now lets break the dish into multiple patches of refector</a:t>
            </a:r>
            <a:endParaRPr lang="en-AU" smtClean="0"/>
          </a:p>
        </p:txBody>
      </p:sp>
    </p:spTree>
    <p:extLst>
      <p:ext uri="{BB962C8B-B14F-4D97-AF65-F5344CB8AC3E}">
        <p14:creationId xmlns:p14="http://schemas.microsoft.com/office/powerpoint/2010/main" val="206646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2050" y="892175"/>
            <a:ext cx="4779963" cy="3586163"/>
          </a:xfrm>
          <a:ln/>
        </p:spPr>
      </p:sp>
      <p:sp>
        <p:nvSpPr>
          <p:cNvPr id="62467" name="Rectangle 3"/>
          <p:cNvSpPr>
            <a:spLocks noGrp="1" noChangeArrowheads="1"/>
          </p:cNvSpPr>
          <p:nvPr>
            <p:ph type="body" idx="1"/>
          </p:nvPr>
        </p:nvSpPr>
        <p:spPr>
          <a:noFill/>
          <a:ln w="9525"/>
        </p:spPr>
        <p:txBody>
          <a:bodyPr/>
          <a:lstStyle/>
          <a:p>
            <a:r>
              <a:rPr lang="en-US" dirty="0" smtClean="0"/>
              <a:t>Modified</a:t>
            </a:r>
            <a:r>
              <a:rPr lang="en-US" baseline="0" dirty="0" smtClean="0"/>
              <a:t> for the basics version – change emphasis from interferometers to radio</a:t>
            </a:r>
            <a:endParaRPr lang="en-US" dirty="0" smtClean="0"/>
          </a:p>
        </p:txBody>
      </p:sp>
    </p:spTree>
    <p:extLst>
      <p:ext uri="{BB962C8B-B14F-4D97-AF65-F5344CB8AC3E}">
        <p14:creationId xmlns:p14="http://schemas.microsoft.com/office/powerpoint/2010/main" val="328010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p:spPr>
        <p:txBody>
          <a:bodyPr/>
          <a:lstStyle/>
          <a:p>
            <a:r>
              <a:rPr lang="en-US" smtClean="0"/>
              <a:t>We can replace each patch by a small dish, combine the signals using guided transmission rather than free space and detect the signal</a:t>
            </a:r>
            <a:endParaRPr lang="en-AU" smtClean="0"/>
          </a:p>
        </p:txBody>
      </p:sp>
    </p:spTree>
    <p:extLst>
      <p:ext uri="{BB962C8B-B14F-4D97-AF65-F5344CB8AC3E}">
        <p14:creationId xmlns:p14="http://schemas.microsoft.com/office/powerpoint/2010/main" val="845438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p:spPr>
        <p:txBody>
          <a:bodyPr/>
          <a:lstStyle/>
          <a:p>
            <a:r>
              <a:rPr lang="en-US" smtClean="0"/>
              <a:t>And we can now easily move the “focus” to another place</a:t>
            </a:r>
            <a:endParaRPr lang="en-AU" smtClean="0"/>
          </a:p>
        </p:txBody>
      </p:sp>
    </p:spTree>
    <p:extLst>
      <p:ext uri="{BB962C8B-B14F-4D97-AF65-F5344CB8AC3E}">
        <p14:creationId xmlns:p14="http://schemas.microsoft.com/office/powerpoint/2010/main" val="4168699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Its difficult to lift all the small dishes up in the air so lets put then back on the ground and introduce extra delay to compensate for the extra path.   We can steer the beam electronically instead of mechanically.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Version </a:t>
            </a:r>
            <a:r>
              <a:rPr lang="en-US" dirty="0" smtClean="0"/>
              <a:t>with no electronic steering</a:t>
            </a:r>
            <a:endParaRPr lang="en-AU" dirty="0" smtClean="0"/>
          </a:p>
          <a:p>
            <a:endParaRPr lang="en-AU" dirty="0" smtClean="0"/>
          </a:p>
        </p:txBody>
      </p:sp>
    </p:spTree>
    <p:extLst>
      <p:ext uri="{BB962C8B-B14F-4D97-AF65-F5344CB8AC3E}">
        <p14:creationId xmlns:p14="http://schemas.microsoft.com/office/powerpoint/2010/main" val="3979516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take away the big dish and the large mechanical structures.  This is known as a tied array and has the same sensitivity and resolution as the single dish of the same area. We could now change the locations of the small dishes but we will return to this later. </a:t>
            </a:r>
            <a:endParaRPr lang="en-AU" dirty="0" smtClean="0"/>
          </a:p>
          <a:p>
            <a:endParaRPr lang="en-AU" dirty="0" smtClean="0"/>
          </a:p>
        </p:txBody>
      </p:sp>
    </p:spTree>
    <p:extLst>
      <p:ext uri="{BB962C8B-B14F-4D97-AF65-F5344CB8AC3E}">
        <p14:creationId xmlns:p14="http://schemas.microsoft.com/office/powerpoint/2010/main" val="1806424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r>
              <a:rPr lang="en-US" smtClean="0"/>
              <a:t>Expand the detected sum of the voltages.  Note that the </a:t>
            </a:r>
            <a:r>
              <a:rPr lang="en-AU" smtClean="0">
                <a:sym typeface="Symbol" pitchFamily="18" charset="2"/>
              </a:rPr>
              <a:t></a:t>
            </a:r>
            <a:r>
              <a:rPr lang="en-AU" smtClean="0">
                <a:sym typeface="GreekMathSymbols"/>
              </a:rPr>
              <a:t> (</a:t>
            </a:r>
            <a:r>
              <a:rPr lang="en-AU" smtClean="0"/>
              <a:t>Vi )</a:t>
            </a:r>
            <a:r>
              <a:rPr lang="en-AU" baseline="30000" smtClean="0"/>
              <a:t>2 </a:t>
            </a:r>
            <a:r>
              <a:rPr lang="en-AU" smtClean="0">
                <a:sym typeface="GreekMathSymbols"/>
              </a:rPr>
              <a:t> terms are large and hard to work with.</a:t>
            </a:r>
            <a:endParaRPr lang="en-AU" smtClean="0"/>
          </a:p>
        </p:txBody>
      </p:sp>
    </p:spTree>
    <p:extLst>
      <p:ext uri="{BB962C8B-B14F-4D97-AF65-F5344CB8AC3E}">
        <p14:creationId xmlns:p14="http://schemas.microsoft.com/office/powerpoint/2010/main" val="3480815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p:spPr>
        <p:txBody>
          <a:bodyPr/>
          <a:lstStyle/>
          <a:p>
            <a:r>
              <a:rPr lang="en-US" smtClean="0"/>
              <a:t>Remove them by making a correlation interferometer.  Originally the Ryle and Vonberg (1946) phase switch.</a:t>
            </a:r>
            <a:endParaRPr lang="en-AU" smtClean="0"/>
          </a:p>
        </p:txBody>
      </p:sp>
    </p:spTree>
    <p:extLst>
      <p:ext uri="{BB962C8B-B14F-4D97-AF65-F5344CB8AC3E}">
        <p14:creationId xmlns:p14="http://schemas.microsoft.com/office/powerpoint/2010/main" val="4145582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smtClean="0"/>
              <a:t>Now lets go back and look at a second source (or in general a more complex image)</a:t>
            </a:r>
            <a:endParaRPr lang="en-AU" smtClean="0"/>
          </a:p>
        </p:txBody>
      </p:sp>
    </p:spTree>
    <p:extLst>
      <p:ext uri="{BB962C8B-B14F-4D97-AF65-F5344CB8AC3E}">
        <p14:creationId xmlns:p14="http://schemas.microsoft.com/office/powerpoint/2010/main" val="1656817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p:spPr>
        <p:txBody>
          <a:bodyPr/>
          <a:lstStyle/>
          <a:p>
            <a:r>
              <a:rPr lang="en-US" smtClean="0"/>
              <a:t>OLD VERSION</a:t>
            </a:r>
          </a:p>
          <a:p>
            <a:r>
              <a:rPr lang="en-US" smtClean="0"/>
              <a:t>We could amplify the signal and split the signal path so could get a second output for the second source.  The fact that we can amplify the signal and split it with no loss in s/n is an interesting consequence having radiation in the Raliegh-Jeans domain.  This analogy fails at optical wavelengths.</a:t>
            </a:r>
            <a:endParaRPr lang="en-AU" smtClean="0"/>
          </a:p>
        </p:txBody>
      </p:sp>
    </p:spTree>
    <p:extLst>
      <p:ext uri="{BB962C8B-B14F-4D97-AF65-F5344CB8AC3E}">
        <p14:creationId xmlns:p14="http://schemas.microsoft.com/office/powerpoint/2010/main" val="67725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p:spPr>
        <p:txBody>
          <a:bodyPr/>
          <a:lstStyle/>
          <a:p>
            <a:r>
              <a:rPr lang="en-US" smtClean="0"/>
              <a:t>We could amplify the signal and split the signal path so could get a second output for the second source.  The fact that we can amplify the signal and split it with no loss in s/n is an interesting consequence having radiation in the Raliegh-Jeans domain.  This analogy fails at optical wavelengths.</a:t>
            </a:r>
            <a:endParaRPr lang="en-AU" smtClean="0"/>
          </a:p>
        </p:txBody>
      </p:sp>
    </p:spTree>
    <p:extLst>
      <p:ext uri="{BB962C8B-B14F-4D97-AF65-F5344CB8AC3E}">
        <p14:creationId xmlns:p14="http://schemas.microsoft.com/office/powerpoint/2010/main" val="292960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r>
              <a:rPr lang="en-US" dirty="0" smtClean="0"/>
              <a:t>All the information about the structure in the image is in the </a:t>
            </a:r>
            <a:r>
              <a:rPr lang="en-US" dirty="0" err="1" smtClean="0"/>
              <a:t>Vij</a:t>
            </a:r>
            <a:r>
              <a:rPr lang="en-US" dirty="0" smtClean="0"/>
              <a:t> products in the square of the sum of the voltages so we can drop the total </a:t>
            </a:r>
            <a:r>
              <a:rPr lang="en-US" dirty="0" err="1" smtClean="0"/>
              <a:t>poer</a:t>
            </a:r>
            <a:r>
              <a:rPr lang="en-US" dirty="0" smtClean="0"/>
              <a:t> terms and just calculate the products in a correlator.   Now instead of building many different delays we can assume a monochromatic signal and just apply a different phase shift for each point in the image.  This is a Fourier transform of the complex correlation and this relationship is the famous van </a:t>
            </a:r>
            <a:r>
              <a:rPr lang="en-US" dirty="0" err="1" smtClean="0"/>
              <a:t>Cittert</a:t>
            </a:r>
            <a:r>
              <a:rPr lang="en-US" dirty="0" smtClean="0"/>
              <a:t>-Zernike theorem.</a:t>
            </a:r>
            <a:endParaRPr lang="en-AU" dirty="0" smtClean="0"/>
          </a:p>
        </p:txBody>
      </p:sp>
    </p:spTree>
    <p:extLst>
      <p:ext uri="{BB962C8B-B14F-4D97-AF65-F5344CB8AC3E}">
        <p14:creationId xmlns:p14="http://schemas.microsoft.com/office/powerpoint/2010/main" val="352016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60463" y="892175"/>
            <a:ext cx="4781550" cy="3586163"/>
          </a:xfrm>
          <a:ln/>
        </p:spPr>
      </p:sp>
      <p:sp>
        <p:nvSpPr>
          <p:cNvPr id="63491" name="Notes Placeholder 2"/>
          <p:cNvSpPr>
            <a:spLocks noGrp="1"/>
          </p:cNvSpPr>
          <p:nvPr>
            <p:ph type="body" idx="1"/>
          </p:nvPr>
        </p:nvSpPr>
        <p:spPr>
          <a:noFill/>
          <a:ln w="9525"/>
        </p:spPr>
        <p:txBody>
          <a:bodyPr/>
          <a:lstStyle/>
          <a:p>
            <a:r>
              <a:rPr lang="en-US" dirty="0" smtClean="0"/>
              <a:t>Added X-ray tomography (industrial materials investigations – </a:t>
            </a:r>
            <a:r>
              <a:rPr lang="en-US" dirty="0" err="1" smtClean="0"/>
              <a:t>Antikythera</a:t>
            </a:r>
            <a:r>
              <a:rPr lang="en-US" dirty="0" smtClean="0"/>
              <a:t>)</a:t>
            </a:r>
          </a:p>
          <a:p>
            <a:r>
              <a:rPr lang="en-US" dirty="0" smtClean="0"/>
              <a:t>Generalized Aperture synthesis to Fourier synthesis</a:t>
            </a:r>
            <a:endParaRPr lang="en-AU" dirty="0" smtClean="0"/>
          </a:p>
        </p:txBody>
      </p:sp>
    </p:spTree>
    <p:extLst>
      <p:ext uri="{BB962C8B-B14F-4D97-AF65-F5344CB8AC3E}">
        <p14:creationId xmlns:p14="http://schemas.microsoft.com/office/powerpoint/2010/main" val="1388662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Page 20 from David </a:t>
            </a:r>
            <a:r>
              <a:rPr lang="en-AU" dirty="0" err="1" smtClean="0"/>
              <a:t>Wilner</a:t>
            </a:r>
            <a:r>
              <a:rPr lang="en-AU" dirty="0" smtClean="0"/>
              <a:t>, ANITA 2015</a:t>
            </a:r>
          </a:p>
          <a:p>
            <a:endParaRPr lang="en-AU" dirty="0"/>
          </a:p>
        </p:txBody>
      </p:sp>
    </p:spTree>
    <p:extLst>
      <p:ext uri="{BB962C8B-B14F-4D97-AF65-F5344CB8AC3E}">
        <p14:creationId xmlns:p14="http://schemas.microsoft.com/office/powerpoint/2010/main" val="4251249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60463" y="892175"/>
            <a:ext cx="4781550" cy="3586163"/>
          </a:xfrm>
          <a:ln/>
        </p:spPr>
      </p:sp>
      <p:sp>
        <p:nvSpPr>
          <p:cNvPr id="67587" name="Notes Placeholder 2"/>
          <p:cNvSpPr>
            <a:spLocks noGrp="1"/>
          </p:cNvSpPr>
          <p:nvPr>
            <p:ph type="body" idx="1"/>
          </p:nvPr>
        </p:nvSpPr>
        <p:spPr>
          <a:noFill/>
          <a:ln w="9525"/>
        </p:spPr>
        <p:txBody>
          <a:bodyPr/>
          <a:lstStyle/>
          <a:p>
            <a:r>
              <a:rPr lang="en-US" dirty="0" smtClean="0"/>
              <a:t>Links to Emerson’s .</a:t>
            </a:r>
            <a:r>
              <a:rPr lang="en-US" dirty="0" err="1" smtClean="0"/>
              <a:t>pdf</a:t>
            </a:r>
            <a:r>
              <a:rPr lang="en-US" dirty="0" smtClean="0"/>
              <a:t> file</a:t>
            </a:r>
            <a:endParaRPr lang="en-AU" dirty="0" smtClean="0"/>
          </a:p>
        </p:txBody>
      </p:sp>
    </p:spTree>
    <p:extLst>
      <p:ext uri="{BB962C8B-B14F-4D97-AF65-F5344CB8AC3E}">
        <p14:creationId xmlns:p14="http://schemas.microsoft.com/office/powerpoint/2010/main" val="4223231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Update for multiple dishes</a:t>
            </a:r>
            <a:endParaRPr lang="en-AU" dirty="0"/>
          </a:p>
        </p:txBody>
      </p:sp>
    </p:spTree>
    <p:extLst>
      <p:ext uri="{BB962C8B-B14F-4D97-AF65-F5344CB8AC3E}">
        <p14:creationId xmlns:p14="http://schemas.microsoft.com/office/powerpoint/2010/main" val="2680194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measuring as much information as possible</a:t>
            </a:r>
          </a:p>
          <a:p>
            <a:r>
              <a:rPr lang="en-US" dirty="0" smtClean="0"/>
              <a:t>Robust</a:t>
            </a:r>
            <a:r>
              <a:rPr lang="en-US" baseline="0" dirty="0" smtClean="0"/>
              <a:t> against errors and missing data</a:t>
            </a:r>
          </a:p>
          <a:p>
            <a:r>
              <a:rPr lang="en-US" baseline="0" dirty="0" smtClean="0"/>
              <a:t>Provides strong image independent calibration constraints</a:t>
            </a:r>
            <a:endParaRPr lang="en-AU" dirty="0"/>
          </a:p>
        </p:txBody>
      </p:sp>
    </p:spTree>
    <p:extLst>
      <p:ext uri="{BB962C8B-B14F-4D97-AF65-F5344CB8AC3E}">
        <p14:creationId xmlns:p14="http://schemas.microsoft.com/office/powerpoint/2010/main" val="75097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measuring more information –</a:t>
            </a:r>
            <a:r>
              <a:rPr lang="en-US" baseline="0" dirty="0" smtClean="0"/>
              <a:t> </a:t>
            </a:r>
            <a:r>
              <a:rPr lang="en-US" baseline="0" dirty="0" err="1" smtClean="0"/>
              <a:t>eg</a:t>
            </a:r>
            <a:r>
              <a:rPr lang="en-US" baseline="0" dirty="0" smtClean="0"/>
              <a:t> more resolution for the same number of array element</a:t>
            </a:r>
            <a:endParaRPr lang="en-US" dirty="0" smtClean="0"/>
          </a:p>
          <a:p>
            <a:r>
              <a:rPr lang="en-US" dirty="0" smtClean="0"/>
              <a:t>Not so robust</a:t>
            </a:r>
            <a:r>
              <a:rPr lang="en-US" baseline="0" dirty="0" smtClean="0"/>
              <a:t> against errors and missing data</a:t>
            </a:r>
          </a:p>
          <a:p>
            <a:r>
              <a:rPr lang="en-US" baseline="0" dirty="0" smtClean="0"/>
              <a:t>No image independent calibration constraints</a:t>
            </a:r>
            <a:endParaRPr lang="en-AU" dirty="0" smtClean="0"/>
          </a:p>
          <a:p>
            <a:endParaRPr lang="en-AU" dirty="0"/>
          </a:p>
        </p:txBody>
      </p:sp>
    </p:spTree>
    <p:extLst>
      <p:ext uri="{BB962C8B-B14F-4D97-AF65-F5344CB8AC3E}">
        <p14:creationId xmlns:p14="http://schemas.microsoft.com/office/powerpoint/2010/main" val="1046232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62050" y="892175"/>
            <a:ext cx="4779963" cy="3586163"/>
          </a:xfrm>
          <a:ln/>
        </p:spPr>
      </p:sp>
      <p:sp>
        <p:nvSpPr>
          <p:cNvPr id="70659" name="Rectangle 3"/>
          <p:cNvSpPr>
            <a:spLocks noGrp="1" noChangeArrowheads="1"/>
          </p:cNvSpPr>
          <p:nvPr>
            <p:ph type="body" idx="1"/>
          </p:nvPr>
        </p:nvSpPr>
        <p:spPr>
          <a:noFill/>
          <a:ln w="9525"/>
        </p:spPr>
        <p:txBody>
          <a:bodyPr/>
          <a:lstStyle/>
          <a:p>
            <a:r>
              <a:rPr lang="en-AU" smtClean="0"/>
              <a:t>From Juan Uson</a:t>
            </a:r>
          </a:p>
        </p:txBody>
      </p:sp>
    </p:spTree>
    <p:extLst>
      <p:ext uri="{BB962C8B-B14F-4D97-AF65-F5344CB8AC3E}">
        <p14:creationId xmlns:p14="http://schemas.microsoft.com/office/powerpoint/2010/main" val="2399802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62050" y="892175"/>
            <a:ext cx="4779963" cy="3586163"/>
          </a:xfrm>
          <a:ln/>
        </p:spPr>
      </p:sp>
      <p:sp>
        <p:nvSpPr>
          <p:cNvPr id="71683" name="Rectangle 3"/>
          <p:cNvSpPr>
            <a:spLocks noGrp="1" noChangeArrowheads="1"/>
          </p:cNvSpPr>
          <p:nvPr>
            <p:ph type="body" idx="1"/>
          </p:nvPr>
        </p:nvSpPr>
        <p:spPr>
          <a:noFill/>
          <a:ln w="9525"/>
        </p:spPr>
        <p:txBody>
          <a:bodyPr/>
          <a:lstStyle/>
          <a:p>
            <a:r>
              <a:rPr lang="en-AU" dirty="0" smtClean="0"/>
              <a:t>From Juan </a:t>
            </a:r>
            <a:r>
              <a:rPr lang="en-AU" dirty="0" err="1" smtClean="0"/>
              <a:t>Uson</a:t>
            </a:r>
            <a:endParaRPr lang="en-AU" dirty="0" smtClean="0"/>
          </a:p>
          <a:p>
            <a:r>
              <a:rPr lang="en-AU" dirty="0" smtClean="0"/>
              <a:t>Will storage and visibility manipulation still be part of </a:t>
            </a:r>
            <a:r>
              <a:rPr lang="en-AU" smtClean="0"/>
              <a:t>future telescopes</a:t>
            </a:r>
          </a:p>
        </p:txBody>
      </p:sp>
    </p:spTree>
    <p:extLst>
      <p:ext uri="{BB962C8B-B14F-4D97-AF65-F5344CB8AC3E}">
        <p14:creationId xmlns:p14="http://schemas.microsoft.com/office/powerpoint/2010/main" val="3170903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Simplified version – no PAF</a:t>
            </a:r>
            <a:endParaRPr lang="en-AU" dirty="0"/>
          </a:p>
        </p:txBody>
      </p:sp>
    </p:spTree>
    <p:extLst>
      <p:ext uri="{BB962C8B-B14F-4D97-AF65-F5344CB8AC3E}">
        <p14:creationId xmlns:p14="http://schemas.microsoft.com/office/powerpoint/2010/main" val="701124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63638" y="893763"/>
            <a:ext cx="4776787" cy="3584575"/>
          </a:xfrm>
          <a:ln/>
        </p:spPr>
      </p:sp>
      <p:sp>
        <p:nvSpPr>
          <p:cNvPr id="74755" name="Rectangle 3"/>
          <p:cNvSpPr>
            <a:spLocks noGrp="1" noChangeArrowheads="1"/>
          </p:cNvSpPr>
          <p:nvPr>
            <p:ph type="body" idx="1"/>
          </p:nvPr>
        </p:nvSpPr>
        <p:spPr>
          <a:xfrm>
            <a:off x="946355" y="4866362"/>
            <a:ext cx="5206590" cy="4308706"/>
          </a:xfrm>
          <a:noFill/>
          <a:ln w="9525"/>
        </p:spPr>
        <p:txBody>
          <a:bodyPr/>
          <a:lstStyle/>
          <a:p>
            <a:r>
              <a:rPr lang="en-US" smtClean="0"/>
              <a:t>Adapted from Sardinia Nov 2001, to include aperture array</a:t>
            </a:r>
          </a:p>
        </p:txBody>
      </p:sp>
    </p:spTree>
    <p:extLst>
      <p:ext uri="{BB962C8B-B14F-4D97-AF65-F5344CB8AC3E}">
        <p14:creationId xmlns:p14="http://schemas.microsoft.com/office/powerpoint/2010/main" val="3691598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60463" y="892175"/>
            <a:ext cx="4781550" cy="3586163"/>
          </a:xfrm>
          <a:ln/>
        </p:spPr>
      </p:sp>
      <p:sp>
        <p:nvSpPr>
          <p:cNvPr id="72707" name="Notes Placeholder 2"/>
          <p:cNvSpPr>
            <a:spLocks noGrp="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http://www.ysbl.york.ac.uk/~cowtan/fourier/fourier.html</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Old page: http://www.general.uwa.edu.au/u/vpatrick/fourier/magic.html</a:t>
            </a:r>
          </a:p>
          <a:p>
            <a:endParaRPr lang="en-AU" dirty="0" smtClean="0"/>
          </a:p>
        </p:txBody>
      </p:sp>
    </p:spTree>
    <p:extLst>
      <p:ext uri="{BB962C8B-B14F-4D97-AF65-F5344CB8AC3E}">
        <p14:creationId xmlns:p14="http://schemas.microsoft.com/office/powerpoint/2010/main" val="21996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62050" y="892175"/>
            <a:ext cx="4779963" cy="3586163"/>
          </a:xfrm>
          <a:ln/>
        </p:spPr>
      </p:sp>
      <p:sp>
        <p:nvSpPr>
          <p:cNvPr id="64515" name="Rectangle 3"/>
          <p:cNvSpPr>
            <a:spLocks noGrp="1" noChangeArrowheads="1"/>
          </p:cNvSpPr>
          <p:nvPr>
            <p:ph type="body" idx="1"/>
          </p:nvPr>
        </p:nvSpPr>
        <p:spPr>
          <a:noFill/>
          <a:ln w="9525"/>
        </p:spPr>
        <p:txBody>
          <a:bodyPr/>
          <a:lstStyle/>
          <a:p>
            <a:r>
              <a:rPr lang="en-AU" altLang="zh-CN" smtClean="0"/>
              <a:t>The vast majority of observations use the ATCA as an analytic tool to observe known phenomena and to make specific measurements relating to a hypothesis about the object or class of objects under study.  The information we cover in this course will provide the background needed to plan for this type of observation. </a:t>
            </a:r>
          </a:p>
          <a:p>
            <a:endParaRPr lang="en-US" altLang="zh-CN" smtClean="0"/>
          </a:p>
          <a:p>
            <a:r>
              <a:rPr lang="en-AU" altLang="zh-CN" smtClean="0"/>
              <a:t>The VLA and ATNF represent such major instrumental developments that new and exciting discoveries should be possible with these telescopes, but in order to be able to recognize the unexpected you must understand the instrument well. </a:t>
            </a:r>
            <a:endParaRPr lang="en-AU" smtClean="0"/>
          </a:p>
        </p:txBody>
      </p:sp>
    </p:spTree>
    <p:extLst>
      <p:ext uri="{BB962C8B-B14F-4D97-AF65-F5344CB8AC3E}">
        <p14:creationId xmlns:p14="http://schemas.microsoft.com/office/powerpoint/2010/main" val="14350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60463" y="892175"/>
            <a:ext cx="4781550" cy="3586163"/>
          </a:xfrm>
          <a:ln/>
        </p:spPr>
      </p:sp>
      <p:sp>
        <p:nvSpPr>
          <p:cNvPr id="76803" name="Notes Placeholder 2"/>
          <p:cNvSpPr>
            <a:spLocks noGrp="1"/>
          </p:cNvSpPr>
          <p:nvPr>
            <p:ph type="body" idx="1"/>
          </p:nvPr>
        </p:nvSpPr>
        <p:spPr>
          <a:noFill/>
          <a:ln w="9525"/>
        </p:spPr>
        <p:txBody>
          <a:bodyPr/>
          <a:lstStyle/>
          <a:p>
            <a:r>
              <a:rPr lang="en-US" dirty="0" smtClean="0"/>
              <a:t>Field of View now has a different meaning with PAFs or even </a:t>
            </a:r>
            <a:r>
              <a:rPr lang="en-US" dirty="0" err="1" smtClean="0"/>
              <a:t>multibeam</a:t>
            </a:r>
            <a:r>
              <a:rPr lang="en-US" dirty="0" smtClean="0"/>
              <a:t> systems</a:t>
            </a:r>
          </a:p>
        </p:txBody>
      </p:sp>
    </p:spTree>
    <p:extLst>
      <p:ext uri="{BB962C8B-B14F-4D97-AF65-F5344CB8AC3E}">
        <p14:creationId xmlns:p14="http://schemas.microsoft.com/office/powerpoint/2010/main" val="631526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60463" y="892175"/>
            <a:ext cx="4781550" cy="3586163"/>
          </a:xfrm>
          <a:ln/>
        </p:spPr>
      </p:sp>
      <p:sp>
        <p:nvSpPr>
          <p:cNvPr id="7782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60263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082675" y="865188"/>
            <a:ext cx="4637088" cy="3478212"/>
          </a:xfrm>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316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Page 7 from David </a:t>
            </a:r>
            <a:r>
              <a:rPr lang="en-AU" dirty="0" err="1" smtClean="0"/>
              <a:t>Wilner</a:t>
            </a:r>
            <a:r>
              <a:rPr lang="en-AU" dirty="0" smtClean="0"/>
              <a:t>, ANITA 2015</a:t>
            </a:r>
            <a:endParaRPr lang="en-AU" dirty="0"/>
          </a:p>
        </p:txBody>
      </p:sp>
    </p:spTree>
    <p:extLst>
      <p:ext uri="{BB962C8B-B14F-4D97-AF65-F5344CB8AC3E}">
        <p14:creationId xmlns:p14="http://schemas.microsoft.com/office/powerpoint/2010/main" val="253797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Page  8 from David </a:t>
            </a:r>
            <a:r>
              <a:rPr lang="en-AU" dirty="0" err="1" smtClean="0"/>
              <a:t>Wilner</a:t>
            </a:r>
            <a:r>
              <a:rPr lang="en-AU" dirty="0" smtClean="0"/>
              <a:t>, ANITA 2015</a:t>
            </a:r>
            <a:endParaRPr lang="en-AU" dirty="0"/>
          </a:p>
        </p:txBody>
      </p:sp>
    </p:spTree>
    <p:extLst>
      <p:ext uri="{BB962C8B-B14F-4D97-AF65-F5344CB8AC3E}">
        <p14:creationId xmlns:p14="http://schemas.microsoft.com/office/powerpoint/2010/main" val="279257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Page 9 from David </a:t>
            </a:r>
            <a:r>
              <a:rPr lang="en-AU" dirty="0" err="1" smtClean="0"/>
              <a:t>Wilner</a:t>
            </a:r>
            <a:r>
              <a:rPr lang="en-AU" dirty="0" smtClean="0"/>
              <a:t>, ANITA 2015</a:t>
            </a:r>
            <a:endParaRPr lang="en-AU" dirty="0"/>
          </a:p>
        </p:txBody>
      </p:sp>
    </p:spTree>
    <p:extLst>
      <p:ext uri="{BB962C8B-B14F-4D97-AF65-F5344CB8AC3E}">
        <p14:creationId xmlns:p14="http://schemas.microsoft.com/office/powerpoint/2010/main" val="284750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Page 10 from David </a:t>
            </a:r>
            <a:r>
              <a:rPr lang="en-AU" dirty="0" err="1" smtClean="0"/>
              <a:t>Wilner</a:t>
            </a:r>
            <a:r>
              <a:rPr lang="en-AU" dirty="0" smtClean="0"/>
              <a:t>, ANITA 2015</a:t>
            </a:r>
            <a:endParaRPr lang="en-AU" dirty="0"/>
          </a:p>
        </p:txBody>
      </p:sp>
    </p:spTree>
    <p:extLst>
      <p:ext uri="{BB962C8B-B14F-4D97-AF65-F5344CB8AC3E}">
        <p14:creationId xmlns:p14="http://schemas.microsoft.com/office/powerpoint/2010/main" val="149511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2AB70EE3-3D82-4422-B1B6-D0678602106B}"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69078A53-510E-4006-963C-1B45C2353AB4}"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D6718062-0951-45E1-B512-A34B1C35C166}"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C66D980B-7A7E-4E37-A9FA-C7E96493D5C0}"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3CD664F5-E7B8-4389-A44D-43E01436A412}"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A2A9D45C-59E0-49C8-BC51-EA81FE706040}"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1B59C6C5-B4A9-4328-8D8B-ADF76CEF1E80}"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8"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9" name="Rectangle 25"/>
          <p:cNvSpPr>
            <a:spLocks noGrp="1" noChangeArrowheads="1"/>
          </p:cNvSpPr>
          <p:nvPr>
            <p:ph type="sldNum" sz="quarter" idx="12"/>
          </p:nvPr>
        </p:nvSpPr>
        <p:spPr>
          <a:ln/>
        </p:spPr>
        <p:txBody>
          <a:bodyPr/>
          <a:lstStyle>
            <a:lvl1pPr>
              <a:defRPr/>
            </a:lvl1pPr>
          </a:lstStyle>
          <a:p>
            <a:pPr>
              <a:defRPr/>
            </a:pPr>
            <a:fld id="{F02CDF2B-EA14-4988-B93F-F8174F4D42FA}"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4"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5" name="Rectangle 25"/>
          <p:cNvSpPr>
            <a:spLocks noGrp="1" noChangeArrowheads="1"/>
          </p:cNvSpPr>
          <p:nvPr>
            <p:ph type="sldNum" sz="quarter" idx="12"/>
          </p:nvPr>
        </p:nvSpPr>
        <p:spPr>
          <a:ln/>
        </p:spPr>
        <p:txBody>
          <a:bodyPr/>
          <a:lstStyle>
            <a:lvl1pPr>
              <a:defRPr/>
            </a:lvl1pPr>
          </a:lstStyle>
          <a:p>
            <a:pPr>
              <a:defRPr/>
            </a:pPr>
            <a:fld id="{D1A8062A-1E0F-4AD3-B032-06766A69E605}"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3"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4" name="Rectangle 25"/>
          <p:cNvSpPr>
            <a:spLocks noGrp="1" noChangeArrowheads="1"/>
          </p:cNvSpPr>
          <p:nvPr>
            <p:ph type="sldNum" sz="quarter" idx="12"/>
          </p:nvPr>
        </p:nvSpPr>
        <p:spPr>
          <a:ln/>
        </p:spPr>
        <p:txBody>
          <a:bodyPr/>
          <a:lstStyle>
            <a:lvl1pPr>
              <a:defRPr/>
            </a:lvl1pPr>
          </a:lstStyle>
          <a:p>
            <a:pPr>
              <a:defRPr/>
            </a:pPr>
            <a:fld id="{C1D7D826-1BAA-413F-9289-BD36FA1B7C03}"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51D45282-E92B-4327-8BF9-F6E5C9DAD638}"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0AA198B5-171C-4FAA-ABD7-54CE9418773F}"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B1C7ED68-6CCB-46E0-9E02-D98569C47AEE}"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21B21C53-B9E9-45ED-ACCE-4DF00E7E11E8}"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872F2E85-3CB7-4ADA-99C0-55C014A21E8C}"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42B57EEC-3781-472F-BE08-62836A1D525D}"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18BDBC9A-0F64-434E-8B8B-F0E517F6F60E}"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6D6B49A1-DE46-4162-BA56-88D42D2E5380}"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7" name="Rectangle 25"/>
          <p:cNvSpPr>
            <a:spLocks noGrp="1" noChangeArrowheads="1"/>
          </p:cNvSpPr>
          <p:nvPr>
            <p:ph type="sldNum" sz="quarter" idx="12"/>
          </p:nvPr>
        </p:nvSpPr>
        <p:spPr>
          <a:ln/>
        </p:spPr>
        <p:txBody>
          <a:bodyPr/>
          <a:lstStyle>
            <a:lvl1pPr>
              <a:defRPr/>
            </a:lvl1pPr>
          </a:lstStyle>
          <a:p>
            <a:pPr>
              <a:defRPr/>
            </a:pPr>
            <a:fld id="{B0747C17-182A-474D-BB48-4637DF0178F6}"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8"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9" name="Rectangle 25"/>
          <p:cNvSpPr>
            <a:spLocks noGrp="1" noChangeArrowheads="1"/>
          </p:cNvSpPr>
          <p:nvPr>
            <p:ph type="sldNum" sz="quarter" idx="12"/>
          </p:nvPr>
        </p:nvSpPr>
        <p:spPr>
          <a:ln/>
        </p:spPr>
        <p:txBody>
          <a:bodyPr/>
          <a:lstStyle>
            <a:lvl1pPr>
              <a:defRPr/>
            </a:lvl1pPr>
          </a:lstStyle>
          <a:p>
            <a:pPr>
              <a:defRPr/>
            </a:pPr>
            <a:fld id="{6BC34555-6833-40EF-9A5E-486D702045D4}"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4"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5" name="Rectangle 25"/>
          <p:cNvSpPr>
            <a:spLocks noGrp="1" noChangeArrowheads="1"/>
          </p:cNvSpPr>
          <p:nvPr>
            <p:ph type="sldNum" sz="quarter" idx="12"/>
          </p:nvPr>
        </p:nvSpPr>
        <p:spPr>
          <a:ln/>
        </p:spPr>
        <p:txBody>
          <a:bodyPr/>
          <a:lstStyle>
            <a:lvl1pPr>
              <a:defRPr/>
            </a:lvl1pPr>
          </a:lstStyle>
          <a:p>
            <a:pPr>
              <a:defRPr/>
            </a:pPr>
            <a:fld id="{6385E34C-96EF-4461-B1EB-29053D7D76CF}"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3"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4" name="Rectangle 25"/>
          <p:cNvSpPr>
            <a:spLocks noGrp="1" noChangeArrowheads="1"/>
          </p:cNvSpPr>
          <p:nvPr>
            <p:ph type="sldNum" sz="quarter" idx="12"/>
          </p:nvPr>
        </p:nvSpPr>
        <p:spPr>
          <a:ln/>
        </p:spPr>
        <p:txBody>
          <a:bodyPr/>
          <a:lstStyle>
            <a:lvl1pPr>
              <a:defRPr/>
            </a:lvl1pPr>
          </a:lstStyle>
          <a:p>
            <a:pPr>
              <a:defRPr/>
            </a:pPr>
            <a:fld id="{C0138DF7-7BB0-492B-B7C9-CE05B54C9DD7}"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A0E5423A-A902-4E07-B2EB-F5609FCD4DB8}"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7" name="Rectangle 25"/>
          <p:cNvSpPr>
            <a:spLocks noGrp="1" noChangeArrowheads="1"/>
          </p:cNvSpPr>
          <p:nvPr>
            <p:ph type="sldNum" sz="quarter" idx="12"/>
          </p:nvPr>
        </p:nvSpPr>
        <p:spPr>
          <a:ln/>
        </p:spPr>
        <p:txBody>
          <a:bodyPr/>
          <a:lstStyle>
            <a:lvl1pPr>
              <a:defRPr/>
            </a:lvl1pPr>
          </a:lstStyle>
          <a:p>
            <a:pPr>
              <a:defRPr/>
            </a:pPr>
            <a:fld id="{3167323B-3086-46A3-A369-6B468752CAB4}"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7" name="Rectangle 25"/>
          <p:cNvSpPr>
            <a:spLocks noGrp="1" noChangeArrowheads="1"/>
          </p:cNvSpPr>
          <p:nvPr>
            <p:ph type="sldNum" sz="quarter" idx="12"/>
          </p:nvPr>
        </p:nvSpPr>
        <p:spPr>
          <a:ln/>
        </p:spPr>
        <p:txBody>
          <a:bodyPr/>
          <a:lstStyle>
            <a:lvl1pPr>
              <a:defRPr/>
            </a:lvl1pPr>
          </a:lstStyle>
          <a:p>
            <a:pPr>
              <a:defRPr/>
            </a:pPr>
            <a:fld id="{89C6F788-F1B4-464D-B9BD-7D9EF880A498}"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6BB3402B-C238-4D57-8115-1E580297FA6F}"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827CD734-154A-4D5A-8369-AFFC97C7B7DF}"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1A375802-F991-4F1D-87A5-2EDF5169658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8"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9" name="Rectangle 25"/>
          <p:cNvSpPr>
            <a:spLocks noGrp="1" noChangeArrowheads="1"/>
          </p:cNvSpPr>
          <p:nvPr>
            <p:ph type="sldNum" sz="quarter" idx="12"/>
          </p:nvPr>
        </p:nvSpPr>
        <p:spPr>
          <a:ln/>
        </p:spPr>
        <p:txBody>
          <a:bodyPr/>
          <a:lstStyle>
            <a:lvl1pPr>
              <a:defRPr/>
            </a:lvl1pPr>
          </a:lstStyle>
          <a:p>
            <a:pPr>
              <a:defRPr/>
            </a:pPr>
            <a:fld id="{16DDFFFE-7943-4247-9D7A-6A02AB1AC370}"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4"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5" name="Rectangle 25"/>
          <p:cNvSpPr>
            <a:spLocks noGrp="1" noChangeArrowheads="1"/>
          </p:cNvSpPr>
          <p:nvPr>
            <p:ph type="sldNum" sz="quarter" idx="12"/>
          </p:nvPr>
        </p:nvSpPr>
        <p:spPr>
          <a:ln/>
        </p:spPr>
        <p:txBody>
          <a:bodyPr/>
          <a:lstStyle>
            <a:lvl1pPr>
              <a:defRPr/>
            </a:lvl1pPr>
          </a:lstStyle>
          <a:p>
            <a:pPr>
              <a:defRPr/>
            </a:pPr>
            <a:fld id="{7495EFB5-50FB-4407-8AA6-3A2383B61322}"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3"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4" name="Rectangle 25"/>
          <p:cNvSpPr>
            <a:spLocks noGrp="1" noChangeArrowheads="1"/>
          </p:cNvSpPr>
          <p:nvPr>
            <p:ph type="sldNum" sz="quarter" idx="12"/>
          </p:nvPr>
        </p:nvSpPr>
        <p:spPr>
          <a:ln/>
        </p:spPr>
        <p:txBody>
          <a:bodyPr/>
          <a:lstStyle>
            <a:lvl1pPr>
              <a:defRPr/>
            </a:lvl1pPr>
          </a:lstStyle>
          <a:p>
            <a:pPr>
              <a:defRPr/>
            </a:pPr>
            <a:fld id="{2751ED22-3ACC-4440-B4C0-1C7DC031EB8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9E4FAB7C-4003-4A0F-866A-4E4793E6E47A}"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5FA6BFAE-AF43-4433-BF32-8EC7355FDF9E}"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6350" y="1443038"/>
            <a:ext cx="8372475" cy="287337"/>
            <a:chOff x="4" y="909"/>
            <a:chExt cx="5274" cy="181"/>
          </a:xfrm>
        </p:grpSpPr>
        <p:grpSp>
          <p:nvGrpSpPr>
            <p:cNvPr id="1034" name="Group 3"/>
            <p:cNvGrpSpPr>
              <a:grpSpLocks/>
            </p:cNvGrpSpPr>
            <p:nvPr/>
          </p:nvGrpSpPr>
          <p:grpSpPr bwMode="auto">
            <a:xfrm>
              <a:off x="5162" y="909"/>
              <a:ext cx="116" cy="181"/>
              <a:chOff x="5162" y="909"/>
              <a:chExt cx="116" cy="181"/>
            </a:xfrm>
          </p:grpSpPr>
          <p:sp>
            <p:nvSpPr>
              <p:cNvPr id="47108" name="Rectangle 4"/>
              <p:cNvSpPr>
                <a:spLocks noChangeArrowheads="1"/>
              </p:cNvSpPr>
              <p:nvPr/>
            </p:nvSpPr>
            <p:spPr bwMode="auto">
              <a:xfrm>
                <a:off x="5256" y="909"/>
                <a:ext cx="2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09" name="Rectangle 5"/>
              <p:cNvSpPr>
                <a:spLocks noChangeArrowheads="1"/>
              </p:cNvSpPr>
              <p:nvPr/>
            </p:nvSpPr>
            <p:spPr bwMode="auto">
              <a:xfrm>
                <a:off x="5162" y="909"/>
                <a:ext cx="5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5" name="Group 6"/>
            <p:cNvGrpSpPr>
              <a:grpSpLocks/>
            </p:cNvGrpSpPr>
            <p:nvPr/>
          </p:nvGrpSpPr>
          <p:grpSpPr bwMode="auto">
            <a:xfrm>
              <a:off x="4852" y="909"/>
              <a:ext cx="255" cy="181"/>
              <a:chOff x="4852" y="909"/>
              <a:chExt cx="255" cy="181"/>
            </a:xfrm>
          </p:grpSpPr>
          <p:sp>
            <p:nvSpPr>
              <p:cNvPr id="47111" name="Rectangle 7"/>
              <p:cNvSpPr>
                <a:spLocks noChangeArrowheads="1"/>
              </p:cNvSpPr>
              <p:nvPr/>
            </p:nvSpPr>
            <p:spPr bwMode="auto">
              <a:xfrm>
                <a:off x="5022" y="909"/>
                <a:ext cx="85"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2" name="Rectangle 8"/>
              <p:cNvSpPr>
                <a:spLocks noChangeArrowheads="1"/>
              </p:cNvSpPr>
              <p:nvPr/>
            </p:nvSpPr>
            <p:spPr bwMode="auto">
              <a:xfrm>
                <a:off x="4852" y="909"/>
                <a:ext cx="11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6" name="Group 9"/>
            <p:cNvGrpSpPr>
              <a:grpSpLocks/>
            </p:cNvGrpSpPr>
            <p:nvPr/>
          </p:nvGrpSpPr>
          <p:grpSpPr bwMode="auto">
            <a:xfrm>
              <a:off x="4422" y="909"/>
              <a:ext cx="378" cy="181"/>
              <a:chOff x="4422" y="909"/>
              <a:chExt cx="378" cy="181"/>
            </a:xfrm>
          </p:grpSpPr>
          <p:sp>
            <p:nvSpPr>
              <p:cNvPr id="47114" name="Rectangle 10"/>
              <p:cNvSpPr>
                <a:spLocks noChangeArrowheads="1"/>
              </p:cNvSpPr>
              <p:nvPr/>
            </p:nvSpPr>
            <p:spPr bwMode="auto">
              <a:xfrm>
                <a:off x="4654" y="909"/>
                <a:ext cx="14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5" name="Rectangle 11"/>
              <p:cNvSpPr>
                <a:spLocks noChangeArrowheads="1"/>
              </p:cNvSpPr>
              <p:nvPr/>
            </p:nvSpPr>
            <p:spPr bwMode="auto">
              <a:xfrm>
                <a:off x="4422" y="909"/>
                <a:ext cx="181"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7" name="Group 12"/>
            <p:cNvGrpSpPr>
              <a:grpSpLocks/>
            </p:cNvGrpSpPr>
            <p:nvPr/>
          </p:nvGrpSpPr>
          <p:grpSpPr bwMode="auto">
            <a:xfrm>
              <a:off x="3187" y="909"/>
              <a:ext cx="1183" cy="181"/>
              <a:chOff x="3187" y="909"/>
              <a:chExt cx="1183" cy="181"/>
            </a:xfrm>
          </p:grpSpPr>
          <p:sp>
            <p:nvSpPr>
              <p:cNvPr id="47117" name="Rectangle 13"/>
              <p:cNvSpPr>
                <a:spLocks noChangeArrowheads="1"/>
              </p:cNvSpPr>
              <p:nvPr/>
            </p:nvSpPr>
            <p:spPr bwMode="auto">
              <a:xfrm>
                <a:off x="3562"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8" name="Rectangle 14"/>
              <p:cNvSpPr>
                <a:spLocks noChangeArrowheads="1"/>
              </p:cNvSpPr>
              <p:nvPr/>
            </p:nvSpPr>
            <p:spPr bwMode="auto">
              <a:xfrm>
                <a:off x="4160" y="909"/>
                <a:ext cx="210"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9" name="Rectangle 15"/>
              <p:cNvSpPr>
                <a:spLocks noChangeArrowheads="1"/>
              </p:cNvSpPr>
              <p:nvPr/>
            </p:nvSpPr>
            <p:spPr bwMode="auto">
              <a:xfrm>
                <a:off x="3868"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20" name="Rectangle 16"/>
              <p:cNvSpPr>
                <a:spLocks noChangeArrowheads="1"/>
              </p:cNvSpPr>
              <p:nvPr/>
            </p:nvSpPr>
            <p:spPr bwMode="auto">
              <a:xfrm>
                <a:off x="3187" y="909"/>
                <a:ext cx="30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8" name="Group 17"/>
            <p:cNvGrpSpPr>
              <a:grpSpLocks/>
            </p:cNvGrpSpPr>
            <p:nvPr/>
          </p:nvGrpSpPr>
          <p:grpSpPr bwMode="auto">
            <a:xfrm>
              <a:off x="4" y="909"/>
              <a:ext cx="3135" cy="181"/>
              <a:chOff x="4" y="909"/>
              <a:chExt cx="3135" cy="181"/>
            </a:xfrm>
          </p:grpSpPr>
          <p:sp>
            <p:nvSpPr>
              <p:cNvPr id="47122" name="Rectangle 18"/>
              <p:cNvSpPr>
                <a:spLocks noChangeArrowheads="1"/>
              </p:cNvSpPr>
              <p:nvPr/>
            </p:nvSpPr>
            <p:spPr bwMode="auto">
              <a:xfrm>
                <a:off x="2802" y="909"/>
                <a:ext cx="337"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23" name="Rectangle 19"/>
              <p:cNvSpPr>
                <a:spLocks noChangeArrowheads="1"/>
              </p:cNvSpPr>
              <p:nvPr/>
            </p:nvSpPr>
            <p:spPr bwMode="auto">
              <a:xfrm>
                <a:off x="4" y="909"/>
                <a:ext cx="274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sp>
        <p:nvSpPr>
          <p:cNvPr id="47124"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AU" smtClean="0"/>
              <a:t>Click to edit Master title style</a:t>
            </a:r>
          </a:p>
        </p:txBody>
      </p:sp>
      <p:sp>
        <p:nvSpPr>
          <p:cNvPr id="1030"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graphicFrame>
        <p:nvGraphicFramePr>
          <p:cNvPr id="1026" name="Object 22"/>
          <p:cNvGraphicFramePr>
            <a:graphicFrameLocks/>
          </p:cNvGraphicFramePr>
          <p:nvPr/>
        </p:nvGraphicFramePr>
        <p:xfrm>
          <a:off x="47625" y="76200"/>
          <a:ext cx="1019175" cy="1219200"/>
        </p:xfrm>
        <a:graphic>
          <a:graphicData uri="http://schemas.openxmlformats.org/presentationml/2006/ole">
            <mc:AlternateContent xmlns:mc="http://schemas.openxmlformats.org/markup-compatibility/2006">
              <mc:Choice xmlns:v="urn:schemas-microsoft-com:vml" Requires="v">
                <p:oleObj spid="_x0000_s1059" name="Bitmap Image" r:id="rId14" imgW="3114355" imgH="3724138" progId="PBrush">
                  <p:embed/>
                </p:oleObj>
              </mc:Choice>
              <mc:Fallback>
                <p:oleObj name="Bitmap Image" r:id="rId14" imgW="3114355" imgH="3724138" progId="PBrush">
                  <p:embed/>
                  <p:pic>
                    <p:nvPicPr>
                      <p:cNvPr id="0" name="Object 2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25" y="76200"/>
                        <a:ext cx="1019175" cy="1219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47127" name="Rectangle 23"/>
          <p:cNvSpPr>
            <a:spLocks noGrp="1" noChangeArrowheads="1"/>
          </p:cNvSpPr>
          <p:nvPr>
            <p:ph type="dt" sz="half" idx="2"/>
          </p:nvPr>
        </p:nvSpPr>
        <p:spPr bwMode="auto">
          <a:xfrm>
            <a:off x="6858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AU"/>
              <a:t>29 Sep 2008</a:t>
            </a:r>
          </a:p>
        </p:txBody>
      </p:sp>
      <p:sp>
        <p:nvSpPr>
          <p:cNvPr id="47128" name="Rectangle 24"/>
          <p:cNvSpPr>
            <a:spLocks noGrp="1" noChangeArrowheads="1"/>
          </p:cNvSpPr>
          <p:nvPr>
            <p:ph type="ftr" sz="quarter" idx="3"/>
          </p:nvPr>
        </p:nvSpPr>
        <p:spPr bwMode="auto">
          <a:xfrm>
            <a:off x="3124200" y="64770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AU"/>
              <a:t>R D Ekers</a:t>
            </a:r>
          </a:p>
        </p:txBody>
      </p:sp>
      <p:sp>
        <p:nvSpPr>
          <p:cNvPr id="47129" name="Rectangle 25"/>
          <p:cNvSpPr>
            <a:spLocks noGrp="1" noChangeArrowheads="1"/>
          </p:cNvSpPr>
          <p:nvPr>
            <p:ph type="sldNum" sz="quarter" idx="4"/>
          </p:nvPr>
        </p:nvSpPr>
        <p:spPr bwMode="auto">
          <a:xfrm>
            <a:off x="65532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F4294A8-8943-433C-8734-AD184DC43825}"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1443038"/>
            <a:ext cx="8372475" cy="287337"/>
            <a:chOff x="4" y="909"/>
            <a:chExt cx="5274" cy="181"/>
          </a:xfrm>
        </p:grpSpPr>
        <p:grpSp>
          <p:nvGrpSpPr>
            <p:cNvPr id="5129" name="Group 3"/>
            <p:cNvGrpSpPr>
              <a:grpSpLocks/>
            </p:cNvGrpSpPr>
            <p:nvPr/>
          </p:nvGrpSpPr>
          <p:grpSpPr bwMode="auto">
            <a:xfrm>
              <a:off x="5162" y="909"/>
              <a:ext cx="116" cy="181"/>
              <a:chOff x="5162" y="909"/>
              <a:chExt cx="116" cy="181"/>
            </a:xfrm>
          </p:grpSpPr>
          <p:sp>
            <p:nvSpPr>
              <p:cNvPr id="114692" name="Rectangle 4"/>
              <p:cNvSpPr>
                <a:spLocks noChangeArrowheads="1"/>
              </p:cNvSpPr>
              <p:nvPr/>
            </p:nvSpPr>
            <p:spPr bwMode="auto">
              <a:xfrm>
                <a:off x="5256" y="909"/>
                <a:ext cx="2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693" name="Rectangle 5"/>
              <p:cNvSpPr>
                <a:spLocks noChangeArrowheads="1"/>
              </p:cNvSpPr>
              <p:nvPr/>
            </p:nvSpPr>
            <p:spPr bwMode="auto">
              <a:xfrm>
                <a:off x="5162" y="909"/>
                <a:ext cx="5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0" name="Group 6"/>
            <p:cNvGrpSpPr>
              <a:grpSpLocks/>
            </p:cNvGrpSpPr>
            <p:nvPr/>
          </p:nvGrpSpPr>
          <p:grpSpPr bwMode="auto">
            <a:xfrm>
              <a:off x="4852" y="909"/>
              <a:ext cx="255" cy="181"/>
              <a:chOff x="4852" y="909"/>
              <a:chExt cx="255" cy="181"/>
            </a:xfrm>
          </p:grpSpPr>
          <p:sp>
            <p:nvSpPr>
              <p:cNvPr id="114695" name="Rectangle 7"/>
              <p:cNvSpPr>
                <a:spLocks noChangeArrowheads="1"/>
              </p:cNvSpPr>
              <p:nvPr/>
            </p:nvSpPr>
            <p:spPr bwMode="auto">
              <a:xfrm>
                <a:off x="5022" y="909"/>
                <a:ext cx="85"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696" name="Rectangle 8"/>
              <p:cNvSpPr>
                <a:spLocks noChangeArrowheads="1"/>
              </p:cNvSpPr>
              <p:nvPr/>
            </p:nvSpPr>
            <p:spPr bwMode="auto">
              <a:xfrm>
                <a:off x="4852" y="909"/>
                <a:ext cx="11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1" name="Group 9"/>
            <p:cNvGrpSpPr>
              <a:grpSpLocks/>
            </p:cNvGrpSpPr>
            <p:nvPr/>
          </p:nvGrpSpPr>
          <p:grpSpPr bwMode="auto">
            <a:xfrm>
              <a:off x="4422" y="909"/>
              <a:ext cx="378" cy="181"/>
              <a:chOff x="4422" y="909"/>
              <a:chExt cx="378" cy="181"/>
            </a:xfrm>
          </p:grpSpPr>
          <p:sp>
            <p:nvSpPr>
              <p:cNvPr id="114698" name="Rectangle 10"/>
              <p:cNvSpPr>
                <a:spLocks noChangeArrowheads="1"/>
              </p:cNvSpPr>
              <p:nvPr/>
            </p:nvSpPr>
            <p:spPr bwMode="auto">
              <a:xfrm>
                <a:off x="4654" y="909"/>
                <a:ext cx="14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699" name="Rectangle 11"/>
              <p:cNvSpPr>
                <a:spLocks noChangeArrowheads="1"/>
              </p:cNvSpPr>
              <p:nvPr/>
            </p:nvSpPr>
            <p:spPr bwMode="auto">
              <a:xfrm>
                <a:off x="4422" y="909"/>
                <a:ext cx="181"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2" name="Group 12"/>
            <p:cNvGrpSpPr>
              <a:grpSpLocks/>
            </p:cNvGrpSpPr>
            <p:nvPr/>
          </p:nvGrpSpPr>
          <p:grpSpPr bwMode="auto">
            <a:xfrm>
              <a:off x="3187" y="909"/>
              <a:ext cx="1183" cy="181"/>
              <a:chOff x="3187" y="909"/>
              <a:chExt cx="1183" cy="181"/>
            </a:xfrm>
          </p:grpSpPr>
          <p:sp>
            <p:nvSpPr>
              <p:cNvPr id="114701" name="Rectangle 13"/>
              <p:cNvSpPr>
                <a:spLocks noChangeArrowheads="1"/>
              </p:cNvSpPr>
              <p:nvPr/>
            </p:nvSpPr>
            <p:spPr bwMode="auto">
              <a:xfrm>
                <a:off x="3562"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2" name="Rectangle 14"/>
              <p:cNvSpPr>
                <a:spLocks noChangeArrowheads="1"/>
              </p:cNvSpPr>
              <p:nvPr/>
            </p:nvSpPr>
            <p:spPr bwMode="auto">
              <a:xfrm>
                <a:off x="4160" y="909"/>
                <a:ext cx="210"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3" name="Rectangle 15"/>
              <p:cNvSpPr>
                <a:spLocks noChangeArrowheads="1"/>
              </p:cNvSpPr>
              <p:nvPr/>
            </p:nvSpPr>
            <p:spPr bwMode="auto">
              <a:xfrm>
                <a:off x="3868"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4" name="Rectangle 16"/>
              <p:cNvSpPr>
                <a:spLocks noChangeArrowheads="1"/>
              </p:cNvSpPr>
              <p:nvPr/>
            </p:nvSpPr>
            <p:spPr bwMode="auto">
              <a:xfrm>
                <a:off x="3187" y="909"/>
                <a:ext cx="30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3" name="Group 17"/>
            <p:cNvGrpSpPr>
              <a:grpSpLocks/>
            </p:cNvGrpSpPr>
            <p:nvPr/>
          </p:nvGrpSpPr>
          <p:grpSpPr bwMode="auto">
            <a:xfrm>
              <a:off x="4" y="909"/>
              <a:ext cx="3135" cy="181"/>
              <a:chOff x="4" y="909"/>
              <a:chExt cx="3135" cy="181"/>
            </a:xfrm>
          </p:grpSpPr>
          <p:sp>
            <p:nvSpPr>
              <p:cNvPr id="114706" name="Rectangle 18"/>
              <p:cNvSpPr>
                <a:spLocks noChangeArrowheads="1"/>
              </p:cNvSpPr>
              <p:nvPr/>
            </p:nvSpPr>
            <p:spPr bwMode="auto">
              <a:xfrm>
                <a:off x="2802" y="909"/>
                <a:ext cx="337"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7" name="Rectangle 19"/>
              <p:cNvSpPr>
                <a:spLocks noChangeArrowheads="1"/>
              </p:cNvSpPr>
              <p:nvPr/>
            </p:nvSpPr>
            <p:spPr bwMode="auto">
              <a:xfrm>
                <a:off x="4" y="909"/>
                <a:ext cx="274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sp>
        <p:nvSpPr>
          <p:cNvPr id="114708"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AU" smtClean="0"/>
              <a:t>Click to edit Master title style</a:t>
            </a:r>
          </a:p>
        </p:txBody>
      </p:sp>
      <p:sp>
        <p:nvSpPr>
          <p:cNvPr id="5124"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14711" name="Rectangle 23"/>
          <p:cNvSpPr>
            <a:spLocks noGrp="1" noChangeArrowheads="1"/>
          </p:cNvSpPr>
          <p:nvPr>
            <p:ph type="dt" sz="half" idx="2"/>
          </p:nvPr>
        </p:nvSpPr>
        <p:spPr bwMode="auto">
          <a:xfrm>
            <a:off x="6858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r>
              <a:rPr lang="en-AU"/>
              <a:t>29 Sep 2008</a:t>
            </a:r>
          </a:p>
        </p:txBody>
      </p:sp>
      <p:sp>
        <p:nvSpPr>
          <p:cNvPr id="114712" name="Rectangle 24"/>
          <p:cNvSpPr>
            <a:spLocks noGrp="1" noChangeArrowheads="1"/>
          </p:cNvSpPr>
          <p:nvPr>
            <p:ph type="ftr" sz="quarter" idx="3"/>
          </p:nvPr>
        </p:nvSpPr>
        <p:spPr bwMode="auto">
          <a:xfrm>
            <a:off x="3124200" y="64770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AU"/>
              <a:t>R D Ekers</a:t>
            </a:r>
          </a:p>
        </p:txBody>
      </p:sp>
      <p:sp>
        <p:nvSpPr>
          <p:cNvPr id="114713" name="Rectangle 25"/>
          <p:cNvSpPr>
            <a:spLocks noGrp="1" noChangeArrowheads="1"/>
          </p:cNvSpPr>
          <p:nvPr>
            <p:ph type="sldNum" sz="quarter" idx="4"/>
          </p:nvPr>
        </p:nvSpPr>
        <p:spPr bwMode="auto">
          <a:xfrm>
            <a:off x="65532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C394316-505D-4259-9FDC-A6C23FEF46DF}" type="slidenum">
              <a:rPr lang="en-AU"/>
              <a:pPr>
                <a:defRPr/>
              </a:pPr>
              <a:t>‹#›</a:t>
            </a:fld>
            <a:endParaRPr lang="en-AU"/>
          </a:p>
        </p:txBody>
      </p:sp>
      <p:pic>
        <p:nvPicPr>
          <p:cNvPr id="5128" name="Picture 26"/>
          <p:cNvPicPr>
            <a:picLocks noChangeAspect="1" noChangeArrowheads="1"/>
          </p:cNvPicPr>
          <p:nvPr userDrawn="1"/>
        </p:nvPicPr>
        <p:blipFill>
          <a:blip r:embed="rId13" cstate="print"/>
          <a:srcRect/>
          <a:stretch>
            <a:fillRect/>
          </a:stretch>
        </p:blipFill>
        <p:spPr bwMode="auto">
          <a:xfrm>
            <a:off x="47625" y="76200"/>
            <a:ext cx="1019175" cy="1219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hdr="0"/>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5pPr>
      <a:lvl6pPr marL="4572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6pPr>
      <a:lvl7pPr marL="9144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7pPr>
      <a:lvl8pPr marL="13716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8pPr>
      <a:lvl9pPr marL="18288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tx2"/>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tx2"/>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tx2"/>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AU" smtClean="0"/>
              <a:t>Click to edit Master title style</a:t>
            </a:r>
          </a:p>
        </p:txBody>
      </p:sp>
      <p:sp>
        <p:nvSpPr>
          <p:cNvPr id="1029"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graphicFrame>
        <p:nvGraphicFramePr>
          <p:cNvPr id="1026" name="Object 22"/>
          <p:cNvGraphicFramePr>
            <a:graphicFrameLocks/>
          </p:cNvGraphicFramePr>
          <p:nvPr/>
        </p:nvGraphicFramePr>
        <p:xfrm>
          <a:off x="47625" y="76200"/>
          <a:ext cx="1019175" cy="1219200"/>
        </p:xfrm>
        <a:graphic>
          <a:graphicData uri="http://schemas.openxmlformats.org/presentationml/2006/ole">
            <mc:AlternateContent xmlns:mc="http://schemas.openxmlformats.org/markup-compatibility/2006">
              <mc:Choice xmlns:v="urn:schemas-microsoft-com:vml" Requires="v">
                <p:oleObj spid="_x0000_s57379" name="Bitmap Image" r:id="rId14" imgW="3114355" imgH="3724138" progId="PBrush">
                  <p:embed/>
                </p:oleObj>
              </mc:Choice>
              <mc:Fallback>
                <p:oleObj name="Bitmap Image" r:id="rId14" imgW="3114355" imgH="3724138" progId="PBrush">
                  <p:embed/>
                  <p:pic>
                    <p:nvPicPr>
                      <p:cNvPr id="0" name="Object 2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25" y="76200"/>
                        <a:ext cx="1019175" cy="1219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33815" name="Rectangle 23"/>
          <p:cNvSpPr>
            <a:spLocks noGrp="1" noChangeArrowheads="1"/>
          </p:cNvSpPr>
          <p:nvPr>
            <p:ph type="dt" sz="half" idx="2"/>
          </p:nvPr>
        </p:nvSpPr>
        <p:spPr bwMode="auto">
          <a:xfrm>
            <a:off x="6858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r>
              <a:rPr lang="en-AU">
                <a:solidFill>
                  <a:srgbClr val="FFFFFF"/>
                </a:solidFill>
              </a:rPr>
              <a:t>14 Sep 1998</a:t>
            </a:r>
          </a:p>
        </p:txBody>
      </p:sp>
      <p:sp>
        <p:nvSpPr>
          <p:cNvPr id="33816" name="Rectangle 24"/>
          <p:cNvSpPr>
            <a:spLocks noGrp="1" noChangeArrowheads="1"/>
          </p:cNvSpPr>
          <p:nvPr>
            <p:ph type="ftr" sz="quarter" idx="3"/>
          </p:nvPr>
        </p:nvSpPr>
        <p:spPr bwMode="auto">
          <a:xfrm>
            <a:off x="3124200" y="62484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r>
              <a:rPr lang="en-AU">
                <a:solidFill>
                  <a:srgbClr val="FFFFFF"/>
                </a:solidFill>
              </a:rPr>
              <a:t>R D Ekers - Synth Image Workshop: INTRODUCTION</a:t>
            </a:r>
          </a:p>
        </p:txBody>
      </p:sp>
      <p:sp>
        <p:nvSpPr>
          <p:cNvPr id="33817" name="Rectangle 25"/>
          <p:cNvSpPr>
            <a:spLocks noGrp="1" noChangeArrowheads="1"/>
          </p:cNvSpPr>
          <p:nvPr>
            <p:ph type="sldNum" sz="quarter" idx="4"/>
          </p:nvPr>
        </p:nvSpPr>
        <p:spPr bwMode="auto">
          <a:xfrm>
            <a:off x="65532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B91AB144-8D9E-4226-9939-0790657CAC6B}" type="slidenum">
              <a:rPr lang="en-AU">
                <a:solidFill>
                  <a:srgbClr val="FFFFFF"/>
                </a:solidFill>
              </a:rPr>
              <a:pP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ransition spd="slow">
    <p:wipe/>
  </p:transition>
  <p:hf hdr="0" ftr="0" dt="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imes New Roman" pitchFamily="18" charset="0"/>
        </a:defRPr>
      </a:lvl2pPr>
      <a:lvl3pPr algn="r" rtl="0" eaLnBrk="0" fontAlgn="base" hangingPunct="0">
        <a:spcBef>
          <a:spcPct val="0"/>
        </a:spcBef>
        <a:spcAft>
          <a:spcPct val="0"/>
        </a:spcAft>
        <a:defRPr sz="4400">
          <a:solidFill>
            <a:schemeClr val="tx2"/>
          </a:solidFill>
          <a:latin typeface="Times New Roman" pitchFamily="18" charset="0"/>
        </a:defRPr>
      </a:lvl3pPr>
      <a:lvl4pPr algn="r" rtl="0" eaLnBrk="0" fontAlgn="base" hangingPunct="0">
        <a:spcBef>
          <a:spcPct val="0"/>
        </a:spcBef>
        <a:spcAft>
          <a:spcPct val="0"/>
        </a:spcAft>
        <a:defRPr sz="4400">
          <a:solidFill>
            <a:schemeClr val="tx2"/>
          </a:solidFill>
          <a:latin typeface="Times New Roman" pitchFamily="18" charset="0"/>
        </a:defRPr>
      </a:lvl4pPr>
      <a:lvl5pPr algn="r" rtl="0" eaLnBrk="0" fontAlgn="base" hangingPunct="0">
        <a:spcBef>
          <a:spcPct val="0"/>
        </a:spcBef>
        <a:spcAft>
          <a:spcPct val="0"/>
        </a:spcAft>
        <a:defRPr sz="4400">
          <a:solidFill>
            <a:schemeClr val="tx2"/>
          </a:solidFill>
          <a:latin typeface="Times New Roman" pitchFamily="18" charset="0"/>
        </a:defRPr>
      </a:lvl5pPr>
      <a:lvl6pPr marL="457200" algn="r" rtl="0" eaLnBrk="0" fontAlgn="base" hangingPunct="0">
        <a:spcBef>
          <a:spcPct val="0"/>
        </a:spcBef>
        <a:spcAft>
          <a:spcPct val="0"/>
        </a:spcAft>
        <a:defRPr sz="4400">
          <a:solidFill>
            <a:schemeClr val="tx2"/>
          </a:solidFill>
          <a:latin typeface="Times New Roman" pitchFamily="18" charset="0"/>
        </a:defRPr>
      </a:lvl6pPr>
      <a:lvl7pPr marL="914400" algn="r" rtl="0" eaLnBrk="0" fontAlgn="base" hangingPunct="0">
        <a:spcBef>
          <a:spcPct val="0"/>
        </a:spcBef>
        <a:spcAft>
          <a:spcPct val="0"/>
        </a:spcAft>
        <a:defRPr sz="4400">
          <a:solidFill>
            <a:schemeClr val="tx2"/>
          </a:solidFill>
          <a:latin typeface="Times New Roman" pitchFamily="18" charset="0"/>
        </a:defRPr>
      </a:lvl7pPr>
      <a:lvl8pPr marL="1371600" algn="r" rtl="0" eaLnBrk="0" fontAlgn="base" hangingPunct="0">
        <a:spcBef>
          <a:spcPct val="0"/>
        </a:spcBef>
        <a:spcAft>
          <a:spcPct val="0"/>
        </a:spcAft>
        <a:defRPr sz="4400">
          <a:solidFill>
            <a:schemeClr val="tx2"/>
          </a:solidFill>
          <a:latin typeface="Times New Roman" pitchFamily="18" charset="0"/>
        </a:defRPr>
      </a:lvl8pPr>
      <a:lvl9pPr marL="1828800" algn="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hyperlink" Target="http://www.gb.nrao.edu/sd03/talks/whysd_r1.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85800" y="2286000"/>
            <a:ext cx="7772400" cy="1143000"/>
          </a:xfrm>
        </p:spPr>
        <p:txBody>
          <a:bodyPr/>
          <a:lstStyle/>
          <a:p>
            <a:pPr algn="ctr">
              <a:defRPr/>
            </a:pPr>
            <a:r>
              <a:rPr lang="en-AU" sz="4000" dirty="0" smtClean="0"/>
              <a:t>Fundamentals of Radio Astronomy</a:t>
            </a:r>
          </a:p>
        </p:txBody>
      </p:sp>
      <p:sp>
        <p:nvSpPr>
          <p:cNvPr id="23555" name="Rectangle 3"/>
          <p:cNvSpPr>
            <a:spLocks noGrp="1" noChangeArrowheads="1"/>
          </p:cNvSpPr>
          <p:nvPr>
            <p:ph type="subTitle" idx="1"/>
          </p:nvPr>
        </p:nvSpPr>
        <p:spPr/>
        <p:txBody>
          <a:bodyPr/>
          <a:lstStyle/>
          <a:p>
            <a:r>
              <a:rPr lang="en-AU" sz="3600" dirty="0" smtClean="0"/>
              <a:t>CASS Radio Astronomy School</a:t>
            </a:r>
          </a:p>
          <a:p>
            <a:r>
              <a:rPr lang="en-AU" dirty="0" smtClean="0"/>
              <a:t>R. D. </a:t>
            </a:r>
            <a:r>
              <a:rPr lang="en-AU" dirty="0" err="1" smtClean="0"/>
              <a:t>Ekers</a:t>
            </a:r>
            <a:endParaRPr lang="en-AU" dirty="0" smtClean="0"/>
          </a:p>
          <a:p>
            <a:r>
              <a:rPr lang="en-US" dirty="0" smtClean="0"/>
              <a:t>25 Sep 2017</a:t>
            </a:r>
            <a:endParaRPr lang="en-AU" dirty="0" smtClean="0"/>
          </a:p>
        </p:txBody>
      </p:sp>
    </p:spTree>
    <p:extLst>
      <p:ext uri="{BB962C8B-B14F-4D97-AF65-F5344CB8AC3E}">
        <p14:creationId xmlns:p14="http://schemas.microsoft.com/office/powerpoint/2010/main" val="7478027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AU" smtClean="0"/>
              <a:t>29 Sep 2008</a:t>
            </a:r>
          </a:p>
        </p:txBody>
      </p:sp>
      <p:sp>
        <p:nvSpPr>
          <p:cNvPr id="30723" name="Footer Placeholder 4"/>
          <p:cNvSpPr>
            <a:spLocks noGrp="1"/>
          </p:cNvSpPr>
          <p:nvPr>
            <p:ph type="ftr" sz="quarter" idx="11"/>
          </p:nvPr>
        </p:nvSpPr>
        <p:spPr>
          <a:noFill/>
        </p:spPr>
        <p:txBody>
          <a:bodyPr/>
          <a:lstStyle/>
          <a:p>
            <a:r>
              <a:rPr lang="en-AU" smtClean="0"/>
              <a:t>R D Ekers</a:t>
            </a:r>
          </a:p>
        </p:txBody>
      </p:sp>
      <p:sp>
        <p:nvSpPr>
          <p:cNvPr id="30724" name="Slide Number Placeholder 5"/>
          <p:cNvSpPr>
            <a:spLocks noGrp="1"/>
          </p:cNvSpPr>
          <p:nvPr>
            <p:ph type="sldNum" sz="quarter" idx="12"/>
          </p:nvPr>
        </p:nvSpPr>
        <p:spPr>
          <a:noFill/>
        </p:spPr>
        <p:txBody>
          <a:bodyPr/>
          <a:lstStyle/>
          <a:p>
            <a:fld id="{B1C5A89B-3C6B-4CBD-AAB1-1E05C81075D9}" type="slidenum">
              <a:rPr lang="en-AU" smtClean="0"/>
              <a:pPr/>
              <a:t>10</a:t>
            </a:fld>
            <a:endParaRPr lang="en-AU" smtClean="0"/>
          </a:p>
        </p:txBody>
      </p:sp>
      <p:sp>
        <p:nvSpPr>
          <p:cNvPr id="51202" name="Rectangle 2"/>
          <p:cNvSpPr>
            <a:spLocks noGrp="1" noChangeArrowheads="1"/>
          </p:cNvSpPr>
          <p:nvPr>
            <p:ph type="title"/>
          </p:nvPr>
        </p:nvSpPr>
        <p:spPr/>
        <p:txBody>
          <a:bodyPr/>
          <a:lstStyle/>
          <a:p>
            <a:pPr>
              <a:defRPr/>
            </a:pPr>
            <a:r>
              <a:rPr lang="en-US" smtClean="0"/>
              <a:t>HOW ?</a:t>
            </a:r>
            <a:endParaRPr lang="en-AU" smtClean="0"/>
          </a:p>
        </p:txBody>
      </p:sp>
      <p:sp>
        <p:nvSpPr>
          <p:cNvPr id="30726" name="Rectangle 3"/>
          <p:cNvSpPr>
            <a:spLocks noGrp="1" noChangeArrowheads="1"/>
          </p:cNvSpPr>
          <p:nvPr>
            <p:ph type="body" idx="1"/>
          </p:nvPr>
        </p:nvSpPr>
        <p:spPr>
          <a:xfrm>
            <a:off x="685800" y="1981200"/>
            <a:ext cx="4724400" cy="4114800"/>
          </a:xfrm>
        </p:spPr>
        <p:txBody>
          <a:bodyPr/>
          <a:lstStyle/>
          <a:p>
            <a:r>
              <a:rPr lang="en-US" smtClean="0"/>
              <a:t>Don’t Panic!</a:t>
            </a:r>
          </a:p>
          <a:p>
            <a:pPr lvl="1"/>
            <a:r>
              <a:rPr lang="en-US" smtClean="0"/>
              <a:t>Many entrance levels</a:t>
            </a:r>
          </a:p>
        </p:txBody>
      </p:sp>
      <p:pic>
        <p:nvPicPr>
          <p:cNvPr id="30727" name="Picture 4" descr="Panic_cartoon"/>
          <p:cNvPicPr>
            <a:picLocks noChangeAspect="1" noChangeArrowheads="1"/>
          </p:cNvPicPr>
          <p:nvPr/>
        </p:nvPicPr>
        <p:blipFill>
          <a:blip r:embed="rId2" cstate="print"/>
          <a:srcRect l="17398" t="14191" r="22414" b="34761"/>
          <a:stretch>
            <a:fillRect/>
          </a:stretch>
        </p:blipFill>
        <p:spPr bwMode="auto">
          <a:xfrm>
            <a:off x="5486400" y="1752600"/>
            <a:ext cx="3657600" cy="5105400"/>
          </a:xfrm>
          <a:prstGeom prst="rect">
            <a:avLst/>
          </a:prstGeom>
          <a:noFill/>
          <a:ln w="9525">
            <a:solidFill>
              <a:schemeClr val="tx2"/>
            </a:solidFill>
            <a:miter lim="800000"/>
            <a:headEnd/>
            <a:tailEnd/>
          </a:ln>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AU" smtClean="0"/>
              <a:t>29 Sep 2008</a:t>
            </a:r>
          </a:p>
        </p:txBody>
      </p:sp>
      <p:sp>
        <p:nvSpPr>
          <p:cNvPr id="31747" name="Footer Placeholder 4"/>
          <p:cNvSpPr>
            <a:spLocks noGrp="1"/>
          </p:cNvSpPr>
          <p:nvPr>
            <p:ph type="ftr" sz="quarter" idx="11"/>
          </p:nvPr>
        </p:nvSpPr>
        <p:spPr>
          <a:noFill/>
        </p:spPr>
        <p:txBody>
          <a:bodyPr/>
          <a:lstStyle/>
          <a:p>
            <a:r>
              <a:rPr lang="en-AU" smtClean="0"/>
              <a:t>R D Ekers</a:t>
            </a:r>
          </a:p>
        </p:txBody>
      </p:sp>
      <p:sp>
        <p:nvSpPr>
          <p:cNvPr id="31748" name="Slide Number Placeholder 5"/>
          <p:cNvSpPr>
            <a:spLocks noGrp="1"/>
          </p:cNvSpPr>
          <p:nvPr>
            <p:ph type="sldNum" sz="quarter" idx="12"/>
          </p:nvPr>
        </p:nvSpPr>
        <p:spPr>
          <a:noFill/>
        </p:spPr>
        <p:txBody>
          <a:bodyPr/>
          <a:lstStyle/>
          <a:p>
            <a:fld id="{C5A47DB7-DDE9-485C-942F-3D525E4077EB}" type="slidenum">
              <a:rPr lang="en-AU" smtClean="0"/>
              <a:pPr/>
              <a:t>11</a:t>
            </a:fld>
            <a:endParaRPr lang="en-AU" smtClean="0"/>
          </a:p>
        </p:txBody>
      </p:sp>
      <p:sp>
        <p:nvSpPr>
          <p:cNvPr id="43010" name="Rectangle 2"/>
          <p:cNvSpPr>
            <a:spLocks noGrp="1" noChangeArrowheads="1"/>
          </p:cNvSpPr>
          <p:nvPr>
            <p:ph type="title"/>
          </p:nvPr>
        </p:nvSpPr>
        <p:spPr/>
        <p:txBody>
          <a:bodyPr/>
          <a:lstStyle/>
          <a:p>
            <a:pPr>
              <a:defRPr/>
            </a:pPr>
            <a:r>
              <a:rPr lang="en-US" dirty="0" smtClean="0"/>
              <a:t>Basic  concepts</a:t>
            </a:r>
          </a:p>
        </p:txBody>
      </p:sp>
      <p:sp>
        <p:nvSpPr>
          <p:cNvPr id="31750" name="Rectangle 3"/>
          <p:cNvSpPr>
            <a:spLocks noGrp="1" noChangeArrowheads="1"/>
          </p:cNvSpPr>
          <p:nvPr>
            <p:ph type="body" idx="1"/>
          </p:nvPr>
        </p:nvSpPr>
        <p:spPr>
          <a:xfrm>
            <a:off x="685800" y="1828800"/>
            <a:ext cx="7772400" cy="4114800"/>
          </a:xfrm>
        </p:spPr>
        <p:txBody>
          <a:bodyPr/>
          <a:lstStyle/>
          <a:p>
            <a:pPr>
              <a:lnSpc>
                <a:spcPct val="90000"/>
              </a:lnSpc>
            </a:pPr>
            <a:r>
              <a:rPr lang="en-US" dirty="0" smtClean="0"/>
              <a:t>Importance of analogies for physical insight</a:t>
            </a:r>
          </a:p>
          <a:p>
            <a:pPr>
              <a:lnSpc>
                <a:spcPct val="90000"/>
              </a:lnSpc>
            </a:pPr>
            <a:r>
              <a:rPr lang="en-US" dirty="0" smtClean="0"/>
              <a:t>Different ways to look at a synthesis telescope</a:t>
            </a:r>
          </a:p>
          <a:p>
            <a:pPr lvl="1">
              <a:lnSpc>
                <a:spcPct val="90000"/>
              </a:lnSpc>
            </a:pPr>
            <a:r>
              <a:rPr lang="en-US" dirty="0" smtClean="0"/>
              <a:t>Engineers model</a:t>
            </a:r>
          </a:p>
          <a:p>
            <a:pPr lvl="2">
              <a:lnSpc>
                <a:spcPct val="90000"/>
              </a:lnSpc>
            </a:pPr>
            <a:r>
              <a:rPr lang="en-US" dirty="0" smtClean="0"/>
              <a:t>Telescope beam patterns…</a:t>
            </a:r>
          </a:p>
          <a:p>
            <a:pPr lvl="1">
              <a:lnSpc>
                <a:spcPct val="90000"/>
              </a:lnSpc>
            </a:pPr>
            <a:r>
              <a:rPr lang="en-US" dirty="0" smtClean="0"/>
              <a:t>Physicist  electromagnetic wave model</a:t>
            </a:r>
          </a:p>
          <a:p>
            <a:pPr lvl="2">
              <a:lnSpc>
                <a:spcPct val="90000"/>
              </a:lnSpc>
            </a:pPr>
            <a:r>
              <a:rPr lang="en-US" dirty="0" smtClean="0"/>
              <a:t>Sampling the spatial coherence function</a:t>
            </a:r>
          </a:p>
          <a:p>
            <a:pPr lvl="2">
              <a:lnSpc>
                <a:spcPct val="90000"/>
              </a:lnSpc>
            </a:pPr>
            <a:r>
              <a:rPr lang="en-US" dirty="0" smtClean="0"/>
              <a:t>Barry Clark</a:t>
            </a:r>
            <a:r>
              <a:rPr lang="en-US" i="1" dirty="0" smtClean="0"/>
              <a:t> Synthesis Imaging chapter1</a:t>
            </a:r>
          </a:p>
          <a:p>
            <a:pPr lvl="2">
              <a:lnSpc>
                <a:spcPct val="90000"/>
              </a:lnSpc>
            </a:pPr>
            <a:r>
              <a:rPr lang="en-US" dirty="0" smtClean="0"/>
              <a:t>Born &amp; Wolf</a:t>
            </a:r>
            <a:r>
              <a:rPr lang="en-US" i="1" dirty="0" smtClean="0"/>
              <a:t> Physical Optics</a:t>
            </a:r>
          </a:p>
          <a:p>
            <a:pPr lvl="1">
              <a:lnSpc>
                <a:spcPct val="90000"/>
              </a:lnSpc>
            </a:pPr>
            <a:r>
              <a:rPr lang="en-AU" dirty="0" smtClean="0"/>
              <a:t>Quantum model</a:t>
            </a:r>
          </a:p>
          <a:p>
            <a:pPr lvl="2">
              <a:lnSpc>
                <a:spcPct val="90000"/>
              </a:lnSpc>
            </a:pPr>
            <a:r>
              <a:rPr lang="en-AU" dirty="0" err="1" smtClean="0"/>
              <a:t>Radhakrishnan</a:t>
            </a:r>
            <a:r>
              <a:rPr lang="en-AU" dirty="0" smtClean="0"/>
              <a:t> </a:t>
            </a:r>
            <a:r>
              <a:rPr lang="en-US" i="1" dirty="0" smtClean="0"/>
              <a:t>Synthesis Imaging last chapter</a:t>
            </a:r>
          </a:p>
          <a:p>
            <a:pPr lvl="2">
              <a:lnSpc>
                <a:spcPct val="90000"/>
              </a:lnSpc>
            </a:pPr>
            <a:endParaRPr lang="en-AU"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Date Placeholder 2"/>
          <p:cNvSpPr>
            <a:spLocks noGrp="1"/>
          </p:cNvSpPr>
          <p:nvPr>
            <p:ph type="dt" sz="half" idx="10"/>
          </p:nvPr>
        </p:nvSpPr>
        <p:spPr/>
        <p:txBody>
          <a:bodyPr/>
          <a:lstStyle/>
          <a:p>
            <a:pPr>
              <a:defRPr/>
            </a:pPr>
            <a:r>
              <a:rPr lang="en-AU" smtClean="0"/>
              <a:t>29 Sep 2008</a:t>
            </a:r>
            <a:endParaRPr lang="en-AU"/>
          </a:p>
        </p:txBody>
      </p:sp>
      <p:sp>
        <p:nvSpPr>
          <p:cNvPr id="4" name="Footer Placeholder 3"/>
          <p:cNvSpPr>
            <a:spLocks noGrp="1"/>
          </p:cNvSpPr>
          <p:nvPr>
            <p:ph type="ftr" sz="quarter" idx="11"/>
          </p:nvPr>
        </p:nvSpPr>
        <p:spPr/>
        <p:txBody>
          <a:bodyPr/>
          <a:lstStyle/>
          <a:p>
            <a:pPr>
              <a:defRPr/>
            </a:pPr>
            <a:r>
              <a:rPr lang="en-AU" smtClean="0"/>
              <a:t>R D Ekers</a:t>
            </a:r>
            <a:endParaRPr lang="en-AU"/>
          </a:p>
        </p:txBody>
      </p:sp>
      <p:sp>
        <p:nvSpPr>
          <p:cNvPr id="5" name="Slide Number Placeholder 4"/>
          <p:cNvSpPr>
            <a:spLocks noGrp="1"/>
          </p:cNvSpPr>
          <p:nvPr>
            <p:ph type="sldNum" sz="quarter" idx="12"/>
          </p:nvPr>
        </p:nvSpPr>
        <p:spPr/>
        <p:txBody>
          <a:bodyPr/>
          <a:lstStyle/>
          <a:p>
            <a:pPr>
              <a:defRPr/>
            </a:pPr>
            <a:fld id="{7495EFB5-50FB-4407-8AA6-3A2383B61322}" type="slidenum">
              <a:rPr lang="en-AU" smtClean="0"/>
              <a:pPr>
                <a:defRPr/>
              </a:pPr>
              <a:t>12</a:t>
            </a:fld>
            <a:endParaRPr lang="en-AU"/>
          </a:p>
        </p:txBody>
      </p:sp>
      <p:grpSp>
        <p:nvGrpSpPr>
          <p:cNvPr id="10" name="Group 9"/>
          <p:cNvGrpSpPr/>
          <p:nvPr/>
        </p:nvGrpSpPr>
        <p:grpSpPr>
          <a:xfrm>
            <a:off x="4172" y="0"/>
            <a:ext cx="9135656" cy="6858000"/>
            <a:chOff x="4172" y="0"/>
            <a:chExt cx="9135656"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 y="0"/>
              <a:ext cx="9135656" cy="6858000"/>
            </a:xfrm>
            <a:prstGeom prst="rect">
              <a:avLst/>
            </a:prstGeom>
          </p:spPr>
        </p:pic>
        <p:sp>
          <p:nvSpPr>
            <p:cNvPr id="7" name="TextBox 6"/>
            <p:cNvSpPr txBox="1"/>
            <p:nvPr/>
          </p:nvSpPr>
          <p:spPr>
            <a:xfrm flipH="1">
              <a:off x="685800" y="1752600"/>
              <a:ext cx="6858000" cy="338554"/>
            </a:xfrm>
            <a:prstGeom prst="rect">
              <a:avLst/>
            </a:prstGeom>
            <a:noFill/>
          </p:spPr>
          <p:txBody>
            <a:bodyPr wrap="square" rtlCol="0">
              <a:spAutoFit/>
            </a:bodyPr>
            <a:lstStyle/>
            <a:p>
              <a:r>
                <a:rPr lang="en-AU" sz="1600" b="1" dirty="0" smtClean="0">
                  <a:solidFill>
                    <a:schemeClr val="bg2"/>
                  </a:solidFill>
                </a:rPr>
                <a:t> ─     David </a:t>
              </a:r>
              <a:r>
                <a:rPr lang="en-AU" sz="1600" b="1" dirty="0" err="1" smtClean="0">
                  <a:solidFill>
                    <a:schemeClr val="bg2"/>
                  </a:solidFill>
                </a:rPr>
                <a:t>Wilner</a:t>
              </a:r>
              <a:r>
                <a:rPr lang="en-AU" sz="1600" b="1" dirty="0" smtClean="0">
                  <a:solidFill>
                    <a:schemeClr val="bg2"/>
                  </a:solidFill>
                </a:rPr>
                <a:t>, ANITA lectures, Swinburne, 2015</a:t>
              </a:r>
              <a:endParaRPr lang="en-AU" sz="1600" b="1" dirty="0">
                <a:solidFill>
                  <a:schemeClr val="bg2"/>
                </a:solidFill>
              </a:endParaRPr>
            </a:p>
          </p:txBody>
        </p:sp>
        <p:sp>
          <p:nvSpPr>
            <p:cNvPr id="8" name="TextBox 7"/>
            <p:cNvSpPr txBox="1"/>
            <p:nvPr/>
          </p:nvSpPr>
          <p:spPr>
            <a:xfrm>
              <a:off x="6027172" y="2472154"/>
              <a:ext cx="462116" cy="369332"/>
            </a:xfrm>
            <a:prstGeom prst="rect">
              <a:avLst/>
            </a:prstGeom>
            <a:solidFill>
              <a:schemeClr val="tx1"/>
            </a:solidFill>
          </p:spPr>
          <p:txBody>
            <a:bodyPr wrap="square" rtlCol="0">
              <a:spAutoFit/>
            </a:bodyPr>
            <a:lstStyle/>
            <a:p>
              <a:r>
                <a:rPr lang="en-AU" b="1" dirty="0" smtClean="0">
                  <a:solidFill>
                    <a:schemeClr val="bg1">
                      <a:lumMod val="50000"/>
                    </a:schemeClr>
                  </a:solidFill>
                </a:rPr>
                <a:t>3</a:t>
              </a:r>
              <a:r>
                <a:rPr lang="en-AU" b="1" baseline="30000" dirty="0" smtClean="0">
                  <a:solidFill>
                    <a:schemeClr val="bg1">
                      <a:lumMod val="50000"/>
                    </a:schemeClr>
                  </a:solidFill>
                </a:rPr>
                <a:t>rd</a:t>
              </a:r>
              <a:endParaRPr lang="en-AU" b="1" baseline="30000" dirty="0">
                <a:solidFill>
                  <a:schemeClr val="bg1">
                    <a:lumMod val="50000"/>
                  </a:schemeClr>
                </a:solidFill>
              </a:endParaRPr>
            </a:p>
          </p:txBody>
        </p:sp>
        <p:sp>
          <p:nvSpPr>
            <p:cNvPr id="9" name="TextBox 8"/>
            <p:cNvSpPr txBox="1"/>
            <p:nvPr/>
          </p:nvSpPr>
          <p:spPr>
            <a:xfrm>
              <a:off x="5386100" y="2147066"/>
              <a:ext cx="729560" cy="369332"/>
            </a:xfrm>
            <a:prstGeom prst="rect">
              <a:avLst/>
            </a:prstGeom>
            <a:solidFill>
              <a:schemeClr val="tx1"/>
            </a:solidFill>
          </p:spPr>
          <p:txBody>
            <a:bodyPr wrap="square" rtlCol="0">
              <a:spAutoFit/>
            </a:bodyPr>
            <a:lstStyle/>
            <a:p>
              <a:r>
                <a:rPr lang="en-AU" b="1" dirty="0" smtClean="0">
                  <a:solidFill>
                    <a:schemeClr val="bg1">
                      <a:lumMod val="50000"/>
                    </a:schemeClr>
                  </a:solidFill>
                </a:rPr>
                <a:t>2017,</a:t>
              </a:r>
              <a:endParaRPr lang="en-AU" b="1" baseline="30000" dirty="0">
                <a:solidFill>
                  <a:schemeClr val="bg1">
                    <a:lumMod val="50000"/>
                  </a:schemeClr>
                </a:solidFill>
              </a:endParaRPr>
            </a:p>
          </p:txBody>
        </p:sp>
      </p:grpSp>
    </p:spTree>
    <p:extLst>
      <p:ext uri="{BB962C8B-B14F-4D97-AF65-F5344CB8AC3E}">
        <p14:creationId xmlns:p14="http://schemas.microsoft.com/office/powerpoint/2010/main" val="345442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AU" dirty="0" smtClean="0"/>
              <a:t>25 Sep 2017</a:t>
            </a:r>
          </a:p>
        </p:txBody>
      </p:sp>
      <p:sp>
        <p:nvSpPr>
          <p:cNvPr id="27651" name="Footer Placeholder 4"/>
          <p:cNvSpPr>
            <a:spLocks noGrp="1"/>
          </p:cNvSpPr>
          <p:nvPr>
            <p:ph type="ftr" sz="quarter" idx="11"/>
          </p:nvPr>
        </p:nvSpPr>
        <p:spPr>
          <a:noFill/>
        </p:spPr>
        <p:txBody>
          <a:bodyPr/>
          <a:lstStyle/>
          <a:p>
            <a:r>
              <a:rPr lang="en-AU" smtClean="0"/>
              <a:t>R D Ekers</a:t>
            </a:r>
          </a:p>
        </p:txBody>
      </p:sp>
      <p:sp>
        <p:nvSpPr>
          <p:cNvPr id="27652" name="Slide Number Placeholder 5"/>
          <p:cNvSpPr>
            <a:spLocks noGrp="1"/>
          </p:cNvSpPr>
          <p:nvPr>
            <p:ph type="sldNum" sz="quarter" idx="12"/>
          </p:nvPr>
        </p:nvSpPr>
        <p:spPr>
          <a:noFill/>
        </p:spPr>
        <p:txBody>
          <a:bodyPr/>
          <a:lstStyle/>
          <a:p>
            <a:fld id="{B4A63053-F09C-4A84-A236-8CD2877BC9C9}" type="slidenum">
              <a:rPr lang="en-AU" smtClean="0"/>
              <a:pPr/>
              <a:t>13</a:t>
            </a:fld>
            <a:endParaRPr lang="en-AU" smtClean="0"/>
          </a:p>
        </p:txBody>
      </p:sp>
      <p:sp>
        <p:nvSpPr>
          <p:cNvPr id="73730" name="Rectangle 2"/>
          <p:cNvSpPr>
            <a:spLocks noGrp="1" noChangeArrowheads="1"/>
          </p:cNvSpPr>
          <p:nvPr>
            <p:ph type="title"/>
          </p:nvPr>
        </p:nvSpPr>
        <p:spPr/>
        <p:txBody>
          <a:bodyPr/>
          <a:lstStyle/>
          <a:p>
            <a:pPr>
              <a:defRPr/>
            </a:pPr>
            <a:r>
              <a:rPr lang="en-AU" dirty="0" smtClean="0"/>
              <a:t>Detecting Signals </a:t>
            </a:r>
            <a:r>
              <a:rPr lang="en-AU" dirty="0"/>
              <a:t>from </a:t>
            </a:r>
            <a:r>
              <a:rPr lang="en-AU" dirty="0" smtClean="0"/>
              <a:t/>
            </a:r>
            <a:br>
              <a:rPr lang="en-AU" dirty="0" smtClean="0"/>
            </a:br>
            <a:r>
              <a:rPr lang="en-AU" dirty="0" smtClean="0"/>
              <a:t>Radio Telescopes</a:t>
            </a:r>
          </a:p>
        </p:txBody>
      </p:sp>
      <p:sp>
        <p:nvSpPr>
          <p:cNvPr id="73731" name="Rectangle 3"/>
          <p:cNvSpPr>
            <a:spLocks noGrp="1" noChangeArrowheads="1"/>
          </p:cNvSpPr>
          <p:nvPr>
            <p:ph type="body" idx="1"/>
          </p:nvPr>
        </p:nvSpPr>
        <p:spPr>
          <a:xfrm>
            <a:off x="685800" y="1905000"/>
            <a:ext cx="8229600" cy="4114800"/>
          </a:xfrm>
          <a:noFill/>
        </p:spPr>
        <p:txBody>
          <a:bodyPr/>
          <a:lstStyle/>
          <a:p>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386"/>
          <a:stretch/>
        </p:blipFill>
        <p:spPr>
          <a:xfrm>
            <a:off x="76200" y="1981200"/>
            <a:ext cx="7004154" cy="4800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028" y="1981200"/>
            <a:ext cx="7219328" cy="4800600"/>
          </a:xfrm>
          <a:prstGeom prst="rect">
            <a:avLst/>
          </a:prstGeom>
          <a:ln>
            <a:solidFill>
              <a:schemeClr val="tx2"/>
            </a:solidFill>
          </a:ln>
        </p:spPr>
      </p:pic>
    </p:spTree>
    <p:extLst>
      <p:ext uri="{BB962C8B-B14F-4D97-AF65-F5344CB8AC3E}">
        <p14:creationId xmlns:p14="http://schemas.microsoft.com/office/powerpoint/2010/main" val="1203942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AU" dirty="0" smtClean="0"/>
              <a:t>25 Sep 2017</a:t>
            </a:r>
          </a:p>
        </p:txBody>
      </p:sp>
      <p:sp>
        <p:nvSpPr>
          <p:cNvPr id="27651" name="Footer Placeholder 4"/>
          <p:cNvSpPr>
            <a:spLocks noGrp="1"/>
          </p:cNvSpPr>
          <p:nvPr>
            <p:ph type="ftr" sz="quarter" idx="11"/>
          </p:nvPr>
        </p:nvSpPr>
        <p:spPr>
          <a:noFill/>
        </p:spPr>
        <p:txBody>
          <a:bodyPr/>
          <a:lstStyle/>
          <a:p>
            <a:r>
              <a:rPr lang="en-AU" smtClean="0"/>
              <a:t>R D Ekers</a:t>
            </a:r>
          </a:p>
        </p:txBody>
      </p:sp>
      <p:sp>
        <p:nvSpPr>
          <p:cNvPr id="27652" name="Slide Number Placeholder 5"/>
          <p:cNvSpPr>
            <a:spLocks noGrp="1"/>
          </p:cNvSpPr>
          <p:nvPr>
            <p:ph type="sldNum" sz="quarter" idx="12"/>
          </p:nvPr>
        </p:nvSpPr>
        <p:spPr>
          <a:noFill/>
        </p:spPr>
        <p:txBody>
          <a:bodyPr/>
          <a:lstStyle/>
          <a:p>
            <a:fld id="{B4A63053-F09C-4A84-A236-8CD2877BC9C9}" type="slidenum">
              <a:rPr lang="en-AU" smtClean="0"/>
              <a:pPr/>
              <a:t>14</a:t>
            </a:fld>
            <a:endParaRPr lang="en-AU" smtClean="0"/>
          </a:p>
        </p:txBody>
      </p:sp>
      <p:sp>
        <p:nvSpPr>
          <p:cNvPr id="73730" name="Rectangle 2"/>
          <p:cNvSpPr>
            <a:spLocks noGrp="1" noChangeArrowheads="1"/>
          </p:cNvSpPr>
          <p:nvPr>
            <p:ph type="title"/>
          </p:nvPr>
        </p:nvSpPr>
        <p:spPr/>
        <p:txBody>
          <a:bodyPr/>
          <a:lstStyle/>
          <a:p>
            <a:pPr>
              <a:defRPr/>
            </a:pPr>
            <a:r>
              <a:rPr lang="en-AU" dirty="0" smtClean="0"/>
              <a:t>Planck’s Law</a:t>
            </a:r>
            <a:br>
              <a:rPr lang="en-AU" dirty="0" smtClean="0"/>
            </a:br>
            <a:r>
              <a:rPr lang="en-AU" dirty="0" smtClean="0"/>
              <a:t>Rayleigh-Jeans approximation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4207"/>
            <a:ext cx="9144000" cy="5583185"/>
          </a:xfrm>
          <a:prstGeom prst="rect">
            <a:avLst/>
          </a:prstGeom>
        </p:spPr>
      </p:pic>
      <p:sp>
        <p:nvSpPr>
          <p:cNvPr id="5" name="Rectangle 4"/>
          <p:cNvSpPr/>
          <p:nvPr/>
        </p:nvSpPr>
        <p:spPr bwMode="auto">
          <a:xfrm>
            <a:off x="7481119" y="2635053"/>
            <a:ext cx="762000" cy="17526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Times New Roman" pitchFamily="18" charset="0"/>
            </a:endParaRPr>
          </a:p>
        </p:txBody>
      </p:sp>
      <p:grpSp>
        <p:nvGrpSpPr>
          <p:cNvPr id="9" name="Group 8"/>
          <p:cNvGrpSpPr/>
          <p:nvPr/>
        </p:nvGrpSpPr>
        <p:grpSpPr>
          <a:xfrm>
            <a:off x="5715000" y="2203647"/>
            <a:ext cx="2792236" cy="2514600"/>
            <a:chOff x="5715000" y="2203647"/>
            <a:chExt cx="2792236" cy="25146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203647"/>
              <a:ext cx="2792236" cy="2514600"/>
            </a:xfrm>
            <a:prstGeom prst="rect">
              <a:avLst/>
            </a:prstGeom>
          </p:spPr>
        </p:pic>
        <p:sp>
          <p:nvSpPr>
            <p:cNvPr id="13" name="Oval 12"/>
            <p:cNvSpPr/>
            <p:nvPr/>
          </p:nvSpPr>
          <p:spPr bwMode="auto">
            <a:xfrm>
              <a:off x="5945981" y="2924172"/>
              <a:ext cx="440525" cy="318702"/>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7391400" y="3886200"/>
              <a:ext cx="838200" cy="533400"/>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9205419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AU" dirty="0" smtClean="0"/>
              <a:t>25 Sep 2017</a:t>
            </a:r>
          </a:p>
        </p:txBody>
      </p:sp>
      <p:sp>
        <p:nvSpPr>
          <p:cNvPr id="27651" name="Footer Placeholder 4"/>
          <p:cNvSpPr>
            <a:spLocks noGrp="1"/>
          </p:cNvSpPr>
          <p:nvPr>
            <p:ph type="ftr" sz="quarter" idx="11"/>
          </p:nvPr>
        </p:nvSpPr>
        <p:spPr>
          <a:noFill/>
        </p:spPr>
        <p:txBody>
          <a:bodyPr/>
          <a:lstStyle/>
          <a:p>
            <a:r>
              <a:rPr lang="en-AU" smtClean="0"/>
              <a:t>R D Ekers</a:t>
            </a:r>
          </a:p>
        </p:txBody>
      </p:sp>
      <p:sp>
        <p:nvSpPr>
          <p:cNvPr id="27652" name="Slide Number Placeholder 5"/>
          <p:cNvSpPr>
            <a:spLocks noGrp="1"/>
          </p:cNvSpPr>
          <p:nvPr>
            <p:ph type="sldNum" sz="quarter" idx="12"/>
          </p:nvPr>
        </p:nvSpPr>
        <p:spPr>
          <a:noFill/>
        </p:spPr>
        <p:txBody>
          <a:bodyPr/>
          <a:lstStyle/>
          <a:p>
            <a:fld id="{B4A63053-F09C-4A84-A236-8CD2877BC9C9}" type="slidenum">
              <a:rPr lang="en-AU" smtClean="0"/>
              <a:pPr/>
              <a:t>15</a:t>
            </a:fld>
            <a:endParaRPr lang="en-AU" smtClean="0"/>
          </a:p>
        </p:txBody>
      </p:sp>
      <p:sp>
        <p:nvSpPr>
          <p:cNvPr id="73730" name="Rectangle 2"/>
          <p:cNvSpPr>
            <a:spLocks noGrp="1" noChangeArrowheads="1"/>
          </p:cNvSpPr>
          <p:nvPr>
            <p:ph type="title"/>
          </p:nvPr>
        </p:nvSpPr>
        <p:spPr/>
        <p:txBody>
          <a:bodyPr/>
          <a:lstStyle/>
          <a:p>
            <a:pPr>
              <a:defRPr/>
            </a:pPr>
            <a:r>
              <a:rPr lang="en-AU" dirty="0" smtClean="0"/>
              <a:t>Noise in Radio and Optical</a:t>
            </a:r>
          </a:p>
        </p:txBody>
      </p:sp>
      <p:sp>
        <p:nvSpPr>
          <p:cNvPr id="73731" name="Rectangle 3"/>
          <p:cNvSpPr>
            <a:spLocks noGrp="1" noChangeArrowheads="1"/>
          </p:cNvSpPr>
          <p:nvPr>
            <p:ph type="body" idx="1"/>
          </p:nvPr>
        </p:nvSpPr>
        <p:spPr>
          <a:xfrm>
            <a:off x="685800" y="1905000"/>
            <a:ext cx="8229600" cy="4114800"/>
          </a:xfrm>
          <a:noFill/>
        </p:spPr>
        <p:txBody>
          <a:bodyPr/>
          <a:lstStyle/>
          <a:p>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 y="190500"/>
            <a:ext cx="2362200" cy="646331"/>
          </a:xfrm>
          <a:prstGeom prst="rect">
            <a:avLst/>
          </a:prstGeom>
          <a:solidFill>
            <a:schemeClr val="tx1"/>
          </a:solidFill>
          <a:ln>
            <a:solidFill>
              <a:schemeClr val="bg2"/>
            </a:solidFill>
          </a:ln>
        </p:spPr>
        <p:txBody>
          <a:bodyPr wrap="square" rtlCol="0">
            <a:spAutoFit/>
          </a:bodyPr>
          <a:lstStyle/>
          <a:p>
            <a:r>
              <a:rPr lang="fi-FI" dirty="0" smtClean="0">
                <a:solidFill>
                  <a:schemeClr val="bg2"/>
                </a:solidFill>
              </a:rPr>
              <a:t>Radhakrishnan ”noise” </a:t>
            </a:r>
            <a:r>
              <a:rPr lang="fi-FI" dirty="0">
                <a:solidFill>
                  <a:schemeClr val="bg2"/>
                </a:solidFill>
              </a:rPr>
              <a:t>ASPC </a:t>
            </a:r>
            <a:r>
              <a:rPr lang="fi-FI" u="sng" dirty="0">
                <a:solidFill>
                  <a:schemeClr val="bg2"/>
                </a:solidFill>
              </a:rPr>
              <a:t>180</a:t>
            </a:r>
            <a:r>
              <a:rPr lang="fi-FI" dirty="0">
                <a:solidFill>
                  <a:schemeClr val="bg2"/>
                </a:solidFill>
              </a:rPr>
              <a:t>  </a:t>
            </a:r>
            <a:r>
              <a:rPr lang="fi-FI" dirty="0" smtClean="0">
                <a:solidFill>
                  <a:schemeClr val="bg2"/>
                </a:solidFill>
              </a:rPr>
              <a:t>671, 1999 </a:t>
            </a:r>
            <a:endParaRPr lang="en-AU" dirty="0">
              <a:solidFill>
                <a:schemeClr val="bg2"/>
              </a:solidFill>
            </a:endParaRPr>
          </a:p>
        </p:txBody>
      </p:sp>
    </p:spTree>
    <p:extLst>
      <p:ext uri="{BB962C8B-B14F-4D97-AF65-F5344CB8AC3E}">
        <p14:creationId xmlns:p14="http://schemas.microsoft.com/office/powerpoint/2010/main" val="4008898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AU"/>
              <a:t>29 Sep 2008</a:t>
            </a:r>
          </a:p>
        </p:txBody>
      </p:sp>
      <p:sp>
        <p:nvSpPr>
          <p:cNvPr id="27" name="Footer Placeholder 4"/>
          <p:cNvSpPr>
            <a:spLocks noGrp="1"/>
          </p:cNvSpPr>
          <p:nvPr>
            <p:ph type="ftr" sz="quarter" idx="11"/>
          </p:nvPr>
        </p:nvSpPr>
        <p:spPr/>
        <p:txBody>
          <a:bodyPr/>
          <a:lstStyle/>
          <a:p>
            <a:r>
              <a:rPr lang="en-AU"/>
              <a:t>R D Ekers</a:t>
            </a:r>
          </a:p>
        </p:txBody>
      </p:sp>
      <p:sp>
        <p:nvSpPr>
          <p:cNvPr id="28" name="Slide Number Placeholder 5"/>
          <p:cNvSpPr>
            <a:spLocks noGrp="1"/>
          </p:cNvSpPr>
          <p:nvPr>
            <p:ph type="sldNum" sz="quarter" idx="12"/>
          </p:nvPr>
        </p:nvSpPr>
        <p:spPr/>
        <p:txBody>
          <a:bodyPr/>
          <a:lstStyle/>
          <a:p>
            <a:fld id="{F88DE951-34B9-42C6-B03F-CE721028F26A}" type="slidenum">
              <a:rPr lang="en-AU"/>
              <a:pPr/>
              <a:t>16</a:t>
            </a:fld>
            <a:endParaRPr lang="en-AU"/>
          </a:p>
        </p:txBody>
      </p:sp>
      <p:sp>
        <p:nvSpPr>
          <p:cNvPr id="191490" name="Rectangle 2"/>
          <p:cNvSpPr>
            <a:spLocks noGrp="1" noChangeArrowheads="1"/>
          </p:cNvSpPr>
          <p:nvPr>
            <p:ph type="title"/>
          </p:nvPr>
        </p:nvSpPr>
        <p:spPr/>
        <p:txBody>
          <a:bodyPr/>
          <a:lstStyle/>
          <a:p>
            <a:r>
              <a:rPr lang="en-AU"/>
              <a:t>Resolving Power</a:t>
            </a:r>
          </a:p>
        </p:txBody>
      </p:sp>
      <p:sp>
        <p:nvSpPr>
          <p:cNvPr id="191491" name="Rectangle 3"/>
          <p:cNvSpPr>
            <a:spLocks noGrp="1" noChangeArrowheads="1"/>
          </p:cNvSpPr>
          <p:nvPr>
            <p:ph type="body" idx="1"/>
          </p:nvPr>
        </p:nvSpPr>
        <p:spPr>
          <a:xfrm>
            <a:off x="685800" y="1981200"/>
            <a:ext cx="7772400" cy="914400"/>
          </a:xfrm>
        </p:spPr>
        <p:txBody>
          <a:bodyPr/>
          <a:lstStyle/>
          <a:p>
            <a:r>
              <a:rPr lang="en-AU"/>
              <a:t>Angular resolution = wavelength/aperture</a:t>
            </a:r>
          </a:p>
        </p:txBody>
      </p:sp>
      <p:graphicFrame>
        <p:nvGraphicFramePr>
          <p:cNvPr id="191492" name="Group 4"/>
          <p:cNvGraphicFramePr>
            <a:graphicFrameLocks noGrp="1"/>
          </p:cNvGraphicFramePr>
          <p:nvPr/>
        </p:nvGraphicFramePr>
        <p:xfrm>
          <a:off x="914400" y="2619375"/>
          <a:ext cx="6400800" cy="3255899"/>
        </p:xfrm>
        <a:graphic>
          <a:graphicData uri="http://schemas.openxmlformats.org/drawingml/2006/table">
            <a:tbl>
              <a:tblPr/>
              <a:tblGrid>
                <a:gridCol w="1752600"/>
                <a:gridCol w="2286000"/>
                <a:gridCol w="2362200"/>
              </a:tblGrid>
              <a:tr h="581025">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anchor="ctr" anchorCtr="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Light</a:t>
                      </a:r>
                    </a:p>
                  </a:txBody>
                  <a:tcPr anchor="ctr" anchorCtr="1" horzOverflow="overflow">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Radio</a:t>
                      </a:r>
                    </a:p>
                  </a:txBody>
                  <a:tcPr anchor="ctr" anchorCtr="1" horzOverflow="overflow">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Wavelength</a:t>
                      </a:r>
                    </a:p>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endParaRPr kumimoji="0" lang="en-AU" sz="2400" b="1" i="0" u="none" strike="noStrike" cap="none" normalizeH="0" baseline="0" smtClean="0">
                        <a:ln>
                          <a:noFill/>
                        </a:ln>
                        <a:solidFill>
                          <a:schemeClr val="tx1"/>
                        </a:solidFill>
                        <a:effectLst/>
                        <a:latin typeface="Times New Roman" pitchFamily="18" charset="0"/>
                      </a:endParaRPr>
                    </a:p>
                  </a:txBody>
                  <a:tcPr anchor="ctr" anchorCtr="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0.00005cm</a:t>
                      </a:r>
                    </a:p>
                  </a:txBody>
                  <a:tcPr anchor="ctr" anchorCtr="1" horzOverflow="overflow">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10cm</a:t>
                      </a:r>
                    </a:p>
                  </a:txBody>
                  <a:tcPr anchor="ctr" anchorCtr="1" horzOverflow="overflow">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Aperture</a:t>
                      </a:r>
                    </a:p>
                  </a:txBody>
                  <a:tcPr anchor="ctr" anchorCtr="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10cm</a:t>
                      </a:r>
                    </a:p>
                  </a:txBody>
                  <a:tcPr anchor="ctr" anchorCtr="1" horzOverflow="overflow">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dirty="0" smtClean="0">
                          <a:ln>
                            <a:noFill/>
                          </a:ln>
                          <a:solidFill>
                            <a:schemeClr val="tx1"/>
                          </a:solidFill>
                          <a:effectLst/>
                          <a:latin typeface="Times New Roman" pitchFamily="18" charset="0"/>
                        </a:rPr>
                        <a:t>100m</a:t>
                      </a:r>
                    </a:p>
                  </a:txBody>
                  <a:tcPr anchor="ctr" anchorCtr="1" horzOverflow="overflow">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Resolution</a:t>
                      </a:r>
                    </a:p>
                  </a:txBody>
                  <a:tcPr anchor="ctr" anchorCtr="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0.00005/10 rad</a:t>
                      </a:r>
                    </a:p>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smtClean="0">
                          <a:ln>
                            <a:noFill/>
                          </a:ln>
                          <a:solidFill>
                            <a:schemeClr val="tx1"/>
                          </a:solidFill>
                          <a:effectLst/>
                          <a:latin typeface="Times New Roman" pitchFamily="18" charset="0"/>
                        </a:rPr>
                        <a:t>      = 1</a:t>
                      </a:r>
                      <a:r>
                        <a:rPr kumimoji="0" lang="en-AU" sz="2400" b="1" i="0" u="none" strike="noStrike" cap="none" normalizeH="0" baseline="30000" smtClean="0">
                          <a:ln>
                            <a:noFill/>
                          </a:ln>
                          <a:solidFill>
                            <a:schemeClr val="tx1"/>
                          </a:solidFill>
                          <a:effectLst/>
                          <a:latin typeface="Times New Roman" pitchFamily="18" charset="0"/>
                        </a:rPr>
                        <a:t>”</a:t>
                      </a:r>
                      <a:r>
                        <a:rPr kumimoji="0" lang="en-AU" sz="2400" b="1" i="0" u="none" strike="noStrike" cap="none" normalizeH="0" baseline="0" smtClean="0">
                          <a:ln>
                            <a:noFill/>
                          </a:ln>
                          <a:solidFill>
                            <a:schemeClr val="tx1"/>
                          </a:solidFill>
                          <a:effectLst/>
                          <a:latin typeface="Times New Roman" pitchFamily="18" charset="0"/>
                        </a:rPr>
                        <a:t> arc</a:t>
                      </a:r>
                    </a:p>
                  </a:txBody>
                  <a:tcPr anchor="ctr" anchorCtr="1" horzOverflow="overflow">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dirty="0" smtClean="0">
                          <a:ln>
                            <a:noFill/>
                          </a:ln>
                          <a:solidFill>
                            <a:schemeClr val="tx1"/>
                          </a:solidFill>
                          <a:effectLst/>
                          <a:latin typeface="Times New Roman" pitchFamily="18" charset="0"/>
                        </a:rPr>
                        <a:t>10/1000 </a:t>
                      </a:r>
                      <a:r>
                        <a:rPr kumimoji="0" lang="en-AU" sz="2400" b="1" i="0" u="none" strike="noStrike" cap="none" normalizeH="0" baseline="0" dirty="0" err="1" smtClean="0">
                          <a:ln>
                            <a:noFill/>
                          </a:ln>
                          <a:solidFill>
                            <a:schemeClr val="tx1"/>
                          </a:solidFill>
                          <a:effectLst/>
                          <a:latin typeface="Times New Roman" pitchFamily="18" charset="0"/>
                        </a:rPr>
                        <a:t>rad</a:t>
                      </a:r>
                      <a:endParaRPr kumimoji="0" lang="en-AU" sz="24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tx2"/>
                        </a:buClr>
                        <a:buSzPct val="120000"/>
                        <a:buFont typeface="Wingdings" pitchFamily="2" charset="2"/>
                        <a:buNone/>
                        <a:tabLst/>
                      </a:pPr>
                      <a:r>
                        <a:rPr kumimoji="0" lang="en-AU" sz="2400" b="1" i="0" u="none" strike="noStrike" cap="none" normalizeH="0" baseline="0" dirty="0" smtClean="0">
                          <a:ln>
                            <a:noFill/>
                          </a:ln>
                          <a:solidFill>
                            <a:schemeClr val="tx1"/>
                          </a:solidFill>
                          <a:effectLst/>
                          <a:latin typeface="Times New Roman" pitchFamily="18" charset="0"/>
                        </a:rPr>
                        <a:t>  = 200</a:t>
                      </a:r>
                      <a:r>
                        <a:rPr kumimoji="0" lang="en-AU" sz="2400" b="1" i="0" u="none" strike="noStrike" cap="none" normalizeH="0" baseline="30000" dirty="0" smtClean="0">
                          <a:ln>
                            <a:noFill/>
                          </a:ln>
                          <a:solidFill>
                            <a:schemeClr val="tx1"/>
                          </a:solidFill>
                          <a:effectLst/>
                          <a:latin typeface="Times New Roman" pitchFamily="18" charset="0"/>
                        </a:rPr>
                        <a:t>”</a:t>
                      </a:r>
                      <a:r>
                        <a:rPr kumimoji="0" lang="en-AU" sz="2400" b="1" i="0" u="none" strike="noStrike" cap="none" normalizeH="0" baseline="0" dirty="0" smtClean="0">
                          <a:ln>
                            <a:noFill/>
                          </a:ln>
                          <a:solidFill>
                            <a:schemeClr val="tx1"/>
                          </a:solidFill>
                          <a:effectLst/>
                          <a:latin typeface="Times New Roman" pitchFamily="18" charset="0"/>
                        </a:rPr>
                        <a:t> arc</a:t>
                      </a:r>
                    </a:p>
                  </a:txBody>
                  <a:tcPr anchor="ctr" anchorCtr="1" horzOverflow="overflow">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07812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AU"/>
              <a:t>29 Sep 2008</a:t>
            </a:r>
          </a:p>
        </p:txBody>
      </p:sp>
      <p:sp>
        <p:nvSpPr>
          <p:cNvPr id="5" name="Footer Placeholder 4"/>
          <p:cNvSpPr>
            <a:spLocks noGrp="1"/>
          </p:cNvSpPr>
          <p:nvPr>
            <p:ph type="ftr" sz="quarter" idx="11"/>
          </p:nvPr>
        </p:nvSpPr>
        <p:spPr/>
        <p:txBody>
          <a:bodyPr/>
          <a:lstStyle/>
          <a:p>
            <a:r>
              <a:rPr lang="en-AU"/>
              <a:t>R D Ekers</a:t>
            </a:r>
          </a:p>
        </p:txBody>
      </p:sp>
      <p:sp>
        <p:nvSpPr>
          <p:cNvPr id="6" name="Slide Number Placeholder 5"/>
          <p:cNvSpPr>
            <a:spLocks noGrp="1"/>
          </p:cNvSpPr>
          <p:nvPr>
            <p:ph type="sldNum" sz="quarter" idx="12"/>
          </p:nvPr>
        </p:nvSpPr>
        <p:spPr/>
        <p:txBody>
          <a:bodyPr/>
          <a:lstStyle/>
          <a:p>
            <a:fld id="{2B267D43-BAB9-4B5F-8059-A055D9EE2FAC}" type="slidenum">
              <a:rPr lang="en-AU"/>
              <a:pPr/>
              <a:t>17</a:t>
            </a:fld>
            <a:endParaRPr lang="en-AU"/>
          </a:p>
        </p:txBody>
      </p:sp>
      <p:sp>
        <p:nvSpPr>
          <p:cNvPr id="189442" name="Rectangle 2"/>
          <p:cNvSpPr>
            <a:spLocks noGrp="1" noChangeArrowheads="1"/>
          </p:cNvSpPr>
          <p:nvPr>
            <p:ph type="title"/>
          </p:nvPr>
        </p:nvSpPr>
        <p:spPr/>
        <p:txBody>
          <a:bodyPr/>
          <a:lstStyle/>
          <a:p>
            <a:r>
              <a:rPr lang="en-AU"/>
              <a:t>Imaging at Radio Wavelengths</a:t>
            </a:r>
          </a:p>
        </p:txBody>
      </p:sp>
      <p:sp>
        <p:nvSpPr>
          <p:cNvPr id="189443" name="Rectangle 3"/>
          <p:cNvSpPr>
            <a:spLocks noGrp="1" noChangeArrowheads="1"/>
          </p:cNvSpPr>
          <p:nvPr>
            <p:ph type="body" idx="1"/>
          </p:nvPr>
        </p:nvSpPr>
        <p:spPr/>
        <p:txBody>
          <a:bodyPr/>
          <a:lstStyle/>
          <a:p>
            <a:r>
              <a:rPr lang="en-AU" dirty="0"/>
              <a:t>Bad news</a:t>
            </a:r>
          </a:p>
          <a:p>
            <a:pPr lvl="1"/>
            <a:r>
              <a:rPr lang="en-AU" dirty="0"/>
              <a:t>Radio waves are </a:t>
            </a:r>
            <a:r>
              <a:rPr lang="en-AU" dirty="0" smtClean="0"/>
              <a:t>big</a:t>
            </a:r>
          </a:p>
          <a:p>
            <a:pPr lvl="1"/>
            <a:r>
              <a:rPr lang="en-AU" dirty="0" smtClean="0"/>
              <a:t>Need large aperture or an interferometer</a:t>
            </a:r>
            <a:endParaRPr lang="en-AU" dirty="0"/>
          </a:p>
          <a:p>
            <a:r>
              <a:rPr lang="en-AU" dirty="0"/>
              <a:t>Good news</a:t>
            </a:r>
          </a:p>
          <a:p>
            <a:pPr lvl="1"/>
            <a:r>
              <a:rPr lang="en-AU" dirty="0"/>
              <a:t>Radio frequencies are </a:t>
            </a:r>
            <a:r>
              <a:rPr lang="en-AU" dirty="0" smtClean="0"/>
              <a:t>low</a:t>
            </a:r>
          </a:p>
          <a:p>
            <a:pPr lvl="1"/>
            <a:r>
              <a:rPr lang="en-AU" dirty="0" smtClean="0"/>
              <a:t>Interferometers are easy to build</a:t>
            </a:r>
            <a:endParaRPr lang="en-AU" dirty="0"/>
          </a:p>
        </p:txBody>
      </p:sp>
    </p:spTree>
    <p:extLst>
      <p:ext uri="{BB962C8B-B14F-4D97-AF65-F5344CB8AC3E}">
        <p14:creationId xmlns:p14="http://schemas.microsoft.com/office/powerpoint/2010/main" val="388150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AU"/>
              <a:t>29 Sep 2008</a:t>
            </a:r>
          </a:p>
        </p:txBody>
      </p:sp>
      <p:sp>
        <p:nvSpPr>
          <p:cNvPr id="6" name="Footer Placeholder 2"/>
          <p:cNvSpPr>
            <a:spLocks noGrp="1"/>
          </p:cNvSpPr>
          <p:nvPr>
            <p:ph type="ftr" sz="quarter" idx="11"/>
          </p:nvPr>
        </p:nvSpPr>
        <p:spPr/>
        <p:txBody>
          <a:bodyPr/>
          <a:lstStyle/>
          <a:p>
            <a:r>
              <a:rPr lang="en-AU"/>
              <a:t>R D Ekers</a:t>
            </a:r>
          </a:p>
        </p:txBody>
      </p:sp>
      <p:sp>
        <p:nvSpPr>
          <p:cNvPr id="7" name="Slide Number Placeholder 3"/>
          <p:cNvSpPr>
            <a:spLocks noGrp="1"/>
          </p:cNvSpPr>
          <p:nvPr>
            <p:ph type="sldNum" sz="quarter" idx="12"/>
          </p:nvPr>
        </p:nvSpPr>
        <p:spPr/>
        <p:txBody>
          <a:bodyPr/>
          <a:lstStyle/>
          <a:p>
            <a:fld id="{02B71663-A88D-4445-BB00-424B5E858128}" type="slidenum">
              <a:rPr lang="en-AU"/>
              <a:pPr/>
              <a:t>18</a:t>
            </a:fld>
            <a:endParaRPr lang="en-AU"/>
          </a:p>
        </p:txBody>
      </p:sp>
      <p:sp>
        <p:nvSpPr>
          <p:cNvPr id="192514" name="Rectangle 2"/>
          <p:cNvSpPr>
            <a:spLocks noChangeArrowheads="1"/>
          </p:cNvSpPr>
          <p:nvPr/>
        </p:nvSpPr>
        <p:spPr bwMode="auto">
          <a:xfrm>
            <a:off x="0" y="0"/>
            <a:ext cx="9144000" cy="304800"/>
          </a:xfrm>
          <a:prstGeom prst="rect">
            <a:avLst/>
          </a:prstGeom>
          <a:solidFill>
            <a:srgbClr val="003366"/>
          </a:solidFill>
          <a:ln w="12700">
            <a:noFill/>
            <a:miter lim="800000"/>
            <a:headEnd/>
            <a:tailEnd/>
          </a:ln>
          <a:effectLst/>
        </p:spPr>
        <p:txBody>
          <a:bodyPr wrap="none" anchor="ctr"/>
          <a:lstStyle/>
          <a:p>
            <a:endParaRPr lang="en-AU"/>
          </a:p>
        </p:txBody>
      </p:sp>
      <p:pic>
        <p:nvPicPr>
          <p:cNvPr id="192515" name="Picture 3" descr="300ft jpeg"/>
          <p:cNvPicPr>
            <a:picLocks noChangeAspect="1" noChangeArrowheads="1"/>
          </p:cNvPicPr>
          <p:nvPr/>
        </p:nvPicPr>
        <p:blipFill>
          <a:blip r:embed="rId3" cstate="print"/>
          <a:srcRect/>
          <a:stretch>
            <a:fillRect/>
          </a:stretch>
        </p:blipFill>
        <p:spPr bwMode="auto">
          <a:xfrm>
            <a:off x="0" y="165100"/>
            <a:ext cx="9144000" cy="6692900"/>
          </a:xfrm>
          <a:prstGeom prst="rect">
            <a:avLst/>
          </a:prstGeom>
          <a:noFill/>
        </p:spPr>
      </p:pic>
      <p:sp>
        <p:nvSpPr>
          <p:cNvPr id="192516" name="Rectangle 4"/>
          <p:cNvSpPr>
            <a:spLocks noGrp="1" noChangeArrowheads="1"/>
          </p:cNvSpPr>
          <p:nvPr>
            <p:ph type="title" idx="4294967295"/>
          </p:nvPr>
        </p:nvSpPr>
        <p:spPr>
          <a:xfrm>
            <a:off x="1192213" y="-99392"/>
            <a:ext cx="7772400" cy="1143000"/>
          </a:xfrm>
        </p:spPr>
        <p:txBody>
          <a:bodyPr/>
          <a:lstStyle/>
          <a:p>
            <a:r>
              <a:rPr lang="en-US" dirty="0" err="1"/>
              <a:t>Greenbank</a:t>
            </a:r>
            <a:r>
              <a:rPr lang="en-US" dirty="0"/>
              <a:t> </a:t>
            </a:r>
            <a:r>
              <a:rPr lang="en-US" dirty="0" smtClean="0"/>
              <a:t>300</a:t>
            </a:r>
            <a:r>
              <a:rPr lang="en-US" dirty="0" smtClean="0">
                <a:latin typeface="Times New Roman"/>
                <a:cs typeface="Times New Roman"/>
              </a:rPr>
              <a:t>'</a:t>
            </a:r>
            <a:r>
              <a:rPr lang="en-US" dirty="0" smtClean="0"/>
              <a:t> </a:t>
            </a:r>
            <a:r>
              <a:rPr lang="en-US" dirty="0"/>
              <a:t>Radio Telescope</a:t>
            </a:r>
          </a:p>
        </p:txBody>
      </p:sp>
    </p:spTree>
    <p:extLst>
      <p:ext uri="{BB962C8B-B14F-4D97-AF65-F5344CB8AC3E}">
        <p14:creationId xmlns:p14="http://schemas.microsoft.com/office/powerpoint/2010/main" val="62363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AU"/>
              <a:t>29 Sep 2008</a:t>
            </a:r>
          </a:p>
        </p:txBody>
      </p:sp>
      <p:sp>
        <p:nvSpPr>
          <p:cNvPr id="6" name="Footer Placeholder 2"/>
          <p:cNvSpPr>
            <a:spLocks noGrp="1"/>
          </p:cNvSpPr>
          <p:nvPr>
            <p:ph type="ftr" sz="quarter" idx="11"/>
          </p:nvPr>
        </p:nvSpPr>
        <p:spPr/>
        <p:txBody>
          <a:bodyPr/>
          <a:lstStyle/>
          <a:p>
            <a:r>
              <a:rPr lang="en-AU"/>
              <a:t>R D Ekers</a:t>
            </a:r>
          </a:p>
        </p:txBody>
      </p:sp>
      <p:sp>
        <p:nvSpPr>
          <p:cNvPr id="7" name="Slide Number Placeholder 3"/>
          <p:cNvSpPr>
            <a:spLocks noGrp="1"/>
          </p:cNvSpPr>
          <p:nvPr>
            <p:ph type="sldNum" sz="quarter" idx="12"/>
          </p:nvPr>
        </p:nvSpPr>
        <p:spPr/>
        <p:txBody>
          <a:bodyPr/>
          <a:lstStyle/>
          <a:p>
            <a:fld id="{0C5FD343-BBED-4670-BA7A-3346999EB678}" type="slidenum">
              <a:rPr lang="en-AU"/>
              <a:pPr/>
              <a:t>19</a:t>
            </a:fld>
            <a:endParaRPr lang="en-AU"/>
          </a:p>
        </p:txBody>
      </p:sp>
      <p:pic>
        <p:nvPicPr>
          <p:cNvPr id="194562" name="Picture 2" descr="300ft crash jpeg"/>
          <p:cNvPicPr>
            <a:picLocks noChangeAspect="1" noChangeArrowheads="1"/>
          </p:cNvPicPr>
          <p:nvPr/>
        </p:nvPicPr>
        <p:blipFill>
          <a:blip r:embed="rId4" cstate="print"/>
          <a:srcRect/>
          <a:stretch>
            <a:fillRect/>
          </a:stretch>
        </p:blipFill>
        <p:spPr bwMode="auto">
          <a:xfrm>
            <a:off x="0" y="228600"/>
            <a:ext cx="9144000" cy="6665913"/>
          </a:xfrm>
          <a:prstGeom prst="rect">
            <a:avLst/>
          </a:prstGeom>
          <a:noFill/>
        </p:spPr>
      </p:pic>
      <p:sp>
        <p:nvSpPr>
          <p:cNvPr id="194563" name="Rectangle 3"/>
          <p:cNvSpPr>
            <a:spLocks noGrp="1" noChangeArrowheads="1"/>
          </p:cNvSpPr>
          <p:nvPr>
            <p:ph type="title" idx="4294967295"/>
          </p:nvPr>
        </p:nvSpPr>
        <p:spPr>
          <a:ln/>
        </p:spPr>
        <p:txBody>
          <a:bodyPr/>
          <a:lstStyle/>
          <a:p>
            <a:r>
              <a:rPr lang="en-US"/>
              <a:t>Greenbank 300’ Radio Telescope</a:t>
            </a:r>
          </a:p>
        </p:txBody>
      </p:sp>
      <p:sp>
        <p:nvSpPr>
          <p:cNvPr id="194564" name="Rectangle 4"/>
          <p:cNvSpPr>
            <a:spLocks noChangeArrowheads="1"/>
          </p:cNvSpPr>
          <p:nvPr/>
        </p:nvSpPr>
        <p:spPr bwMode="auto">
          <a:xfrm>
            <a:off x="0" y="0"/>
            <a:ext cx="9144000" cy="304800"/>
          </a:xfrm>
          <a:prstGeom prst="rect">
            <a:avLst/>
          </a:prstGeom>
          <a:solidFill>
            <a:srgbClr val="333399"/>
          </a:solidFill>
          <a:ln w="12700">
            <a:noFill/>
            <a:miter lim="800000"/>
            <a:headEnd/>
            <a:tailEnd/>
          </a:ln>
          <a:effectLst/>
        </p:spPr>
        <p:txBody>
          <a:bodyPr wrap="none" anchor="ctr"/>
          <a:lstStyle/>
          <a:p>
            <a:endParaRPr lang="en-AU"/>
          </a:p>
        </p:txBody>
      </p:sp>
    </p:spTree>
    <p:extLst>
      <p:ext uri="{BB962C8B-B14F-4D97-AF65-F5344CB8AC3E}">
        <p14:creationId xmlns:p14="http://schemas.microsoft.com/office/powerpoint/2010/main" val="2102530006"/>
      </p:ext>
    </p:extLst>
  </p:cSld>
  <p:clrMapOvr>
    <a:masterClrMapping/>
  </p:clrMapOvr>
  <p:transition spd="slow">
    <p:wipe dir="d"/>
    <p:sndAc>
      <p:stSnd>
        <p:snd r:embed="rId3" name="GLAS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AU" dirty="0" smtClean="0"/>
              <a:t>25 Sep 2017</a:t>
            </a:r>
          </a:p>
        </p:txBody>
      </p:sp>
      <p:sp>
        <p:nvSpPr>
          <p:cNvPr id="27651" name="Footer Placeholder 4"/>
          <p:cNvSpPr>
            <a:spLocks noGrp="1"/>
          </p:cNvSpPr>
          <p:nvPr>
            <p:ph type="ftr" sz="quarter" idx="11"/>
          </p:nvPr>
        </p:nvSpPr>
        <p:spPr>
          <a:noFill/>
        </p:spPr>
        <p:txBody>
          <a:bodyPr/>
          <a:lstStyle/>
          <a:p>
            <a:r>
              <a:rPr lang="en-AU" smtClean="0"/>
              <a:t>R D Ekers</a:t>
            </a:r>
          </a:p>
        </p:txBody>
      </p:sp>
      <p:sp>
        <p:nvSpPr>
          <p:cNvPr id="27652" name="Slide Number Placeholder 5"/>
          <p:cNvSpPr>
            <a:spLocks noGrp="1"/>
          </p:cNvSpPr>
          <p:nvPr>
            <p:ph type="sldNum" sz="quarter" idx="12"/>
          </p:nvPr>
        </p:nvSpPr>
        <p:spPr>
          <a:noFill/>
        </p:spPr>
        <p:txBody>
          <a:bodyPr/>
          <a:lstStyle/>
          <a:p>
            <a:fld id="{B4A63053-F09C-4A84-A236-8CD2877BC9C9}" type="slidenum">
              <a:rPr lang="en-AU" smtClean="0"/>
              <a:pPr/>
              <a:t>2</a:t>
            </a:fld>
            <a:endParaRPr lang="en-AU" smtClean="0"/>
          </a:p>
        </p:txBody>
      </p:sp>
      <p:sp>
        <p:nvSpPr>
          <p:cNvPr id="73730" name="Rectangle 2"/>
          <p:cNvSpPr>
            <a:spLocks noGrp="1" noChangeArrowheads="1"/>
          </p:cNvSpPr>
          <p:nvPr>
            <p:ph type="title"/>
          </p:nvPr>
        </p:nvSpPr>
        <p:spPr/>
        <p:txBody>
          <a:bodyPr/>
          <a:lstStyle/>
          <a:p>
            <a:pPr>
              <a:defRPr/>
            </a:pPr>
            <a:r>
              <a:rPr lang="en-AU" smtClean="0"/>
              <a:t>WHY?</a:t>
            </a:r>
          </a:p>
        </p:txBody>
      </p:sp>
      <p:sp>
        <p:nvSpPr>
          <p:cNvPr id="73731" name="Rectangle 3"/>
          <p:cNvSpPr>
            <a:spLocks noGrp="1" noChangeArrowheads="1"/>
          </p:cNvSpPr>
          <p:nvPr>
            <p:ph type="body" idx="1"/>
          </p:nvPr>
        </p:nvSpPr>
        <p:spPr>
          <a:xfrm>
            <a:off x="685800" y="1905000"/>
            <a:ext cx="8229600" cy="4114800"/>
          </a:xfrm>
          <a:noFill/>
        </p:spPr>
        <p:txBody>
          <a:bodyPr/>
          <a:lstStyle/>
          <a:p>
            <a:r>
              <a:rPr lang="en-US" dirty="0" smtClean="0"/>
              <a:t>National Facilities</a:t>
            </a:r>
          </a:p>
          <a:p>
            <a:pPr lvl="1">
              <a:buClr>
                <a:srgbClr val="33CC33"/>
              </a:buClr>
              <a:buFont typeface="Wingdings" pitchFamily="2" charset="2"/>
              <a:buChar char="ü"/>
            </a:pPr>
            <a:r>
              <a:rPr lang="en-US" dirty="0" smtClean="0"/>
              <a:t>Easy for non-experts to use</a:t>
            </a:r>
          </a:p>
          <a:p>
            <a:pPr lvl="1">
              <a:buClr>
                <a:schemeClr val="hlink"/>
              </a:buClr>
              <a:buFont typeface="Wingdings" pitchFamily="2" charset="2"/>
              <a:buChar char="û"/>
            </a:pPr>
            <a:r>
              <a:rPr lang="en-US" dirty="0" smtClean="0"/>
              <a:t>don’t know what you are doing</a:t>
            </a:r>
          </a:p>
          <a:p>
            <a:r>
              <a:rPr lang="en-US" dirty="0" smtClean="0"/>
              <a:t>Cross fertilization</a:t>
            </a:r>
          </a:p>
          <a:p>
            <a:r>
              <a:rPr lang="en-US" dirty="0" smtClean="0"/>
              <a:t>Doing the best science</a:t>
            </a:r>
          </a:p>
          <a:p>
            <a:r>
              <a:rPr lang="en-US" dirty="0" smtClean="0"/>
              <a:t>Value of radio astronomy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88" y="1923080"/>
            <a:ext cx="2126612" cy="1734519"/>
          </a:xfrm>
          <a:prstGeom prst="rect">
            <a:avLst/>
          </a:prstGeom>
          <a:ln>
            <a:solidFill>
              <a:schemeClr val="tx2"/>
            </a:solidFill>
          </a:ln>
        </p:spPr>
      </p:pic>
    </p:spTree>
    <p:extLst>
      <p:ext uri="{BB962C8B-B14F-4D97-AF65-F5344CB8AC3E}">
        <p14:creationId xmlns:p14="http://schemas.microsoft.com/office/powerpoint/2010/main" val="4172899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AU" smtClean="0"/>
              <a:t>23 Sep 2012</a:t>
            </a:r>
          </a:p>
        </p:txBody>
      </p:sp>
      <p:sp>
        <p:nvSpPr>
          <p:cNvPr id="33795" name="Footer Placeholder 4"/>
          <p:cNvSpPr>
            <a:spLocks noGrp="1"/>
          </p:cNvSpPr>
          <p:nvPr>
            <p:ph type="ftr" sz="quarter" idx="11"/>
          </p:nvPr>
        </p:nvSpPr>
        <p:spPr>
          <a:noFill/>
        </p:spPr>
        <p:txBody>
          <a:bodyPr/>
          <a:lstStyle/>
          <a:p>
            <a:r>
              <a:rPr lang="en-AU" dirty="0" smtClean="0"/>
              <a:t>R D Ekers</a:t>
            </a:r>
          </a:p>
        </p:txBody>
      </p:sp>
      <p:sp>
        <p:nvSpPr>
          <p:cNvPr id="33796" name="Slide Number Placeholder 5"/>
          <p:cNvSpPr>
            <a:spLocks noGrp="1"/>
          </p:cNvSpPr>
          <p:nvPr>
            <p:ph type="sldNum" sz="quarter" idx="12"/>
          </p:nvPr>
        </p:nvSpPr>
        <p:spPr>
          <a:noFill/>
        </p:spPr>
        <p:txBody>
          <a:bodyPr/>
          <a:lstStyle/>
          <a:p>
            <a:fld id="{CD34156D-0710-466D-8D55-88C570ECC25B}" type="slidenum">
              <a:rPr lang="en-AU" smtClean="0"/>
              <a:pPr/>
              <a:t>20</a:t>
            </a:fld>
            <a:endParaRPr lang="en-AU" smtClean="0"/>
          </a:p>
        </p:txBody>
      </p:sp>
      <p:sp>
        <p:nvSpPr>
          <p:cNvPr id="62466" name="Rectangle 2"/>
          <p:cNvSpPr>
            <a:spLocks noGrp="1" noChangeArrowheads="1"/>
          </p:cNvSpPr>
          <p:nvPr>
            <p:ph type="title"/>
          </p:nvPr>
        </p:nvSpPr>
        <p:spPr/>
        <p:txBody>
          <a:bodyPr/>
          <a:lstStyle/>
          <a:p>
            <a:pPr>
              <a:defRPr/>
            </a:pPr>
            <a:r>
              <a:rPr lang="en-US" smtClean="0"/>
              <a:t>Analogy with single dish</a:t>
            </a:r>
          </a:p>
        </p:txBody>
      </p:sp>
      <p:sp>
        <p:nvSpPr>
          <p:cNvPr id="33798" name="Rectangle 3"/>
          <p:cNvSpPr>
            <a:spLocks noGrp="1" noChangeArrowheads="1"/>
          </p:cNvSpPr>
          <p:nvPr>
            <p:ph type="body" idx="1"/>
          </p:nvPr>
        </p:nvSpPr>
        <p:spPr/>
        <p:txBody>
          <a:bodyPr/>
          <a:lstStyle/>
          <a:p>
            <a:r>
              <a:rPr lang="en-US" dirty="0" smtClean="0"/>
              <a:t>Big mirror decomposition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p:txBody>
          <a:bodyPr/>
          <a:lstStyle/>
          <a:p>
            <a:pPr>
              <a:defRPr/>
            </a:pPr>
            <a:fld id="{B0794ADA-8788-4649-9F5D-CC8DE18CA6FC}" type="slidenum">
              <a:rPr lang="en-AU" smtClean="0">
                <a:solidFill>
                  <a:srgbClr val="FFFFFF"/>
                </a:solidFill>
              </a:rPr>
              <a:pPr>
                <a:defRPr/>
              </a:pPr>
              <a:t>21</a:t>
            </a:fld>
            <a:endParaRPr lang="en-AU" smtClean="0">
              <a:solidFill>
                <a:srgbClr val="FFFFFF"/>
              </a:solidFill>
            </a:endParaRPr>
          </a:p>
        </p:txBody>
      </p:sp>
      <p:sp>
        <p:nvSpPr>
          <p:cNvPr id="41986" name="Arc 2"/>
          <p:cNvSpPr>
            <a:spLocks/>
          </p:cNvSpPr>
          <p:nvPr/>
        </p:nvSpPr>
        <p:spPr bwMode="auto">
          <a:xfrm rot="10752743">
            <a:off x="4424363" y="21780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4"/>
          <p:cNvGrpSpPr>
            <a:grpSpLocks/>
          </p:cNvGrpSpPr>
          <p:nvPr/>
        </p:nvGrpSpPr>
        <p:grpSpPr bwMode="auto">
          <a:xfrm>
            <a:off x="4024313" y="590550"/>
            <a:ext cx="5715000" cy="3721100"/>
            <a:chOff x="912" y="920"/>
            <a:chExt cx="3600" cy="2344"/>
          </a:xfrm>
        </p:grpSpPr>
        <p:sp>
          <p:nvSpPr>
            <p:cNvPr id="3098" name="Line 5"/>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9" name="Line 6"/>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0" name="Line 7"/>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1" name="Line 8"/>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2" name="Line 9"/>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3" name="Line 10"/>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1"/>
          <p:cNvGrpSpPr>
            <a:grpSpLocks/>
          </p:cNvGrpSpPr>
          <p:nvPr/>
        </p:nvGrpSpPr>
        <p:grpSpPr bwMode="auto">
          <a:xfrm>
            <a:off x="4424363" y="1797050"/>
            <a:ext cx="2743200" cy="3124200"/>
            <a:chOff x="1152" y="1680"/>
            <a:chExt cx="1728" cy="1968"/>
          </a:xfrm>
        </p:grpSpPr>
        <p:sp>
          <p:nvSpPr>
            <p:cNvPr id="3092" name="Line 12"/>
            <p:cNvSpPr>
              <a:spLocks noChangeShapeType="1"/>
            </p:cNvSpPr>
            <p:nvPr/>
          </p:nvSpPr>
          <p:spPr bwMode="auto">
            <a:xfrm flipH="1">
              <a:off x="1152" y="1680"/>
              <a:ext cx="1728" cy="33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3" name="Line 13"/>
            <p:cNvSpPr>
              <a:spLocks noChangeShapeType="1"/>
            </p:cNvSpPr>
            <p:nvPr/>
          </p:nvSpPr>
          <p:spPr bwMode="auto">
            <a:xfrm flipH="1">
              <a:off x="1296" y="1680"/>
              <a:ext cx="1584" cy="86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4" name="Line 14"/>
            <p:cNvSpPr>
              <a:spLocks noChangeShapeType="1"/>
            </p:cNvSpPr>
            <p:nvPr/>
          </p:nvSpPr>
          <p:spPr bwMode="auto">
            <a:xfrm flipH="1">
              <a:off x="1488" y="1680"/>
              <a:ext cx="1392" cy="124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5" name="Line 15"/>
            <p:cNvSpPr>
              <a:spLocks noChangeShapeType="1"/>
            </p:cNvSpPr>
            <p:nvPr/>
          </p:nvSpPr>
          <p:spPr bwMode="auto">
            <a:xfrm flipH="1">
              <a:off x="1824" y="1680"/>
              <a:ext cx="1056" cy="158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6" name="Line 16"/>
            <p:cNvSpPr>
              <a:spLocks noChangeShapeType="1"/>
            </p:cNvSpPr>
            <p:nvPr/>
          </p:nvSpPr>
          <p:spPr bwMode="auto">
            <a:xfrm flipH="1">
              <a:off x="2208" y="1680"/>
              <a:ext cx="672" cy="182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7" name="Line 17"/>
            <p:cNvSpPr>
              <a:spLocks noChangeShapeType="1"/>
            </p:cNvSpPr>
            <p:nvPr/>
          </p:nvSpPr>
          <p:spPr bwMode="auto">
            <a:xfrm flipH="1">
              <a:off x="2688" y="1680"/>
              <a:ext cx="192" cy="19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8"/>
          <p:cNvGrpSpPr>
            <a:grpSpLocks/>
          </p:cNvGrpSpPr>
          <p:nvPr/>
        </p:nvGrpSpPr>
        <p:grpSpPr bwMode="auto">
          <a:xfrm>
            <a:off x="3951288" y="466725"/>
            <a:ext cx="5700712" cy="4410075"/>
            <a:chOff x="182" y="1350"/>
            <a:chExt cx="3591" cy="2778"/>
          </a:xfrm>
        </p:grpSpPr>
        <p:sp>
          <p:nvSpPr>
            <p:cNvPr id="3079" name="Line 19"/>
            <p:cNvSpPr>
              <a:spLocks noChangeShapeType="1"/>
            </p:cNvSpPr>
            <p:nvPr/>
          </p:nvSpPr>
          <p:spPr bwMode="auto">
            <a:xfrm rot="358425" flipH="1">
              <a:off x="443" y="2243"/>
              <a:ext cx="1838" cy="411"/>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0" name="Line 20"/>
            <p:cNvSpPr>
              <a:spLocks noChangeShapeType="1"/>
            </p:cNvSpPr>
            <p:nvPr/>
          </p:nvSpPr>
          <p:spPr bwMode="auto">
            <a:xfrm rot="358425" flipH="1">
              <a:off x="716" y="2242"/>
              <a:ext cx="1584" cy="86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1" name="Line 21"/>
            <p:cNvSpPr>
              <a:spLocks noChangeShapeType="1"/>
            </p:cNvSpPr>
            <p:nvPr/>
          </p:nvSpPr>
          <p:spPr bwMode="auto">
            <a:xfrm rot="358425" flipH="1">
              <a:off x="887" y="2251"/>
              <a:ext cx="1392" cy="124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2" name="Line 22"/>
            <p:cNvSpPr>
              <a:spLocks noChangeShapeType="1"/>
            </p:cNvSpPr>
            <p:nvPr/>
          </p:nvSpPr>
          <p:spPr bwMode="auto">
            <a:xfrm rot="358425" flipH="1">
              <a:off x="1205" y="2268"/>
              <a:ext cx="1056" cy="158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5" name="Group 23"/>
            <p:cNvGrpSpPr>
              <a:grpSpLocks/>
            </p:cNvGrpSpPr>
            <p:nvPr/>
          </p:nvGrpSpPr>
          <p:grpSpPr bwMode="auto">
            <a:xfrm>
              <a:off x="182" y="1350"/>
              <a:ext cx="3591" cy="2331"/>
              <a:chOff x="174" y="1358"/>
              <a:chExt cx="3591" cy="2331"/>
            </a:xfrm>
          </p:grpSpPr>
          <p:sp>
            <p:nvSpPr>
              <p:cNvPr id="3086" name="Line 24"/>
              <p:cNvSpPr>
                <a:spLocks noChangeShapeType="1"/>
              </p:cNvSpPr>
              <p:nvPr/>
            </p:nvSpPr>
            <p:spPr bwMode="auto">
              <a:xfrm rot="20012974" flipV="1">
                <a:off x="174" y="1358"/>
                <a:ext cx="1632" cy="81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7" name="Line 25"/>
              <p:cNvSpPr>
                <a:spLocks noChangeShapeType="1"/>
              </p:cNvSpPr>
              <p:nvPr/>
            </p:nvSpPr>
            <p:spPr bwMode="auto">
              <a:xfrm rot="20012974" flipV="1">
                <a:off x="237" y="1677"/>
                <a:ext cx="1968" cy="100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8" name="Line 26"/>
              <p:cNvSpPr>
                <a:spLocks noChangeShapeType="1"/>
              </p:cNvSpPr>
              <p:nvPr/>
            </p:nvSpPr>
            <p:spPr bwMode="auto">
              <a:xfrm rot="20012974" flipV="1">
                <a:off x="449" y="1954"/>
                <a:ext cx="2112"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9" name="Line 27"/>
              <p:cNvSpPr>
                <a:spLocks noChangeShapeType="1"/>
              </p:cNvSpPr>
              <p:nvPr/>
            </p:nvSpPr>
            <p:spPr bwMode="auto">
              <a:xfrm rot="20012974" flipV="1">
                <a:off x="759" y="2204"/>
                <a:ext cx="2208" cy="11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0" name="Line 28"/>
              <p:cNvSpPr>
                <a:spLocks noChangeShapeType="1"/>
              </p:cNvSpPr>
              <p:nvPr/>
            </p:nvSpPr>
            <p:spPr bwMode="auto">
              <a:xfrm rot="20012974" flipV="1">
                <a:off x="1174" y="2465"/>
                <a:ext cx="2160"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1" name="Line 29"/>
              <p:cNvSpPr>
                <a:spLocks noChangeShapeType="1"/>
              </p:cNvSpPr>
              <p:nvPr/>
            </p:nvSpPr>
            <p:spPr bwMode="auto">
              <a:xfrm rot="20012974" flipV="1">
                <a:off x="1701" y="2633"/>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3084" name="Line 30"/>
            <p:cNvSpPr>
              <a:spLocks noChangeShapeType="1"/>
            </p:cNvSpPr>
            <p:nvPr/>
          </p:nvSpPr>
          <p:spPr bwMode="auto">
            <a:xfrm flipH="1">
              <a:off x="2001" y="2376"/>
              <a:ext cx="326" cy="17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5" name="Line 31"/>
            <p:cNvSpPr>
              <a:spLocks noChangeShapeType="1"/>
            </p:cNvSpPr>
            <p:nvPr/>
          </p:nvSpPr>
          <p:spPr bwMode="auto">
            <a:xfrm flipH="1">
              <a:off x="1521" y="2376"/>
              <a:ext cx="806" cy="163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p:txBody>
          <a:bodyPr/>
          <a:lstStyle/>
          <a:p>
            <a:pPr>
              <a:defRPr/>
            </a:pPr>
            <a:fld id="{39FBB55E-F5B2-41BF-BA55-67CE88B59ADC}" type="slidenum">
              <a:rPr lang="en-AU" smtClean="0">
                <a:solidFill>
                  <a:srgbClr val="FFFFFF"/>
                </a:solidFill>
              </a:rPr>
              <a:pPr>
                <a:defRPr/>
              </a:pPr>
              <a:t>22</a:t>
            </a:fld>
            <a:endParaRPr lang="en-AU" smtClean="0">
              <a:solidFill>
                <a:srgbClr val="FFFFFF"/>
              </a:solidFill>
            </a:endParaRPr>
          </a:p>
        </p:txBody>
      </p:sp>
      <p:grpSp>
        <p:nvGrpSpPr>
          <p:cNvPr id="2" name="Group 5"/>
          <p:cNvGrpSpPr>
            <a:grpSpLocks/>
          </p:cNvGrpSpPr>
          <p:nvPr/>
        </p:nvGrpSpPr>
        <p:grpSpPr bwMode="auto">
          <a:xfrm>
            <a:off x="3981450" y="565150"/>
            <a:ext cx="5715000" cy="3721100"/>
            <a:chOff x="912" y="920"/>
            <a:chExt cx="3600" cy="2344"/>
          </a:xfrm>
        </p:grpSpPr>
        <p:sp>
          <p:nvSpPr>
            <p:cNvPr id="4114" name="Line 6"/>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5" name="Line 7"/>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6" name="Line 8"/>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7" name="Line 9"/>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8" name="Line 10"/>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9" name="Line 11"/>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2"/>
          <p:cNvGrpSpPr>
            <a:grpSpLocks/>
          </p:cNvGrpSpPr>
          <p:nvPr/>
        </p:nvGrpSpPr>
        <p:grpSpPr bwMode="auto">
          <a:xfrm>
            <a:off x="4381500" y="1771650"/>
            <a:ext cx="2743200" cy="3124200"/>
            <a:chOff x="1152" y="1680"/>
            <a:chExt cx="1728" cy="1968"/>
          </a:xfrm>
        </p:grpSpPr>
        <p:sp>
          <p:nvSpPr>
            <p:cNvPr id="4108" name="Line 13"/>
            <p:cNvSpPr>
              <a:spLocks noChangeShapeType="1"/>
            </p:cNvSpPr>
            <p:nvPr/>
          </p:nvSpPr>
          <p:spPr bwMode="auto">
            <a:xfrm flipH="1">
              <a:off x="1152" y="1680"/>
              <a:ext cx="1728" cy="33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09" name="Line 14"/>
            <p:cNvSpPr>
              <a:spLocks noChangeShapeType="1"/>
            </p:cNvSpPr>
            <p:nvPr/>
          </p:nvSpPr>
          <p:spPr bwMode="auto">
            <a:xfrm flipH="1">
              <a:off x="1296" y="1680"/>
              <a:ext cx="1584" cy="86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0" name="Line 15"/>
            <p:cNvSpPr>
              <a:spLocks noChangeShapeType="1"/>
            </p:cNvSpPr>
            <p:nvPr/>
          </p:nvSpPr>
          <p:spPr bwMode="auto">
            <a:xfrm flipH="1">
              <a:off x="1488" y="1680"/>
              <a:ext cx="1392" cy="124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1" name="Line 16"/>
            <p:cNvSpPr>
              <a:spLocks noChangeShapeType="1"/>
            </p:cNvSpPr>
            <p:nvPr/>
          </p:nvSpPr>
          <p:spPr bwMode="auto">
            <a:xfrm flipH="1">
              <a:off x="1824" y="1680"/>
              <a:ext cx="1056" cy="158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2" name="Line 17"/>
            <p:cNvSpPr>
              <a:spLocks noChangeShapeType="1"/>
            </p:cNvSpPr>
            <p:nvPr/>
          </p:nvSpPr>
          <p:spPr bwMode="auto">
            <a:xfrm flipH="1">
              <a:off x="2208" y="1680"/>
              <a:ext cx="672" cy="182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3" name="Line 18"/>
            <p:cNvSpPr>
              <a:spLocks noChangeShapeType="1"/>
            </p:cNvSpPr>
            <p:nvPr/>
          </p:nvSpPr>
          <p:spPr bwMode="auto">
            <a:xfrm flipH="1">
              <a:off x="2688" y="1680"/>
              <a:ext cx="192" cy="19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4101" name="Arc 3"/>
          <p:cNvSpPr>
            <a:spLocks/>
          </p:cNvSpPr>
          <p:nvPr/>
        </p:nvSpPr>
        <p:spPr bwMode="auto">
          <a:xfrm rot="10752743">
            <a:off x="4381500" y="21526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4" name="Group 25"/>
          <p:cNvGrpSpPr>
            <a:grpSpLocks/>
          </p:cNvGrpSpPr>
          <p:nvPr/>
        </p:nvGrpSpPr>
        <p:grpSpPr bwMode="auto">
          <a:xfrm>
            <a:off x="4343400" y="2667000"/>
            <a:ext cx="2133600" cy="2197100"/>
            <a:chOff x="2736" y="1656"/>
            <a:chExt cx="1296" cy="1384"/>
          </a:xfrm>
        </p:grpSpPr>
        <p:sp>
          <p:nvSpPr>
            <p:cNvPr id="4103" name="Rectangle 20"/>
            <p:cNvSpPr>
              <a:spLocks noChangeArrowheads="1"/>
            </p:cNvSpPr>
            <p:nvPr/>
          </p:nvSpPr>
          <p:spPr bwMode="auto">
            <a:xfrm>
              <a:off x="2736" y="1656"/>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4" name="Rectangle 21"/>
            <p:cNvSpPr>
              <a:spLocks noChangeArrowheads="1"/>
            </p:cNvSpPr>
            <p:nvPr/>
          </p:nvSpPr>
          <p:spPr bwMode="auto">
            <a:xfrm>
              <a:off x="3204" y="2532"/>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5" name="Rectangle 22"/>
            <p:cNvSpPr>
              <a:spLocks noChangeArrowheads="1"/>
            </p:cNvSpPr>
            <p:nvPr/>
          </p:nvSpPr>
          <p:spPr bwMode="auto">
            <a:xfrm>
              <a:off x="3552" y="2784"/>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6" name="Rectangle 23"/>
            <p:cNvSpPr>
              <a:spLocks noChangeArrowheads="1"/>
            </p:cNvSpPr>
            <p:nvPr/>
          </p:nvSpPr>
          <p:spPr bwMode="auto">
            <a:xfrm>
              <a:off x="3948" y="2968"/>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7" name="Rectangle 24"/>
            <p:cNvSpPr>
              <a:spLocks noChangeArrowheads="1"/>
            </p:cNvSpPr>
            <p:nvPr/>
          </p:nvSpPr>
          <p:spPr bwMode="auto">
            <a:xfrm>
              <a:off x="2892" y="2136"/>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3"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p:txBody>
          <a:bodyPr/>
          <a:lstStyle/>
          <a:p>
            <a:pPr>
              <a:defRPr/>
            </a:pPr>
            <a:fld id="{E3E51305-BACA-41B9-A405-E01114052DFD}" type="slidenum">
              <a:rPr lang="en-AU" smtClean="0">
                <a:solidFill>
                  <a:srgbClr val="FFFFFF"/>
                </a:solidFill>
              </a:rPr>
              <a:pPr>
                <a:defRPr/>
              </a:pPr>
              <a:t>23</a:t>
            </a:fld>
            <a:endParaRPr lang="en-AU" smtClean="0">
              <a:solidFill>
                <a:srgbClr val="FFFFFF"/>
              </a:solidFill>
            </a:endParaRPr>
          </a:p>
        </p:txBody>
      </p:sp>
      <p:sp>
        <p:nvSpPr>
          <p:cNvPr id="5123" name="Arc 5"/>
          <p:cNvSpPr>
            <a:spLocks/>
          </p:cNvSpPr>
          <p:nvPr/>
        </p:nvSpPr>
        <p:spPr bwMode="auto">
          <a:xfrm rot="10752743">
            <a:off x="4305300" y="21399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6"/>
          <p:cNvGrpSpPr>
            <a:grpSpLocks/>
          </p:cNvGrpSpPr>
          <p:nvPr/>
        </p:nvGrpSpPr>
        <p:grpSpPr bwMode="auto">
          <a:xfrm>
            <a:off x="3905250" y="552450"/>
            <a:ext cx="5715000" cy="3721100"/>
            <a:chOff x="912" y="920"/>
            <a:chExt cx="3600" cy="2344"/>
          </a:xfrm>
        </p:grpSpPr>
        <p:sp>
          <p:nvSpPr>
            <p:cNvPr id="5160" name="Line 7"/>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1" name="Line 8"/>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2" name="Line 9"/>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3" name="Line 10"/>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4" name="Line 11"/>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5" name="Line 12"/>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47"/>
          <p:cNvGrpSpPr>
            <a:grpSpLocks/>
          </p:cNvGrpSpPr>
          <p:nvPr/>
        </p:nvGrpSpPr>
        <p:grpSpPr bwMode="auto">
          <a:xfrm>
            <a:off x="4400550" y="1816100"/>
            <a:ext cx="2647950" cy="2781300"/>
            <a:chOff x="2772" y="1144"/>
            <a:chExt cx="1668" cy="1752"/>
          </a:xfrm>
        </p:grpSpPr>
        <p:sp>
          <p:nvSpPr>
            <p:cNvPr id="5154" name="Line 17"/>
            <p:cNvSpPr>
              <a:spLocks noChangeShapeType="1"/>
            </p:cNvSpPr>
            <p:nvPr/>
          </p:nvSpPr>
          <p:spPr bwMode="auto">
            <a:xfrm flipH="1">
              <a:off x="2772" y="1144"/>
              <a:ext cx="1668" cy="22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5" name="Line 18"/>
            <p:cNvSpPr>
              <a:spLocks noChangeShapeType="1"/>
            </p:cNvSpPr>
            <p:nvPr/>
          </p:nvSpPr>
          <p:spPr bwMode="auto">
            <a:xfrm flipH="1">
              <a:off x="3004" y="1144"/>
              <a:ext cx="1436" cy="67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6" name="Line 19"/>
            <p:cNvSpPr>
              <a:spLocks noChangeShapeType="1"/>
            </p:cNvSpPr>
            <p:nvPr/>
          </p:nvSpPr>
          <p:spPr bwMode="auto">
            <a:xfrm flipH="1">
              <a:off x="3196" y="1144"/>
              <a:ext cx="1244" cy="106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7" name="Line 20"/>
            <p:cNvSpPr>
              <a:spLocks noChangeShapeType="1"/>
            </p:cNvSpPr>
            <p:nvPr/>
          </p:nvSpPr>
          <p:spPr bwMode="auto">
            <a:xfrm flipH="1">
              <a:off x="3532" y="1144"/>
              <a:ext cx="908" cy="139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8" name="Line 21"/>
            <p:cNvSpPr>
              <a:spLocks noChangeShapeType="1"/>
            </p:cNvSpPr>
            <p:nvPr/>
          </p:nvSpPr>
          <p:spPr bwMode="auto">
            <a:xfrm flipH="1">
              <a:off x="3870" y="1144"/>
              <a:ext cx="570" cy="161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9" name="Line 22"/>
            <p:cNvSpPr>
              <a:spLocks noChangeShapeType="1"/>
            </p:cNvSpPr>
            <p:nvPr/>
          </p:nvSpPr>
          <p:spPr bwMode="auto">
            <a:xfrm flipH="1">
              <a:off x="4353" y="1144"/>
              <a:ext cx="87" cy="175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48"/>
          <p:cNvGrpSpPr>
            <a:grpSpLocks/>
          </p:cNvGrpSpPr>
          <p:nvPr/>
        </p:nvGrpSpPr>
        <p:grpSpPr bwMode="auto">
          <a:xfrm>
            <a:off x="4114800" y="2101850"/>
            <a:ext cx="2895600" cy="2832100"/>
            <a:chOff x="2592" y="1324"/>
            <a:chExt cx="1824" cy="1784"/>
          </a:xfrm>
        </p:grpSpPr>
        <p:grpSp>
          <p:nvGrpSpPr>
            <p:cNvPr id="5" name="Group 13"/>
            <p:cNvGrpSpPr>
              <a:grpSpLocks/>
            </p:cNvGrpSpPr>
            <p:nvPr/>
          </p:nvGrpSpPr>
          <p:grpSpPr bwMode="auto">
            <a:xfrm>
              <a:off x="3288" y="2508"/>
              <a:ext cx="228" cy="236"/>
              <a:chOff x="3828" y="2716"/>
              <a:chExt cx="228" cy="236"/>
            </a:xfrm>
          </p:grpSpPr>
          <p:sp>
            <p:nvSpPr>
              <p:cNvPr id="5151"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2"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3"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3"/>
            <p:cNvGrpSpPr>
              <a:grpSpLocks/>
            </p:cNvGrpSpPr>
            <p:nvPr/>
          </p:nvGrpSpPr>
          <p:grpSpPr bwMode="auto">
            <a:xfrm>
              <a:off x="2592" y="1324"/>
              <a:ext cx="228" cy="236"/>
              <a:chOff x="3828" y="2716"/>
              <a:chExt cx="228" cy="236"/>
            </a:xfrm>
          </p:grpSpPr>
          <p:sp>
            <p:nvSpPr>
              <p:cNvPr id="5148" name="Arc 2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9" name="Line 2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0" name="Line 2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7"/>
            <p:cNvGrpSpPr>
              <a:grpSpLocks/>
            </p:cNvGrpSpPr>
            <p:nvPr/>
          </p:nvGrpSpPr>
          <p:grpSpPr bwMode="auto">
            <a:xfrm>
              <a:off x="2748" y="1810"/>
              <a:ext cx="228" cy="236"/>
              <a:chOff x="3828" y="2716"/>
              <a:chExt cx="228" cy="236"/>
            </a:xfrm>
          </p:grpSpPr>
          <p:sp>
            <p:nvSpPr>
              <p:cNvPr id="5145" name="Arc 2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6" name="Line 2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7" name="Line 3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1"/>
            <p:cNvGrpSpPr>
              <a:grpSpLocks/>
            </p:cNvGrpSpPr>
            <p:nvPr/>
          </p:nvGrpSpPr>
          <p:grpSpPr bwMode="auto">
            <a:xfrm>
              <a:off x="2992" y="2194"/>
              <a:ext cx="228" cy="236"/>
              <a:chOff x="3828" y="2716"/>
              <a:chExt cx="228" cy="236"/>
            </a:xfrm>
          </p:grpSpPr>
          <p:sp>
            <p:nvSpPr>
              <p:cNvPr id="5142" name="Arc 3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3" name="Line 3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4" name="Line 3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5"/>
            <p:cNvGrpSpPr>
              <a:grpSpLocks/>
            </p:cNvGrpSpPr>
            <p:nvPr/>
          </p:nvGrpSpPr>
          <p:grpSpPr bwMode="auto">
            <a:xfrm>
              <a:off x="3666" y="2756"/>
              <a:ext cx="228" cy="236"/>
              <a:chOff x="3828" y="2716"/>
              <a:chExt cx="228" cy="236"/>
            </a:xfrm>
          </p:grpSpPr>
          <p:sp>
            <p:nvSpPr>
              <p:cNvPr id="5139" name="Arc 3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0" name="Line 3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1" name="Line 3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0" name="Group 39"/>
            <p:cNvGrpSpPr>
              <a:grpSpLocks/>
            </p:cNvGrpSpPr>
            <p:nvPr/>
          </p:nvGrpSpPr>
          <p:grpSpPr bwMode="auto">
            <a:xfrm>
              <a:off x="4188" y="2872"/>
              <a:ext cx="228" cy="236"/>
              <a:chOff x="3828" y="2716"/>
              <a:chExt cx="228" cy="236"/>
            </a:xfrm>
          </p:grpSpPr>
          <p:sp>
            <p:nvSpPr>
              <p:cNvPr id="5136" name="Arc 4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37" name="Line 4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38" name="Line 4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sp>
        <p:nvSpPr>
          <p:cNvPr id="45099" name="Text Box 43"/>
          <p:cNvSpPr txBox="1">
            <a:spLocks noChangeArrowheads="1"/>
          </p:cNvSpPr>
          <p:nvPr/>
        </p:nvSpPr>
        <p:spPr bwMode="invGray">
          <a:xfrm>
            <a:off x="6496050" y="1320800"/>
            <a:ext cx="1246188"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45101" name="Text Box 45"/>
          <p:cNvSpPr txBox="1">
            <a:spLocks noChangeArrowheads="1"/>
          </p:cNvSpPr>
          <p:nvPr/>
        </p:nvSpPr>
        <p:spPr bwMode="auto">
          <a:xfrm>
            <a:off x="2884488" y="552450"/>
            <a:ext cx="1562100" cy="457200"/>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45102" name="Text Box 46"/>
          <p:cNvSpPr txBox="1">
            <a:spLocks noChangeArrowheads="1"/>
          </p:cNvSpPr>
          <p:nvPr/>
        </p:nvSpPr>
        <p:spPr bwMode="auto">
          <a:xfrm>
            <a:off x="3067050" y="1116013"/>
            <a:ext cx="1149350" cy="457200"/>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101"/>
                                        </p:tgtEl>
                                        <p:attrNameLst>
                                          <p:attrName>style.visibility</p:attrName>
                                        </p:attrNameLst>
                                      </p:cBhvr>
                                      <p:to>
                                        <p:strVal val="visible"/>
                                      </p:to>
                                    </p:set>
                                    <p:anim calcmode="lin" valueType="num">
                                      <p:cBhvr additive="base">
                                        <p:cTn id="7" dur="500" fill="hold"/>
                                        <p:tgtEl>
                                          <p:spTgt spid="45101"/>
                                        </p:tgtEl>
                                        <p:attrNameLst>
                                          <p:attrName>ppt_x</p:attrName>
                                        </p:attrNameLst>
                                      </p:cBhvr>
                                      <p:tavLst>
                                        <p:tav tm="0">
                                          <p:val>
                                            <p:strVal val="0-#ppt_w/2"/>
                                          </p:val>
                                        </p:tav>
                                        <p:tav tm="100000">
                                          <p:val>
                                            <p:strVal val="#ppt_x"/>
                                          </p:val>
                                        </p:tav>
                                      </p:tavLst>
                                    </p:anim>
                                    <p:anim calcmode="lin" valueType="num">
                                      <p:cBhvr additive="base">
                                        <p:cTn id="8" dur="500" fill="hold"/>
                                        <p:tgtEl>
                                          <p:spTgt spid="45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102"/>
                                        </p:tgtEl>
                                        <p:attrNameLst>
                                          <p:attrName>style.visibility</p:attrName>
                                        </p:attrNameLst>
                                      </p:cBhvr>
                                      <p:to>
                                        <p:strVal val="visible"/>
                                      </p:to>
                                    </p:set>
                                    <p:anim calcmode="lin" valueType="num">
                                      <p:cBhvr additive="base">
                                        <p:cTn id="13" dur="500" fill="hold"/>
                                        <p:tgtEl>
                                          <p:spTgt spid="45102"/>
                                        </p:tgtEl>
                                        <p:attrNameLst>
                                          <p:attrName>ppt_x</p:attrName>
                                        </p:attrNameLst>
                                      </p:cBhvr>
                                      <p:tavLst>
                                        <p:tav tm="0">
                                          <p:val>
                                            <p:strVal val="0-#ppt_w/2"/>
                                          </p:val>
                                        </p:tav>
                                        <p:tav tm="100000">
                                          <p:val>
                                            <p:strVal val="#ppt_x"/>
                                          </p:val>
                                        </p:tav>
                                      </p:tavLst>
                                    </p:anim>
                                    <p:anim calcmode="lin" valueType="num">
                                      <p:cBhvr additive="base">
                                        <p:cTn id="14" dur="500" fill="hold"/>
                                        <p:tgtEl>
                                          <p:spTgt spid="4510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9" grpId="0" animBg="1" autoUpdateAnimBg="0"/>
      <p:bldP spid="45101" grpId="0" autoUpdateAnimBg="0"/>
      <p:bldP spid="4510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p:txBody>
          <a:bodyPr/>
          <a:lstStyle/>
          <a:p>
            <a:pPr>
              <a:defRPr/>
            </a:pPr>
            <a:fld id="{B2CDEADB-9F27-4411-8606-E536B360C6A0}" type="slidenum">
              <a:rPr lang="en-AU" smtClean="0">
                <a:solidFill>
                  <a:srgbClr val="FFFFFF"/>
                </a:solidFill>
              </a:rPr>
              <a:pPr>
                <a:defRPr/>
              </a:pPr>
              <a:t>24</a:t>
            </a:fld>
            <a:endParaRPr lang="en-AU" smtClean="0">
              <a:solidFill>
                <a:srgbClr val="FFFFFF"/>
              </a:solidFill>
            </a:endParaRPr>
          </a:p>
        </p:txBody>
      </p:sp>
      <p:sp>
        <p:nvSpPr>
          <p:cNvPr id="6147" name="Arc 2"/>
          <p:cNvSpPr>
            <a:spLocks/>
          </p:cNvSpPr>
          <p:nvPr/>
        </p:nvSpPr>
        <p:spPr bwMode="auto">
          <a:xfrm rot="10752743">
            <a:off x="4283075" y="21526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3"/>
          <p:cNvGrpSpPr>
            <a:grpSpLocks/>
          </p:cNvGrpSpPr>
          <p:nvPr/>
        </p:nvGrpSpPr>
        <p:grpSpPr bwMode="auto">
          <a:xfrm>
            <a:off x="3883025" y="565150"/>
            <a:ext cx="5715000" cy="3721100"/>
            <a:chOff x="912" y="920"/>
            <a:chExt cx="3600" cy="2344"/>
          </a:xfrm>
        </p:grpSpPr>
        <p:sp>
          <p:nvSpPr>
            <p:cNvPr id="6184" name="Line 4"/>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5" name="Line 5"/>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6" name="Line 6"/>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7" name="Line 7"/>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8" name="Line 8"/>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9" name="Line 9"/>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0"/>
          <p:cNvGrpSpPr>
            <a:grpSpLocks/>
          </p:cNvGrpSpPr>
          <p:nvPr/>
        </p:nvGrpSpPr>
        <p:grpSpPr bwMode="auto">
          <a:xfrm>
            <a:off x="5197475" y="3994150"/>
            <a:ext cx="361950" cy="374650"/>
            <a:chOff x="3828" y="2716"/>
            <a:chExt cx="228" cy="236"/>
          </a:xfrm>
        </p:grpSpPr>
        <p:sp>
          <p:nvSpPr>
            <p:cNvPr id="6181" name="Arc 1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2" name="Line 1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3" name="Line 1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6150" name="Line 14"/>
          <p:cNvSpPr>
            <a:spLocks noChangeShapeType="1"/>
          </p:cNvSpPr>
          <p:nvPr/>
        </p:nvSpPr>
        <p:spPr bwMode="auto">
          <a:xfrm flipV="1">
            <a:off x="2259013" y="2181225"/>
            <a:ext cx="2141537" cy="364648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1" name="Line 15"/>
          <p:cNvSpPr>
            <a:spLocks noChangeShapeType="1"/>
          </p:cNvSpPr>
          <p:nvPr/>
        </p:nvSpPr>
        <p:spPr bwMode="auto">
          <a:xfrm flipV="1">
            <a:off x="2667000" y="2924175"/>
            <a:ext cx="2019300" cy="290353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2" name="Line 16"/>
          <p:cNvSpPr>
            <a:spLocks noChangeShapeType="1"/>
          </p:cNvSpPr>
          <p:nvPr/>
        </p:nvSpPr>
        <p:spPr bwMode="auto">
          <a:xfrm flipV="1">
            <a:off x="3048000" y="3514725"/>
            <a:ext cx="2003425" cy="231298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3" name="Line 17"/>
          <p:cNvSpPr>
            <a:spLocks noChangeShapeType="1"/>
          </p:cNvSpPr>
          <p:nvPr/>
        </p:nvSpPr>
        <p:spPr bwMode="auto">
          <a:xfrm flipV="1">
            <a:off x="3490913" y="4048125"/>
            <a:ext cx="2093912" cy="176053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4" name="Line 18"/>
          <p:cNvSpPr>
            <a:spLocks noChangeShapeType="1"/>
          </p:cNvSpPr>
          <p:nvPr/>
        </p:nvSpPr>
        <p:spPr bwMode="auto">
          <a:xfrm flipV="1">
            <a:off x="3776663" y="4368800"/>
            <a:ext cx="2325687" cy="1497013"/>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5" name="Line 19"/>
          <p:cNvSpPr>
            <a:spLocks noChangeShapeType="1"/>
          </p:cNvSpPr>
          <p:nvPr/>
        </p:nvSpPr>
        <p:spPr bwMode="auto">
          <a:xfrm flipV="1">
            <a:off x="3959225" y="4591050"/>
            <a:ext cx="3009900" cy="1350963"/>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4" name="Group 20"/>
          <p:cNvGrpSpPr>
            <a:grpSpLocks/>
          </p:cNvGrpSpPr>
          <p:nvPr/>
        </p:nvGrpSpPr>
        <p:grpSpPr bwMode="auto">
          <a:xfrm>
            <a:off x="4727575" y="3495675"/>
            <a:ext cx="361950" cy="374650"/>
            <a:chOff x="3828" y="2716"/>
            <a:chExt cx="228" cy="236"/>
          </a:xfrm>
        </p:grpSpPr>
        <p:sp>
          <p:nvSpPr>
            <p:cNvPr id="6178" name="Arc 2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9" name="Line 2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0" name="Line 2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4"/>
          <p:cNvGrpSpPr>
            <a:grpSpLocks/>
          </p:cNvGrpSpPr>
          <p:nvPr/>
        </p:nvGrpSpPr>
        <p:grpSpPr bwMode="auto">
          <a:xfrm>
            <a:off x="5835650" y="4368800"/>
            <a:ext cx="361950" cy="374650"/>
            <a:chOff x="3828" y="2716"/>
            <a:chExt cx="228" cy="236"/>
          </a:xfrm>
        </p:grpSpPr>
        <p:sp>
          <p:nvSpPr>
            <p:cNvPr id="6175" name="Arc 2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6" name="Line 2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7" name="Line 2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8"/>
          <p:cNvGrpSpPr>
            <a:grpSpLocks/>
          </p:cNvGrpSpPr>
          <p:nvPr/>
        </p:nvGrpSpPr>
        <p:grpSpPr bwMode="auto">
          <a:xfrm>
            <a:off x="6626225" y="4572000"/>
            <a:ext cx="361950" cy="374650"/>
            <a:chOff x="3828" y="2716"/>
            <a:chExt cx="228" cy="236"/>
          </a:xfrm>
        </p:grpSpPr>
        <p:sp>
          <p:nvSpPr>
            <p:cNvPr id="6172" name="Arc 2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3" name="Line 3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4" name="Line 3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32"/>
          <p:cNvGrpSpPr>
            <a:grpSpLocks/>
          </p:cNvGrpSpPr>
          <p:nvPr/>
        </p:nvGrpSpPr>
        <p:grpSpPr bwMode="auto">
          <a:xfrm>
            <a:off x="4114800" y="2101850"/>
            <a:ext cx="361950" cy="374650"/>
            <a:chOff x="3828" y="2716"/>
            <a:chExt cx="228" cy="236"/>
          </a:xfrm>
        </p:grpSpPr>
        <p:sp>
          <p:nvSpPr>
            <p:cNvPr id="6169" name="Arc 3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0" name="Line 3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1" name="Line 3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6"/>
          <p:cNvGrpSpPr>
            <a:grpSpLocks/>
          </p:cNvGrpSpPr>
          <p:nvPr/>
        </p:nvGrpSpPr>
        <p:grpSpPr bwMode="auto">
          <a:xfrm>
            <a:off x="4362450" y="2873375"/>
            <a:ext cx="361950" cy="374650"/>
            <a:chOff x="3828" y="2716"/>
            <a:chExt cx="228" cy="236"/>
          </a:xfrm>
        </p:grpSpPr>
        <p:sp>
          <p:nvSpPr>
            <p:cNvPr id="6166" name="Arc 3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67" name="Line 3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68" name="Line 3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6161" name="Text Box 40"/>
          <p:cNvSpPr txBox="1">
            <a:spLocks noChangeArrowheads="1"/>
          </p:cNvSpPr>
          <p:nvPr/>
        </p:nvSpPr>
        <p:spPr bwMode="invGray">
          <a:xfrm>
            <a:off x="1001713" y="567531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6162" name="Line 41"/>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9" name="Group 45"/>
          <p:cNvGrpSpPr>
            <a:grpSpLocks/>
          </p:cNvGrpSpPr>
          <p:nvPr/>
        </p:nvGrpSpPr>
        <p:grpSpPr bwMode="auto">
          <a:xfrm>
            <a:off x="2884488" y="552450"/>
            <a:ext cx="1562100" cy="1020763"/>
            <a:chOff x="4605" y="3563"/>
            <a:chExt cx="984" cy="643"/>
          </a:xfrm>
        </p:grpSpPr>
        <p:sp>
          <p:nvSpPr>
            <p:cNvPr id="6164" name="Text Box 46"/>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6165" name="Text Box 47"/>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p:txBody>
          <a:bodyPr/>
          <a:lstStyle/>
          <a:p>
            <a:pPr>
              <a:defRPr/>
            </a:pPr>
            <a:fld id="{934D65A3-14EB-4092-A74F-076BDC6C03A6}" type="slidenum">
              <a:rPr lang="en-AU" smtClean="0">
                <a:solidFill>
                  <a:srgbClr val="FFFFFF"/>
                </a:solidFill>
              </a:rPr>
              <a:pPr>
                <a:defRPr/>
              </a:pPr>
              <a:t>25</a:t>
            </a:fld>
            <a:endParaRPr lang="en-AU" smtClean="0">
              <a:solidFill>
                <a:srgbClr val="FFFFFF"/>
              </a:solidFill>
            </a:endParaRPr>
          </a:p>
        </p:txBody>
      </p:sp>
      <p:sp>
        <p:nvSpPr>
          <p:cNvPr id="7171"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3" name="Line 4"/>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4" name="Line 5"/>
          <p:cNvSpPr>
            <a:spLocks noChangeShapeType="1"/>
          </p:cNvSpPr>
          <p:nvPr/>
        </p:nvSpPr>
        <p:spPr bwMode="auto">
          <a:xfrm rot="20265700" flipV="1">
            <a:off x="2359025" y="1331913"/>
            <a:ext cx="5068888" cy="267176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5" name="Line 6"/>
          <p:cNvSpPr>
            <a:spLocks noChangeShapeType="1"/>
          </p:cNvSpPr>
          <p:nvPr/>
        </p:nvSpPr>
        <p:spPr bwMode="auto">
          <a:xfrm rot="20265700" flipV="1">
            <a:off x="3286125" y="1609725"/>
            <a:ext cx="4646613" cy="23780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6" name="Line 7"/>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7" name="Line 8"/>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8" name="Line 9"/>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10"/>
          <p:cNvGrpSpPr>
            <a:grpSpLocks/>
          </p:cNvGrpSpPr>
          <p:nvPr/>
        </p:nvGrpSpPr>
        <p:grpSpPr bwMode="auto">
          <a:xfrm>
            <a:off x="4784725" y="4533900"/>
            <a:ext cx="361950" cy="374650"/>
            <a:chOff x="3828" y="2716"/>
            <a:chExt cx="228" cy="236"/>
          </a:xfrm>
        </p:grpSpPr>
        <p:sp>
          <p:nvSpPr>
            <p:cNvPr id="7213" name="Arc 1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4" name="Line 1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5" name="Line 1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4"/>
          <p:cNvGrpSpPr>
            <a:grpSpLocks/>
          </p:cNvGrpSpPr>
          <p:nvPr/>
        </p:nvGrpSpPr>
        <p:grpSpPr bwMode="auto">
          <a:xfrm>
            <a:off x="3825875" y="4533900"/>
            <a:ext cx="361950" cy="374650"/>
            <a:chOff x="3828" y="2716"/>
            <a:chExt cx="228" cy="236"/>
          </a:xfrm>
        </p:grpSpPr>
        <p:sp>
          <p:nvSpPr>
            <p:cNvPr id="7210" name="Arc 1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1" name="Line 1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2" name="Line 1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8"/>
          <p:cNvGrpSpPr>
            <a:grpSpLocks/>
          </p:cNvGrpSpPr>
          <p:nvPr/>
        </p:nvGrpSpPr>
        <p:grpSpPr bwMode="auto">
          <a:xfrm>
            <a:off x="5680075" y="4572000"/>
            <a:ext cx="361950" cy="374650"/>
            <a:chOff x="3828" y="2716"/>
            <a:chExt cx="228" cy="236"/>
          </a:xfrm>
        </p:grpSpPr>
        <p:sp>
          <p:nvSpPr>
            <p:cNvPr id="7207"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8"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9"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2"/>
          <p:cNvGrpSpPr>
            <a:grpSpLocks/>
          </p:cNvGrpSpPr>
          <p:nvPr/>
        </p:nvGrpSpPr>
        <p:grpSpPr bwMode="auto">
          <a:xfrm>
            <a:off x="6626225" y="4572000"/>
            <a:ext cx="361950" cy="374650"/>
            <a:chOff x="3828" y="2716"/>
            <a:chExt cx="228" cy="236"/>
          </a:xfrm>
        </p:grpSpPr>
        <p:sp>
          <p:nvSpPr>
            <p:cNvPr id="7204"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5"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6"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6"/>
          <p:cNvGrpSpPr>
            <a:grpSpLocks/>
          </p:cNvGrpSpPr>
          <p:nvPr/>
        </p:nvGrpSpPr>
        <p:grpSpPr bwMode="auto">
          <a:xfrm>
            <a:off x="2000250" y="4521200"/>
            <a:ext cx="361950" cy="374650"/>
            <a:chOff x="3828" y="2716"/>
            <a:chExt cx="228" cy="236"/>
          </a:xfrm>
        </p:grpSpPr>
        <p:sp>
          <p:nvSpPr>
            <p:cNvPr id="7201"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2"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3"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30"/>
          <p:cNvGrpSpPr>
            <a:grpSpLocks/>
          </p:cNvGrpSpPr>
          <p:nvPr/>
        </p:nvGrpSpPr>
        <p:grpSpPr bwMode="auto">
          <a:xfrm>
            <a:off x="2938463" y="4540250"/>
            <a:ext cx="361950" cy="374650"/>
            <a:chOff x="3828" y="2716"/>
            <a:chExt cx="228" cy="236"/>
          </a:xfrm>
        </p:grpSpPr>
        <p:sp>
          <p:nvSpPr>
            <p:cNvPr id="7198"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99"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0"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7185" name="Freeform 34"/>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6" name="Freeform 35"/>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7" name="Freeform 36"/>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8" name="Freeform 37"/>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9" name="Freeform 38"/>
          <p:cNvSpPr>
            <a:spLocks/>
          </p:cNvSpPr>
          <p:nvPr/>
        </p:nvSpPr>
        <p:spPr bwMode="auto">
          <a:xfrm rot="5462671" flipH="1">
            <a:off x="2578100" y="5156200"/>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90" name="Freeform 39"/>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91"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92" name="Text Box 44"/>
          <p:cNvSpPr txBox="1">
            <a:spLocks noChangeArrowheads="1"/>
          </p:cNvSpPr>
          <p:nvPr/>
        </p:nvSpPr>
        <p:spPr bwMode="invGray">
          <a:xfrm>
            <a:off x="1973263" y="599916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7193" name="Text Box 45"/>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grpSp>
        <p:nvGrpSpPr>
          <p:cNvPr id="8" name="Group 46"/>
          <p:cNvGrpSpPr>
            <a:grpSpLocks/>
          </p:cNvGrpSpPr>
          <p:nvPr/>
        </p:nvGrpSpPr>
        <p:grpSpPr bwMode="auto">
          <a:xfrm>
            <a:off x="2884488" y="552450"/>
            <a:ext cx="1562100" cy="1020763"/>
            <a:chOff x="4605" y="3563"/>
            <a:chExt cx="984" cy="643"/>
          </a:xfrm>
        </p:grpSpPr>
        <p:sp>
          <p:nvSpPr>
            <p:cNvPr id="7196" name="Text Box 47"/>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7197" name="Text Box 48"/>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7195" name="Text Box 49"/>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
        <p:nvSpPr>
          <p:cNvPr id="48" name="Arc 3"/>
          <p:cNvSpPr>
            <a:spLocks/>
          </p:cNvSpPr>
          <p:nvPr/>
        </p:nvSpPr>
        <p:spPr bwMode="auto">
          <a:xfrm rot="9667729">
            <a:off x="4202093" y="2068493"/>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a:tailEnd/>
          </a:ln>
        </p:spPr>
        <p:txBody>
          <a:bodyPr wrap="none" anchor="ctr"/>
          <a:lstStyle/>
          <a:p>
            <a:pPr eaLnBrk="1" hangingPunct="1"/>
            <a:endParaRPr lang="en-AU" sz="2400" smtClean="0">
              <a:solidFill>
                <a:srgbClr val="FFFFFF"/>
              </a:solidFill>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p:txBody>
          <a:bodyPr/>
          <a:lstStyle/>
          <a:p>
            <a:pPr>
              <a:defRPr/>
            </a:pPr>
            <a:fld id="{23143879-F3F4-498C-9C5C-103FAE99F862}" type="slidenum">
              <a:rPr lang="en-AU" smtClean="0">
                <a:solidFill>
                  <a:srgbClr val="FFFFFF"/>
                </a:solidFill>
              </a:rPr>
              <a:pPr>
                <a:defRPr/>
              </a:pPr>
              <a:t>26</a:t>
            </a:fld>
            <a:endParaRPr lang="en-AU" smtClean="0">
              <a:solidFill>
                <a:srgbClr val="FFFFFF"/>
              </a:solidFill>
            </a:endParaRPr>
          </a:p>
        </p:txBody>
      </p:sp>
      <p:sp>
        <p:nvSpPr>
          <p:cNvPr id="8195"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6"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7"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8"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9"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00"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01"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4784725" y="4533900"/>
            <a:ext cx="361950" cy="374650"/>
            <a:chOff x="3828" y="2716"/>
            <a:chExt cx="228" cy="236"/>
          </a:xfrm>
        </p:grpSpPr>
        <p:sp>
          <p:nvSpPr>
            <p:cNvPr id="8236"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7"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8"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3"/>
          <p:cNvGrpSpPr>
            <a:grpSpLocks/>
          </p:cNvGrpSpPr>
          <p:nvPr/>
        </p:nvGrpSpPr>
        <p:grpSpPr bwMode="auto">
          <a:xfrm>
            <a:off x="3825875" y="4533900"/>
            <a:ext cx="361950" cy="374650"/>
            <a:chOff x="3828" y="2716"/>
            <a:chExt cx="228" cy="236"/>
          </a:xfrm>
        </p:grpSpPr>
        <p:sp>
          <p:nvSpPr>
            <p:cNvPr id="8233"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4"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5"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5661025" y="4572000"/>
            <a:ext cx="361950" cy="374650"/>
            <a:chOff x="3828" y="2716"/>
            <a:chExt cx="228" cy="236"/>
          </a:xfrm>
        </p:grpSpPr>
        <p:sp>
          <p:nvSpPr>
            <p:cNvPr id="8230"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1"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2"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1"/>
          <p:cNvGrpSpPr>
            <a:grpSpLocks/>
          </p:cNvGrpSpPr>
          <p:nvPr/>
        </p:nvGrpSpPr>
        <p:grpSpPr bwMode="auto">
          <a:xfrm>
            <a:off x="6626225" y="4572000"/>
            <a:ext cx="361950" cy="374650"/>
            <a:chOff x="3828" y="2716"/>
            <a:chExt cx="228" cy="236"/>
          </a:xfrm>
        </p:grpSpPr>
        <p:sp>
          <p:nvSpPr>
            <p:cNvPr id="8227"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8"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9"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5"/>
          <p:cNvGrpSpPr>
            <a:grpSpLocks/>
          </p:cNvGrpSpPr>
          <p:nvPr/>
        </p:nvGrpSpPr>
        <p:grpSpPr bwMode="auto">
          <a:xfrm>
            <a:off x="2000250" y="4521200"/>
            <a:ext cx="361950" cy="374650"/>
            <a:chOff x="3828" y="2716"/>
            <a:chExt cx="228" cy="236"/>
          </a:xfrm>
        </p:grpSpPr>
        <p:sp>
          <p:nvSpPr>
            <p:cNvPr id="8224"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5"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6"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9"/>
          <p:cNvGrpSpPr>
            <a:grpSpLocks/>
          </p:cNvGrpSpPr>
          <p:nvPr/>
        </p:nvGrpSpPr>
        <p:grpSpPr bwMode="auto">
          <a:xfrm>
            <a:off x="2938463" y="4540250"/>
            <a:ext cx="361950" cy="374650"/>
            <a:chOff x="3828" y="2716"/>
            <a:chExt cx="228" cy="236"/>
          </a:xfrm>
        </p:grpSpPr>
        <p:sp>
          <p:nvSpPr>
            <p:cNvPr id="8221"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2"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3"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8208" name="Freeform 33"/>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09" name="Freeform 34"/>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0" name="Freeform 35"/>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1" name="Freeform 36"/>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2" name="Freeform 37"/>
          <p:cNvSpPr>
            <a:spLocks/>
          </p:cNvSpPr>
          <p:nvPr/>
        </p:nvSpPr>
        <p:spPr bwMode="auto">
          <a:xfrm rot="5462671" flipH="1">
            <a:off x="2565400" y="5164138"/>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3" name="Freeform 38"/>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4" name="Text Box 39"/>
          <p:cNvSpPr txBox="1">
            <a:spLocks noChangeArrowheads="1"/>
          </p:cNvSpPr>
          <p:nvPr/>
        </p:nvSpPr>
        <p:spPr bwMode="invGray">
          <a:xfrm>
            <a:off x="1973263" y="599916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8215"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8" name="Group 41"/>
          <p:cNvGrpSpPr>
            <a:grpSpLocks/>
          </p:cNvGrpSpPr>
          <p:nvPr/>
        </p:nvGrpSpPr>
        <p:grpSpPr bwMode="auto">
          <a:xfrm>
            <a:off x="2884488" y="552450"/>
            <a:ext cx="1562100" cy="1020763"/>
            <a:chOff x="4605" y="3563"/>
            <a:chExt cx="984" cy="643"/>
          </a:xfrm>
        </p:grpSpPr>
        <p:sp>
          <p:nvSpPr>
            <p:cNvPr id="8219" name="Text Box 42"/>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8220" name="Text Box 43"/>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8217" name="Text Box 44"/>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sp>
        <p:nvSpPr>
          <p:cNvPr id="8218" name="Text Box 45"/>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p:txBody>
          <a:bodyPr/>
          <a:lstStyle/>
          <a:p>
            <a:pPr>
              <a:defRPr/>
            </a:pPr>
            <a:fld id="{63D63AD5-03D3-43EA-929B-CB31EACD81C8}" type="slidenum">
              <a:rPr lang="en-AU" smtClean="0">
                <a:solidFill>
                  <a:srgbClr val="FFFFFF"/>
                </a:solidFill>
              </a:rPr>
              <a:pPr>
                <a:defRPr/>
              </a:pPr>
              <a:t>27</a:t>
            </a:fld>
            <a:endParaRPr lang="en-AU" smtClean="0">
              <a:solidFill>
                <a:srgbClr val="FFFFFF"/>
              </a:solidFill>
            </a:endParaRPr>
          </a:p>
        </p:txBody>
      </p:sp>
      <p:sp>
        <p:nvSpPr>
          <p:cNvPr id="9219"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0"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1"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2"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3"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4"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5"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4784725" y="4533900"/>
            <a:ext cx="361950" cy="374650"/>
            <a:chOff x="3828" y="2716"/>
            <a:chExt cx="228" cy="236"/>
          </a:xfrm>
        </p:grpSpPr>
        <p:sp>
          <p:nvSpPr>
            <p:cNvPr id="9260"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61"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62"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3"/>
          <p:cNvGrpSpPr>
            <a:grpSpLocks/>
          </p:cNvGrpSpPr>
          <p:nvPr/>
        </p:nvGrpSpPr>
        <p:grpSpPr bwMode="auto">
          <a:xfrm>
            <a:off x="3825875" y="4533900"/>
            <a:ext cx="361950" cy="374650"/>
            <a:chOff x="3828" y="2716"/>
            <a:chExt cx="228" cy="236"/>
          </a:xfrm>
        </p:grpSpPr>
        <p:sp>
          <p:nvSpPr>
            <p:cNvPr id="9257"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8"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9"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5661025" y="4572000"/>
            <a:ext cx="361950" cy="374650"/>
            <a:chOff x="3828" y="2716"/>
            <a:chExt cx="228" cy="236"/>
          </a:xfrm>
        </p:grpSpPr>
        <p:sp>
          <p:nvSpPr>
            <p:cNvPr id="9254"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5"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6"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1"/>
          <p:cNvGrpSpPr>
            <a:grpSpLocks/>
          </p:cNvGrpSpPr>
          <p:nvPr/>
        </p:nvGrpSpPr>
        <p:grpSpPr bwMode="auto">
          <a:xfrm>
            <a:off x="6626225" y="4572000"/>
            <a:ext cx="361950" cy="374650"/>
            <a:chOff x="3828" y="2716"/>
            <a:chExt cx="228" cy="236"/>
          </a:xfrm>
        </p:grpSpPr>
        <p:sp>
          <p:nvSpPr>
            <p:cNvPr id="9251"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2"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3"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5"/>
          <p:cNvGrpSpPr>
            <a:grpSpLocks/>
          </p:cNvGrpSpPr>
          <p:nvPr/>
        </p:nvGrpSpPr>
        <p:grpSpPr bwMode="auto">
          <a:xfrm>
            <a:off x="2000250" y="4521200"/>
            <a:ext cx="361950" cy="374650"/>
            <a:chOff x="3828" y="2716"/>
            <a:chExt cx="228" cy="236"/>
          </a:xfrm>
        </p:grpSpPr>
        <p:sp>
          <p:nvSpPr>
            <p:cNvPr id="9248"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49"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0"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9"/>
          <p:cNvGrpSpPr>
            <a:grpSpLocks/>
          </p:cNvGrpSpPr>
          <p:nvPr/>
        </p:nvGrpSpPr>
        <p:grpSpPr bwMode="auto">
          <a:xfrm>
            <a:off x="2938463" y="4540250"/>
            <a:ext cx="361950" cy="374650"/>
            <a:chOff x="3828" y="2716"/>
            <a:chExt cx="228" cy="236"/>
          </a:xfrm>
        </p:grpSpPr>
        <p:sp>
          <p:nvSpPr>
            <p:cNvPr id="9245"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46"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47"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9232" name="Freeform 33"/>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3" name="Freeform 34"/>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4" name="Freeform 35"/>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5" name="Freeform 36"/>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6" name="Freeform 37"/>
          <p:cNvSpPr>
            <a:spLocks/>
          </p:cNvSpPr>
          <p:nvPr/>
        </p:nvSpPr>
        <p:spPr bwMode="auto">
          <a:xfrm rot="5462671" flipH="1">
            <a:off x="2565400" y="5164138"/>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7" name="Freeform 38"/>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8" name="Text Box 39"/>
          <p:cNvSpPr txBox="1">
            <a:spLocks noChangeArrowheads="1"/>
          </p:cNvSpPr>
          <p:nvPr/>
        </p:nvSpPr>
        <p:spPr bwMode="invGray">
          <a:xfrm>
            <a:off x="1973263" y="6016625"/>
            <a:ext cx="4900612" cy="460375"/>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smtClean="0">
                <a:solidFill>
                  <a:srgbClr val="FFFFFF"/>
                </a:solidFill>
                <a:cs typeface="Arial" pitchFamily="34" charset="0"/>
                <a:sym typeface="Symbol" pitchFamily="18" charset="2"/>
              </a:rPr>
              <a:t> </a:t>
            </a:r>
            <a:r>
              <a:rPr lang="en-AU" sz="2400" smtClean="0">
                <a:solidFill>
                  <a:srgbClr val="FFFFFF"/>
                </a:solidFill>
                <a:cs typeface="Arial" pitchFamily="34" charset="0"/>
              </a:rPr>
              <a:t>Vj )</a:t>
            </a:r>
            <a:endParaRPr lang="en-AU" sz="2400" baseline="30000" smtClean="0">
              <a:solidFill>
                <a:srgbClr val="FFFFFF"/>
              </a:solidFill>
              <a:cs typeface="Arial" pitchFamily="34" charset="0"/>
            </a:endParaRPr>
          </a:p>
        </p:txBody>
      </p:sp>
      <p:sp>
        <p:nvSpPr>
          <p:cNvPr id="9239"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8" name="Group 41"/>
          <p:cNvGrpSpPr>
            <a:grpSpLocks/>
          </p:cNvGrpSpPr>
          <p:nvPr/>
        </p:nvGrpSpPr>
        <p:grpSpPr bwMode="auto">
          <a:xfrm>
            <a:off x="2884488" y="552450"/>
            <a:ext cx="1562100" cy="1020763"/>
            <a:chOff x="4605" y="3563"/>
            <a:chExt cx="984" cy="643"/>
          </a:xfrm>
        </p:grpSpPr>
        <p:sp>
          <p:nvSpPr>
            <p:cNvPr id="9243" name="Text Box 42"/>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9244" name="Text Box 43"/>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9241" name="Text Box 44"/>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sp>
        <p:nvSpPr>
          <p:cNvPr id="9242" name="Text Box 45"/>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p:txBody>
          <a:bodyPr/>
          <a:lstStyle/>
          <a:p>
            <a:pPr>
              <a:defRPr/>
            </a:pPr>
            <a:fld id="{C02CB40B-4946-4CD8-8630-4732E0B062E0}" type="slidenum">
              <a:rPr lang="en-AU" smtClean="0">
                <a:solidFill>
                  <a:srgbClr val="FFFFFF"/>
                </a:solidFill>
              </a:rPr>
              <a:pPr>
                <a:defRPr/>
              </a:pPr>
              <a:t>28</a:t>
            </a:fld>
            <a:endParaRPr lang="en-AU" smtClean="0">
              <a:solidFill>
                <a:srgbClr val="FFFFFF"/>
              </a:solidFill>
            </a:endParaRPr>
          </a:p>
        </p:txBody>
      </p:sp>
      <p:sp>
        <p:nvSpPr>
          <p:cNvPr id="10243"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4"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5"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6"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7"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8"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9"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4784725" y="4533900"/>
            <a:ext cx="361950" cy="374650"/>
            <a:chOff x="3828" y="2716"/>
            <a:chExt cx="228" cy="236"/>
          </a:xfrm>
        </p:grpSpPr>
        <p:sp>
          <p:nvSpPr>
            <p:cNvPr id="10287"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8"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9"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3"/>
          <p:cNvGrpSpPr>
            <a:grpSpLocks/>
          </p:cNvGrpSpPr>
          <p:nvPr/>
        </p:nvGrpSpPr>
        <p:grpSpPr bwMode="auto">
          <a:xfrm>
            <a:off x="3825875" y="4533900"/>
            <a:ext cx="361950" cy="374650"/>
            <a:chOff x="3828" y="2716"/>
            <a:chExt cx="228" cy="236"/>
          </a:xfrm>
        </p:grpSpPr>
        <p:sp>
          <p:nvSpPr>
            <p:cNvPr id="10284"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5"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6"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5661025" y="4572000"/>
            <a:ext cx="361950" cy="374650"/>
            <a:chOff x="3828" y="2716"/>
            <a:chExt cx="228" cy="236"/>
          </a:xfrm>
        </p:grpSpPr>
        <p:sp>
          <p:nvSpPr>
            <p:cNvPr id="10281"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2"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3"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1"/>
          <p:cNvGrpSpPr>
            <a:grpSpLocks/>
          </p:cNvGrpSpPr>
          <p:nvPr/>
        </p:nvGrpSpPr>
        <p:grpSpPr bwMode="auto">
          <a:xfrm>
            <a:off x="6626225" y="4572000"/>
            <a:ext cx="361950" cy="374650"/>
            <a:chOff x="3828" y="2716"/>
            <a:chExt cx="228" cy="236"/>
          </a:xfrm>
        </p:grpSpPr>
        <p:sp>
          <p:nvSpPr>
            <p:cNvPr id="10278"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9"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0"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5"/>
          <p:cNvGrpSpPr>
            <a:grpSpLocks/>
          </p:cNvGrpSpPr>
          <p:nvPr/>
        </p:nvGrpSpPr>
        <p:grpSpPr bwMode="auto">
          <a:xfrm>
            <a:off x="2000250" y="4521200"/>
            <a:ext cx="361950" cy="374650"/>
            <a:chOff x="3828" y="2716"/>
            <a:chExt cx="228" cy="236"/>
          </a:xfrm>
        </p:grpSpPr>
        <p:sp>
          <p:nvSpPr>
            <p:cNvPr id="10275"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6"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7"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9"/>
          <p:cNvGrpSpPr>
            <a:grpSpLocks/>
          </p:cNvGrpSpPr>
          <p:nvPr/>
        </p:nvGrpSpPr>
        <p:grpSpPr bwMode="auto">
          <a:xfrm>
            <a:off x="2938463" y="4540250"/>
            <a:ext cx="361950" cy="374650"/>
            <a:chOff x="3828" y="2716"/>
            <a:chExt cx="228" cy="236"/>
          </a:xfrm>
        </p:grpSpPr>
        <p:sp>
          <p:nvSpPr>
            <p:cNvPr id="10272"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3"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4"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10256" name="Freeform 33"/>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57" name="Freeform 34"/>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58" name="Freeform 35"/>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59" name="Freeform 36"/>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60" name="Freeform 37"/>
          <p:cNvSpPr>
            <a:spLocks/>
          </p:cNvSpPr>
          <p:nvPr/>
        </p:nvSpPr>
        <p:spPr bwMode="auto">
          <a:xfrm rot="5462671" flipH="1">
            <a:off x="2565400" y="5164138"/>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61" name="Freeform 38"/>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62" name="Text Box 39"/>
          <p:cNvSpPr txBox="1">
            <a:spLocks noChangeArrowheads="1"/>
          </p:cNvSpPr>
          <p:nvPr/>
        </p:nvSpPr>
        <p:spPr bwMode="invGray">
          <a:xfrm>
            <a:off x="1973263" y="6016625"/>
            <a:ext cx="4900612" cy="460375"/>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smtClean="0">
                <a:solidFill>
                  <a:srgbClr val="FFFFFF"/>
                </a:solidFill>
                <a:cs typeface="Arial" pitchFamily="34" charset="0"/>
                <a:sym typeface="Symbol" pitchFamily="18" charset="2"/>
              </a:rPr>
              <a:t> </a:t>
            </a:r>
            <a:r>
              <a:rPr lang="en-AU" sz="2400" smtClean="0">
                <a:solidFill>
                  <a:srgbClr val="FFFFFF"/>
                </a:solidFill>
                <a:cs typeface="Arial" pitchFamily="34" charset="0"/>
              </a:rPr>
              <a:t>Vj )</a:t>
            </a:r>
            <a:endParaRPr lang="en-AU" sz="2400" baseline="30000" smtClean="0">
              <a:solidFill>
                <a:srgbClr val="FFFFFF"/>
              </a:solidFill>
              <a:cs typeface="Arial" pitchFamily="34" charset="0"/>
            </a:endParaRPr>
          </a:p>
        </p:txBody>
      </p:sp>
      <p:sp>
        <p:nvSpPr>
          <p:cNvPr id="10263"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8" name="Group 41"/>
          <p:cNvGrpSpPr>
            <a:grpSpLocks/>
          </p:cNvGrpSpPr>
          <p:nvPr/>
        </p:nvGrpSpPr>
        <p:grpSpPr bwMode="auto">
          <a:xfrm>
            <a:off x="2884488" y="552450"/>
            <a:ext cx="1562100" cy="1020763"/>
            <a:chOff x="4605" y="3563"/>
            <a:chExt cx="984" cy="643"/>
          </a:xfrm>
        </p:grpSpPr>
        <p:sp>
          <p:nvSpPr>
            <p:cNvPr id="10270" name="Text Box 42"/>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10271" name="Text Box 43"/>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8217" name="Text Box 44"/>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pPr>
              <a:defRPr/>
            </a:pPr>
            <a:r>
              <a:rPr lang="en-AU" sz="2400" strike="sngStrike" dirty="0">
                <a:solidFill>
                  <a:srgbClr val="FFFFFF"/>
                </a:solidFill>
                <a:cs typeface="Arial" pitchFamily="34" charset="0"/>
              </a:rPr>
              <a:t>Phased array</a:t>
            </a:r>
          </a:p>
        </p:txBody>
      </p:sp>
      <p:sp>
        <p:nvSpPr>
          <p:cNvPr id="10266" name="Text Box 45"/>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
        <p:nvSpPr>
          <p:cNvPr id="10267" name="TextBox 46"/>
          <p:cNvSpPr txBox="1">
            <a:spLocks noChangeArrowheads="1"/>
          </p:cNvSpPr>
          <p:nvPr/>
        </p:nvSpPr>
        <p:spPr bwMode="auto">
          <a:xfrm>
            <a:off x="3898900" y="5715000"/>
            <a:ext cx="673100" cy="1016000"/>
          </a:xfrm>
          <a:prstGeom prst="rect">
            <a:avLst/>
          </a:prstGeom>
          <a:noFill/>
          <a:ln w="9525">
            <a:noFill/>
            <a:miter lim="800000"/>
            <a:headEnd/>
            <a:tailEnd/>
          </a:ln>
        </p:spPr>
        <p:txBody>
          <a:bodyPr wrap="none">
            <a:spAutoFit/>
          </a:bodyPr>
          <a:lstStyle/>
          <a:p>
            <a:r>
              <a:rPr lang="en-AU" sz="6000" smtClean="0">
                <a:solidFill>
                  <a:srgbClr val="FF0000"/>
                </a:solidFill>
                <a:cs typeface="Arial" pitchFamily="34" charset="0"/>
                <a:sym typeface="Wingdings" pitchFamily="2" charset="2"/>
              </a:rPr>
              <a:t></a:t>
            </a:r>
            <a:endParaRPr lang="en-AU" sz="6000" smtClean="0">
              <a:solidFill>
                <a:srgbClr val="FF0000"/>
              </a:solidFill>
              <a:cs typeface="Arial" pitchFamily="34" charset="0"/>
            </a:endParaRPr>
          </a:p>
        </p:txBody>
      </p:sp>
      <p:sp>
        <p:nvSpPr>
          <p:cNvPr id="10268" name="Text Box 44"/>
          <p:cNvSpPr txBox="1">
            <a:spLocks noChangeArrowheads="1"/>
          </p:cNvSpPr>
          <p:nvPr/>
        </p:nvSpPr>
        <p:spPr bwMode="auto">
          <a:xfrm>
            <a:off x="0" y="6400800"/>
            <a:ext cx="2438400" cy="461963"/>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Correlation array</a:t>
            </a:r>
          </a:p>
        </p:txBody>
      </p:sp>
      <p:sp>
        <p:nvSpPr>
          <p:cNvPr id="10269" name="TextBox 49"/>
          <p:cNvSpPr txBox="1">
            <a:spLocks noChangeArrowheads="1"/>
          </p:cNvSpPr>
          <p:nvPr/>
        </p:nvSpPr>
        <p:spPr bwMode="auto">
          <a:xfrm>
            <a:off x="457200" y="2057400"/>
            <a:ext cx="1905000" cy="1016000"/>
          </a:xfrm>
          <a:prstGeom prst="rect">
            <a:avLst/>
          </a:prstGeom>
          <a:noFill/>
          <a:ln w="9525">
            <a:noFill/>
            <a:miter lim="800000"/>
            <a:headEnd/>
            <a:tailEnd/>
          </a:ln>
        </p:spPr>
        <p:txBody>
          <a:bodyPr>
            <a:spAutoFit/>
          </a:bodyPr>
          <a:lstStyle/>
          <a:p>
            <a:pPr algn="ctr"/>
            <a:r>
              <a:rPr lang="en-US" sz="2000" smtClean="0">
                <a:solidFill>
                  <a:srgbClr val="FFC000"/>
                </a:solidFill>
                <a:cs typeface="Arial" pitchFamily="34" charset="0"/>
              </a:rPr>
              <a:t>Ryle &amp; Vonberg (1946)         phase switch</a:t>
            </a:r>
            <a:endParaRPr lang="en-AU" sz="2000" smtClean="0">
              <a:solidFill>
                <a:srgbClr val="FFC000"/>
              </a:solidFill>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p:txBody>
          <a:bodyPr/>
          <a:lstStyle/>
          <a:p>
            <a:pPr>
              <a:defRPr/>
            </a:pPr>
            <a:fld id="{B6BC6D64-71A1-4F85-9F56-AFFB53759BEB}" type="slidenum">
              <a:rPr lang="en-AU" smtClean="0">
                <a:solidFill>
                  <a:srgbClr val="FFFFFF"/>
                </a:solidFill>
              </a:rPr>
              <a:pPr>
                <a:defRPr/>
              </a:pPr>
              <a:t>29</a:t>
            </a:fld>
            <a:endParaRPr lang="en-AU" smtClean="0">
              <a:solidFill>
                <a:srgbClr val="FFFFFF"/>
              </a:solidFill>
            </a:endParaRPr>
          </a:p>
        </p:txBody>
      </p:sp>
      <p:sp>
        <p:nvSpPr>
          <p:cNvPr id="11267" name="Arc 2"/>
          <p:cNvSpPr>
            <a:spLocks/>
          </p:cNvSpPr>
          <p:nvPr/>
        </p:nvSpPr>
        <p:spPr bwMode="auto">
          <a:xfrm rot="10752743">
            <a:off x="4424363" y="21780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3"/>
          <p:cNvGrpSpPr>
            <a:grpSpLocks/>
          </p:cNvGrpSpPr>
          <p:nvPr/>
        </p:nvGrpSpPr>
        <p:grpSpPr bwMode="auto">
          <a:xfrm>
            <a:off x="4024313" y="590550"/>
            <a:ext cx="5715000" cy="4330700"/>
            <a:chOff x="912" y="920"/>
            <a:chExt cx="3600" cy="2728"/>
          </a:xfrm>
        </p:grpSpPr>
        <p:grpSp>
          <p:nvGrpSpPr>
            <p:cNvPr id="3" name="Group 4"/>
            <p:cNvGrpSpPr>
              <a:grpSpLocks/>
            </p:cNvGrpSpPr>
            <p:nvPr/>
          </p:nvGrpSpPr>
          <p:grpSpPr bwMode="auto">
            <a:xfrm>
              <a:off x="912" y="920"/>
              <a:ext cx="3600" cy="2344"/>
              <a:chOff x="912" y="920"/>
              <a:chExt cx="3600" cy="2344"/>
            </a:xfrm>
          </p:grpSpPr>
          <p:sp>
            <p:nvSpPr>
              <p:cNvPr id="11291" name="Line 5"/>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2" name="Line 6"/>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3" name="Line 7"/>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4" name="Line 8"/>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5" name="Line 9"/>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6" name="Line 10"/>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1"/>
            <p:cNvGrpSpPr>
              <a:grpSpLocks/>
            </p:cNvGrpSpPr>
            <p:nvPr/>
          </p:nvGrpSpPr>
          <p:grpSpPr bwMode="auto">
            <a:xfrm>
              <a:off x="1164" y="1680"/>
              <a:ext cx="1728" cy="1968"/>
              <a:chOff x="1152" y="1680"/>
              <a:chExt cx="1728" cy="1968"/>
            </a:xfrm>
          </p:grpSpPr>
          <p:sp>
            <p:nvSpPr>
              <p:cNvPr id="11285" name="Line 12"/>
              <p:cNvSpPr>
                <a:spLocks noChangeShapeType="1"/>
              </p:cNvSpPr>
              <p:nvPr/>
            </p:nvSpPr>
            <p:spPr bwMode="auto">
              <a:xfrm flipH="1">
                <a:off x="1152" y="1700"/>
                <a:ext cx="1725" cy="28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6" name="Line 13"/>
              <p:cNvSpPr>
                <a:spLocks noChangeShapeType="1"/>
              </p:cNvSpPr>
              <p:nvPr/>
            </p:nvSpPr>
            <p:spPr bwMode="auto">
              <a:xfrm flipH="1">
                <a:off x="1296" y="1680"/>
                <a:ext cx="1584" cy="86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7" name="Line 14"/>
              <p:cNvSpPr>
                <a:spLocks noChangeShapeType="1"/>
              </p:cNvSpPr>
              <p:nvPr/>
            </p:nvSpPr>
            <p:spPr bwMode="auto">
              <a:xfrm flipH="1">
                <a:off x="1488" y="1680"/>
                <a:ext cx="1392" cy="124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8" name="Line 15"/>
              <p:cNvSpPr>
                <a:spLocks noChangeShapeType="1"/>
              </p:cNvSpPr>
              <p:nvPr/>
            </p:nvSpPr>
            <p:spPr bwMode="auto">
              <a:xfrm flipH="1">
                <a:off x="1824" y="1680"/>
                <a:ext cx="1056" cy="158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9" name="Line 16"/>
              <p:cNvSpPr>
                <a:spLocks noChangeShapeType="1"/>
              </p:cNvSpPr>
              <p:nvPr/>
            </p:nvSpPr>
            <p:spPr bwMode="auto">
              <a:xfrm flipH="1">
                <a:off x="2208" y="1680"/>
                <a:ext cx="672" cy="182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0" name="Line 17"/>
              <p:cNvSpPr>
                <a:spLocks noChangeShapeType="1"/>
              </p:cNvSpPr>
              <p:nvPr/>
            </p:nvSpPr>
            <p:spPr bwMode="auto">
              <a:xfrm flipH="1">
                <a:off x="2688" y="1680"/>
                <a:ext cx="192" cy="19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grpSp>
        <p:nvGrpSpPr>
          <p:cNvPr id="5" name="Group 18"/>
          <p:cNvGrpSpPr>
            <a:grpSpLocks/>
          </p:cNvGrpSpPr>
          <p:nvPr/>
        </p:nvGrpSpPr>
        <p:grpSpPr bwMode="auto">
          <a:xfrm>
            <a:off x="3951288" y="466725"/>
            <a:ext cx="5622925" cy="4410075"/>
            <a:chOff x="182" y="1350"/>
            <a:chExt cx="3542" cy="2778"/>
          </a:xfrm>
        </p:grpSpPr>
        <p:sp>
          <p:nvSpPr>
            <p:cNvPr id="11270" name="Line 19"/>
            <p:cNvSpPr>
              <a:spLocks noChangeShapeType="1"/>
            </p:cNvSpPr>
            <p:nvPr/>
          </p:nvSpPr>
          <p:spPr bwMode="auto">
            <a:xfrm rot="358425" flipH="1">
              <a:off x="490" y="2255"/>
              <a:ext cx="1848" cy="315"/>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1" name="Line 20"/>
            <p:cNvSpPr>
              <a:spLocks noChangeShapeType="1"/>
            </p:cNvSpPr>
            <p:nvPr/>
          </p:nvSpPr>
          <p:spPr bwMode="auto">
            <a:xfrm rot="358425" flipH="1">
              <a:off x="653" y="2270"/>
              <a:ext cx="1584" cy="86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2" name="Line 21"/>
            <p:cNvSpPr>
              <a:spLocks noChangeShapeType="1"/>
            </p:cNvSpPr>
            <p:nvPr/>
          </p:nvSpPr>
          <p:spPr bwMode="auto">
            <a:xfrm rot="358425" flipH="1">
              <a:off x="887" y="2251"/>
              <a:ext cx="1392" cy="124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3" name="Line 22"/>
            <p:cNvSpPr>
              <a:spLocks noChangeShapeType="1"/>
            </p:cNvSpPr>
            <p:nvPr/>
          </p:nvSpPr>
          <p:spPr bwMode="auto">
            <a:xfrm rot="358425" flipH="1">
              <a:off x="1205" y="2268"/>
              <a:ext cx="1056" cy="158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6" name="Group 23"/>
            <p:cNvGrpSpPr>
              <a:grpSpLocks/>
            </p:cNvGrpSpPr>
            <p:nvPr/>
          </p:nvGrpSpPr>
          <p:grpSpPr bwMode="auto">
            <a:xfrm>
              <a:off x="182" y="1350"/>
              <a:ext cx="3542" cy="2374"/>
              <a:chOff x="174" y="1358"/>
              <a:chExt cx="3542" cy="2374"/>
            </a:xfrm>
          </p:grpSpPr>
          <p:sp>
            <p:nvSpPr>
              <p:cNvPr id="11277" name="Line 24"/>
              <p:cNvSpPr>
                <a:spLocks noChangeShapeType="1"/>
              </p:cNvSpPr>
              <p:nvPr/>
            </p:nvSpPr>
            <p:spPr bwMode="auto">
              <a:xfrm rot="20012974" flipV="1">
                <a:off x="174" y="1358"/>
                <a:ext cx="1632" cy="81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8" name="Line 25"/>
              <p:cNvSpPr>
                <a:spLocks noChangeShapeType="1"/>
              </p:cNvSpPr>
              <p:nvPr/>
            </p:nvSpPr>
            <p:spPr bwMode="auto">
              <a:xfrm rot="20012974" flipV="1">
                <a:off x="237" y="1677"/>
                <a:ext cx="1968" cy="100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9" name="Line 26"/>
              <p:cNvSpPr>
                <a:spLocks noChangeShapeType="1"/>
              </p:cNvSpPr>
              <p:nvPr/>
            </p:nvSpPr>
            <p:spPr bwMode="auto">
              <a:xfrm rot="20012974" flipV="1">
                <a:off x="449" y="1954"/>
                <a:ext cx="2112"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0" name="Line 27"/>
              <p:cNvSpPr>
                <a:spLocks noChangeShapeType="1"/>
              </p:cNvSpPr>
              <p:nvPr/>
            </p:nvSpPr>
            <p:spPr bwMode="auto">
              <a:xfrm rot="20012974" flipV="1">
                <a:off x="759" y="2204"/>
                <a:ext cx="2208" cy="11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1" name="Line 28"/>
              <p:cNvSpPr>
                <a:spLocks noChangeShapeType="1"/>
              </p:cNvSpPr>
              <p:nvPr/>
            </p:nvSpPr>
            <p:spPr bwMode="auto">
              <a:xfrm rot="20012974" flipV="1">
                <a:off x="1174" y="2465"/>
                <a:ext cx="2160"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2" name="Line 29"/>
              <p:cNvSpPr>
                <a:spLocks noChangeShapeType="1"/>
              </p:cNvSpPr>
              <p:nvPr/>
            </p:nvSpPr>
            <p:spPr bwMode="auto">
              <a:xfrm rot="20012974" flipV="1">
                <a:off x="1652" y="2676"/>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11275" name="Line 30"/>
            <p:cNvSpPr>
              <a:spLocks noChangeShapeType="1"/>
            </p:cNvSpPr>
            <p:nvPr/>
          </p:nvSpPr>
          <p:spPr bwMode="auto">
            <a:xfrm flipH="1">
              <a:off x="2001" y="2376"/>
              <a:ext cx="326" cy="17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6" name="Line 31"/>
            <p:cNvSpPr>
              <a:spLocks noChangeShapeType="1"/>
            </p:cNvSpPr>
            <p:nvPr/>
          </p:nvSpPr>
          <p:spPr bwMode="auto">
            <a:xfrm flipH="1">
              <a:off x="1521" y="2376"/>
              <a:ext cx="806" cy="163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AU" dirty="0" smtClean="0"/>
              <a:t>27 Sep 2015</a:t>
            </a:r>
          </a:p>
        </p:txBody>
      </p:sp>
      <p:sp>
        <p:nvSpPr>
          <p:cNvPr id="28675" name="Footer Placeholder 4"/>
          <p:cNvSpPr>
            <a:spLocks noGrp="1"/>
          </p:cNvSpPr>
          <p:nvPr>
            <p:ph type="ftr" sz="quarter" idx="11"/>
          </p:nvPr>
        </p:nvSpPr>
        <p:spPr>
          <a:noFill/>
        </p:spPr>
        <p:txBody>
          <a:bodyPr/>
          <a:lstStyle/>
          <a:p>
            <a:r>
              <a:rPr lang="en-AU" smtClean="0"/>
              <a:t>R D Ekers</a:t>
            </a:r>
          </a:p>
        </p:txBody>
      </p:sp>
      <p:sp>
        <p:nvSpPr>
          <p:cNvPr id="28676" name="Slide Number Placeholder 5"/>
          <p:cNvSpPr>
            <a:spLocks noGrp="1"/>
          </p:cNvSpPr>
          <p:nvPr>
            <p:ph type="sldNum" sz="quarter" idx="12"/>
          </p:nvPr>
        </p:nvSpPr>
        <p:spPr>
          <a:noFill/>
        </p:spPr>
        <p:txBody>
          <a:bodyPr/>
          <a:lstStyle/>
          <a:p>
            <a:fld id="{5CA9DEC7-530A-4490-A851-0EC87A968C40}" type="slidenum">
              <a:rPr lang="en-AU" smtClean="0"/>
              <a:pPr/>
              <a:t>3</a:t>
            </a:fld>
            <a:endParaRPr lang="en-AU" smtClean="0"/>
          </a:p>
        </p:txBody>
      </p:sp>
      <p:sp>
        <p:nvSpPr>
          <p:cNvPr id="31746" name="Rectangle 2"/>
          <p:cNvSpPr>
            <a:spLocks noGrp="1" noChangeArrowheads="1"/>
          </p:cNvSpPr>
          <p:nvPr>
            <p:ph type="title"/>
          </p:nvPr>
        </p:nvSpPr>
        <p:spPr/>
        <p:txBody>
          <a:bodyPr/>
          <a:lstStyle/>
          <a:p>
            <a:pPr>
              <a:defRPr/>
            </a:pPr>
            <a:r>
              <a:rPr lang="en-AU" smtClean="0"/>
              <a:t>Indirect Imaging Applications</a:t>
            </a:r>
          </a:p>
        </p:txBody>
      </p:sp>
      <p:sp>
        <p:nvSpPr>
          <p:cNvPr id="31747" name="Rectangle 3"/>
          <p:cNvSpPr>
            <a:spLocks noGrp="1" noChangeArrowheads="1"/>
          </p:cNvSpPr>
          <p:nvPr>
            <p:ph type="body" idx="1"/>
          </p:nvPr>
        </p:nvSpPr>
        <p:spPr>
          <a:xfrm>
            <a:off x="685800" y="1828800"/>
            <a:ext cx="7772400" cy="4114800"/>
          </a:xfrm>
        </p:spPr>
        <p:txBody>
          <a:bodyPr/>
          <a:lstStyle/>
          <a:p>
            <a:r>
              <a:rPr lang="en-AU" dirty="0" smtClean="0"/>
              <a:t>Interferometry</a:t>
            </a:r>
          </a:p>
          <a:p>
            <a:pPr lvl="1"/>
            <a:r>
              <a:rPr lang="en-AU" dirty="0" smtClean="0"/>
              <a:t>radio, optical, IR, space...</a:t>
            </a:r>
          </a:p>
          <a:p>
            <a:r>
              <a:rPr lang="en-AU" dirty="0" smtClean="0"/>
              <a:t>Fourier synthesis</a:t>
            </a:r>
          </a:p>
          <a:p>
            <a:pPr lvl="1"/>
            <a:r>
              <a:rPr lang="en-AU" dirty="0" smtClean="0"/>
              <a:t>Earth rotation, SAR, X-ray crystallography</a:t>
            </a:r>
          </a:p>
          <a:p>
            <a:r>
              <a:rPr lang="en-AU" dirty="0" smtClean="0"/>
              <a:t>Axial tomography (CAT)</a:t>
            </a:r>
          </a:p>
          <a:p>
            <a:pPr lvl="1"/>
            <a:r>
              <a:rPr lang="en-AU" dirty="0" smtClean="0"/>
              <a:t>NMR, Ultrasound, PET, X-ray tomography</a:t>
            </a:r>
          </a:p>
          <a:p>
            <a:r>
              <a:rPr lang="en-AU" dirty="0" smtClean="0"/>
              <a:t>Seismology</a:t>
            </a:r>
          </a:p>
          <a:p>
            <a:r>
              <a:rPr lang="en-AU" dirty="0" smtClean="0"/>
              <a:t>Fourier filtering, pattern recognition</a:t>
            </a:r>
          </a:p>
          <a:p>
            <a:r>
              <a:rPr lang="en-AU" dirty="0" smtClean="0"/>
              <a:t>Adaptive optics, speckle</a:t>
            </a:r>
          </a:p>
        </p:txBody>
      </p:sp>
      <p:grpSp>
        <p:nvGrpSpPr>
          <p:cNvPr id="2" name="Group 8"/>
          <p:cNvGrpSpPr>
            <a:grpSpLocks/>
          </p:cNvGrpSpPr>
          <p:nvPr/>
        </p:nvGrpSpPr>
        <p:grpSpPr bwMode="auto">
          <a:xfrm>
            <a:off x="7043738" y="3657600"/>
            <a:ext cx="2100262" cy="2503488"/>
            <a:chOff x="7043058" y="3657600"/>
            <a:chExt cx="2100942" cy="2504241"/>
          </a:xfrm>
        </p:grpSpPr>
        <p:pic>
          <p:nvPicPr>
            <p:cNvPr id="28680" name="Picture 3" descr="C:\User Files\images work\Historical\Antikythera\Antikythera_Radiograph.jpg"/>
            <p:cNvPicPr>
              <a:picLocks noChangeAspect="1" noChangeArrowheads="1"/>
            </p:cNvPicPr>
            <p:nvPr/>
          </p:nvPicPr>
          <p:blipFill>
            <a:blip r:embed="rId3" cstate="print"/>
            <a:srcRect/>
            <a:stretch>
              <a:fillRect/>
            </a:stretch>
          </p:blipFill>
          <p:spPr bwMode="auto">
            <a:xfrm>
              <a:off x="7043058" y="3657600"/>
              <a:ext cx="2057400" cy="2504241"/>
            </a:xfrm>
            <a:prstGeom prst="rect">
              <a:avLst/>
            </a:prstGeom>
            <a:noFill/>
            <a:ln w="9525">
              <a:solidFill>
                <a:schemeClr val="tx2"/>
              </a:solidFill>
              <a:miter lim="800000"/>
              <a:headEnd/>
              <a:tailEnd/>
            </a:ln>
          </p:spPr>
        </p:pic>
        <p:sp>
          <p:nvSpPr>
            <p:cNvPr id="28681" name="TextBox 7"/>
            <p:cNvSpPr txBox="1">
              <a:spLocks noChangeArrowheads="1"/>
            </p:cNvSpPr>
            <p:nvPr/>
          </p:nvSpPr>
          <p:spPr bwMode="auto">
            <a:xfrm>
              <a:off x="7856468" y="5791200"/>
              <a:ext cx="1287532" cy="369332"/>
            </a:xfrm>
            <a:prstGeom prst="rect">
              <a:avLst/>
            </a:prstGeom>
            <a:noFill/>
            <a:ln w="9525">
              <a:noFill/>
              <a:miter lim="800000"/>
              <a:headEnd/>
              <a:tailEnd/>
            </a:ln>
          </p:spPr>
          <p:txBody>
            <a:bodyPr wrap="none">
              <a:spAutoFit/>
            </a:bodyPr>
            <a:lstStyle/>
            <a:p>
              <a:r>
                <a:rPr lang="en-US"/>
                <a:t>Antikythera</a:t>
              </a:r>
              <a:endParaRPr lang="en-AU"/>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1747">
                                            <p:txEl>
                                              <p:pRg st="5" end="5"/>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174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1747">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p:txBody>
          <a:bodyPr/>
          <a:lstStyle/>
          <a:p>
            <a:pPr>
              <a:defRPr/>
            </a:pPr>
            <a:fld id="{BDF8BE3E-12A1-4303-8A97-BB3994645DBD}" type="slidenum">
              <a:rPr lang="en-AU" smtClean="0">
                <a:solidFill>
                  <a:srgbClr val="FFFFFF"/>
                </a:solidFill>
              </a:rPr>
              <a:pPr>
                <a:defRPr/>
              </a:pPr>
              <a:t>30</a:t>
            </a:fld>
            <a:endParaRPr lang="en-AU" smtClean="0">
              <a:solidFill>
                <a:srgbClr val="FFFFFF"/>
              </a:solidFill>
            </a:endParaRPr>
          </a:p>
        </p:txBody>
      </p:sp>
      <p:sp>
        <p:nvSpPr>
          <p:cNvPr id="50291" name="Text Box 115"/>
          <p:cNvSpPr txBox="1">
            <a:spLocks noChangeArrowheads="1"/>
          </p:cNvSpPr>
          <p:nvPr/>
        </p:nvSpPr>
        <p:spPr bwMode="auto">
          <a:xfrm>
            <a:off x="4648200" y="5943600"/>
            <a:ext cx="303213" cy="457200"/>
          </a:xfrm>
          <a:prstGeom prst="rect">
            <a:avLst/>
          </a:prstGeom>
          <a:noFill/>
          <a:ln w="12700">
            <a:noFill/>
            <a:miter lim="800000"/>
            <a:headEnd/>
            <a:tailEnd/>
          </a:ln>
        </p:spPr>
        <p:txBody>
          <a:bodyPr wrap="none">
            <a:spAutoFit/>
          </a:bodyPr>
          <a:lstStyle/>
          <a:p>
            <a:r>
              <a:rPr lang="en-AU" sz="2400" b="1" smtClean="0">
                <a:solidFill>
                  <a:srgbClr val="FF0000"/>
                </a:solidFill>
                <a:cs typeface="Arial" pitchFamily="34" charset="0"/>
              </a:rPr>
              <a:t>I</a:t>
            </a:r>
            <a:endParaRPr lang="en-AU" sz="2400" smtClean="0">
              <a:solidFill>
                <a:srgbClr val="FFFFFF"/>
              </a:solidFill>
              <a:cs typeface="Arial" pitchFamily="34" charset="0"/>
            </a:endParaRPr>
          </a:p>
        </p:txBody>
      </p:sp>
      <p:grpSp>
        <p:nvGrpSpPr>
          <p:cNvPr id="2" name="Group 62"/>
          <p:cNvGrpSpPr>
            <a:grpSpLocks/>
          </p:cNvGrpSpPr>
          <p:nvPr/>
        </p:nvGrpSpPr>
        <p:grpSpPr bwMode="auto">
          <a:xfrm>
            <a:off x="2279650" y="3662363"/>
            <a:ext cx="5816600" cy="1824037"/>
            <a:chOff x="1436" y="1966"/>
            <a:chExt cx="3664" cy="1149"/>
          </a:xfrm>
        </p:grpSpPr>
        <p:sp>
          <p:nvSpPr>
            <p:cNvPr id="12376" name="Freeform 42"/>
            <p:cNvSpPr>
              <a:spLocks/>
            </p:cNvSpPr>
            <p:nvPr/>
          </p:nvSpPr>
          <p:spPr bwMode="auto">
            <a:xfrm rot="5462671" flipH="1">
              <a:off x="3492" y="2229"/>
              <a:ext cx="1080" cy="692"/>
            </a:xfrm>
            <a:custGeom>
              <a:avLst/>
              <a:gdLst>
                <a:gd name="T0" fmla="*/ 0 w 1080"/>
                <a:gd name="T1" fmla="*/ 1624 h 262"/>
                <a:gd name="T2" fmla="*/ 312 w 1080"/>
                <a:gd name="T3" fmla="*/ 1624 h 262"/>
                <a:gd name="T4" fmla="*/ 416 w 1080"/>
                <a:gd name="T5" fmla="*/ 399 h 262"/>
                <a:gd name="T6" fmla="*/ 512 w 1080"/>
                <a:gd name="T7" fmla="*/ 8 h 262"/>
                <a:gd name="T8" fmla="*/ 624 w 1080"/>
                <a:gd name="T9" fmla="*/ 454 h 262"/>
                <a:gd name="T10" fmla="*/ 704 w 1080"/>
                <a:gd name="T11" fmla="*/ 1513 h 262"/>
                <a:gd name="T12" fmla="*/ 1080 w 1080"/>
                <a:gd name="T13" fmla="*/ 1624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77" name="Freeform 43"/>
            <p:cNvSpPr>
              <a:spLocks/>
            </p:cNvSpPr>
            <p:nvPr/>
          </p:nvSpPr>
          <p:spPr bwMode="auto">
            <a:xfrm rot="5462671" flipH="1">
              <a:off x="1027" y="2402"/>
              <a:ext cx="1080" cy="261"/>
            </a:xfrm>
            <a:custGeom>
              <a:avLst/>
              <a:gdLst>
                <a:gd name="T0" fmla="*/ 0 w 1080"/>
                <a:gd name="T1" fmla="*/ 231 h 262"/>
                <a:gd name="T2" fmla="*/ 312 w 1080"/>
                <a:gd name="T3" fmla="*/ 231 h 262"/>
                <a:gd name="T4" fmla="*/ 416 w 1080"/>
                <a:gd name="T5" fmla="*/ 57 h 262"/>
                <a:gd name="T6" fmla="*/ 512 w 1080"/>
                <a:gd name="T7" fmla="*/ 1 h 262"/>
                <a:gd name="T8" fmla="*/ 624 w 1080"/>
                <a:gd name="T9" fmla="*/ 65 h 262"/>
                <a:gd name="T10" fmla="*/ 704 w 1080"/>
                <a:gd name="T11" fmla="*/ 215 h 262"/>
                <a:gd name="T12" fmla="*/ 1080 w 1080"/>
                <a:gd name="T13" fmla="*/ 231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78" name="Freeform 44"/>
            <p:cNvSpPr>
              <a:spLocks/>
            </p:cNvSpPr>
            <p:nvPr/>
          </p:nvSpPr>
          <p:spPr bwMode="auto">
            <a:xfrm rot="5462671" flipH="1">
              <a:off x="2876" y="2282"/>
              <a:ext cx="1080" cy="538"/>
            </a:xfrm>
            <a:custGeom>
              <a:avLst/>
              <a:gdLst>
                <a:gd name="T0" fmla="*/ 0 w 1080"/>
                <a:gd name="T1" fmla="*/ 982 h 262"/>
                <a:gd name="T2" fmla="*/ 312 w 1080"/>
                <a:gd name="T3" fmla="*/ 982 h 262"/>
                <a:gd name="T4" fmla="*/ 416 w 1080"/>
                <a:gd name="T5" fmla="*/ 240 h 262"/>
                <a:gd name="T6" fmla="*/ 512 w 1080"/>
                <a:gd name="T7" fmla="*/ 4 h 262"/>
                <a:gd name="T8" fmla="*/ 624 w 1080"/>
                <a:gd name="T9" fmla="*/ 273 h 262"/>
                <a:gd name="T10" fmla="*/ 704 w 1080"/>
                <a:gd name="T11" fmla="*/ 916 h 262"/>
                <a:gd name="T12" fmla="*/ 1080 w 1080"/>
                <a:gd name="T13" fmla="*/ 982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79" name="Freeform 45"/>
            <p:cNvSpPr>
              <a:spLocks/>
            </p:cNvSpPr>
            <p:nvPr/>
          </p:nvSpPr>
          <p:spPr bwMode="auto">
            <a:xfrm rot="5462671" flipH="1">
              <a:off x="2248" y="2255"/>
              <a:ext cx="1080" cy="501"/>
            </a:xfrm>
            <a:custGeom>
              <a:avLst/>
              <a:gdLst>
                <a:gd name="T0" fmla="*/ 0 w 1080"/>
                <a:gd name="T1" fmla="*/ 853 h 262"/>
                <a:gd name="T2" fmla="*/ 312 w 1080"/>
                <a:gd name="T3" fmla="*/ 853 h 262"/>
                <a:gd name="T4" fmla="*/ 416 w 1080"/>
                <a:gd name="T5" fmla="*/ 208 h 262"/>
                <a:gd name="T6" fmla="*/ 512 w 1080"/>
                <a:gd name="T7" fmla="*/ 4 h 262"/>
                <a:gd name="T8" fmla="*/ 624 w 1080"/>
                <a:gd name="T9" fmla="*/ 237 h 262"/>
                <a:gd name="T10" fmla="*/ 704 w 1080"/>
                <a:gd name="T11" fmla="*/ 794 h 262"/>
                <a:gd name="T12" fmla="*/ 1080 w 1080"/>
                <a:gd name="T13" fmla="*/ 853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80" name="Freeform 46"/>
            <p:cNvSpPr>
              <a:spLocks/>
            </p:cNvSpPr>
            <p:nvPr/>
          </p:nvSpPr>
          <p:spPr bwMode="auto">
            <a:xfrm rot="5462671" flipH="1">
              <a:off x="1661" y="2336"/>
              <a:ext cx="1080" cy="417"/>
            </a:xfrm>
            <a:custGeom>
              <a:avLst/>
              <a:gdLst>
                <a:gd name="T0" fmla="*/ 0 w 1080"/>
                <a:gd name="T1" fmla="*/ 590 h 262"/>
                <a:gd name="T2" fmla="*/ 312 w 1080"/>
                <a:gd name="T3" fmla="*/ 590 h 262"/>
                <a:gd name="T4" fmla="*/ 416 w 1080"/>
                <a:gd name="T5" fmla="*/ 145 h 262"/>
                <a:gd name="T6" fmla="*/ 512 w 1080"/>
                <a:gd name="T7" fmla="*/ 3 h 262"/>
                <a:gd name="T8" fmla="*/ 624 w 1080"/>
                <a:gd name="T9" fmla="*/ 164 h 262"/>
                <a:gd name="T10" fmla="*/ 704 w 1080"/>
                <a:gd name="T11" fmla="*/ 549 h 262"/>
                <a:gd name="T12" fmla="*/ 1080 w 1080"/>
                <a:gd name="T13" fmla="*/ 59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81" name="Freeform 47"/>
            <p:cNvSpPr>
              <a:spLocks/>
            </p:cNvSpPr>
            <p:nvPr/>
          </p:nvSpPr>
          <p:spPr bwMode="auto">
            <a:xfrm rot="5462671" flipH="1">
              <a:off x="4128" y="2138"/>
              <a:ext cx="1080" cy="865"/>
            </a:xfrm>
            <a:custGeom>
              <a:avLst/>
              <a:gdLst>
                <a:gd name="T0" fmla="*/ 0 w 1080"/>
                <a:gd name="T1" fmla="*/ 2539 h 262"/>
                <a:gd name="T2" fmla="*/ 312 w 1080"/>
                <a:gd name="T3" fmla="*/ 2539 h 262"/>
                <a:gd name="T4" fmla="*/ 416 w 1080"/>
                <a:gd name="T5" fmla="*/ 621 h 262"/>
                <a:gd name="T6" fmla="*/ 512 w 1080"/>
                <a:gd name="T7" fmla="*/ 10 h 262"/>
                <a:gd name="T8" fmla="*/ 624 w 1080"/>
                <a:gd name="T9" fmla="*/ 710 h 262"/>
                <a:gd name="T10" fmla="*/ 704 w 1080"/>
                <a:gd name="T11" fmla="*/ 2364 h 262"/>
                <a:gd name="T12" fmla="*/ 1080 w 1080"/>
                <a:gd name="T13" fmla="*/ 2539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2293" name="Line 2"/>
          <p:cNvSpPr>
            <a:spLocks noChangeShapeType="1"/>
          </p:cNvSpPr>
          <p:nvPr/>
        </p:nvSpPr>
        <p:spPr bwMode="auto">
          <a:xfrm>
            <a:off x="0" y="3783013"/>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3" name="Group 104"/>
          <p:cNvGrpSpPr>
            <a:grpSpLocks/>
          </p:cNvGrpSpPr>
          <p:nvPr/>
        </p:nvGrpSpPr>
        <p:grpSpPr bwMode="auto">
          <a:xfrm>
            <a:off x="1368425" y="-304800"/>
            <a:ext cx="8229600" cy="3230563"/>
            <a:chOff x="862" y="-192"/>
            <a:chExt cx="5184" cy="2035"/>
          </a:xfrm>
        </p:grpSpPr>
        <p:sp>
          <p:nvSpPr>
            <p:cNvPr id="12370" name="Line 3"/>
            <p:cNvSpPr>
              <a:spLocks noChangeShapeType="1"/>
            </p:cNvSpPr>
            <p:nvPr/>
          </p:nvSpPr>
          <p:spPr bwMode="auto">
            <a:xfrm rot="20265700" flipV="1">
              <a:off x="862" y="-192"/>
              <a:ext cx="3463" cy="177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1" name="Line 4"/>
            <p:cNvSpPr>
              <a:spLocks noChangeShapeType="1"/>
            </p:cNvSpPr>
            <p:nvPr/>
          </p:nvSpPr>
          <p:spPr bwMode="auto">
            <a:xfrm rot="20265700" flipV="1">
              <a:off x="1483" y="-18"/>
              <a:ext cx="3193" cy="166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2" name="Line 5"/>
            <p:cNvSpPr>
              <a:spLocks noChangeShapeType="1"/>
            </p:cNvSpPr>
            <p:nvPr/>
          </p:nvSpPr>
          <p:spPr bwMode="auto">
            <a:xfrm rot="20265700" flipV="1">
              <a:off x="2062" y="181"/>
              <a:ext cx="2832" cy="150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3" name="Line 6"/>
            <p:cNvSpPr>
              <a:spLocks noChangeShapeType="1"/>
            </p:cNvSpPr>
            <p:nvPr/>
          </p:nvSpPr>
          <p:spPr bwMode="auto">
            <a:xfrm rot="20265700" flipV="1">
              <a:off x="2749" y="369"/>
              <a:ext cx="2580" cy="13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4" name="Line 7"/>
            <p:cNvSpPr>
              <a:spLocks noChangeShapeType="1"/>
            </p:cNvSpPr>
            <p:nvPr/>
          </p:nvSpPr>
          <p:spPr bwMode="auto">
            <a:xfrm rot="20265700" flipV="1">
              <a:off x="3328" y="626"/>
              <a:ext cx="2340" cy="11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5" name="Line 8"/>
            <p:cNvSpPr>
              <a:spLocks noChangeShapeType="1"/>
            </p:cNvSpPr>
            <p:nvPr/>
          </p:nvSpPr>
          <p:spPr bwMode="auto">
            <a:xfrm rot="20265700" flipV="1">
              <a:off x="3982" y="787"/>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2000250" y="3160713"/>
            <a:ext cx="4987925" cy="425450"/>
            <a:chOff x="1260" y="2848"/>
            <a:chExt cx="3142" cy="268"/>
          </a:xfrm>
        </p:grpSpPr>
        <p:grpSp>
          <p:nvGrpSpPr>
            <p:cNvPr id="5" name="Group 18"/>
            <p:cNvGrpSpPr>
              <a:grpSpLocks/>
            </p:cNvGrpSpPr>
            <p:nvPr/>
          </p:nvGrpSpPr>
          <p:grpSpPr bwMode="auto">
            <a:xfrm>
              <a:off x="3014" y="2856"/>
              <a:ext cx="228" cy="236"/>
              <a:chOff x="3828" y="2716"/>
              <a:chExt cx="228" cy="236"/>
            </a:xfrm>
          </p:grpSpPr>
          <p:sp>
            <p:nvSpPr>
              <p:cNvPr id="12367"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8"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9"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2"/>
            <p:cNvGrpSpPr>
              <a:grpSpLocks/>
            </p:cNvGrpSpPr>
            <p:nvPr/>
          </p:nvGrpSpPr>
          <p:grpSpPr bwMode="auto">
            <a:xfrm>
              <a:off x="2410" y="2856"/>
              <a:ext cx="228" cy="236"/>
              <a:chOff x="3828" y="2716"/>
              <a:chExt cx="228" cy="236"/>
            </a:xfrm>
          </p:grpSpPr>
          <p:sp>
            <p:nvSpPr>
              <p:cNvPr id="12364"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5"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6"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6"/>
            <p:cNvGrpSpPr>
              <a:grpSpLocks/>
            </p:cNvGrpSpPr>
            <p:nvPr/>
          </p:nvGrpSpPr>
          <p:grpSpPr bwMode="auto">
            <a:xfrm>
              <a:off x="3566" y="2880"/>
              <a:ext cx="228" cy="236"/>
              <a:chOff x="3828" y="2716"/>
              <a:chExt cx="228" cy="236"/>
            </a:xfrm>
          </p:grpSpPr>
          <p:sp>
            <p:nvSpPr>
              <p:cNvPr id="12361"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2"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3"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0"/>
            <p:cNvGrpSpPr>
              <a:grpSpLocks/>
            </p:cNvGrpSpPr>
            <p:nvPr/>
          </p:nvGrpSpPr>
          <p:grpSpPr bwMode="auto">
            <a:xfrm>
              <a:off x="4174" y="2880"/>
              <a:ext cx="228" cy="236"/>
              <a:chOff x="3828" y="2716"/>
              <a:chExt cx="228" cy="236"/>
            </a:xfrm>
          </p:grpSpPr>
          <p:sp>
            <p:nvSpPr>
              <p:cNvPr id="12358"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9"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0"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4"/>
            <p:cNvGrpSpPr>
              <a:grpSpLocks/>
            </p:cNvGrpSpPr>
            <p:nvPr/>
          </p:nvGrpSpPr>
          <p:grpSpPr bwMode="auto">
            <a:xfrm>
              <a:off x="1260" y="2848"/>
              <a:ext cx="228" cy="236"/>
              <a:chOff x="3828" y="2716"/>
              <a:chExt cx="228" cy="236"/>
            </a:xfrm>
          </p:grpSpPr>
          <p:sp>
            <p:nvSpPr>
              <p:cNvPr id="12355" name="Arc 3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6" name="Line 3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7" name="Line 3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0" name="Group 38"/>
            <p:cNvGrpSpPr>
              <a:grpSpLocks/>
            </p:cNvGrpSpPr>
            <p:nvPr/>
          </p:nvGrpSpPr>
          <p:grpSpPr bwMode="auto">
            <a:xfrm>
              <a:off x="1851" y="2860"/>
              <a:ext cx="228" cy="236"/>
              <a:chOff x="3828" y="2716"/>
              <a:chExt cx="228" cy="236"/>
            </a:xfrm>
          </p:grpSpPr>
          <p:sp>
            <p:nvSpPr>
              <p:cNvPr id="12352" name="Arc 3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3" name="Line 4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4" name="Line 4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grpSp>
        <p:nvGrpSpPr>
          <p:cNvPr id="11" name="Group 107"/>
          <p:cNvGrpSpPr>
            <a:grpSpLocks/>
          </p:cNvGrpSpPr>
          <p:nvPr/>
        </p:nvGrpSpPr>
        <p:grpSpPr bwMode="auto">
          <a:xfrm>
            <a:off x="1217613" y="-279400"/>
            <a:ext cx="8281987" cy="3094038"/>
            <a:chOff x="767" y="-176"/>
            <a:chExt cx="5217" cy="1949"/>
          </a:xfrm>
        </p:grpSpPr>
        <p:sp>
          <p:nvSpPr>
            <p:cNvPr id="12340" name="Line 49"/>
            <p:cNvSpPr>
              <a:spLocks noChangeShapeType="1"/>
            </p:cNvSpPr>
            <p:nvPr/>
          </p:nvSpPr>
          <p:spPr bwMode="auto">
            <a:xfrm rot="20012974" flipV="1">
              <a:off x="767" y="-176"/>
              <a:ext cx="3540" cy="163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1" name="Line 50"/>
            <p:cNvSpPr>
              <a:spLocks noChangeShapeType="1"/>
            </p:cNvSpPr>
            <p:nvPr/>
          </p:nvSpPr>
          <p:spPr bwMode="auto">
            <a:xfrm rot="20012974" flipV="1">
              <a:off x="1426" y="2"/>
              <a:ext cx="3181" cy="154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2" name="Line 51"/>
            <p:cNvSpPr>
              <a:spLocks noChangeShapeType="1"/>
            </p:cNvSpPr>
            <p:nvPr/>
          </p:nvSpPr>
          <p:spPr bwMode="auto">
            <a:xfrm rot="20012974" flipV="1">
              <a:off x="2048" y="183"/>
              <a:ext cx="2833" cy="139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3" name="Line 52"/>
            <p:cNvSpPr>
              <a:spLocks noChangeShapeType="1"/>
            </p:cNvSpPr>
            <p:nvPr/>
          </p:nvSpPr>
          <p:spPr bwMode="auto">
            <a:xfrm rot="20012974" flipV="1">
              <a:off x="2664" y="361"/>
              <a:ext cx="2572" cy="129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4" name="Line 53"/>
            <p:cNvSpPr>
              <a:spLocks noChangeShapeType="1"/>
            </p:cNvSpPr>
            <p:nvPr/>
          </p:nvSpPr>
          <p:spPr bwMode="auto">
            <a:xfrm rot="20012974" flipV="1">
              <a:off x="3264" y="578"/>
              <a:ext cx="2311" cy="117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5" name="Line 54"/>
            <p:cNvSpPr>
              <a:spLocks noChangeShapeType="1"/>
            </p:cNvSpPr>
            <p:nvPr/>
          </p:nvSpPr>
          <p:spPr bwMode="auto">
            <a:xfrm rot="20012974" flipV="1">
              <a:off x="3920" y="717"/>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2" name="Group 90"/>
          <p:cNvGrpSpPr>
            <a:grpSpLocks/>
          </p:cNvGrpSpPr>
          <p:nvPr/>
        </p:nvGrpSpPr>
        <p:grpSpPr bwMode="auto">
          <a:xfrm>
            <a:off x="2233613" y="3200400"/>
            <a:ext cx="4856162" cy="774700"/>
            <a:chOff x="1407" y="2016"/>
            <a:chExt cx="3059" cy="488"/>
          </a:xfrm>
        </p:grpSpPr>
        <p:sp>
          <p:nvSpPr>
            <p:cNvPr id="12334" name="Freeform 66"/>
            <p:cNvSpPr>
              <a:spLocks/>
            </p:cNvSpPr>
            <p:nvPr/>
          </p:nvSpPr>
          <p:spPr bwMode="auto">
            <a:xfrm>
              <a:off x="1407"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5" name="Freeform 71"/>
            <p:cNvSpPr>
              <a:spLocks/>
            </p:cNvSpPr>
            <p:nvPr/>
          </p:nvSpPr>
          <p:spPr bwMode="auto">
            <a:xfrm>
              <a:off x="1983"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6" name="Freeform 74"/>
            <p:cNvSpPr>
              <a:spLocks/>
            </p:cNvSpPr>
            <p:nvPr/>
          </p:nvSpPr>
          <p:spPr bwMode="auto">
            <a:xfrm>
              <a:off x="2544"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7" name="Freeform 77"/>
            <p:cNvSpPr>
              <a:spLocks/>
            </p:cNvSpPr>
            <p:nvPr/>
          </p:nvSpPr>
          <p:spPr bwMode="auto">
            <a:xfrm>
              <a:off x="3168"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8" name="Freeform 80"/>
            <p:cNvSpPr>
              <a:spLocks/>
            </p:cNvSpPr>
            <p:nvPr/>
          </p:nvSpPr>
          <p:spPr bwMode="auto">
            <a:xfrm>
              <a:off x="3711" y="2027"/>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9" name="Freeform 83"/>
            <p:cNvSpPr>
              <a:spLocks/>
            </p:cNvSpPr>
            <p:nvPr/>
          </p:nvSpPr>
          <p:spPr bwMode="auto">
            <a:xfrm>
              <a:off x="4320"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grpSp>
        <p:nvGrpSpPr>
          <p:cNvPr id="13" name="Group 99"/>
          <p:cNvGrpSpPr>
            <a:grpSpLocks/>
          </p:cNvGrpSpPr>
          <p:nvPr/>
        </p:nvGrpSpPr>
        <p:grpSpPr bwMode="auto">
          <a:xfrm>
            <a:off x="2286000" y="3810000"/>
            <a:ext cx="4673600" cy="76200"/>
            <a:chOff x="912" y="1488"/>
            <a:chExt cx="2944" cy="48"/>
          </a:xfrm>
        </p:grpSpPr>
        <p:sp>
          <p:nvSpPr>
            <p:cNvPr id="12328" name="Oval 93"/>
            <p:cNvSpPr>
              <a:spLocks noChangeArrowheads="1"/>
            </p:cNvSpPr>
            <p:nvPr/>
          </p:nvSpPr>
          <p:spPr bwMode="auto">
            <a:xfrm>
              <a:off x="912"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29" name="Oval 94"/>
            <p:cNvSpPr>
              <a:spLocks noChangeArrowheads="1"/>
            </p:cNvSpPr>
            <p:nvPr/>
          </p:nvSpPr>
          <p:spPr bwMode="auto">
            <a:xfrm>
              <a:off x="148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0" name="Oval 95"/>
            <p:cNvSpPr>
              <a:spLocks noChangeArrowheads="1"/>
            </p:cNvSpPr>
            <p:nvPr/>
          </p:nvSpPr>
          <p:spPr bwMode="auto">
            <a:xfrm>
              <a:off x="20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1" name="Oval 96"/>
            <p:cNvSpPr>
              <a:spLocks noChangeArrowheads="1"/>
            </p:cNvSpPr>
            <p:nvPr/>
          </p:nvSpPr>
          <p:spPr bwMode="auto">
            <a:xfrm>
              <a:off x="26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2" name="Oval 97"/>
            <p:cNvSpPr>
              <a:spLocks noChangeArrowheads="1"/>
            </p:cNvSpPr>
            <p:nvPr/>
          </p:nvSpPr>
          <p:spPr bwMode="auto">
            <a:xfrm>
              <a:off x="3216"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3" name="Oval 98"/>
            <p:cNvSpPr>
              <a:spLocks noChangeArrowheads="1"/>
            </p:cNvSpPr>
            <p:nvPr/>
          </p:nvSpPr>
          <p:spPr bwMode="auto">
            <a:xfrm>
              <a:off x="380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grpSp>
      <p:sp>
        <p:nvSpPr>
          <p:cNvPr id="12299" name="Text Box 100"/>
          <p:cNvSpPr txBox="1">
            <a:spLocks noChangeArrowheads="1"/>
          </p:cNvSpPr>
          <p:nvPr/>
        </p:nvSpPr>
        <p:spPr bwMode="auto">
          <a:xfrm>
            <a:off x="1584325" y="171450"/>
            <a:ext cx="1425575" cy="1066800"/>
          </a:xfrm>
          <a:prstGeom prst="rect">
            <a:avLst/>
          </a:prstGeom>
          <a:noFill/>
          <a:ln w="12700">
            <a:noFill/>
            <a:miter lim="800000"/>
            <a:headEnd/>
            <a:tailEnd/>
          </a:ln>
        </p:spPr>
        <p:txBody>
          <a:bodyPr wrap="none">
            <a:spAutoFit/>
          </a:bodyPr>
          <a:lstStyle/>
          <a:p>
            <a:r>
              <a:rPr lang="en-AU" sz="3200" b="1" smtClean="0">
                <a:solidFill>
                  <a:srgbClr val="FFFFFF"/>
                </a:solidFill>
                <a:cs typeface="Arial" pitchFamily="34" charset="0"/>
              </a:rPr>
              <a:t>Phased</a:t>
            </a:r>
          </a:p>
          <a:p>
            <a:r>
              <a:rPr lang="en-AU" sz="3200" b="1" smtClean="0">
                <a:solidFill>
                  <a:srgbClr val="FFFFFF"/>
                </a:solidFill>
                <a:cs typeface="Arial" pitchFamily="34" charset="0"/>
              </a:rPr>
              <a:t>Array</a:t>
            </a:r>
            <a:endParaRPr lang="en-AU" sz="2400" smtClean="0">
              <a:solidFill>
                <a:srgbClr val="FFFFFF"/>
              </a:solidFill>
              <a:cs typeface="Arial" pitchFamily="34" charset="0"/>
            </a:endParaRPr>
          </a:p>
        </p:txBody>
      </p:sp>
      <p:grpSp>
        <p:nvGrpSpPr>
          <p:cNvPr id="14" name="Group 103"/>
          <p:cNvGrpSpPr>
            <a:grpSpLocks/>
          </p:cNvGrpSpPr>
          <p:nvPr/>
        </p:nvGrpSpPr>
        <p:grpSpPr bwMode="auto">
          <a:xfrm>
            <a:off x="2057400" y="3352800"/>
            <a:ext cx="6553200" cy="847725"/>
            <a:chOff x="1296" y="2112"/>
            <a:chExt cx="4128" cy="534"/>
          </a:xfrm>
        </p:grpSpPr>
        <p:grpSp>
          <p:nvGrpSpPr>
            <p:cNvPr id="15" name="Group 91"/>
            <p:cNvGrpSpPr>
              <a:grpSpLocks/>
            </p:cNvGrpSpPr>
            <p:nvPr/>
          </p:nvGrpSpPr>
          <p:grpSpPr bwMode="auto">
            <a:xfrm>
              <a:off x="1296" y="2400"/>
              <a:ext cx="3234" cy="246"/>
              <a:chOff x="1311" y="2394"/>
              <a:chExt cx="3234" cy="246"/>
            </a:xfrm>
          </p:grpSpPr>
          <p:sp>
            <p:nvSpPr>
              <p:cNvPr id="12322" name="AutoShape 60"/>
              <p:cNvSpPr>
                <a:spLocks noChangeArrowheads="1"/>
              </p:cNvSpPr>
              <p:nvPr/>
            </p:nvSpPr>
            <p:spPr bwMode="auto">
              <a:xfrm flipV="1">
                <a:off x="1311"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3" name="AutoShape 70"/>
              <p:cNvSpPr>
                <a:spLocks noChangeArrowheads="1"/>
              </p:cNvSpPr>
              <p:nvPr/>
            </p:nvSpPr>
            <p:spPr bwMode="auto">
              <a:xfrm flipV="1">
                <a:off x="1887"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4" name="AutoShape 73"/>
              <p:cNvSpPr>
                <a:spLocks noChangeArrowheads="1"/>
              </p:cNvSpPr>
              <p:nvPr/>
            </p:nvSpPr>
            <p:spPr bwMode="auto">
              <a:xfrm flipV="1">
                <a:off x="2448"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5" name="AutoShape 76"/>
              <p:cNvSpPr>
                <a:spLocks noChangeArrowheads="1"/>
              </p:cNvSpPr>
              <p:nvPr/>
            </p:nvSpPr>
            <p:spPr bwMode="auto">
              <a:xfrm flipV="1">
                <a:off x="3072"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6" name="AutoShape 79"/>
              <p:cNvSpPr>
                <a:spLocks noChangeArrowheads="1"/>
              </p:cNvSpPr>
              <p:nvPr/>
            </p:nvSpPr>
            <p:spPr bwMode="auto">
              <a:xfrm flipV="1">
                <a:off x="3615" y="2405"/>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7" name="AutoShape 82"/>
              <p:cNvSpPr>
                <a:spLocks noChangeArrowheads="1"/>
              </p:cNvSpPr>
              <p:nvPr/>
            </p:nvSpPr>
            <p:spPr bwMode="auto">
              <a:xfrm flipV="1">
                <a:off x="4224"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grpSp>
        <p:sp>
          <p:nvSpPr>
            <p:cNvPr id="12321" name="AutoShape 102"/>
            <p:cNvSpPr>
              <a:spLocks noChangeArrowheads="1"/>
            </p:cNvSpPr>
            <p:nvPr/>
          </p:nvSpPr>
          <p:spPr bwMode="auto">
            <a:xfrm>
              <a:off x="4704" y="2112"/>
              <a:ext cx="720" cy="384"/>
            </a:xfrm>
            <a:prstGeom prst="wedgeRoundRectCallout">
              <a:avLst>
                <a:gd name="adj1" fmla="val -68333"/>
                <a:gd name="adj2" fmla="val 70051"/>
                <a:gd name="adj3" fmla="val 16667"/>
              </a:avLst>
            </a:prstGeom>
            <a:solidFill>
              <a:schemeClr val="tx1"/>
            </a:solidFill>
            <a:ln w="12700">
              <a:solidFill>
                <a:schemeClr val="tx1"/>
              </a:solidFill>
              <a:miter lim="800000"/>
              <a:headEnd/>
              <a:tailEnd/>
            </a:ln>
          </p:spPr>
          <p:txBody>
            <a:bodyPr wrap="none" anchor="ctr"/>
            <a:lstStyle/>
            <a:p>
              <a:pPr algn="ctr"/>
              <a:r>
                <a:rPr lang="en-AU" smtClean="0">
                  <a:solidFill>
                    <a:srgbClr val="FF0000"/>
                  </a:solidFill>
                  <a:cs typeface="Arial" pitchFamily="34" charset="0"/>
                </a:rPr>
                <a:t>Split signal</a:t>
              </a:r>
            </a:p>
            <a:p>
              <a:pPr algn="ctr"/>
              <a:r>
                <a:rPr lang="en-AU" smtClean="0">
                  <a:solidFill>
                    <a:srgbClr val="FF0000"/>
                  </a:solidFill>
                  <a:cs typeface="Arial" pitchFamily="34" charset="0"/>
                </a:rPr>
                <a:t>no S/N loss</a:t>
              </a:r>
              <a:endParaRPr lang="en-AU" sz="2400" smtClean="0">
                <a:solidFill>
                  <a:srgbClr val="FFFFFF"/>
                </a:solidFill>
                <a:cs typeface="Arial" pitchFamily="34" charset="0"/>
              </a:endParaRPr>
            </a:p>
          </p:txBody>
        </p:sp>
      </p:grpSp>
      <p:grpSp>
        <p:nvGrpSpPr>
          <p:cNvPr id="16" name="Group 111"/>
          <p:cNvGrpSpPr>
            <a:grpSpLocks/>
          </p:cNvGrpSpPr>
          <p:nvPr/>
        </p:nvGrpSpPr>
        <p:grpSpPr bwMode="auto">
          <a:xfrm>
            <a:off x="0" y="3651250"/>
            <a:ext cx="8405813" cy="2292350"/>
            <a:chOff x="0" y="2300"/>
            <a:chExt cx="5295" cy="1444"/>
          </a:xfrm>
        </p:grpSpPr>
        <p:grpSp>
          <p:nvGrpSpPr>
            <p:cNvPr id="17" name="Group 109"/>
            <p:cNvGrpSpPr>
              <a:grpSpLocks/>
            </p:cNvGrpSpPr>
            <p:nvPr/>
          </p:nvGrpSpPr>
          <p:grpSpPr bwMode="auto">
            <a:xfrm>
              <a:off x="0" y="2300"/>
              <a:ext cx="5295" cy="1156"/>
              <a:chOff x="0" y="2300"/>
              <a:chExt cx="5295" cy="1156"/>
            </a:xfrm>
          </p:grpSpPr>
          <p:grpSp>
            <p:nvGrpSpPr>
              <p:cNvPr id="18" name="Group 9"/>
              <p:cNvGrpSpPr>
                <a:grpSpLocks/>
              </p:cNvGrpSpPr>
              <p:nvPr/>
            </p:nvGrpSpPr>
            <p:grpSpPr bwMode="auto">
              <a:xfrm>
                <a:off x="1439" y="2300"/>
                <a:ext cx="3856" cy="1145"/>
                <a:chOff x="1439" y="2818"/>
                <a:chExt cx="3856" cy="1145"/>
              </a:xfrm>
            </p:grpSpPr>
            <p:sp>
              <p:nvSpPr>
                <p:cNvPr id="12314" name="Freeform 10"/>
                <p:cNvSpPr>
                  <a:spLocks/>
                </p:cNvSpPr>
                <p:nvPr/>
              </p:nvSpPr>
              <p:spPr bwMode="invGray">
                <a:xfrm rot="5462671" flipH="1">
                  <a:off x="3577" y="2998"/>
                  <a:ext cx="1080" cy="848"/>
                </a:xfrm>
                <a:custGeom>
                  <a:avLst/>
                  <a:gdLst>
                    <a:gd name="T0" fmla="*/ 0 w 1080"/>
                    <a:gd name="T1" fmla="*/ 2440 h 262"/>
                    <a:gd name="T2" fmla="*/ 312 w 1080"/>
                    <a:gd name="T3" fmla="*/ 2440 h 262"/>
                    <a:gd name="T4" fmla="*/ 416 w 1080"/>
                    <a:gd name="T5" fmla="*/ 596 h 262"/>
                    <a:gd name="T6" fmla="*/ 512 w 1080"/>
                    <a:gd name="T7" fmla="*/ 10 h 262"/>
                    <a:gd name="T8" fmla="*/ 624 w 1080"/>
                    <a:gd name="T9" fmla="*/ 680 h 262"/>
                    <a:gd name="T10" fmla="*/ 704 w 1080"/>
                    <a:gd name="T11" fmla="*/ 2272 h 262"/>
                    <a:gd name="T12" fmla="*/ 1080 w 1080"/>
                    <a:gd name="T13" fmla="*/ 244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5" name="Freeform 11"/>
                <p:cNvSpPr>
                  <a:spLocks/>
                </p:cNvSpPr>
                <p:nvPr/>
              </p:nvSpPr>
              <p:spPr bwMode="invGray">
                <a:xfrm rot="5462671" flipH="1">
                  <a:off x="923" y="3365"/>
                  <a:ext cx="1080" cy="47"/>
                </a:xfrm>
                <a:custGeom>
                  <a:avLst/>
                  <a:gdLst>
                    <a:gd name="T0" fmla="*/ 0 w 1080"/>
                    <a:gd name="T1" fmla="*/ 8 h 262"/>
                    <a:gd name="T2" fmla="*/ 312 w 1080"/>
                    <a:gd name="T3" fmla="*/ 8 h 262"/>
                    <a:gd name="T4" fmla="*/ 416 w 1080"/>
                    <a:gd name="T5" fmla="*/ 2 h 262"/>
                    <a:gd name="T6" fmla="*/ 512 w 1080"/>
                    <a:gd name="T7" fmla="*/ 0 h 262"/>
                    <a:gd name="T8" fmla="*/ 624 w 1080"/>
                    <a:gd name="T9" fmla="*/ 2 h 262"/>
                    <a:gd name="T10" fmla="*/ 704 w 1080"/>
                    <a:gd name="T11" fmla="*/ 7 h 262"/>
                    <a:gd name="T12" fmla="*/ 1080 w 1080"/>
                    <a:gd name="T13" fmla="*/ 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6" name="Freeform 12"/>
                <p:cNvSpPr>
                  <a:spLocks/>
                </p:cNvSpPr>
                <p:nvPr/>
              </p:nvSpPr>
              <p:spPr bwMode="invGray">
                <a:xfrm rot="5462671" flipH="1">
                  <a:off x="2903" y="3102"/>
                  <a:ext cx="1080" cy="612"/>
                </a:xfrm>
                <a:custGeom>
                  <a:avLst/>
                  <a:gdLst>
                    <a:gd name="T0" fmla="*/ 0 w 1080"/>
                    <a:gd name="T1" fmla="*/ 1271 h 262"/>
                    <a:gd name="T2" fmla="*/ 312 w 1080"/>
                    <a:gd name="T3" fmla="*/ 1271 h 262"/>
                    <a:gd name="T4" fmla="*/ 416 w 1080"/>
                    <a:gd name="T5" fmla="*/ 311 h 262"/>
                    <a:gd name="T6" fmla="*/ 512 w 1080"/>
                    <a:gd name="T7" fmla="*/ 5 h 262"/>
                    <a:gd name="T8" fmla="*/ 624 w 1080"/>
                    <a:gd name="T9" fmla="*/ 355 h 262"/>
                    <a:gd name="T10" fmla="*/ 704 w 1080"/>
                    <a:gd name="T11" fmla="*/ 1184 h 262"/>
                    <a:gd name="T12" fmla="*/ 1080 w 1080"/>
                    <a:gd name="T13" fmla="*/ 1271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7" name="Freeform 13"/>
                <p:cNvSpPr>
                  <a:spLocks/>
                </p:cNvSpPr>
                <p:nvPr/>
              </p:nvSpPr>
              <p:spPr bwMode="invGray">
                <a:xfrm rot="5462671" flipH="1">
                  <a:off x="2228" y="3128"/>
                  <a:ext cx="1080" cy="460"/>
                </a:xfrm>
                <a:custGeom>
                  <a:avLst/>
                  <a:gdLst>
                    <a:gd name="T0" fmla="*/ 0 w 1080"/>
                    <a:gd name="T1" fmla="*/ 718 h 262"/>
                    <a:gd name="T2" fmla="*/ 312 w 1080"/>
                    <a:gd name="T3" fmla="*/ 718 h 262"/>
                    <a:gd name="T4" fmla="*/ 416 w 1080"/>
                    <a:gd name="T5" fmla="*/ 176 h 262"/>
                    <a:gd name="T6" fmla="*/ 512 w 1080"/>
                    <a:gd name="T7" fmla="*/ 4 h 262"/>
                    <a:gd name="T8" fmla="*/ 624 w 1080"/>
                    <a:gd name="T9" fmla="*/ 200 h 262"/>
                    <a:gd name="T10" fmla="*/ 704 w 1080"/>
                    <a:gd name="T11" fmla="*/ 669 h 262"/>
                    <a:gd name="T12" fmla="*/ 1080 w 1080"/>
                    <a:gd name="T13" fmla="*/ 71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8" name="Freeform 14"/>
                <p:cNvSpPr>
                  <a:spLocks/>
                </p:cNvSpPr>
                <p:nvPr/>
              </p:nvSpPr>
              <p:spPr bwMode="invGray">
                <a:xfrm rot="5462671" flipH="1">
                  <a:off x="1594" y="3253"/>
                  <a:ext cx="1080" cy="296"/>
                </a:xfrm>
                <a:custGeom>
                  <a:avLst/>
                  <a:gdLst>
                    <a:gd name="T0" fmla="*/ 0 w 1080"/>
                    <a:gd name="T1" fmla="*/ 297 h 262"/>
                    <a:gd name="T2" fmla="*/ 312 w 1080"/>
                    <a:gd name="T3" fmla="*/ 297 h 262"/>
                    <a:gd name="T4" fmla="*/ 416 w 1080"/>
                    <a:gd name="T5" fmla="*/ 72 h 262"/>
                    <a:gd name="T6" fmla="*/ 512 w 1080"/>
                    <a:gd name="T7" fmla="*/ 1 h 262"/>
                    <a:gd name="T8" fmla="*/ 624 w 1080"/>
                    <a:gd name="T9" fmla="*/ 82 h 262"/>
                    <a:gd name="T10" fmla="*/ 704 w 1080"/>
                    <a:gd name="T11" fmla="*/ 277 h 262"/>
                    <a:gd name="T12" fmla="*/ 1080 w 1080"/>
                    <a:gd name="T13" fmla="*/ 29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9" name="Freeform 15"/>
                <p:cNvSpPr>
                  <a:spLocks/>
                </p:cNvSpPr>
                <p:nvPr/>
              </p:nvSpPr>
              <p:spPr bwMode="invGray">
                <a:xfrm rot="5462671" flipH="1">
                  <a:off x="4225" y="2893"/>
                  <a:ext cx="1080" cy="1060"/>
                </a:xfrm>
                <a:custGeom>
                  <a:avLst/>
                  <a:gdLst>
                    <a:gd name="T0" fmla="*/ 0 w 1080"/>
                    <a:gd name="T1" fmla="*/ 3815 h 262"/>
                    <a:gd name="T2" fmla="*/ 312 w 1080"/>
                    <a:gd name="T3" fmla="*/ 3815 h 262"/>
                    <a:gd name="T4" fmla="*/ 416 w 1080"/>
                    <a:gd name="T5" fmla="*/ 935 h 262"/>
                    <a:gd name="T6" fmla="*/ 512 w 1080"/>
                    <a:gd name="T7" fmla="*/ 16 h 262"/>
                    <a:gd name="T8" fmla="*/ 624 w 1080"/>
                    <a:gd name="T9" fmla="*/ 1064 h 262"/>
                    <a:gd name="T10" fmla="*/ 704 w 1080"/>
                    <a:gd name="T11" fmla="*/ 3552 h 262"/>
                    <a:gd name="T12" fmla="*/ 1080 w 1080"/>
                    <a:gd name="T13" fmla="*/ 381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2312" name="Text Box 56"/>
              <p:cNvSpPr txBox="1">
                <a:spLocks noChangeArrowheads="1"/>
              </p:cNvSpPr>
              <p:nvPr/>
            </p:nvSpPr>
            <p:spPr bwMode="invGray">
              <a:xfrm>
                <a:off x="543" y="2736"/>
                <a:ext cx="346" cy="288"/>
              </a:xfrm>
              <a:prstGeom prst="rect">
                <a:avLst/>
              </a:prstGeom>
              <a:noFill/>
              <a:ln w="38100">
                <a:noFill/>
                <a:miter lim="800000"/>
                <a:headEnd/>
                <a:tailEnd/>
              </a:ln>
            </p:spPr>
            <p:txBody>
              <a:bodyPr wrap="none" anchor="ctr">
                <a:spAutoFit/>
              </a:bodyPr>
              <a:lstStyle/>
              <a:p>
                <a:pPr algn="ct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sym typeface="GreekMathSymbols"/>
                  </a:rPr>
                  <a:t>t</a:t>
                </a:r>
                <a:endParaRPr lang="en-AU" sz="2400" smtClean="0">
                  <a:solidFill>
                    <a:srgbClr val="FFFFFF"/>
                  </a:solidFill>
                  <a:cs typeface="Arial" pitchFamily="34" charset="0"/>
                </a:endParaRPr>
              </a:p>
            </p:txBody>
          </p:sp>
          <p:sp>
            <p:nvSpPr>
              <p:cNvPr id="12313" name="Text Box 57"/>
              <p:cNvSpPr txBox="1">
                <a:spLocks noChangeArrowheads="1"/>
              </p:cNvSpPr>
              <p:nvPr/>
            </p:nvSpPr>
            <p:spPr bwMode="invGray">
              <a:xfrm>
                <a:off x="0" y="3168"/>
                <a:ext cx="1200" cy="288"/>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grpSp>
        <p:sp>
          <p:nvSpPr>
            <p:cNvPr id="12309" name="Line 16"/>
            <p:cNvSpPr>
              <a:spLocks noChangeShapeType="1"/>
            </p:cNvSpPr>
            <p:nvPr/>
          </p:nvSpPr>
          <p:spPr bwMode="invGray">
            <a:xfrm>
              <a:off x="3024" y="3515"/>
              <a:ext cx="0" cy="229"/>
            </a:xfrm>
            <a:prstGeom prst="line">
              <a:avLst/>
            </a:prstGeom>
            <a:noFill/>
            <a:ln w="12700">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10" name="Text Box 48"/>
            <p:cNvSpPr txBox="1">
              <a:spLocks noChangeArrowheads="1"/>
            </p:cNvSpPr>
            <p:nvPr/>
          </p:nvSpPr>
          <p:spPr bwMode="invGray">
            <a:xfrm>
              <a:off x="1248" y="3144"/>
              <a:ext cx="3087" cy="312"/>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0000"/>
                  </a:solidFill>
                  <a:cs typeface="Arial" pitchFamily="34" charset="0"/>
                  <a:sym typeface="GreekMathSymbols"/>
                </a:rPr>
                <a:t>               (</a:t>
              </a:r>
              <a:r>
                <a:rPr lang="en-AU" sz="2400" smtClean="0">
                  <a:solidFill>
                    <a:srgbClr val="FF0000"/>
                  </a:solidFill>
                  <a:cs typeface="Arial" pitchFamily="34" charset="0"/>
                  <a:sym typeface="Symbol" pitchFamily="18" charset="2"/>
                </a:rPr>
                <a:t></a:t>
              </a:r>
              <a:r>
                <a:rPr lang="en-AU" sz="2400" smtClean="0">
                  <a:solidFill>
                    <a:srgbClr val="FF0000"/>
                  </a:solidFill>
                  <a:cs typeface="Arial" pitchFamily="34" charset="0"/>
                  <a:sym typeface="GreekMathSymbols"/>
                </a:rPr>
                <a:t> </a:t>
              </a:r>
              <a:r>
                <a:rPr lang="en-AU" sz="2400" smtClean="0">
                  <a:solidFill>
                    <a:srgbClr val="FF0000"/>
                  </a:solidFill>
                  <a:cs typeface="Arial" pitchFamily="34" charset="0"/>
                </a:rPr>
                <a:t>Vi )</a:t>
              </a:r>
              <a:r>
                <a:rPr lang="en-AU" sz="2400" baseline="30000" smtClean="0">
                  <a:solidFill>
                    <a:srgbClr val="FF0000"/>
                  </a:solidFill>
                  <a:cs typeface="Arial" pitchFamily="34" charset="0"/>
                </a:rPr>
                <a:t>2</a:t>
              </a:r>
            </a:p>
          </p:txBody>
        </p:sp>
      </p:grpSp>
      <p:grpSp>
        <p:nvGrpSpPr>
          <p:cNvPr id="19" name="Group 116"/>
          <p:cNvGrpSpPr>
            <a:grpSpLocks/>
          </p:cNvGrpSpPr>
          <p:nvPr/>
        </p:nvGrpSpPr>
        <p:grpSpPr bwMode="auto">
          <a:xfrm>
            <a:off x="3352800" y="5029200"/>
            <a:ext cx="1662113" cy="1365250"/>
            <a:chOff x="2112" y="3168"/>
            <a:chExt cx="1047" cy="860"/>
          </a:xfrm>
        </p:grpSpPr>
        <p:sp>
          <p:nvSpPr>
            <p:cNvPr id="12304" name="Text Box 58"/>
            <p:cNvSpPr txBox="1">
              <a:spLocks noChangeArrowheads="1"/>
            </p:cNvSpPr>
            <p:nvPr/>
          </p:nvSpPr>
          <p:spPr bwMode="invGray">
            <a:xfrm>
              <a:off x="2596" y="3740"/>
              <a:ext cx="563" cy="288"/>
            </a:xfrm>
            <a:prstGeom prst="rect">
              <a:avLst/>
            </a:prstGeom>
            <a:solidFill>
              <a:schemeClr val="bg1"/>
            </a:solidFill>
            <a:ln w="12700">
              <a:noFill/>
              <a:miter lim="800000"/>
              <a:headEnd/>
              <a:tailEnd/>
            </a:ln>
          </p:spPr>
          <p:txBody>
            <a:bodyPr wrap="none">
              <a:spAutoFit/>
            </a:bodyPr>
            <a:lstStyle/>
            <a:p>
              <a:r>
                <a:rPr lang="en-AU" sz="2400" b="1" smtClean="0">
                  <a:solidFill>
                    <a:srgbClr val="FFFFFF"/>
                  </a:solidFill>
                  <a:cs typeface="Arial" pitchFamily="34" charset="0"/>
                </a:rPr>
                <a:t>I(</a:t>
              </a: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rPr>
                <a:t>)   </a:t>
              </a:r>
              <a:endParaRPr lang="en-AU" sz="2400" smtClean="0">
                <a:solidFill>
                  <a:srgbClr val="FFFFFF"/>
                </a:solidFill>
                <a:cs typeface="Arial" pitchFamily="34" charset="0"/>
              </a:endParaRPr>
            </a:p>
          </p:txBody>
        </p:sp>
        <p:grpSp>
          <p:nvGrpSpPr>
            <p:cNvPr id="20" name="Group 113"/>
            <p:cNvGrpSpPr>
              <a:grpSpLocks/>
            </p:cNvGrpSpPr>
            <p:nvPr/>
          </p:nvGrpSpPr>
          <p:grpSpPr bwMode="auto">
            <a:xfrm>
              <a:off x="2112" y="3168"/>
              <a:ext cx="710" cy="576"/>
              <a:chOff x="2112" y="3168"/>
              <a:chExt cx="710" cy="576"/>
            </a:xfrm>
          </p:grpSpPr>
          <p:sp>
            <p:nvSpPr>
              <p:cNvPr id="12306" name="Line 55"/>
              <p:cNvSpPr>
                <a:spLocks noChangeShapeType="1"/>
              </p:cNvSpPr>
              <p:nvPr/>
            </p:nvSpPr>
            <p:spPr bwMode="invGray">
              <a:xfrm>
                <a:off x="2544" y="3515"/>
                <a:ext cx="0" cy="229"/>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07" name="Text Box 105"/>
              <p:cNvSpPr txBox="1">
                <a:spLocks noChangeArrowheads="1"/>
              </p:cNvSpPr>
              <p:nvPr/>
            </p:nvSpPr>
            <p:spPr bwMode="invGray">
              <a:xfrm>
                <a:off x="2112" y="3168"/>
                <a:ext cx="710" cy="288"/>
              </a:xfrm>
              <a:prstGeom prst="rect">
                <a:avLst/>
              </a:prstGeom>
              <a:noFill/>
              <a:ln w="12700">
                <a:noFill/>
                <a:miter lim="800000"/>
                <a:headEnd/>
                <a:tailEnd/>
              </a:ln>
            </p:spPr>
            <p:txBody>
              <a:bodyPr wrap="none">
                <a:spAutoFit/>
              </a:bodyPr>
              <a:lstStyle/>
              <a:p>
                <a:r>
                  <a:rPr lang="en-AU" sz="2400" smtClean="0">
                    <a:solidFill>
                      <a:srgbClr val="00FFFF"/>
                    </a:solidFill>
                    <a:cs typeface="Arial" pitchFamily="34" charset="0"/>
                    <a:sym typeface="GreekMathSymbols"/>
                  </a:rPr>
                  <a:t>(</a:t>
                </a:r>
                <a:r>
                  <a:rPr lang="en-AU" sz="2400" smtClean="0">
                    <a:solidFill>
                      <a:srgbClr val="00FFFF"/>
                    </a:solidFill>
                    <a:cs typeface="Arial" pitchFamily="34" charset="0"/>
                    <a:sym typeface="Symbol" pitchFamily="18" charset="2"/>
                  </a:rPr>
                  <a:t></a:t>
                </a:r>
                <a:r>
                  <a:rPr lang="en-AU" sz="2400" smtClean="0">
                    <a:solidFill>
                      <a:srgbClr val="00FFFF"/>
                    </a:solidFill>
                    <a:cs typeface="Arial" pitchFamily="34" charset="0"/>
                    <a:sym typeface="GreekMathSymbols"/>
                  </a:rPr>
                  <a:t> </a:t>
                </a:r>
                <a:r>
                  <a:rPr lang="en-AU" sz="2400" smtClean="0">
                    <a:solidFill>
                      <a:srgbClr val="00FFFF"/>
                    </a:solidFill>
                    <a:cs typeface="Arial" pitchFamily="34" charset="0"/>
                  </a:rPr>
                  <a:t>Vi )</a:t>
                </a:r>
                <a:r>
                  <a:rPr lang="en-AU" sz="2400" baseline="30000" smtClean="0">
                    <a:solidFill>
                      <a:srgbClr val="00FFFF"/>
                    </a:solidFill>
                    <a:cs typeface="Arial" pitchFamily="34" charset="0"/>
                  </a:rPr>
                  <a:t>2</a:t>
                </a:r>
              </a:p>
            </p:txBody>
          </p:sp>
        </p:grpSp>
      </p:grpSp>
      <p:sp>
        <p:nvSpPr>
          <p:cNvPr id="50293" name="Text Box 117"/>
          <p:cNvSpPr txBox="1">
            <a:spLocks noChangeArrowheads="1"/>
          </p:cNvSpPr>
          <p:nvPr/>
        </p:nvSpPr>
        <p:spPr bwMode="auto">
          <a:xfrm>
            <a:off x="8366125" y="1025525"/>
            <a:ext cx="342900" cy="457200"/>
          </a:xfrm>
          <a:prstGeom prst="rect">
            <a:avLst/>
          </a:prstGeom>
          <a:noFill/>
          <a:ln w="12700">
            <a:noFill/>
            <a:miter lim="800000"/>
            <a:headEnd/>
            <a:tailEnd/>
          </a:ln>
        </p:spPr>
        <p:txBody>
          <a:bodyPr wrap="none">
            <a:spAutoFit/>
          </a:bodyPr>
          <a:lstStyle/>
          <a:p>
            <a:r>
              <a:rPr lang="en-AU" sz="2400" b="1" smtClean="0">
                <a:solidFill>
                  <a:srgbClr val="FFFFFF"/>
                </a:solidFill>
                <a:cs typeface="Arial" pitchFamily="34" charset="0"/>
                <a:sym typeface="Symbol" pitchFamily="18" charset="2"/>
              </a:rPr>
              <a: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50293"/>
                                        </p:tgtEl>
                                        <p:attrNameLst>
                                          <p:attrName>style.visibility</p:attrName>
                                        </p:attrNameLst>
                                      </p:cBhvr>
                                      <p:to>
                                        <p:strVal val="visible"/>
                                      </p:to>
                                    </p:set>
                                    <p:animEffect transition="in" filter="wipe(up)">
                                      <p:cBhvr>
                                        <p:cTn id="45" dur="500"/>
                                        <p:tgtEl>
                                          <p:spTgt spid="5029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91" grpId="0" autoUpdateAnimBg="0"/>
      <p:bldP spid="5029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p:txBody>
          <a:bodyPr/>
          <a:lstStyle/>
          <a:p>
            <a:pPr>
              <a:defRPr/>
            </a:pPr>
            <a:fld id="{CD1E6AC4-E806-4E3E-B3DE-8D5CF26FABEA}" type="slidenum">
              <a:rPr lang="en-AU" smtClean="0">
                <a:solidFill>
                  <a:srgbClr val="FFFFFF"/>
                </a:solidFill>
              </a:rPr>
              <a:pPr>
                <a:defRPr/>
              </a:pPr>
              <a:t>31</a:t>
            </a:fld>
            <a:endParaRPr lang="en-AU" smtClean="0">
              <a:solidFill>
                <a:srgbClr val="FFFFFF"/>
              </a:solidFill>
            </a:endParaRPr>
          </a:p>
        </p:txBody>
      </p:sp>
      <p:sp>
        <p:nvSpPr>
          <p:cNvPr id="50291" name="Text Box 115"/>
          <p:cNvSpPr txBox="1">
            <a:spLocks noChangeArrowheads="1"/>
          </p:cNvSpPr>
          <p:nvPr/>
        </p:nvSpPr>
        <p:spPr bwMode="auto">
          <a:xfrm>
            <a:off x="4648200" y="5943600"/>
            <a:ext cx="303213" cy="457200"/>
          </a:xfrm>
          <a:prstGeom prst="rect">
            <a:avLst/>
          </a:prstGeom>
          <a:noFill/>
          <a:ln w="12700">
            <a:noFill/>
            <a:miter lim="800000"/>
            <a:headEnd/>
            <a:tailEnd/>
          </a:ln>
        </p:spPr>
        <p:txBody>
          <a:bodyPr wrap="none">
            <a:spAutoFit/>
          </a:bodyPr>
          <a:lstStyle/>
          <a:p>
            <a:r>
              <a:rPr lang="en-AU" sz="2400" b="1" smtClean="0">
                <a:solidFill>
                  <a:srgbClr val="FF0000"/>
                </a:solidFill>
                <a:cs typeface="Arial" pitchFamily="34" charset="0"/>
              </a:rPr>
              <a:t>I</a:t>
            </a:r>
            <a:endParaRPr lang="en-AU" sz="2400" smtClean="0">
              <a:solidFill>
                <a:srgbClr val="FFFFFF"/>
              </a:solidFill>
              <a:cs typeface="Arial" pitchFamily="34" charset="0"/>
            </a:endParaRPr>
          </a:p>
        </p:txBody>
      </p:sp>
      <p:grpSp>
        <p:nvGrpSpPr>
          <p:cNvPr id="2" name="Group 62"/>
          <p:cNvGrpSpPr>
            <a:grpSpLocks/>
          </p:cNvGrpSpPr>
          <p:nvPr/>
        </p:nvGrpSpPr>
        <p:grpSpPr bwMode="auto">
          <a:xfrm>
            <a:off x="2279650" y="3662363"/>
            <a:ext cx="5816600" cy="1824037"/>
            <a:chOff x="1436" y="1966"/>
            <a:chExt cx="3664" cy="1149"/>
          </a:xfrm>
        </p:grpSpPr>
        <p:sp>
          <p:nvSpPr>
            <p:cNvPr id="13402" name="Freeform 42"/>
            <p:cNvSpPr>
              <a:spLocks/>
            </p:cNvSpPr>
            <p:nvPr/>
          </p:nvSpPr>
          <p:spPr bwMode="auto">
            <a:xfrm rot="5462671" flipH="1">
              <a:off x="3492" y="2229"/>
              <a:ext cx="1080" cy="692"/>
            </a:xfrm>
            <a:custGeom>
              <a:avLst/>
              <a:gdLst>
                <a:gd name="T0" fmla="*/ 0 w 1080"/>
                <a:gd name="T1" fmla="*/ 11328 h 262"/>
                <a:gd name="T2" fmla="*/ 312 w 1080"/>
                <a:gd name="T3" fmla="*/ 11328 h 262"/>
                <a:gd name="T4" fmla="*/ 416 w 1080"/>
                <a:gd name="T5" fmla="*/ 2784 h 262"/>
                <a:gd name="T6" fmla="*/ 512 w 1080"/>
                <a:gd name="T7" fmla="*/ 55 h 262"/>
                <a:gd name="T8" fmla="*/ 624 w 1080"/>
                <a:gd name="T9" fmla="*/ 3167 h 262"/>
                <a:gd name="T10" fmla="*/ 704 w 1080"/>
                <a:gd name="T11" fmla="*/ 10554 h 262"/>
                <a:gd name="T12" fmla="*/ 1080 w 1080"/>
                <a:gd name="T13" fmla="*/ 1132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3" name="Freeform 43"/>
            <p:cNvSpPr>
              <a:spLocks/>
            </p:cNvSpPr>
            <p:nvPr/>
          </p:nvSpPr>
          <p:spPr bwMode="auto">
            <a:xfrm rot="5462671" flipH="1">
              <a:off x="1027" y="2402"/>
              <a:ext cx="1080" cy="261"/>
            </a:xfrm>
            <a:custGeom>
              <a:avLst/>
              <a:gdLst>
                <a:gd name="T0" fmla="*/ 0 w 1080"/>
                <a:gd name="T1" fmla="*/ 229 h 262"/>
                <a:gd name="T2" fmla="*/ 312 w 1080"/>
                <a:gd name="T3" fmla="*/ 229 h 262"/>
                <a:gd name="T4" fmla="*/ 416 w 1080"/>
                <a:gd name="T5" fmla="*/ 57 h 262"/>
                <a:gd name="T6" fmla="*/ 512 w 1080"/>
                <a:gd name="T7" fmla="*/ 1 h 262"/>
                <a:gd name="T8" fmla="*/ 624 w 1080"/>
                <a:gd name="T9" fmla="*/ 65 h 262"/>
                <a:gd name="T10" fmla="*/ 704 w 1080"/>
                <a:gd name="T11" fmla="*/ 213 h 262"/>
                <a:gd name="T12" fmla="*/ 1080 w 1080"/>
                <a:gd name="T13" fmla="*/ 229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4" name="Freeform 44"/>
            <p:cNvSpPr>
              <a:spLocks/>
            </p:cNvSpPr>
            <p:nvPr/>
          </p:nvSpPr>
          <p:spPr bwMode="auto">
            <a:xfrm rot="5462671" flipH="1">
              <a:off x="2876" y="2282"/>
              <a:ext cx="1080" cy="538"/>
            </a:xfrm>
            <a:custGeom>
              <a:avLst/>
              <a:gdLst>
                <a:gd name="T0" fmla="*/ 0 w 1080"/>
                <a:gd name="T1" fmla="*/ 4140 h 262"/>
                <a:gd name="T2" fmla="*/ 312 w 1080"/>
                <a:gd name="T3" fmla="*/ 4140 h 262"/>
                <a:gd name="T4" fmla="*/ 416 w 1080"/>
                <a:gd name="T5" fmla="*/ 1012 h 262"/>
                <a:gd name="T6" fmla="*/ 512 w 1080"/>
                <a:gd name="T7" fmla="*/ 16 h 262"/>
                <a:gd name="T8" fmla="*/ 624 w 1080"/>
                <a:gd name="T9" fmla="*/ 1152 h 262"/>
                <a:gd name="T10" fmla="*/ 704 w 1080"/>
                <a:gd name="T11" fmla="*/ 3863 h 262"/>
                <a:gd name="T12" fmla="*/ 1080 w 1080"/>
                <a:gd name="T13" fmla="*/ 414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5" name="Freeform 45"/>
            <p:cNvSpPr>
              <a:spLocks/>
            </p:cNvSpPr>
            <p:nvPr/>
          </p:nvSpPr>
          <p:spPr bwMode="auto">
            <a:xfrm rot="5462671" flipH="1">
              <a:off x="2248" y="2255"/>
              <a:ext cx="1080" cy="501"/>
            </a:xfrm>
            <a:custGeom>
              <a:avLst/>
              <a:gdLst>
                <a:gd name="T0" fmla="*/ 0 w 1080"/>
                <a:gd name="T1" fmla="*/ 3119 h 262"/>
                <a:gd name="T2" fmla="*/ 312 w 1080"/>
                <a:gd name="T3" fmla="*/ 3119 h 262"/>
                <a:gd name="T4" fmla="*/ 416 w 1080"/>
                <a:gd name="T5" fmla="*/ 761 h 262"/>
                <a:gd name="T6" fmla="*/ 512 w 1080"/>
                <a:gd name="T7" fmla="*/ 15 h 262"/>
                <a:gd name="T8" fmla="*/ 624 w 1080"/>
                <a:gd name="T9" fmla="*/ 866 h 262"/>
                <a:gd name="T10" fmla="*/ 704 w 1080"/>
                <a:gd name="T11" fmla="*/ 2903 h 262"/>
                <a:gd name="T12" fmla="*/ 1080 w 1080"/>
                <a:gd name="T13" fmla="*/ 3119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6" name="Freeform 46"/>
            <p:cNvSpPr>
              <a:spLocks/>
            </p:cNvSpPr>
            <p:nvPr/>
          </p:nvSpPr>
          <p:spPr bwMode="auto">
            <a:xfrm rot="5462671" flipH="1">
              <a:off x="1661" y="2336"/>
              <a:ext cx="1080" cy="417"/>
            </a:xfrm>
            <a:custGeom>
              <a:avLst/>
              <a:gdLst>
                <a:gd name="T0" fmla="*/ 0 w 1080"/>
                <a:gd name="T1" fmla="*/ 1495 h 262"/>
                <a:gd name="T2" fmla="*/ 312 w 1080"/>
                <a:gd name="T3" fmla="*/ 1495 h 262"/>
                <a:gd name="T4" fmla="*/ 416 w 1080"/>
                <a:gd name="T5" fmla="*/ 368 h 262"/>
                <a:gd name="T6" fmla="*/ 512 w 1080"/>
                <a:gd name="T7" fmla="*/ 8 h 262"/>
                <a:gd name="T8" fmla="*/ 624 w 1080"/>
                <a:gd name="T9" fmla="*/ 415 h 262"/>
                <a:gd name="T10" fmla="*/ 704 w 1080"/>
                <a:gd name="T11" fmla="*/ 1391 h 262"/>
                <a:gd name="T12" fmla="*/ 1080 w 1080"/>
                <a:gd name="T13" fmla="*/ 149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7" name="Freeform 47"/>
            <p:cNvSpPr>
              <a:spLocks/>
            </p:cNvSpPr>
            <p:nvPr/>
          </p:nvSpPr>
          <p:spPr bwMode="auto">
            <a:xfrm rot="5462671" flipH="1">
              <a:off x="4128" y="2138"/>
              <a:ext cx="1080" cy="865"/>
            </a:xfrm>
            <a:custGeom>
              <a:avLst/>
              <a:gdLst>
                <a:gd name="T0" fmla="*/ 0 w 1080"/>
                <a:gd name="T1" fmla="*/ 27677 h 262"/>
                <a:gd name="T2" fmla="*/ 312 w 1080"/>
                <a:gd name="T3" fmla="*/ 27677 h 262"/>
                <a:gd name="T4" fmla="*/ 416 w 1080"/>
                <a:gd name="T5" fmla="*/ 6768 h 262"/>
                <a:gd name="T6" fmla="*/ 512 w 1080"/>
                <a:gd name="T7" fmla="*/ 109 h 262"/>
                <a:gd name="T8" fmla="*/ 624 w 1080"/>
                <a:gd name="T9" fmla="*/ 7739 h 262"/>
                <a:gd name="T10" fmla="*/ 704 w 1080"/>
                <a:gd name="T11" fmla="*/ 25768 h 262"/>
                <a:gd name="T12" fmla="*/ 1080 w 1080"/>
                <a:gd name="T13" fmla="*/ 2767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3317" name="Line 2"/>
          <p:cNvSpPr>
            <a:spLocks noChangeShapeType="1"/>
          </p:cNvSpPr>
          <p:nvPr/>
        </p:nvSpPr>
        <p:spPr bwMode="auto">
          <a:xfrm>
            <a:off x="0" y="3783013"/>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3" name="Group 104"/>
          <p:cNvGrpSpPr>
            <a:grpSpLocks/>
          </p:cNvGrpSpPr>
          <p:nvPr/>
        </p:nvGrpSpPr>
        <p:grpSpPr bwMode="auto">
          <a:xfrm>
            <a:off x="1368425" y="-304800"/>
            <a:ext cx="8229600" cy="3230563"/>
            <a:chOff x="862" y="-192"/>
            <a:chExt cx="5184" cy="2035"/>
          </a:xfrm>
        </p:grpSpPr>
        <p:sp>
          <p:nvSpPr>
            <p:cNvPr id="13396" name="Line 3"/>
            <p:cNvSpPr>
              <a:spLocks noChangeShapeType="1"/>
            </p:cNvSpPr>
            <p:nvPr/>
          </p:nvSpPr>
          <p:spPr bwMode="auto">
            <a:xfrm rot="20265700" flipV="1">
              <a:off x="862" y="-192"/>
              <a:ext cx="3463" cy="177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7" name="Line 4"/>
            <p:cNvSpPr>
              <a:spLocks noChangeShapeType="1"/>
            </p:cNvSpPr>
            <p:nvPr/>
          </p:nvSpPr>
          <p:spPr bwMode="auto">
            <a:xfrm rot="20265700" flipV="1">
              <a:off x="1483" y="-18"/>
              <a:ext cx="3193" cy="166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8" name="Line 5"/>
            <p:cNvSpPr>
              <a:spLocks noChangeShapeType="1"/>
            </p:cNvSpPr>
            <p:nvPr/>
          </p:nvSpPr>
          <p:spPr bwMode="auto">
            <a:xfrm rot="20265700" flipV="1">
              <a:off x="2062" y="181"/>
              <a:ext cx="2832" cy="150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9" name="Line 6"/>
            <p:cNvSpPr>
              <a:spLocks noChangeShapeType="1"/>
            </p:cNvSpPr>
            <p:nvPr/>
          </p:nvSpPr>
          <p:spPr bwMode="auto">
            <a:xfrm rot="20265700" flipV="1">
              <a:off x="2749" y="369"/>
              <a:ext cx="2580" cy="13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400" name="Line 7"/>
            <p:cNvSpPr>
              <a:spLocks noChangeShapeType="1"/>
            </p:cNvSpPr>
            <p:nvPr/>
          </p:nvSpPr>
          <p:spPr bwMode="auto">
            <a:xfrm rot="20265700" flipV="1">
              <a:off x="3328" y="626"/>
              <a:ext cx="2340" cy="11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401" name="Line 8"/>
            <p:cNvSpPr>
              <a:spLocks noChangeShapeType="1"/>
            </p:cNvSpPr>
            <p:nvPr/>
          </p:nvSpPr>
          <p:spPr bwMode="auto">
            <a:xfrm rot="20265700" flipV="1">
              <a:off x="3982" y="787"/>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2000250" y="3160713"/>
            <a:ext cx="4987925" cy="425450"/>
            <a:chOff x="1260" y="2848"/>
            <a:chExt cx="3142" cy="268"/>
          </a:xfrm>
        </p:grpSpPr>
        <p:grpSp>
          <p:nvGrpSpPr>
            <p:cNvPr id="5" name="Group 18"/>
            <p:cNvGrpSpPr>
              <a:grpSpLocks/>
            </p:cNvGrpSpPr>
            <p:nvPr/>
          </p:nvGrpSpPr>
          <p:grpSpPr bwMode="auto">
            <a:xfrm>
              <a:off x="3014" y="2856"/>
              <a:ext cx="228" cy="236"/>
              <a:chOff x="3828" y="2716"/>
              <a:chExt cx="228" cy="236"/>
            </a:xfrm>
          </p:grpSpPr>
          <p:sp>
            <p:nvSpPr>
              <p:cNvPr id="13393"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4"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5"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2"/>
            <p:cNvGrpSpPr>
              <a:grpSpLocks/>
            </p:cNvGrpSpPr>
            <p:nvPr/>
          </p:nvGrpSpPr>
          <p:grpSpPr bwMode="auto">
            <a:xfrm>
              <a:off x="2410" y="2856"/>
              <a:ext cx="228" cy="236"/>
              <a:chOff x="3828" y="2716"/>
              <a:chExt cx="228" cy="236"/>
            </a:xfrm>
          </p:grpSpPr>
          <p:sp>
            <p:nvSpPr>
              <p:cNvPr id="13390"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1"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2"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6"/>
            <p:cNvGrpSpPr>
              <a:grpSpLocks/>
            </p:cNvGrpSpPr>
            <p:nvPr/>
          </p:nvGrpSpPr>
          <p:grpSpPr bwMode="auto">
            <a:xfrm>
              <a:off x="3566" y="2880"/>
              <a:ext cx="228" cy="236"/>
              <a:chOff x="3828" y="2716"/>
              <a:chExt cx="228" cy="236"/>
            </a:xfrm>
          </p:grpSpPr>
          <p:sp>
            <p:nvSpPr>
              <p:cNvPr id="13387"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8"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9"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0"/>
            <p:cNvGrpSpPr>
              <a:grpSpLocks/>
            </p:cNvGrpSpPr>
            <p:nvPr/>
          </p:nvGrpSpPr>
          <p:grpSpPr bwMode="auto">
            <a:xfrm>
              <a:off x="4174" y="2880"/>
              <a:ext cx="228" cy="236"/>
              <a:chOff x="3828" y="2716"/>
              <a:chExt cx="228" cy="236"/>
            </a:xfrm>
          </p:grpSpPr>
          <p:sp>
            <p:nvSpPr>
              <p:cNvPr id="13384"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5"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6"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4"/>
            <p:cNvGrpSpPr>
              <a:grpSpLocks/>
            </p:cNvGrpSpPr>
            <p:nvPr/>
          </p:nvGrpSpPr>
          <p:grpSpPr bwMode="auto">
            <a:xfrm>
              <a:off x="1260" y="2848"/>
              <a:ext cx="228" cy="236"/>
              <a:chOff x="3828" y="2716"/>
              <a:chExt cx="228" cy="236"/>
            </a:xfrm>
          </p:grpSpPr>
          <p:sp>
            <p:nvSpPr>
              <p:cNvPr id="13381" name="Arc 3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2" name="Line 3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3" name="Line 3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0" name="Group 38"/>
            <p:cNvGrpSpPr>
              <a:grpSpLocks/>
            </p:cNvGrpSpPr>
            <p:nvPr/>
          </p:nvGrpSpPr>
          <p:grpSpPr bwMode="auto">
            <a:xfrm>
              <a:off x="1851" y="2860"/>
              <a:ext cx="228" cy="236"/>
              <a:chOff x="3828" y="2716"/>
              <a:chExt cx="228" cy="236"/>
            </a:xfrm>
          </p:grpSpPr>
          <p:sp>
            <p:nvSpPr>
              <p:cNvPr id="13378" name="Arc 3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79" name="Line 4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0" name="Line 4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grpSp>
        <p:nvGrpSpPr>
          <p:cNvPr id="11" name="Group 107"/>
          <p:cNvGrpSpPr>
            <a:grpSpLocks/>
          </p:cNvGrpSpPr>
          <p:nvPr/>
        </p:nvGrpSpPr>
        <p:grpSpPr bwMode="auto">
          <a:xfrm>
            <a:off x="1217613" y="-279400"/>
            <a:ext cx="8281987" cy="3094038"/>
            <a:chOff x="767" y="-176"/>
            <a:chExt cx="5217" cy="1949"/>
          </a:xfrm>
        </p:grpSpPr>
        <p:sp>
          <p:nvSpPr>
            <p:cNvPr id="13366" name="Line 49"/>
            <p:cNvSpPr>
              <a:spLocks noChangeShapeType="1"/>
            </p:cNvSpPr>
            <p:nvPr/>
          </p:nvSpPr>
          <p:spPr bwMode="auto">
            <a:xfrm rot="20012974" flipV="1">
              <a:off x="767" y="-176"/>
              <a:ext cx="3540" cy="163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67" name="Line 50"/>
            <p:cNvSpPr>
              <a:spLocks noChangeShapeType="1"/>
            </p:cNvSpPr>
            <p:nvPr/>
          </p:nvSpPr>
          <p:spPr bwMode="auto">
            <a:xfrm rot="20012974" flipV="1">
              <a:off x="1426" y="2"/>
              <a:ext cx="3181" cy="154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68" name="Line 51"/>
            <p:cNvSpPr>
              <a:spLocks noChangeShapeType="1"/>
            </p:cNvSpPr>
            <p:nvPr/>
          </p:nvSpPr>
          <p:spPr bwMode="auto">
            <a:xfrm rot="20012974" flipV="1">
              <a:off x="2048" y="183"/>
              <a:ext cx="2833" cy="139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69" name="Line 52"/>
            <p:cNvSpPr>
              <a:spLocks noChangeShapeType="1"/>
            </p:cNvSpPr>
            <p:nvPr/>
          </p:nvSpPr>
          <p:spPr bwMode="auto">
            <a:xfrm rot="20012974" flipV="1">
              <a:off x="2664" y="361"/>
              <a:ext cx="2572" cy="129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70" name="Line 53"/>
            <p:cNvSpPr>
              <a:spLocks noChangeShapeType="1"/>
            </p:cNvSpPr>
            <p:nvPr/>
          </p:nvSpPr>
          <p:spPr bwMode="auto">
            <a:xfrm rot="20012974" flipV="1">
              <a:off x="3264" y="578"/>
              <a:ext cx="2311" cy="117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71" name="Line 54"/>
            <p:cNvSpPr>
              <a:spLocks noChangeShapeType="1"/>
            </p:cNvSpPr>
            <p:nvPr/>
          </p:nvSpPr>
          <p:spPr bwMode="auto">
            <a:xfrm rot="20012974" flipV="1">
              <a:off x="3920" y="717"/>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2" name="Group 90"/>
          <p:cNvGrpSpPr>
            <a:grpSpLocks/>
          </p:cNvGrpSpPr>
          <p:nvPr/>
        </p:nvGrpSpPr>
        <p:grpSpPr bwMode="auto">
          <a:xfrm>
            <a:off x="2233613" y="3200400"/>
            <a:ext cx="4856162" cy="774700"/>
            <a:chOff x="1407" y="2016"/>
            <a:chExt cx="3059" cy="488"/>
          </a:xfrm>
        </p:grpSpPr>
        <p:sp>
          <p:nvSpPr>
            <p:cNvPr id="13360" name="Freeform 66"/>
            <p:cNvSpPr>
              <a:spLocks/>
            </p:cNvSpPr>
            <p:nvPr/>
          </p:nvSpPr>
          <p:spPr bwMode="auto">
            <a:xfrm>
              <a:off x="1407"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1" name="Freeform 71"/>
            <p:cNvSpPr>
              <a:spLocks/>
            </p:cNvSpPr>
            <p:nvPr/>
          </p:nvSpPr>
          <p:spPr bwMode="auto">
            <a:xfrm>
              <a:off x="1983"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2" name="Freeform 74"/>
            <p:cNvSpPr>
              <a:spLocks/>
            </p:cNvSpPr>
            <p:nvPr/>
          </p:nvSpPr>
          <p:spPr bwMode="auto">
            <a:xfrm>
              <a:off x="2544"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3" name="Freeform 77"/>
            <p:cNvSpPr>
              <a:spLocks/>
            </p:cNvSpPr>
            <p:nvPr/>
          </p:nvSpPr>
          <p:spPr bwMode="auto">
            <a:xfrm>
              <a:off x="3168"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4" name="Freeform 80"/>
            <p:cNvSpPr>
              <a:spLocks/>
            </p:cNvSpPr>
            <p:nvPr/>
          </p:nvSpPr>
          <p:spPr bwMode="auto">
            <a:xfrm>
              <a:off x="3711" y="2027"/>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5" name="Freeform 83"/>
            <p:cNvSpPr>
              <a:spLocks/>
            </p:cNvSpPr>
            <p:nvPr/>
          </p:nvSpPr>
          <p:spPr bwMode="auto">
            <a:xfrm>
              <a:off x="4320"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grpSp>
        <p:nvGrpSpPr>
          <p:cNvPr id="13" name="Group 99"/>
          <p:cNvGrpSpPr>
            <a:grpSpLocks/>
          </p:cNvGrpSpPr>
          <p:nvPr/>
        </p:nvGrpSpPr>
        <p:grpSpPr bwMode="auto">
          <a:xfrm>
            <a:off x="2286000" y="3810000"/>
            <a:ext cx="4673600" cy="76200"/>
            <a:chOff x="912" y="1488"/>
            <a:chExt cx="2944" cy="48"/>
          </a:xfrm>
        </p:grpSpPr>
        <p:sp>
          <p:nvSpPr>
            <p:cNvPr id="13354" name="Oval 93"/>
            <p:cNvSpPr>
              <a:spLocks noChangeArrowheads="1"/>
            </p:cNvSpPr>
            <p:nvPr/>
          </p:nvSpPr>
          <p:spPr bwMode="auto">
            <a:xfrm>
              <a:off x="912"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5" name="Oval 94"/>
            <p:cNvSpPr>
              <a:spLocks noChangeArrowheads="1"/>
            </p:cNvSpPr>
            <p:nvPr/>
          </p:nvSpPr>
          <p:spPr bwMode="auto">
            <a:xfrm>
              <a:off x="148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6" name="Oval 95"/>
            <p:cNvSpPr>
              <a:spLocks noChangeArrowheads="1"/>
            </p:cNvSpPr>
            <p:nvPr/>
          </p:nvSpPr>
          <p:spPr bwMode="auto">
            <a:xfrm>
              <a:off x="20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7" name="Oval 96"/>
            <p:cNvSpPr>
              <a:spLocks noChangeArrowheads="1"/>
            </p:cNvSpPr>
            <p:nvPr/>
          </p:nvSpPr>
          <p:spPr bwMode="auto">
            <a:xfrm>
              <a:off x="26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8" name="Oval 97"/>
            <p:cNvSpPr>
              <a:spLocks noChangeArrowheads="1"/>
            </p:cNvSpPr>
            <p:nvPr/>
          </p:nvSpPr>
          <p:spPr bwMode="auto">
            <a:xfrm>
              <a:off x="3216"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9" name="Oval 98"/>
            <p:cNvSpPr>
              <a:spLocks noChangeArrowheads="1"/>
            </p:cNvSpPr>
            <p:nvPr/>
          </p:nvSpPr>
          <p:spPr bwMode="auto">
            <a:xfrm>
              <a:off x="380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grpSp>
      <p:sp>
        <p:nvSpPr>
          <p:cNvPr id="13323" name="Text Box 100"/>
          <p:cNvSpPr txBox="1">
            <a:spLocks noChangeArrowheads="1"/>
          </p:cNvSpPr>
          <p:nvPr/>
        </p:nvSpPr>
        <p:spPr bwMode="auto">
          <a:xfrm>
            <a:off x="1584325" y="171450"/>
            <a:ext cx="1425575" cy="1066800"/>
          </a:xfrm>
          <a:prstGeom prst="rect">
            <a:avLst/>
          </a:prstGeom>
          <a:noFill/>
          <a:ln w="12700">
            <a:noFill/>
            <a:miter lim="800000"/>
            <a:headEnd/>
            <a:tailEnd/>
          </a:ln>
        </p:spPr>
        <p:txBody>
          <a:bodyPr wrap="none">
            <a:spAutoFit/>
          </a:bodyPr>
          <a:lstStyle/>
          <a:p>
            <a:r>
              <a:rPr lang="en-AU" sz="3200" b="1" smtClean="0">
                <a:solidFill>
                  <a:srgbClr val="FFFFFF"/>
                </a:solidFill>
                <a:cs typeface="Arial" pitchFamily="34" charset="0"/>
              </a:rPr>
              <a:t>Phased</a:t>
            </a:r>
          </a:p>
          <a:p>
            <a:r>
              <a:rPr lang="en-AU" sz="3200" b="1" smtClean="0">
                <a:solidFill>
                  <a:srgbClr val="FFFFFF"/>
                </a:solidFill>
                <a:cs typeface="Arial" pitchFamily="34" charset="0"/>
              </a:rPr>
              <a:t>Array</a:t>
            </a:r>
            <a:endParaRPr lang="en-AU" sz="2400" smtClean="0">
              <a:solidFill>
                <a:srgbClr val="FFFFFF"/>
              </a:solidFill>
              <a:cs typeface="Arial" pitchFamily="34" charset="0"/>
            </a:endParaRPr>
          </a:p>
        </p:txBody>
      </p:sp>
      <p:grpSp>
        <p:nvGrpSpPr>
          <p:cNvPr id="14" name="Group 103"/>
          <p:cNvGrpSpPr>
            <a:grpSpLocks/>
          </p:cNvGrpSpPr>
          <p:nvPr/>
        </p:nvGrpSpPr>
        <p:grpSpPr bwMode="auto">
          <a:xfrm>
            <a:off x="2057400" y="3352800"/>
            <a:ext cx="6553200" cy="847725"/>
            <a:chOff x="1296" y="2112"/>
            <a:chExt cx="4128" cy="534"/>
          </a:xfrm>
        </p:grpSpPr>
        <p:grpSp>
          <p:nvGrpSpPr>
            <p:cNvPr id="15" name="Group 91"/>
            <p:cNvGrpSpPr>
              <a:grpSpLocks/>
            </p:cNvGrpSpPr>
            <p:nvPr/>
          </p:nvGrpSpPr>
          <p:grpSpPr bwMode="auto">
            <a:xfrm>
              <a:off x="1296" y="2400"/>
              <a:ext cx="3234" cy="246"/>
              <a:chOff x="1311" y="2394"/>
              <a:chExt cx="3234" cy="246"/>
            </a:xfrm>
          </p:grpSpPr>
          <p:sp>
            <p:nvSpPr>
              <p:cNvPr id="13348" name="AutoShape 60"/>
              <p:cNvSpPr>
                <a:spLocks noChangeArrowheads="1"/>
              </p:cNvSpPr>
              <p:nvPr/>
            </p:nvSpPr>
            <p:spPr bwMode="auto">
              <a:xfrm flipV="1">
                <a:off x="1311"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49" name="AutoShape 70"/>
              <p:cNvSpPr>
                <a:spLocks noChangeArrowheads="1"/>
              </p:cNvSpPr>
              <p:nvPr/>
            </p:nvSpPr>
            <p:spPr bwMode="auto">
              <a:xfrm flipV="1">
                <a:off x="1887"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0" name="AutoShape 73"/>
              <p:cNvSpPr>
                <a:spLocks noChangeArrowheads="1"/>
              </p:cNvSpPr>
              <p:nvPr/>
            </p:nvSpPr>
            <p:spPr bwMode="auto">
              <a:xfrm flipV="1">
                <a:off x="2448"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1" name="AutoShape 76"/>
              <p:cNvSpPr>
                <a:spLocks noChangeArrowheads="1"/>
              </p:cNvSpPr>
              <p:nvPr/>
            </p:nvSpPr>
            <p:spPr bwMode="auto">
              <a:xfrm flipV="1">
                <a:off x="3072"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2" name="AutoShape 79"/>
              <p:cNvSpPr>
                <a:spLocks noChangeArrowheads="1"/>
              </p:cNvSpPr>
              <p:nvPr/>
            </p:nvSpPr>
            <p:spPr bwMode="auto">
              <a:xfrm flipV="1">
                <a:off x="3615" y="2405"/>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3" name="AutoShape 82"/>
              <p:cNvSpPr>
                <a:spLocks noChangeArrowheads="1"/>
              </p:cNvSpPr>
              <p:nvPr/>
            </p:nvSpPr>
            <p:spPr bwMode="auto">
              <a:xfrm flipV="1">
                <a:off x="4224"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grpSp>
        <p:sp>
          <p:nvSpPr>
            <p:cNvPr id="13347" name="AutoShape 102"/>
            <p:cNvSpPr>
              <a:spLocks noChangeArrowheads="1"/>
            </p:cNvSpPr>
            <p:nvPr/>
          </p:nvSpPr>
          <p:spPr bwMode="auto">
            <a:xfrm>
              <a:off x="4704" y="2112"/>
              <a:ext cx="720" cy="384"/>
            </a:xfrm>
            <a:prstGeom prst="wedgeRoundRectCallout">
              <a:avLst>
                <a:gd name="adj1" fmla="val -68333"/>
                <a:gd name="adj2" fmla="val 70051"/>
                <a:gd name="adj3" fmla="val 16667"/>
              </a:avLst>
            </a:prstGeom>
            <a:solidFill>
              <a:schemeClr val="tx1"/>
            </a:solidFill>
            <a:ln w="12700">
              <a:solidFill>
                <a:schemeClr val="tx1"/>
              </a:solidFill>
              <a:miter lim="800000"/>
              <a:headEnd/>
              <a:tailEnd/>
            </a:ln>
          </p:spPr>
          <p:txBody>
            <a:bodyPr wrap="none" anchor="ctr"/>
            <a:lstStyle/>
            <a:p>
              <a:pPr algn="ctr"/>
              <a:r>
                <a:rPr lang="en-AU" smtClean="0">
                  <a:solidFill>
                    <a:srgbClr val="FF0000"/>
                  </a:solidFill>
                  <a:cs typeface="Arial" pitchFamily="34" charset="0"/>
                </a:rPr>
                <a:t>Split signal</a:t>
              </a:r>
            </a:p>
            <a:p>
              <a:pPr algn="ctr"/>
              <a:r>
                <a:rPr lang="en-AU" smtClean="0">
                  <a:solidFill>
                    <a:srgbClr val="FF0000"/>
                  </a:solidFill>
                  <a:cs typeface="Arial" pitchFamily="34" charset="0"/>
                </a:rPr>
                <a:t>no S/N loss</a:t>
              </a:r>
              <a:endParaRPr lang="en-AU" sz="2400" smtClean="0">
                <a:solidFill>
                  <a:srgbClr val="FFFFFF"/>
                </a:solidFill>
                <a:cs typeface="Arial" pitchFamily="34" charset="0"/>
              </a:endParaRPr>
            </a:p>
          </p:txBody>
        </p:sp>
      </p:grpSp>
      <p:grpSp>
        <p:nvGrpSpPr>
          <p:cNvPr id="16" name="Group 111"/>
          <p:cNvGrpSpPr>
            <a:grpSpLocks/>
          </p:cNvGrpSpPr>
          <p:nvPr/>
        </p:nvGrpSpPr>
        <p:grpSpPr bwMode="auto">
          <a:xfrm>
            <a:off x="0" y="3651250"/>
            <a:ext cx="8405813" cy="2292350"/>
            <a:chOff x="0" y="2300"/>
            <a:chExt cx="5295" cy="1444"/>
          </a:xfrm>
        </p:grpSpPr>
        <p:grpSp>
          <p:nvGrpSpPr>
            <p:cNvPr id="17" name="Group 109"/>
            <p:cNvGrpSpPr>
              <a:grpSpLocks/>
            </p:cNvGrpSpPr>
            <p:nvPr/>
          </p:nvGrpSpPr>
          <p:grpSpPr bwMode="auto">
            <a:xfrm>
              <a:off x="0" y="2300"/>
              <a:ext cx="5295" cy="1156"/>
              <a:chOff x="0" y="2300"/>
              <a:chExt cx="5295" cy="1156"/>
            </a:xfrm>
          </p:grpSpPr>
          <p:grpSp>
            <p:nvGrpSpPr>
              <p:cNvPr id="18" name="Group 9"/>
              <p:cNvGrpSpPr>
                <a:grpSpLocks/>
              </p:cNvGrpSpPr>
              <p:nvPr/>
            </p:nvGrpSpPr>
            <p:grpSpPr bwMode="auto">
              <a:xfrm>
                <a:off x="1439" y="2300"/>
                <a:ext cx="3856" cy="1145"/>
                <a:chOff x="1439" y="2818"/>
                <a:chExt cx="3856" cy="1145"/>
              </a:xfrm>
            </p:grpSpPr>
            <p:sp>
              <p:nvSpPr>
                <p:cNvPr id="13340" name="Freeform 10"/>
                <p:cNvSpPr>
                  <a:spLocks/>
                </p:cNvSpPr>
                <p:nvPr/>
              </p:nvSpPr>
              <p:spPr bwMode="invGray">
                <a:xfrm rot="5462671" flipH="1">
                  <a:off x="3577" y="2998"/>
                  <a:ext cx="1080" cy="848"/>
                </a:xfrm>
                <a:custGeom>
                  <a:avLst/>
                  <a:gdLst>
                    <a:gd name="T0" fmla="*/ 0 w 1080"/>
                    <a:gd name="T1" fmla="*/ 25560 h 262"/>
                    <a:gd name="T2" fmla="*/ 312 w 1080"/>
                    <a:gd name="T3" fmla="*/ 25560 h 262"/>
                    <a:gd name="T4" fmla="*/ 416 w 1080"/>
                    <a:gd name="T5" fmla="*/ 6243 h 262"/>
                    <a:gd name="T6" fmla="*/ 512 w 1080"/>
                    <a:gd name="T7" fmla="*/ 104 h 262"/>
                    <a:gd name="T8" fmla="*/ 624 w 1080"/>
                    <a:gd name="T9" fmla="*/ 7124 h 262"/>
                    <a:gd name="T10" fmla="*/ 704 w 1080"/>
                    <a:gd name="T11" fmla="*/ 23802 h 262"/>
                    <a:gd name="T12" fmla="*/ 1080 w 1080"/>
                    <a:gd name="T13" fmla="*/ 2556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1" name="Freeform 11"/>
                <p:cNvSpPr>
                  <a:spLocks/>
                </p:cNvSpPr>
                <p:nvPr/>
              </p:nvSpPr>
              <p:spPr bwMode="invGray">
                <a:xfrm rot="5462671" flipH="1">
                  <a:off x="923" y="3365"/>
                  <a:ext cx="1080" cy="47"/>
                </a:xfrm>
                <a:custGeom>
                  <a:avLst/>
                  <a:gdLst>
                    <a:gd name="T0" fmla="*/ 0 w 1080"/>
                    <a:gd name="T1" fmla="*/ 0 h 262"/>
                    <a:gd name="T2" fmla="*/ 312 w 1080"/>
                    <a:gd name="T3" fmla="*/ 0 h 262"/>
                    <a:gd name="T4" fmla="*/ 416 w 1080"/>
                    <a:gd name="T5" fmla="*/ 0 h 262"/>
                    <a:gd name="T6" fmla="*/ 512 w 1080"/>
                    <a:gd name="T7" fmla="*/ 0 h 262"/>
                    <a:gd name="T8" fmla="*/ 624 w 1080"/>
                    <a:gd name="T9" fmla="*/ 0 h 262"/>
                    <a:gd name="T10" fmla="*/ 704 w 1080"/>
                    <a:gd name="T11" fmla="*/ 0 h 262"/>
                    <a:gd name="T12" fmla="*/ 1080 w 1080"/>
                    <a:gd name="T13" fmla="*/ 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2" name="Freeform 12"/>
                <p:cNvSpPr>
                  <a:spLocks/>
                </p:cNvSpPr>
                <p:nvPr/>
              </p:nvSpPr>
              <p:spPr bwMode="invGray">
                <a:xfrm rot="5462671" flipH="1">
                  <a:off x="2903" y="3102"/>
                  <a:ext cx="1080" cy="612"/>
                </a:xfrm>
                <a:custGeom>
                  <a:avLst/>
                  <a:gdLst>
                    <a:gd name="T0" fmla="*/ 0 w 1080"/>
                    <a:gd name="T1" fmla="*/ 6935 h 262"/>
                    <a:gd name="T2" fmla="*/ 312 w 1080"/>
                    <a:gd name="T3" fmla="*/ 6935 h 262"/>
                    <a:gd name="T4" fmla="*/ 416 w 1080"/>
                    <a:gd name="T5" fmla="*/ 1696 h 262"/>
                    <a:gd name="T6" fmla="*/ 512 w 1080"/>
                    <a:gd name="T7" fmla="*/ 28 h 262"/>
                    <a:gd name="T8" fmla="*/ 624 w 1080"/>
                    <a:gd name="T9" fmla="*/ 1936 h 262"/>
                    <a:gd name="T10" fmla="*/ 704 w 1080"/>
                    <a:gd name="T11" fmla="*/ 6461 h 262"/>
                    <a:gd name="T12" fmla="*/ 1080 w 1080"/>
                    <a:gd name="T13" fmla="*/ 693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3" name="Freeform 13"/>
                <p:cNvSpPr>
                  <a:spLocks/>
                </p:cNvSpPr>
                <p:nvPr/>
              </p:nvSpPr>
              <p:spPr bwMode="invGray">
                <a:xfrm rot="5462671" flipH="1">
                  <a:off x="2228" y="3128"/>
                  <a:ext cx="1080" cy="460"/>
                </a:xfrm>
                <a:custGeom>
                  <a:avLst/>
                  <a:gdLst>
                    <a:gd name="T0" fmla="*/ 0 w 1080"/>
                    <a:gd name="T1" fmla="*/ 2214 h 262"/>
                    <a:gd name="T2" fmla="*/ 312 w 1080"/>
                    <a:gd name="T3" fmla="*/ 2214 h 262"/>
                    <a:gd name="T4" fmla="*/ 416 w 1080"/>
                    <a:gd name="T5" fmla="*/ 543 h 262"/>
                    <a:gd name="T6" fmla="*/ 512 w 1080"/>
                    <a:gd name="T7" fmla="*/ 12 h 262"/>
                    <a:gd name="T8" fmla="*/ 624 w 1080"/>
                    <a:gd name="T9" fmla="*/ 616 h 262"/>
                    <a:gd name="T10" fmla="*/ 704 w 1080"/>
                    <a:gd name="T11" fmla="*/ 2063 h 262"/>
                    <a:gd name="T12" fmla="*/ 1080 w 1080"/>
                    <a:gd name="T13" fmla="*/ 2214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4" name="Freeform 14"/>
                <p:cNvSpPr>
                  <a:spLocks/>
                </p:cNvSpPr>
                <p:nvPr/>
              </p:nvSpPr>
              <p:spPr bwMode="invGray">
                <a:xfrm rot="5462671" flipH="1">
                  <a:off x="1594" y="3253"/>
                  <a:ext cx="1080" cy="296"/>
                </a:xfrm>
                <a:custGeom>
                  <a:avLst/>
                  <a:gdLst>
                    <a:gd name="T0" fmla="*/ 0 w 1080"/>
                    <a:gd name="T1" fmla="*/ 380 h 262"/>
                    <a:gd name="T2" fmla="*/ 312 w 1080"/>
                    <a:gd name="T3" fmla="*/ 380 h 262"/>
                    <a:gd name="T4" fmla="*/ 416 w 1080"/>
                    <a:gd name="T5" fmla="*/ 92 h 262"/>
                    <a:gd name="T6" fmla="*/ 512 w 1080"/>
                    <a:gd name="T7" fmla="*/ 1 h 262"/>
                    <a:gd name="T8" fmla="*/ 624 w 1080"/>
                    <a:gd name="T9" fmla="*/ 105 h 262"/>
                    <a:gd name="T10" fmla="*/ 704 w 1080"/>
                    <a:gd name="T11" fmla="*/ 354 h 262"/>
                    <a:gd name="T12" fmla="*/ 1080 w 1080"/>
                    <a:gd name="T13" fmla="*/ 38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5" name="Freeform 15"/>
                <p:cNvSpPr>
                  <a:spLocks/>
                </p:cNvSpPr>
                <p:nvPr/>
              </p:nvSpPr>
              <p:spPr bwMode="invGray">
                <a:xfrm rot="5462671" flipH="1">
                  <a:off x="4225" y="2893"/>
                  <a:ext cx="1080" cy="1060"/>
                </a:xfrm>
                <a:custGeom>
                  <a:avLst/>
                  <a:gdLst>
                    <a:gd name="T0" fmla="*/ 0 w 1080"/>
                    <a:gd name="T1" fmla="*/ 62447 h 262"/>
                    <a:gd name="T2" fmla="*/ 312 w 1080"/>
                    <a:gd name="T3" fmla="*/ 62447 h 262"/>
                    <a:gd name="T4" fmla="*/ 416 w 1080"/>
                    <a:gd name="T5" fmla="*/ 15305 h 262"/>
                    <a:gd name="T6" fmla="*/ 512 w 1080"/>
                    <a:gd name="T7" fmla="*/ 263 h 262"/>
                    <a:gd name="T8" fmla="*/ 624 w 1080"/>
                    <a:gd name="T9" fmla="*/ 17417 h 262"/>
                    <a:gd name="T10" fmla="*/ 704 w 1080"/>
                    <a:gd name="T11" fmla="*/ 58142 h 262"/>
                    <a:gd name="T12" fmla="*/ 1080 w 1080"/>
                    <a:gd name="T13" fmla="*/ 624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3338" name="Text Box 56"/>
              <p:cNvSpPr txBox="1">
                <a:spLocks noChangeArrowheads="1"/>
              </p:cNvSpPr>
              <p:nvPr/>
            </p:nvSpPr>
            <p:spPr bwMode="invGray">
              <a:xfrm>
                <a:off x="543" y="2736"/>
                <a:ext cx="346" cy="288"/>
              </a:xfrm>
              <a:prstGeom prst="rect">
                <a:avLst/>
              </a:prstGeom>
              <a:noFill/>
              <a:ln w="38100">
                <a:noFill/>
                <a:miter lim="800000"/>
                <a:headEnd/>
                <a:tailEnd/>
              </a:ln>
            </p:spPr>
            <p:txBody>
              <a:bodyPr wrap="none" anchor="ctr">
                <a:spAutoFit/>
              </a:bodyPr>
              <a:lstStyle/>
              <a:p>
                <a:pPr algn="ct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sym typeface="GreekMathSymbols"/>
                  </a:rPr>
                  <a:t>t</a:t>
                </a:r>
                <a:endParaRPr lang="en-AU" sz="2400" smtClean="0">
                  <a:solidFill>
                    <a:srgbClr val="FFFFFF"/>
                  </a:solidFill>
                  <a:cs typeface="Arial" pitchFamily="34" charset="0"/>
                </a:endParaRPr>
              </a:p>
            </p:txBody>
          </p:sp>
          <p:sp>
            <p:nvSpPr>
              <p:cNvPr id="13339" name="Text Box 57"/>
              <p:cNvSpPr txBox="1">
                <a:spLocks noChangeArrowheads="1"/>
              </p:cNvSpPr>
              <p:nvPr/>
            </p:nvSpPr>
            <p:spPr bwMode="invGray">
              <a:xfrm>
                <a:off x="0" y="3168"/>
                <a:ext cx="1200" cy="288"/>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grpSp>
        <p:sp>
          <p:nvSpPr>
            <p:cNvPr id="13335" name="Line 16"/>
            <p:cNvSpPr>
              <a:spLocks noChangeShapeType="1"/>
            </p:cNvSpPr>
            <p:nvPr/>
          </p:nvSpPr>
          <p:spPr bwMode="invGray">
            <a:xfrm>
              <a:off x="3024" y="3515"/>
              <a:ext cx="0" cy="229"/>
            </a:xfrm>
            <a:prstGeom prst="line">
              <a:avLst/>
            </a:prstGeom>
            <a:noFill/>
            <a:ln w="12700">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36" name="Text Box 48"/>
            <p:cNvSpPr txBox="1">
              <a:spLocks noChangeArrowheads="1"/>
            </p:cNvSpPr>
            <p:nvPr/>
          </p:nvSpPr>
          <p:spPr bwMode="invGray">
            <a:xfrm>
              <a:off x="1248" y="3144"/>
              <a:ext cx="3087" cy="312"/>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0000"/>
                  </a:solidFill>
                  <a:cs typeface="Arial" pitchFamily="34" charset="0"/>
                  <a:sym typeface="GreekMathSymbols"/>
                </a:rPr>
                <a:t>               (</a:t>
              </a:r>
              <a:r>
                <a:rPr lang="en-AU" sz="2400" smtClean="0">
                  <a:solidFill>
                    <a:srgbClr val="FF0000"/>
                  </a:solidFill>
                  <a:cs typeface="Arial" pitchFamily="34" charset="0"/>
                  <a:sym typeface="Symbol" pitchFamily="18" charset="2"/>
                </a:rPr>
                <a:t></a:t>
              </a:r>
              <a:r>
                <a:rPr lang="en-AU" sz="2400" smtClean="0">
                  <a:solidFill>
                    <a:srgbClr val="FF0000"/>
                  </a:solidFill>
                  <a:cs typeface="Arial" pitchFamily="34" charset="0"/>
                  <a:sym typeface="GreekMathSymbols"/>
                </a:rPr>
                <a:t> </a:t>
              </a:r>
              <a:r>
                <a:rPr lang="en-AU" sz="2400" smtClean="0">
                  <a:solidFill>
                    <a:srgbClr val="FF0000"/>
                  </a:solidFill>
                  <a:cs typeface="Arial" pitchFamily="34" charset="0"/>
                </a:rPr>
                <a:t>Vi )</a:t>
              </a:r>
              <a:r>
                <a:rPr lang="en-AU" sz="2400" baseline="30000" smtClean="0">
                  <a:solidFill>
                    <a:srgbClr val="FF0000"/>
                  </a:solidFill>
                  <a:cs typeface="Arial" pitchFamily="34" charset="0"/>
                </a:rPr>
                <a:t>2</a:t>
              </a:r>
            </a:p>
          </p:txBody>
        </p:sp>
      </p:grpSp>
      <p:grpSp>
        <p:nvGrpSpPr>
          <p:cNvPr id="19" name="Group 116"/>
          <p:cNvGrpSpPr>
            <a:grpSpLocks/>
          </p:cNvGrpSpPr>
          <p:nvPr/>
        </p:nvGrpSpPr>
        <p:grpSpPr bwMode="auto">
          <a:xfrm>
            <a:off x="3352800" y="5029200"/>
            <a:ext cx="1662113" cy="1365250"/>
            <a:chOff x="2112" y="3168"/>
            <a:chExt cx="1047" cy="860"/>
          </a:xfrm>
        </p:grpSpPr>
        <p:sp>
          <p:nvSpPr>
            <p:cNvPr id="13330" name="Text Box 58"/>
            <p:cNvSpPr txBox="1">
              <a:spLocks noChangeArrowheads="1"/>
            </p:cNvSpPr>
            <p:nvPr/>
          </p:nvSpPr>
          <p:spPr bwMode="invGray">
            <a:xfrm>
              <a:off x="2400" y="3740"/>
              <a:ext cx="759" cy="288"/>
            </a:xfrm>
            <a:prstGeom prst="rect">
              <a:avLst/>
            </a:prstGeom>
            <a:solidFill>
              <a:schemeClr val="bg1"/>
            </a:solidFill>
            <a:ln w="12700">
              <a:noFill/>
              <a:miter lim="800000"/>
              <a:headEnd/>
              <a:tailEnd/>
            </a:ln>
          </p:spPr>
          <p:txBody>
            <a:bodyPr>
              <a:spAutoFit/>
            </a:bodyPr>
            <a:lstStyle/>
            <a:p>
              <a:pPr algn="ctr"/>
              <a:r>
                <a:rPr lang="en-AU" sz="2400" b="1" smtClean="0">
                  <a:solidFill>
                    <a:srgbClr val="FFFFFF"/>
                  </a:solidFill>
                  <a:cs typeface="Arial" pitchFamily="34" charset="0"/>
                </a:rPr>
                <a:t>I(</a:t>
              </a: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rPr>
                <a:t>)   </a:t>
              </a:r>
              <a:endParaRPr lang="en-AU" sz="2400" smtClean="0">
                <a:solidFill>
                  <a:srgbClr val="FFFFFF"/>
                </a:solidFill>
                <a:cs typeface="Arial" pitchFamily="34" charset="0"/>
              </a:endParaRPr>
            </a:p>
          </p:txBody>
        </p:sp>
        <p:grpSp>
          <p:nvGrpSpPr>
            <p:cNvPr id="20" name="Group 113"/>
            <p:cNvGrpSpPr>
              <a:grpSpLocks/>
            </p:cNvGrpSpPr>
            <p:nvPr/>
          </p:nvGrpSpPr>
          <p:grpSpPr bwMode="auto">
            <a:xfrm>
              <a:off x="2112" y="3168"/>
              <a:ext cx="710" cy="576"/>
              <a:chOff x="2112" y="3168"/>
              <a:chExt cx="710" cy="576"/>
            </a:xfrm>
          </p:grpSpPr>
          <p:sp>
            <p:nvSpPr>
              <p:cNvPr id="13332" name="Line 55"/>
              <p:cNvSpPr>
                <a:spLocks noChangeShapeType="1"/>
              </p:cNvSpPr>
              <p:nvPr/>
            </p:nvSpPr>
            <p:spPr bwMode="invGray">
              <a:xfrm>
                <a:off x="2544" y="3515"/>
                <a:ext cx="0" cy="229"/>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33" name="Text Box 105"/>
              <p:cNvSpPr txBox="1">
                <a:spLocks noChangeArrowheads="1"/>
              </p:cNvSpPr>
              <p:nvPr/>
            </p:nvSpPr>
            <p:spPr bwMode="invGray">
              <a:xfrm>
                <a:off x="2112" y="3168"/>
                <a:ext cx="710" cy="288"/>
              </a:xfrm>
              <a:prstGeom prst="rect">
                <a:avLst/>
              </a:prstGeom>
              <a:noFill/>
              <a:ln w="12700">
                <a:noFill/>
                <a:miter lim="800000"/>
                <a:headEnd/>
                <a:tailEnd/>
              </a:ln>
            </p:spPr>
            <p:txBody>
              <a:bodyPr wrap="none">
                <a:spAutoFit/>
              </a:bodyPr>
              <a:lstStyle/>
              <a:p>
                <a:r>
                  <a:rPr lang="en-AU" sz="2400" smtClean="0">
                    <a:solidFill>
                      <a:srgbClr val="00FFFF"/>
                    </a:solidFill>
                    <a:cs typeface="Arial" pitchFamily="34" charset="0"/>
                    <a:sym typeface="GreekMathSymbols"/>
                  </a:rPr>
                  <a:t>(</a:t>
                </a:r>
                <a:r>
                  <a:rPr lang="en-AU" sz="2400" smtClean="0">
                    <a:solidFill>
                      <a:srgbClr val="00FFFF"/>
                    </a:solidFill>
                    <a:cs typeface="Arial" pitchFamily="34" charset="0"/>
                    <a:sym typeface="Symbol" pitchFamily="18" charset="2"/>
                  </a:rPr>
                  <a:t></a:t>
                </a:r>
                <a:r>
                  <a:rPr lang="en-AU" sz="2400" smtClean="0">
                    <a:solidFill>
                      <a:srgbClr val="00FFFF"/>
                    </a:solidFill>
                    <a:cs typeface="Arial" pitchFamily="34" charset="0"/>
                    <a:sym typeface="GreekMathSymbols"/>
                  </a:rPr>
                  <a:t> </a:t>
                </a:r>
                <a:r>
                  <a:rPr lang="en-AU" sz="2400" smtClean="0">
                    <a:solidFill>
                      <a:srgbClr val="00FFFF"/>
                    </a:solidFill>
                    <a:cs typeface="Arial" pitchFamily="34" charset="0"/>
                  </a:rPr>
                  <a:t>Vi )</a:t>
                </a:r>
                <a:r>
                  <a:rPr lang="en-AU" sz="2400" baseline="30000" smtClean="0">
                    <a:solidFill>
                      <a:srgbClr val="00FFFF"/>
                    </a:solidFill>
                    <a:cs typeface="Arial" pitchFamily="34" charset="0"/>
                  </a:rPr>
                  <a:t>2</a:t>
                </a:r>
              </a:p>
            </p:txBody>
          </p:sp>
        </p:grpSp>
      </p:grpSp>
      <p:sp>
        <p:nvSpPr>
          <p:cNvPr id="50293" name="Text Box 117"/>
          <p:cNvSpPr txBox="1">
            <a:spLocks noChangeArrowheads="1"/>
          </p:cNvSpPr>
          <p:nvPr/>
        </p:nvSpPr>
        <p:spPr bwMode="auto">
          <a:xfrm>
            <a:off x="8366125" y="1025525"/>
            <a:ext cx="342900" cy="457200"/>
          </a:xfrm>
          <a:prstGeom prst="rect">
            <a:avLst/>
          </a:prstGeom>
          <a:noFill/>
          <a:ln w="12700">
            <a:noFill/>
            <a:miter lim="800000"/>
            <a:headEnd/>
            <a:tailEnd/>
          </a:ln>
        </p:spPr>
        <p:txBody>
          <a:bodyPr wrap="none">
            <a:spAutoFit/>
          </a:bodyPr>
          <a:lstStyle/>
          <a:p>
            <a:r>
              <a:rPr lang="en-AU" sz="2400" b="1" smtClean="0">
                <a:solidFill>
                  <a:srgbClr val="FFFFFF"/>
                </a:solidFill>
                <a:cs typeface="Arial" pitchFamily="34" charset="0"/>
                <a:sym typeface="Symbol" pitchFamily="18" charset="2"/>
              </a:rPr>
              <a:t></a:t>
            </a:r>
          </a:p>
        </p:txBody>
      </p:sp>
      <p:sp>
        <p:nvSpPr>
          <p:cNvPr id="94" name="Text Box 57"/>
          <p:cNvSpPr txBox="1">
            <a:spLocks noChangeArrowheads="1"/>
          </p:cNvSpPr>
          <p:nvPr/>
        </p:nvSpPr>
        <p:spPr bwMode="invGray">
          <a:xfrm>
            <a:off x="0" y="5410200"/>
            <a:ext cx="190500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Tied array</a:t>
            </a:r>
          </a:p>
        </p:txBody>
      </p:sp>
      <p:sp>
        <p:nvSpPr>
          <p:cNvPr id="95" name="Text Box 57"/>
          <p:cNvSpPr txBox="1">
            <a:spLocks noChangeArrowheads="1"/>
          </p:cNvSpPr>
          <p:nvPr/>
        </p:nvSpPr>
        <p:spPr bwMode="invGray">
          <a:xfrm>
            <a:off x="0" y="5791200"/>
            <a:ext cx="1905000" cy="457200"/>
          </a:xfrm>
          <a:prstGeom prst="rect">
            <a:avLst/>
          </a:prstGeom>
          <a:noFill/>
          <a:ln w="12700">
            <a:noFill/>
            <a:miter lim="800000"/>
            <a:headEnd/>
            <a:tailEnd/>
          </a:ln>
        </p:spPr>
        <p:txBody>
          <a:bodyPr>
            <a:spAutoFit/>
          </a:bodyPr>
          <a:lstStyle/>
          <a:p>
            <a:r>
              <a:rPr lang="en-US" sz="2400" smtClean="0">
                <a:solidFill>
                  <a:srgbClr val="FFFFFF"/>
                </a:solidFill>
                <a:cs typeface="Arial" pitchFamily="34" charset="0"/>
              </a:rPr>
              <a:t>Beam former</a:t>
            </a:r>
            <a:endParaRPr lang="en-AU" sz="2400" smtClean="0">
              <a:solidFill>
                <a:srgbClr val="FFFFFF"/>
              </a:solidFill>
              <a:cs typeface="Arial"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50293"/>
                                        </p:tgtEl>
                                        <p:attrNameLst>
                                          <p:attrName>style.visibility</p:attrName>
                                        </p:attrNameLst>
                                      </p:cBhvr>
                                      <p:to>
                                        <p:strVal val="visible"/>
                                      </p:to>
                                    </p:set>
                                    <p:animEffect transition="in" filter="wipe(up)">
                                      <p:cBhvr>
                                        <p:cTn id="45" dur="500"/>
                                        <p:tgtEl>
                                          <p:spTgt spid="5029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91" grpId="0" autoUpdateAnimBg="0"/>
      <p:bldP spid="50293" grpId="0" autoUpdateAnimBg="0"/>
      <p:bldP spid="94" grpId="0"/>
      <p:bldP spid="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p:txBody>
          <a:bodyPr/>
          <a:lstStyle/>
          <a:p>
            <a:pPr>
              <a:defRPr/>
            </a:pPr>
            <a:fld id="{7566977B-23E9-4421-B612-D8B7C782399C}" type="slidenum">
              <a:rPr lang="en-AU" smtClean="0">
                <a:solidFill>
                  <a:srgbClr val="FFFFFF"/>
                </a:solidFill>
              </a:rPr>
              <a:pPr>
                <a:defRPr/>
              </a:pPr>
              <a:t>32</a:t>
            </a:fld>
            <a:endParaRPr lang="en-AU" smtClean="0">
              <a:solidFill>
                <a:srgbClr val="FFFFFF"/>
              </a:solidFill>
            </a:endParaRPr>
          </a:p>
        </p:txBody>
      </p:sp>
      <p:sp>
        <p:nvSpPr>
          <p:cNvPr id="14339" name="Line 2"/>
          <p:cNvSpPr>
            <a:spLocks noChangeShapeType="1"/>
          </p:cNvSpPr>
          <p:nvPr/>
        </p:nvSpPr>
        <p:spPr bwMode="auto">
          <a:xfrm>
            <a:off x="0" y="38100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0" name="Line 3"/>
          <p:cNvSpPr>
            <a:spLocks noChangeShapeType="1"/>
          </p:cNvSpPr>
          <p:nvPr/>
        </p:nvSpPr>
        <p:spPr bwMode="auto">
          <a:xfrm rot="20265700" flipV="1">
            <a:off x="1368425" y="-304800"/>
            <a:ext cx="5497513" cy="281463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1" name="Line 4"/>
          <p:cNvSpPr>
            <a:spLocks noChangeShapeType="1"/>
          </p:cNvSpPr>
          <p:nvPr/>
        </p:nvSpPr>
        <p:spPr bwMode="auto">
          <a:xfrm rot="20265700" flipV="1">
            <a:off x="2359025" y="-28575"/>
            <a:ext cx="5068888"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2" name="Line 5"/>
          <p:cNvSpPr>
            <a:spLocks noChangeShapeType="1"/>
          </p:cNvSpPr>
          <p:nvPr/>
        </p:nvSpPr>
        <p:spPr bwMode="auto">
          <a:xfrm rot="20265700" flipV="1">
            <a:off x="3262313" y="273050"/>
            <a:ext cx="4672012" cy="238601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3" name="Line 6"/>
          <p:cNvSpPr>
            <a:spLocks noChangeShapeType="1"/>
          </p:cNvSpPr>
          <p:nvPr/>
        </p:nvSpPr>
        <p:spPr bwMode="auto">
          <a:xfrm rot="20265700" flipV="1">
            <a:off x="4364038" y="585788"/>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4" name="Line 7"/>
          <p:cNvSpPr>
            <a:spLocks noChangeShapeType="1"/>
          </p:cNvSpPr>
          <p:nvPr/>
        </p:nvSpPr>
        <p:spPr bwMode="auto">
          <a:xfrm rot="20265700" flipV="1">
            <a:off x="5283200" y="993775"/>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5" name="Line 8"/>
          <p:cNvSpPr>
            <a:spLocks noChangeShapeType="1"/>
          </p:cNvSpPr>
          <p:nvPr/>
        </p:nvSpPr>
        <p:spPr bwMode="auto">
          <a:xfrm rot="20265700" flipV="1">
            <a:off x="6321425" y="121920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2284413" y="3113088"/>
            <a:ext cx="6121400" cy="1817687"/>
            <a:chOff x="1439" y="2818"/>
            <a:chExt cx="3856" cy="1145"/>
          </a:xfrm>
        </p:grpSpPr>
        <p:sp>
          <p:nvSpPr>
            <p:cNvPr id="14388" name="Freeform 10"/>
            <p:cNvSpPr>
              <a:spLocks/>
            </p:cNvSpPr>
            <p:nvPr/>
          </p:nvSpPr>
          <p:spPr bwMode="auto">
            <a:xfrm rot="5462671" flipH="1">
              <a:off x="3577" y="2998"/>
              <a:ext cx="1080" cy="848"/>
            </a:xfrm>
            <a:custGeom>
              <a:avLst/>
              <a:gdLst>
                <a:gd name="T0" fmla="*/ 0 w 1080"/>
                <a:gd name="T1" fmla="*/ 2440 h 262"/>
                <a:gd name="T2" fmla="*/ 312 w 1080"/>
                <a:gd name="T3" fmla="*/ 2440 h 262"/>
                <a:gd name="T4" fmla="*/ 416 w 1080"/>
                <a:gd name="T5" fmla="*/ 596 h 262"/>
                <a:gd name="T6" fmla="*/ 512 w 1080"/>
                <a:gd name="T7" fmla="*/ 10 h 262"/>
                <a:gd name="T8" fmla="*/ 624 w 1080"/>
                <a:gd name="T9" fmla="*/ 680 h 262"/>
                <a:gd name="T10" fmla="*/ 704 w 1080"/>
                <a:gd name="T11" fmla="*/ 2272 h 262"/>
                <a:gd name="T12" fmla="*/ 1080 w 1080"/>
                <a:gd name="T13" fmla="*/ 244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89" name="Freeform 11"/>
            <p:cNvSpPr>
              <a:spLocks/>
            </p:cNvSpPr>
            <p:nvPr/>
          </p:nvSpPr>
          <p:spPr bwMode="auto">
            <a:xfrm rot="5462671" flipH="1">
              <a:off x="923" y="3365"/>
              <a:ext cx="1080" cy="47"/>
            </a:xfrm>
            <a:custGeom>
              <a:avLst/>
              <a:gdLst>
                <a:gd name="T0" fmla="*/ 0 w 1080"/>
                <a:gd name="T1" fmla="*/ 8 h 262"/>
                <a:gd name="T2" fmla="*/ 312 w 1080"/>
                <a:gd name="T3" fmla="*/ 8 h 262"/>
                <a:gd name="T4" fmla="*/ 416 w 1080"/>
                <a:gd name="T5" fmla="*/ 2 h 262"/>
                <a:gd name="T6" fmla="*/ 512 w 1080"/>
                <a:gd name="T7" fmla="*/ 0 h 262"/>
                <a:gd name="T8" fmla="*/ 624 w 1080"/>
                <a:gd name="T9" fmla="*/ 2 h 262"/>
                <a:gd name="T10" fmla="*/ 704 w 1080"/>
                <a:gd name="T11" fmla="*/ 7 h 262"/>
                <a:gd name="T12" fmla="*/ 1080 w 1080"/>
                <a:gd name="T13" fmla="*/ 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0" name="Freeform 12"/>
            <p:cNvSpPr>
              <a:spLocks/>
            </p:cNvSpPr>
            <p:nvPr/>
          </p:nvSpPr>
          <p:spPr bwMode="auto">
            <a:xfrm rot="5462671" flipH="1">
              <a:off x="2903" y="3102"/>
              <a:ext cx="1080" cy="612"/>
            </a:xfrm>
            <a:custGeom>
              <a:avLst/>
              <a:gdLst>
                <a:gd name="T0" fmla="*/ 0 w 1080"/>
                <a:gd name="T1" fmla="*/ 1271 h 262"/>
                <a:gd name="T2" fmla="*/ 312 w 1080"/>
                <a:gd name="T3" fmla="*/ 1271 h 262"/>
                <a:gd name="T4" fmla="*/ 416 w 1080"/>
                <a:gd name="T5" fmla="*/ 311 h 262"/>
                <a:gd name="T6" fmla="*/ 512 w 1080"/>
                <a:gd name="T7" fmla="*/ 5 h 262"/>
                <a:gd name="T8" fmla="*/ 624 w 1080"/>
                <a:gd name="T9" fmla="*/ 355 h 262"/>
                <a:gd name="T10" fmla="*/ 704 w 1080"/>
                <a:gd name="T11" fmla="*/ 1184 h 262"/>
                <a:gd name="T12" fmla="*/ 1080 w 1080"/>
                <a:gd name="T13" fmla="*/ 1271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1" name="Freeform 13"/>
            <p:cNvSpPr>
              <a:spLocks/>
            </p:cNvSpPr>
            <p:nvPr/>
          </p:nvSpPr>
          <p:spPr bwMode="auto">
            <a:xfrm rot="5462671" flipH="1">
              <a:off x="2228" y="3128"/>
              <a:ext cx="1080" cy="460"/>
            </a:xfrm>
            <a:custGeom>
              <a:avLst/>
              <a:gdLst>
                <a:gd name="T0" fmla="*/ 0 w 1080"/>
                <a:gd name="T1" fmla="*/ 718 h 262"/>
                <a:gd name="T2" fmla="*/ 312 w 1080"/>
                <a:gd name="T3" fmla="*/ 718 h 262"/>
                <a:gd name="T4" fmla="*/ 416 w 1080"/>
                <a:gd name="T5" fmla="*/ 176 h 262"/>
                <a:gd name="T6" fmla="*/ 512 w 1080"/>
                <a:gd name="T7" fmla="*/ 4 h 262"/>
                <a:gd name="T8" fmla="*/ 624 w 1080"/>
                <a:gd name="T9" fmla="*/ 200 h 262"/>
                <a:gd name="T10" fmla="*/ 704 w 1080"/>
                <a:gd name="T11" fmla="*/ 669 h 262"/>
                <a:gd name="T12" fmla="*/ 1080 w 1080"/>
                <a:gd name="T13" fmla="*/ 71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2" name="Freeform 14"/>
            <p:cNvSpPr>
              <a:spLocks/>
            </p:cNvSpPr>
            <p:nvPr/>
          </p:nvSpPr>
          <p:spPr bwMode="auto">
            <a:xfrm rot="5462671" flipH="1">
              <a:off x="1594" y="3253"/>
              <a:ext cx="1080" cy="296"/>
            </a:xfrm>
            <a:custGeom>
              <a:avLst/>
              <a:gdLst>
                <a:gd name="T0" fmla="*/ 0 w 1080"/>
                <a:gd name="T1" fmla="*/ 297 h 262"/>
                <a:gd name="T2" fmla="*/ 312 w 1080"/>
                <a:gd name="T3" fmla="*/ 297 h 262"/>
                <a:gd name="T4" fmla="*/ 416 w 1080"/>
                <a:gd name="T5" fmla="*/ 72 h 262"/>
                <a:gd name="T6" fmla="*/ 512 w 1080"/>
                <a:gd name="T7" fmla="*/ 1 h 262"/>
                <a:gd name="T8" fmla="*/ 624 w 1080"/>
                <a:gd name="T9" fmla="*/ 82 h 262"/>
                <a:gd name="T10" fmla="*/ 704 w 1080"/>
                <a:gd name="T11" fmla="*/ 277 h 262"/>
                <a:gd name="T12" fmla="*/ 1080 w 1080"/>
                <a:gd name="T13" fmla="*/ 29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3" name="Freeform 15"/>
            <p:cNvSpPr>
              <a:spLocks/>
            </p:cNvSpPr>
            <p:nvPr/>
          </p:nvSpPr>
          <p:spPr bwMode="auto">
            <a:xfrm rot="5462671" flipH="1">
              <a:off x="4225" y="2893"/>
              <a:ext cx="1080" cy="1060"/>
            </a:xfrm>
            <a:custGeom>
              <a:avLst/>
              <a:gdLst>
                <a:gd name="T0" fmla="*/ 0 w 1080"/>
                <a:gd name="T1" fmla="*/ 3815 h 262"/>
                <a:gd name="T2" fmla="*/ 312 w 1080"/>
                <a:gd name="T3" fmla="*/ 3815 h 262"/>
                <a:gd name="T4" fmla="*/ 416 w 1080"/>
                <a:gd name="T5" fmla="*/ 935 h 262"/>
                <a:gd name="T6" fmla="*/ 512 w 1080"/>
                <a:gd name="T7" fmla="*/ 16 h 262"/>
                <a:gd name="T8" fmla="*/ 624 w 1080"/>
                <a:gd name="T9" fmla="*/ 1064 h 262"/>
                <a:gd name="T10" fmla="*/ 704 w 1080"/>
                <a:gd name="T11" fmla="*/ 3552 h 262"/>
                <a:gd name="T12" fmla="*/ 1080 w 1080"/>
                <a:gd name="T13" fmla="*/ 381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7"/>
          <p:cNvGrpSpPr>
            <a:grpSpLocks/>
          </p:cNvGrpSpPr>
          <p:nvPr/>
        </p:nvGrpSpPr>
        <p:grpSpPr bwMode="auto">
          <a:xfrm>
            <a:off x="2000250" y="3160713"/>
            <a:ext cx="4987925" cy="425450"/>
            <a:chOff x="1260" y="2848"/>
            <a:chExt cx="3142" cy="268"/>
          </a:xfrm>
        </p:grpSpPr>
        <p:grpSp>
          <p:nvGrpSpPr>
            <p:cNvPr id="4" name="Group 18"/>
            <p:cNvGrpSpPr>
              <a:grpSpLocks/>
            </p:cNvGrpSpPr>
            <p:nvPr/>
          </p:nvGrpSpPr>
          <p:grpSpPr bwMode="auto">
            <a:xfrm>
              <a:off x="3014" y="2856"/>
              <a:ext cx="228" cy="236"/>
              <a:chOff x="3828" y="2716"/>
              <a:chExt cx="228" cy="236"/>
            </a:xfrm>
          </p:grpSpPr>
          <p:sp>
            <p:nvSpPr>
              <p:cNvPr id="14385"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6"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7"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2"/>
            <p:cNvGrpSpPr>
              <a:grpSpLocks/>
            </p:cNvGrpSpPr>
            <p:nvPr/>
          </p:nvGrpSpPr>
          <p:grpSpPr bwMode="auto">
            <a:xfrm>
              <a:off x="2410" y="2856"/>
              <a:ext cx="228" cy="236"/>
              <a:chOff x="3828" y="2716"/>
              <a:chExt cx="228" cy="236"/>
            </a:xfrm>
          </p:grpSpPr>
          <p:sp>
            <p:nvSpPr>
              <p:cNvPr id="14382"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3"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4"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6"/>
            <p:cNvGrpSpPr>
              <a:grpSpLocks/>
            </p:cNvGrpSpPr>
            <p:nvPr/>
          </p:nvGrpSpPr>
          <p:grpSpPr bwMode="auto">
            <a:xfrm>
              <a:off x="3566" y="2880"/>
              <a:ext cx="228" cy="236"/>
              <a:chOff x="3828" y="2716"/>
              <a:chExt cx="228" cy="236"/>
            </a:xfrm>
          </p:grpSpPr>
          <p:sp>
            <p:nvSpPr>
              <p:cNvPr id="14379"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0"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1"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30"/>
            <p:cNvGrpSpPr>
              <a:grpSpLocks/>
            </p:cNvGrpSpPr>
            <p:nvPr/>
          </p:nvGrpSpPr>
          <p:grpSpPr bwMode="auto">
            <a:xfrm>
              <a:off x="4174" y="2880"/>
              <a:ext cx="228" cy="236"/>
              <a:chOff x="3828" y="2716"/>
              <a:chExt cx="228" cy="236"/>
            </a:xfrm>
          </p:grpSpPr>
          <p:sp>
            <p:nvSpPr>
              <p:cNvPr id="14376"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7"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8"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4"/>
            <p:cNvGrpSpPr>
              <a:grpSpLocks/>
            </p:cNvGrpSpPr>
            <p:nvPr/>
          </p:nvGrpSpPr>
          <p:grpSpPr bwMode="auto">
            <a:xfrm>
              <a:off x="1260" y="2848"/>
              <a:ext cx="228" cy="236"/>
              <a:chOff x="3828" y="2716"/>
              <a:chExt cx="228" cy="236"/>
            </a:xfrm>
          </p:grpSpPr>
          <p:sp>
            <p:nvSpPr>
              <p:cNvPr id="14373" name="Arc 3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4" name="Line 3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5" name="Line 3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8"/>
            <p:cNvGrpSpPr>
              <a:grpSpLocks/>
            </p:cNvGrpSpPr>
            <p:nvPr/>
          </p:nvGrpSpPr>
          <p:grpSpPr bwMode="auto">
            <a:xfrm>
              <a:off x="1851" y="2860"/>
              <a:ext cx="228" cy="236"/>
              <a:chOff x="3828" y="2716"/>
              <a:chExt cx="228" cy="236"/>
            </a:xfrm>
          </p:grpSpPr>
          <p:sp>
            <p:nvSpPr>
              <p:cNvPr id="14370" name="Arc 3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1" name="Line 4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2" name="Line 4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sp>
        <p:nvSpPr>
          <p:cNvPr id="14348" name="Text Box 42"/>
          <p:cNvSpPr txBox="1">
            <a:spLocks noChangeArrowheads="1"/>
          </p:cNvSpPr>
          <p:nvPr/>
        </p:nvSpPr>
        <p:spPr bwMode="invGray">
          <a:xfrm>
            <a:off x="1973263" y="450691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&lt;Vi </a:t>
            </a:r>
            <a:r>
              <a:rPr lang="en-AU" sz="2400" smtClean="0">
                <a:solidFill>
                  <a:srgbClr val="FFFFFF"/>
                </a:solidFill>
                <a:cs typeface="Arial" pitchFamily="34" charset="0"/>
                <a:sym typeface="Symbol" pitchFamily="18" charset="2"/>
              </a:rPr>
              <a:t> Vj&gt;</a:t>
            </a:r>
            <a:endParaRPr lang="en-AU" sz="2400" baseline="30000" smtClean="0">
              <a:solidFill>
                <a:srgbClr val="FFFFFF"/>
              </a:solidFill>
              <a:cs typeface="Arial" pitchFamily="34" charset="0"/>
            </a:endParaRPr>
          </a:p>
        </p:txBody>
      </p:sp>
      <p:sp>
        <p:nvSpPr>
          <p:cNvPr id="14349" name="Line 43"/>
          <p:cNvSpPr>
            <a:spLocks noChangeShapeType="1"/>
          </p:cNvSpPr>
          <p:nvPr/>
        </p:nvSpPr>
        <p:spPr bwMode="auto">
          <a:xfrm rot="20012974" flipV="1">
            <a:off x="1217613" y="-279400"/>
            <a:ext cx="5619750" cy="259238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0" name="Line 44"/>
          <p:cNvSpPr>
            <a:spLocks noChangeShapeType="1"/>
          </p:cNvSpPr>
          <p:nvPr/>
        </p:nvSpPr>
        <p:spPr bwMode="auto">
          <a:xfrm rot="20012974" flipV="1">
            <a:off x="2263775" y="3175"/>
            <a:ext cx="5049838" cy="2454275"/>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1" name="Line 45"/>
          <p:cNvSpPr>
            <a:spLocks noChangeShapeType="1"/>
          </p:cNvSpPr>
          <p:nvPr/>
        </p:nvSpPr>
        <p:spPr bwMode="auto">
          <a:xfrm rot="20012974" flipV="1">
            <a:off x="3251200" y="290513"/>
            <a:ext cx="4497388" cy="2209800"/>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2" name="Line 46"/>
          <p:cNvSpPr>
            <a:spLocks noChangeShapeType="1"/>
          </p:cNvSpPr>
          <p:nvPr/>
        </p:nvSpPr>
        <p:spPr bwMode="auto">
          <a:xfrm rot="20012974" flipV="1">
            <a:off x="4229100" y="573088"/>
            <a:ext cx="4083050" cy="2052637"/>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3" name="Line 47"/>
          <p:cNvSpPr>
            <a:spLocks noChangeShapeType="1"/>
          </p:cNvSpPr>
          <p:nvPr/>
        </p:nvSpPr>
        <p:spPr bwMode="auto">
          <a:xfrm rot="20012974" flipV="1">
            <a:off x="5181600" y="917575"/>
            <a:ext cx="3668713" cy="1860550"/>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4" name="Line 48"/>
          <p:cNvSpPr>
            <a:spLocks noChangeShapeType="1"/>
          </p:cNvSpPr>
          <p:nvPr/>
        </p:nvSpPr>
        <p:spPr bwMode="auto">
          <a:xfrm rot="20012974" flipV="1">
            <a:off x="6223000" y="1138238"/>
            <a:ext cx="3276600" cy="1676400"/>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5" name="Line 49"/>
          <p:cNvSpPr>
            <a:spLocks noChangeShapeType="1"/>
          </p:cNvSpPr>
          <p:nvPr/>
        </p:nvSpPr>
        <p:spPr bwMode="auto">
          <a:xfrm>
            <a:off x="4264025" y="5029200"/>
            <a:ext cx="3175" cy="228600"/>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6" name="Text Box 50"/>
          <p:cNvSpPr txBox="1">
            <a:spLocks noChangeArrowheads="1"/>
          </p:cNvSpPr>
          <p:nvPr/>
        </p:nvSpPr>
        <p:spPr bwMode="auto">
          <a:xfrm>
            <a:off x="909638" y="3992563"/>
            <a:ext cx="454025" cy="457200"/>
          </a:xfrm>
          <a:prstGeom prst="rect">
            <a:avLst/>
          </a:prstGeom>
          <a:noFill/>
          <a:ln w="38100">
            <a:noFill/>
            <a:miter lim="800000"/>
            <a:headEnd/>
            <a:tailEnd/>
          </a:ln>
        </p:spPr>
        <p:txBody>
          <a:bodyPr wrap="none" anchor="ctr">
            <a:spAutoFit/>
          </a:bodyPr>
          <a:lstStyle/>
          <a:p>
            <a:pPr algn="ct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t</a:t>
            </a:r>
            <a:endParaRPr lang="en-AU" sz="2400" smtClean="0">
              <a:solidFill>
                <a:srgbClr val="FFFFFF"/>
              </a:solidFill>
              <a:cs typeface="Arial" pitchFamily="34" charset="0"/>
            </a:endParaRPr>
          </a:p>
        </p:txBody>
      </p:sp>
      <p:sp>
        <p:nvSpPr>
          <p:cNvPr id="14357" name="Text Box 51"/>
          <p:cNvSpPr txBox="1">
            <a:spLocks noChangeArrowheads="1"/>
          </p:cNvSpPr>
          <p:nvPr/>
        </p:nvSpPr>
        <p:spPr bwMode="auto">
          <a:xfrm>
            <a:off x="228600" y="5334000"/>
            <a:ext cx="1562100" cy="457200"/>
          </a:xfrm>
          <a:prstGeom prst="rect">
            <a:avLst/>
          </a:prstGeom>
          <a:noFill/>
          <a:ln w="38100">
            <a:noFill/>
            <a:miter lim="800000"/>
            <a:headEnd/>
            <a:tailEnd/>
          </a:ln>
        </p:spPr>
        <p:txBody>
          <a:bodyPr anchor="ctr">
            <a:spAutoFit/>
          </a:bodyPr>
          <a:lstStyle/>
          <a:p>
            <a:pPr algn="ctr"/>
            <a:r>
              <a:rPr lang="en-AU" sz="2400" smtClean="0">
                <a:solidFill>
                  <a:srgbClr val="FFFFFF"/>
                </a:solidFill>
                <a:cs typeface="Arial" pitchFamily="34" charset="0"/>
                <a:sym typeface="Symbol" pitchFamily="18" charset="2"/>
              </a:rPr>
              <a:t>= </a:t>
            </a:r>
            <a:r>
              <a:rPr lang="en-AU" sz="2400" smtClean="0">
                <a:solidFill>
                  <a:srgbClr val="FFFFFF"/>
                </a:solidFill>
                <a:cs typeface="Arial" pitchFamily="34" charset="0"/>
                <a:sym typeface="GreekMathSymbols"/>
              </a:rPr>
              <a:t> t/</a:t>
            </a:r>
            <a:r>
              <a:rPr lang="en-AU" sz="2400" smtClean="0">
                <a:solidFill>
                  <a:srgbClr val="FFFFFF"/>
                </a:solidFill>
                <a:cs typeface="Arial" pitchFamily="34" charset="0"/>
                <a:sym typeface="Symbol" pitchFamily="18" charset="2"/>
              </a:rPr>
              <a:t></a:t>
            </a:r>
            <a:endParaRPr lang="en-AU" sz="2400" smtClean="0">
              <a:solidFill>
                <a:srgbClr val="FFFFFF"/>
              </a:solidFill>
              <a:cs typeface="Arial" pitchFamily="34" charset="0"/>
              <a:sym typeface="GreekMathSymbols"/>
            </a:endParaRPr>
          </a:p>
        </p:txBody>
      </p:sp>
      <p:sp>
        <p:nvSpPr>
          <p:cNvPr id="14358" name="Text Box 52"/>
          <p:cNvSpPr txBox="1">
            <a:spLocks noChangeArrowheads="1"/>
          </p:cNvSpPr>
          <p:nvPr/>
        </p:nvSpPr>
        <p:spPr bwMode="auto">
          <a:xfrm>
            <a:off x="365125" y="4471988"/>
            <a:ext cx="1366838"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correlator</a:t>
            </a:r>
          </a:p>
        </p:txBody>
      </p:sp>
      <p:sp>
        <p:nvSpPr>
          <p:cNvPr id="14359" name="Text Box 53"/>
          <p:cNvSpPr txBox="1">
            <a:spLocks noChangeArrowheads="1"/>
          </p:cNvSpPr>
          <p:nvPr/>
        </p:nvSpPr>
        <p:spPr bwMode="auto">
          <a:xfrm>
            <a:off x="3043238" y="5257800"/>
            <a:ext cx="2455862" cy="469900"/>
          </a:xfrm>
          <a:prstGeom prst="rect">
            <a:avLst/>
          </a:prstGeom>
          <a:noFill/>
          <a:ln w="12700">
            <a:solidFill>
              <a:schemeClr val="tx1"/>
            </a:solidFill>
            <a:miter lim="800000"/>
            <a:headEnd/>
            <a:tailEnd/>
          </a:ln>
        </p:spPr>
        <p:txBody>
          <a:bodyPr wrap="none">
            <a:spAutoFit/>
          </a:bodyPr>
          <a:lstStyle/>
          <a:p>
            <a:r>
              <a:rPr lang="en-AU" sz="2400" smtClean="0">
                <a:solidFill>
                  <a:srgbClr val="FFFFFF"/>
                </a:solidFill>
                <a:cs typeface="Arial" pitchFamily="34" charset="0"/>
              </a:rPr>
              <a:t>Fourier Transform</a:t>
            </a:r>
          </a:p>
        </p:txBody>
      </p:sp>
      <p:sp>
        <p:nvSpPr>
          <p:cNvPr id="14360" name="Line 54"/>
          <p:cNvSpPr>
            <a:spLocks noChangeShapeType="1"/>
          </p:cNvSpPr>
          <p:nvPr/>
        </p:nvSpPr>
        <p:spPr bwMode="auto">
          <a:xfrm>
            <a:off x="4267200" y="5791200"/>
            <a:ext cx="3175" cy="228600"/>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61" name="Text Box 55"/>
          <p:cNvSpPr txBox="1">
            <a:spLocks noChangeArrowheads="1"/>
          </p:cNvSpPr>
          <p:nvPr/>
        </p:nvSpPr>
        <p:spPr bwMode="auto">
          <a:xfrm>
            <a:off x="3962400" y="6083300"/>
            <a:ext cx="590550"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I(r)</a:t>
            </a:r>
          </a:p>
        </p:txBody>
      </p:sp>
      <p:sp>
        <p:nvSpPr>
          <p:cNvPr id="14362" name="AutoShape 57"/>
          <p:cNvSpPr>
            <a:spLocks noChangeArrowheads="1"/>
          </p:cNvSpPr>
          <p:nvPr/>
        </p:nvSpPr>
        <p:spPr bwMode="auto">
          <a:xfrm>
            <a:off x="5943600" y="5562600"/>
            <a:ext cx="2209800" cy="838200"/>
          </a:xfrm>
          <a:prstGeom prst="wedgeRoundRectCallout">
            <a:avLst>
              <a:gd name="adj1" fmla="val -66593"/>
              <a:gd name="adj2" fmla="val -61366"/>
              <a:gd name="adj3" fmla="val 16667"/>
            </a:avLst>
          </a:prstGeom>
          <a:solidFill>
            <a:schemeClr val="accent1"/>
          </a:solidFill>
          <a:ln w="12700">
            <a:solidFill>
              <a:schemeClr val="tx1"/>
            </a:solidFill>
            <a:miter lim="800000"/>
            <a:headEnd/>
            <a:tailEnd/>
          </a:ln>
        </p:spPr>
        <p:txBody>
          <a:bodyPr wrap="none" anchor="ctr"/>
          <a:lstStyle/>
          <a:p>
            <a:pPr algn="ctr"/>
            <a:r>
              <a:rPr lang="en-AU" sz="2000" b="1" smtClean="0">
                <a:solidFill>
                  <a:srgbClr val="FFFFFF"/>
                </a:solidFill>
                <a:cs typeface="Arial" pitchFamily="34" charset="0"/>
              </a:rPr>
              <a:t>van Cittert-Zernike</a:t>
            </a:r>
          </a:p>
          <a:p>
            <a:pPr algn="ctr"/>
            <a:r>
              <a:rPr lang="en-AU" sz="2000" b="1" smtClean="0">
                <a:solidFill>
                  <a:srgbClr val="FFFFFF"/>
                </a:solidFill>
                <a:cs typeface="Arial" pitchFamily="34" charset="0"/>
              </a:rPr>
              <a:t> theorem</a:t>
            </a:r>
            <a:endParaRPr lang="en-AU" sz="2400" b="1" smtClean="0">
              <a:solidFill>
                <a:srgbClr val="FFFFFF"/>
              </a:solidFill>
              <a:cs typeface="Arial" pitchFamily="34" charset="0"/>
            </a:endParaRPr>
          </a:p>
        </p:txBody>
      </p:sp>
      <p:sp>
        <p:nvSpPr>
          <p:cNvPr id="14363" name="Text Box 58"/>
          <p:cNvSpPr txBox="1">
            <a:spLocks noChangeArrowheads="1"/>
          </p:cNvSpPr>
          <p:nvPr/>
        </p:nvSpPr>
        <p:spPr bwMode="auto">
          <a:xfrm>
            <a:off x="1584325" y="171450"/>
            <a:ext cx="1911350" cy="1066800"/>
          </a:xfrm>
          <a:prstGeom prst="rect">
            <a:avLst/>
          </a:prstGeom>
          <a:noFill/>
          <a:ln w="12700">
            <a:noFill/>
            <a:miter lim="800000"/>
            <a:headEnd/>
            <a:tailEnd/>
          </a:ln>
        </p:spPr>
        <p:txBody>
          <a:bodyPr wrap="none">
            <a:spAutoFit/>
          </a:bodyPr>
          <a:lstStyle/>
          <a:p>
            <a:r>
              <a:rPr lang="en-AU" sz="3200" b="1" smtClean="0">
                <a:solidFill>
                  <a:srgbClr val="FFFFFF"/>
                </a:solidFill>
                <a:cs typeface="Arial" pitchFamily="34" charset="0"/>
              </a:rPr>
              <a:t>Synthesis </a:t>
            </a:r>
          </a:p>
          <a:p>
            <a:r>
              <a:rPr lang="en-AU" sz="3200" b="1" smtClean="0">
                <a:solidFill>
                  <a:srgbClr val="FFFFFF"/>
                </a:solidFill>
                <a:cs typeface="Arial" pitchFamily="34" charset="0"/>
              </a:rPr>
              <a:t>Imaging</a:t>
            </a:r>
            <a:endParaRPr lang="en-AU" sz="2400" smtClean="0">
              <a:solidFill>
                <a:srgbClr val="FFFFFF"/>
              </a:solidFill>
              <a:cs typeface="Arial"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Fourier Transform</a:t>
            </a:r>
            <a:endParaRPr lang="en-AU" dirty="0"/>
          </a:p>
        </p:txBody>
      </p:sp>
      <p:sp>
        <p:nvSpPr>
          <p:cNvPr id="3" name="Slide Number Placeholder 2"/>
          <p:cNvSpPr>
            <a:spLocks noGrp="1"/>
          </p:cNvSpPr>
          <p:nvPr>
            <p:ph type="sldNum" sz="quarter" idx="12"/>
          </p:nvPr>
        </p:nvSpPr>
        <p:spPr/>
        <p:txBody>
          <a:bodyPr/>
          <a:lstStyle/>
          <a:p>
            <a:pPr>
              <a:defRPr/>
            </a:pPr>
            <a:fld id="{6385E34C-96EF-4461-B1EB-29053D7D76CF}" type="slidenum">
              <a:rPr lang="en-AU" smtClean="0">
                <a:solidFill>
                  <a:srgbClr val="FFFFFF"/>
                </a:solidFill>
              </a:rPr>
              <a:pPr>
                <a:defRPr/>
              </a:pPr>
              <a:t>33</a:t>
            </a:fld>
            <a:endParaRPr lang="en-AU">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 y="0"/>
            <a:ext cx="9135866" cy="6858000"/>
          </a:xfrm>
          <a:prstGeom prst="rect">
            <a:avLst/>
          </a:prstGeom>
        </p:spPr>
      </p:pic>
    </p:spTree>
    <p:extLst>
      <p:ext uri="{BB962C8B-B14F-4D97-AF65-F5344CB8AC3E}">
        <p14:creationId xmlns:p14="http://schemas.microsoft.com/office/powerpoint/2010/main" val="50053911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AU" dirty="0" smtClean="0"/>
              <a:t>23 Sep 2012</a:t>
            </a:r>
          </a:p>
        </p:txBody>
      </p:sp>
      <p:sp>
        <p:nvSpPr>
          <p:cNvPr id="33795" name="Footer Placeholder 4"/>
          <p:cNvSpPr>
            <a:spLocks noGrp="1"/>
          </p:cNvSpPr>
          <p:nvPr>
            <p:ph type="ftr" sz="quarter" idx="11"/>
          </p:nvPr>
        </p:nvSpPr>
        <p:spPr>
          <a:noFill/>
        </p:spPr>
        <p:txBody>
          <a:bodyPr/>
          <a:lstStyle/>
          <a:p>
            <a:r>
              <a:rPr lang="en-AU" dirty="0" smtClean="0"/>
              <a:t>R D Ekers</a:t>
            </a:r>
          </a:p>
        </p:txBody>
      </p:sp>
      <p:sp>
        <p:nvSpPr>
          <p:cNvPr id="33796" name="Slide Number Placeholder 5"/>
          <p:cNvSpPr>
            <a:spLocks noGrp="1"/>
          </p:cNvSpPr>
          <p:nvPr>
            <p:ph type="sldNum" sz="quarter" idx="12"/>
          </p:nvPr>
        </p:nvSpPr>
        <p:spPr>
          <a:noFill/>
        </p:spPr>
        <p:txBody>
          <a:bodyPr/>
          <a:lstStyle/>
          <a:p>
            <a:fld id="{CD34156D-0710-466D-8D55-88C570ECC25B}" type="slidenum">
              <a:rPr lang="en-AU" smtClean="0"/>
              <a:pPr/>
              <a:t>34</a:t>
            </a:fld>
            <a:endParaRPr lang="en-AU" smtClean="0"/>
          </a:p>
        </p:txBody>
      </p:sp>
      <p:sp>
        <p:nvSpPr>
          <p:cNvPr id="62466" name="Rectangle 2"/>
          <p:cNvSpPr>
            <a:spLocks noGrp="1" noChangeArrowheads="1"/>
          </p:cNvSpPr>
          <p:nvPr>
            <p:ph type="title"/>
          </p:nvPr>
        </p:nvSpPr>
        <p:spPr/>
        <p:txBody>
          <a:bodyPr/>
          <a:lstStyle/>
          <a:p>
            <a:pPr>
              <a:defRPr/>
            </a:pPr>
            <a:r>
              <a:rPr lang="en-US" smtClean="0"/>
              <a:t>Analogy with single dish</a:t>
            </a:r>
          </a:p>
        </p:txBody>
      </p:sp>
      <p:sp>
        <p:nvSpPr>
          <p:cNvPr id="33798" name="Rectangle 3"/>
          <p:cNvSpPr>
            <a:spLocks noGrp="1" noChangeArrowheads="1"/>
          </p:cNvSpPr>
          <p:nvPr>
            <p:ph type="body" idx="1"/>
          </p:nvPr>
        </p:nvSpPr>
        <p:spPr/>
        <p:txBody>
          <a:bodyPr/>
          <a:lstStyle/>
          <a:p>
            <a:r>
              <a:rPr lang="en-US" dirty="0" smtClean="0">
                <a:solidFill>
                  <a:schemeClr val="bg2">
                    <a:lumMod val="50000"/>
                    <a:lumOff val="50000"/>
                  </a:schemeClr>
                </a:solidFill>
              </a:rPr>
              <a:t>Big mirror decomposition</a:t>
            </a:r>
          </a:p>
          <a:p>
            <a:r>
              <a:rPr lang="en-US" dirty="0" smtClean="0"/>
              <a:t>Reverse the process to understand imaging with a mirror</a:t>
            </a:r>
          </a:p>
          <a:p>
            <a:pPr lvl="1"/>
            <a:r>
              <a:rPr lang="en-US" dirty="0" err="1" smtClean="0"/>
              <a:t>Eg</a:t>
            </a:r>
            <a:r>
              <a:rPr lang="en-US" dirty="0" smtClean="0"/>
              <a:t> understanding non-redundant masks</a:t>
            </a:r>
          </a:p>
          <a:p>
            <a:pPr lvl="1"/>
            <a:r>
              <a:rPr lang="en-US" dirty="0" smtClean="0"/>
              <a:t>Adaptive optics</a:t>
            </a:r>
          </a:p>
          <a:p>
            <a:r>
              <a:rPr lang="en-AU" dirty="0" smtClean="0"/>
              <a:t>Single dishes and correlation interferometers</a:t>
            </a:r>
            <a:endParaRPr lang="en-US" dirty="0" smtClean="0"/>
          </a:p>
          <a:p>
            <a:pPr lvl="1"/>
            <a:r>
              <a:rPr lang="en-US" dirty="0" smtClean="0"/>
              <a:t>Darrel Emerson, NRAO</a:t>
            </a:r>
          </a:p>
          <a:p>
            <a:pPr lvl="1"/>
            <a:r>
              <a:rPr lang="en-AU" dirty="0" smtClean="0">
                <a:hlinkClick r:id="rId3"/>
              </a:rPr>
              <a:t>http://www.gb.nrao.edu/sd03/talks/whysd_r1.pdf</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AU" smtClean="0"/>
              <a:t>29 Sep 2008</a:t>
            </a:r>
          </a:p>
        </p:txBody>
      </p:sp>
      <p:sp>
        <p:nvSpPr>
          <p:cNvPr id="36867" name="Footer Placeholder 4"/>
          <p:cNvSpPr>
            <a:spLocks noGrp="1"/>
          </p:cNvSpPr>
          <p:nvPr>
            <p:ph type="ftr" sz="quarter" idx="11"/>
          </p:nvPr>
        </p:nvSpPr>
        <p:spPr>
          <a:noFill/>
        </p:spPr>
        <p:txBody>
          <a:bodyPr/>
          <a:lstStyle/>
          <a:p>
            <a:r>
              <a:rPr lang="en-AU" smtClean="0"/>
              <a:t>R D Ekers</a:t>
            </a:r>
          </a:p>
        </p:txBody>
      </p:sp>
      <p:sp>
        <p:nvSpPr>
          <p:cNvPr id="36868" name="Slide Number Placeholder 5"/>
          <p:cNvSpPr>
            <a:spLocks noGrp="1"/>
          </p:cNvSpPr>
          <p:nvPr>
            <p:ph type="sldNum" sz="quarter" idx="12"/>
          </p:nvPr>
        </p:nvSpPr>
        <p:spPr>
          <a:noFill/>
        </p:spPr>
        <p:txBody>
          <a:bodyPr/>
          <a:lstStyle/>
          <a:p>
            <a:fld id="{E3E3EB81-D20D-4D21-A1FE-6D3C1C457491}" type="slidenum">
              <a:rPr lang="en-AU" smtClean="0"/>
              <a:pPr/>
              <a:t>35</a:t>
            </a:fld>
            <a:endParaRPr lang="en-AU" smtClean="0"/>
          </a:p>
        </p:txBody>
      </p:sp>
      <p:sp>
        <p:nvSpPr>
          <p:cNvPr id="57346" name="Rectangle 2"/>
          <p:cNvSpPr>
            <a:spLocks noGrp="1" noChangeArrowheads="1"/>
          </p:cNvSpPr>
          <p:nvPr>
            <p:ph type="title"/>
          </p:nvPr>
        </p:nvSpPr>
        <p:spPr/>
        <p:txBody>
          <a:bodyPr/>
          <a:lstStyle/>
          <a:p>
            <a:pPr>
              <a:defRPr/>
            </a:pPr>
            <a:r>
              <a:rPr lang="en-AU" dirty="0" smtClean="0"/>
              <a:t>Filling the aperture</a:t>
            </a:r>
          </a:p>
        </p:txBody>
      </p:sp>
      <p:sp>
        <p:nvSpPr>
          <p:cNvPr id="36870" name="Rectangle 3"/>
          <p:cNvSpPr>
            <a:spLocks noGrp="1" noChangeArrowheads="1"/>
          </p:cNvSpPr>
          <p:nvPr>
            <p:ph type="body" idx="1"/>
          </p:nvPr>
        </p:nvSpPr>
        <p:spPr>
          <a:xfrm>
            <a:off x="685800" y="1905000"/>
            <a:ext cx="7772400" cy="4114800"/>
          </a:xfrm>
        </p:spPr>
        <p:txBody>
          <a:bodyPr/>
          <a:lstStyle/>
          <a:p>
            <a:pPr>
              <a:lnSpc>
                <a:spcPct val="90000"/>
              </a:lnSpc>
            </a:pPr>
            <a:r>
              <a:rPr lang="en-AU" dirty="0" smtClean="0"/>
              <a:t>Aperture synthesis</a:t>
            </a:r>
          </a:p>
          <a:p>
            <a:pPr lvl="1">
              <a:lnSpc>
                <a:spcPct val="90000"/>
              </a:lnSpc>
            </a:pPr>
            <a:r>
              <a:rPr lang="en-AU" dirty="0" smtClean="0"/>
              <a:t>measure correlations with multiple dishes</a:t>
            </a:r>
          </a:p>
          <a:p>
            <a:pPr lvl="1">
              <a:lnSpc>
                <a:spcPct val="90000"/>
              </a:lnSpc>
            </a:pPr>
            <a:r>
              <a:rPr lang="en-AU" dirty="0"/>
              <a:t>m</a:t>
            </a:r>
            <a:r>
              <a:rPr lang="en-AU" dirty="0" smtClean="0"/>
              <a:t>oving dishes sequentially</a:t>
            </a:r>
          </a:p>
          <a:p>
            <a:pPr lvl="1">
              <a:lnSpc>
                <a:spcPct val="90000"/>
              </a:lnSpc>
            </a:pPr>
            <a:r>
              <a:rPr lang="en-AU" dirty="0" smtClean="0"/>
              <a:t>earth rotation synthesis</a:t>
            </a:r>
          </a:p>
          <a:p>
            <a:pPr lvl="1">
              <a:lnSpc>
                <a:spcPct val="90000"/>
              </a:lnSpc>
            </a:pPr>
            <a:r>
              <a:rPr lang="en-AU" dirty="0" smtClean="0"/>
              <a:t>store all correlations for later use</a:t>
            </a:r>
          </a:p>
          <a:p>
            <a:pPr>
              <a:lnSpc>
                <a:spcPct val="90000"/>
              </a:lnSpc>
            </a:pPr>
            <a:r>
              <a:rPr lang="en-AU" dirty="0" smtClean="0"/>
              <a:t>Partially unfilled aperture</a:t>
            </a:r>
          </a:p>
          <a:p>
            <a:pPr lvl="1">
              <a:lnSpc>
                <a:spcPct val="90000"/>
              </a:lnSpc>
            </a:pPr>
            <a:r>
              <a:rPr lang="en-AU" dirty="0" smtClean="0"/>
              <a:t>some </a:t>
            </a:r>
            <a:r>
              <a:rPr lang="en-AU" dirty="0" err="1" smtClean="0"/>
              <a:t>spacings</a:t>
            </a:r>
            <a:r>
              <a:rPr lang="en-AU" dirty="0" smtClean="0"/>
              <a:t> missing</a:t>
            </a:r>
            <a:endParaRPr lang="en-AU" b="1" i="1" dirty="0" smtClean="0"/>
          </a:p>
          <a:p>
            <a:pPr>
              <a:lnSpc>
                <a:spcPct val="90000"/>
              </a:lnSpc>
            </a:pPr>
            <a:r>
              <a:rPr lang="en-AU" dirty="0" smtClean="0"/>
              <a:t>Redundant </a:t>
            </a:r>
            <a:r>
              <a:rPr lang="en-AU" dirty="0" err="1" smtClean="0"/>
              <a:t>spacings</a:t>
            </a:r>
            <a:endParaRPr lang="en-AU" dirty="0" smtClean="0"/>
          </a:p>
          <a:p>
            <a:pPr lvl="1">
              <a:lnSpc>
                <a:spcPct val="90000"/>
              </a:lnSpc>
            </a:pPr>
            <a:r>
              <a:rPr lang="en-AU" dirty="0" smtClean="0"/>
              <a:t>some interferometer </a:t>
            </a:r>
            <a:r>
              <a:rPr lang="en-AU" dirty="0" err="1" smtClean="0"/>
              <a:t>spacings</a:t>
            </a:r>
            <a:r>
              <a:rPr lang="en-AU" dirty="0" smtClean="0"/>
              <a:t> occur twice</a:t>
            </a:r>
          </a:p>
          <a:p>
            <a:pPr>
              <a:lnSpc>
                <a:spcPct val="90000"/>
              </a:lnSpc>
            </a:pPr>
            <a:r>
              <a:rPr lang="en-AU" dirty="0" smtClean="0"/>
              <a:t>Non-redundant aperture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endParaRPr lang="en-AU"/>
          </a:p>
        </p:txBody>
      </p:sp>
      <p:sp>
        <p:nvSpPr>
          <p:cNvPr id="38915"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endParaRPr lang="en-AU"/>
          </a:p>
        </p:txBody>
      </p:sp>
      <p:sp>
        <p:nvSpPr>
          <p:cNvPr id="38916"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endParaRPr lang="en-AU"/>
          </a:p>
        </p:txBody>
      </p:sp>
      <p:sp>
        <p:nvSpPr>
          <p:cNvPr id="38917"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endParaRPr lang="en-AU"/>
          </a:p>
        </p:txBody>
      </p:sp>
      <p:sp>
        <p:nvSpPr>
          <p:cNvPr id="38918"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endParaRPr lang="en-AU"/>
          </a:p>
        </p:txBody>
      </p:sp>
      <p:sp>
        <p:nvSpPr>
          <p:cNvPr id="38919"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endParaRPr lang="en-AU"/>
          </a:p>
        </p:txBody>
      </p:sp>
      <p:sp>
        <p:nvSpPr>
          <p:cNvPr id="38920"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endParaRPr lang="en-AU"/>
          </a:p>
        </p:txBody>
      </p:sp>
      <p:grpSp>
        <p:nvGrpSpPr>
          <p:cNvPr id="38921" name="Group 9"/>
          <p:cNvGrpSpPr>
            <a:grpSpLocks/>
          </p:cNvGrpSpPr>
          <p:nvPr/>
        </p:nvGrpSpPr>
        <p:grpSpPr bwMode="auto">
          <a:xfrm>
            <a:off x="4784725" y="4533900"/>
            <a:ext cx="361950" cy="374650"/>
            <a:chOff x="3828" y="2716"/>
            <a:chExt cx="228" cy="236"/>
          </a:xfrm>
        </p:grpSpPr>
        <p:sp>
          <p:nvSpPr>
            <p:cNvPr id="38946"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47"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48"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2" name="Group 13"/>
          <p:cNvGrpSpPr>
            <a:grpSpLocks/>
          </p:cNvGrpSpPr>
          <p:nvPr/>
        </p:nvGrpSpPr>
        <p:grpSpPr bwMode="auto">
          <a:xfrm>
            <a:off x="3825875" y="4533900"/>
            <a:ext cx="361950" cy="374650"/>
            <a:chOff x="3828" y="2716"/>
            <a:chExt cx="228" cy="236"/>
          </a:xfrm>
        </p:grpSpPr>
        <p:sp>
          <p:nvSpPr>
            <p:cNvPr id="38943"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44"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45"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3" name="Group 17"/>
          <p:cNvGrpSpPr>
            <a:grpSpLocks/>
          </p:cNvGrpSpPr>
          <p:nvPr/>
        </p:nvGrpSpPr>
        <p:grpSpPr bwMode="auto">
          <a:xfrm>
            <a:off x="5661025" y="4572000"/>
            <a:ext cx="361950" cy="374650"/>
            <a:chOff x="3828" y="2716"/>
            <a:chExt cx="228" cy="236"/>
          </a:xfrm>
        </p:grpSpPr>
        <p:sp>
          <p:nvSpPr>
            <p:cNvPr id="38940"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41"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42"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4" name="Group 21"/>
          <p:cNvGrpSpPr>
            <a:grpSpLocks/>
          </p:cNvGrpSpPr>
          <p:nvPr/>
        </p:nvGrpSpPr>
        <p:grpSpPr bwMode="auto">
          <a:xfrm>
            <a:off x="6626225" y="4572000"/>
            <a:ext cx="361950" cy="374650"/>
            <a:chOff x="3828" y="2716"/>
            <a:chExt cx="228" cy="236"/>
          </a:xfrm>
        </p:grpSpPr>
        <p:sp>
          <p:nvSpPr>
            <p:cNvPr id="38937"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38"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39"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5" name="Group 25"/>
          <p:cNvGrpSpPr>
            <a:grpSpLocks/>
          </p:cNvGrpSpPr>
          <p:nvPr/>
        </p:nvGrpSpPr>
        <p:grpSpPr bwMode="auto">
          <a:xfrm>
            <a:off x="2000250" y="4521200"/>
            <a:ext cx="361950" cy="374650"/>
            <a:chOff x="3828" y="2716"/>
            <a:chExt cx="228" cy="236"/>
          </a:xfrm>
        </p:grpSpPr>
        <p:sp>
          <p:nvSpPr>
            <p:cNvPr id="38934"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35"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36"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6" name="Group 29"/>
          <p:cNvGrpSpPr>
            <a:grpSpLocks/>
          </p:cNvGrpSpPr>
          <p:nvPr/>
        </p:nvGrpSpPr>
        <p:grpSpPr bwMode="auto">
          <a:xfrm>
            <a:off x="2938463" y="4540250"/>
            <a:ext cx="361950" cy="374650"/>
            <a:chOff x="3828" y="2716"/>
            <a:chExt cx="228" cy="236"/>
          </a:xfrm>
        </p:grpSpPr>
        <p:sp>
          <p:nvSpPr>
            <p:cNvPr id="38931"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32"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33"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sp>
        <p:nvSpPr>
          <p:cNvPr id="38927" name="Text Box 34"/>
          <p:cNvSpPr txBox="1">
            <a:spLocks noChangeArrowheads="1"/>
          </p:cNvSpPr>
          <p:nvPr/>
        </p:nvSpPr>
        <p:spPr bwMode="auto">
          <a:xfrm>
            <a:off x="2117725" y="5222875"/>
            <a:ext cx="4908550" cy="457200"/>
          </a:xfrm>
          <a:prstGeom prst="rect">
            <a:avLst/>
          </a:prstGeom>
          <a:noFill/>
          <a:ln w="12700">
            <a:noFill/>
            <a:miter lim="800000"/>
            <a:headEnd/>
            <a:tailEnd/>
          </a:ln>
        </p:spPr>
        <p:txBody>
          <a:bodyPr wrap="none">
            <a:spAutoFit/>
          </a:bodyPr>
          <a:lstStyle/>
          <a:p>
            <a:r>
              <a:rPr lang="en-AU" sz="2400"/>
              <a:t>1         2          3           4         5           6</a:t>
            </a:r>
          </a:p>
        </p:txBody>
      </p:sp>
      <p:sp>
        <p:nvSpPr>
          <p:cNvPr id="38928" name="Text Box 35"/>
          <p:cNvSpPr txBox="1">
            <a:spLocks noChangeArrowheads="1"/>
          </p:cNvSpPr>
          <p:nvPr/>
        </p:nvSpPr>
        <p:spPr bwMode="auto">
          <a:xfrm>
            <a:off x="898525" y="1031875"/>
            <a:ext cx="5695021" cy="2308324"/>
          </a:xfrm>
          <a:prstGeom prst="rect">
            <a:avLst/>
          </a:prstGeom>
          <a:noFill/>
          <a:ln w="12700">
            <a:noFill/>
            <a:miter lim="800000"/>
            <a:headEnd/>
            <a:tailEnd/>
          </a:ln>
        </p:spPr>
        <p:txBody>
          <a:bodyPr wrap="none">
            <a:spAutoFit/>
          </a:bodyPr>
          <a:lstStyle/>
          <a:p>
            <a:r>
              <a:rPr lang="en-AU" sz="2400" dirty="0"/>
              <a:t>1unit  </a:t>
            </a:r>
            <a:r>
              <a:rPr lang="en-AU" sz="2400" dirty="0" smtClean="0"/>
              <a:t>5x (source same atmosphere different)</a:t>
            </a:r>
            <a:endParaRPr lang="en-AU" sz="2400" dirty="0"/>
          </a:p>
          <a:p>
            <a:r>
              <a:rPr lang="en-AU" sz="2400" dirty="0"/>
              <a:t>2units 4x</a:t>
            </a:r>
          </a:p>
          <a:p>
            <a:r>
              <a:rPr lang="en-AU" sz="2400" dirty="0"/>
              <a:t>3units 3x</a:t>
            </a:r>
          </a:p>
          <a:p>
            <a:r>
              <a:rPr lang="en-AU" sz="2400" dirty="0"/>
              <a:t>4units 2x</a:t>
            </a:r>
          </a:p>
          <a:p>
            <a:r>
              <a:rPr lang="en-AU" sz="2400" dirty="0"/>
              <a:t>5units </a:t>
            </a:r>
            <a:r>
              <a:rPr lang="en-AU" sz="2400" u="sng" dirty="0"/>
              <a:t>1x</a:t>
            </a:r>
            <a:endParaRPr lang="en-AU" sz="2400" dirty="0"/>
          </a:p>
          <a:p>
            <a:r>
              <a:rPr lang="en-AU" sz="2400" dirty="0"/>
              <a:t>           15</a:t>
            </a:r>
          </a:p>
        </p:txBody>
      </p:sp>
      <p:sp>
        <p:nvSpPr>
          <p:cNvPr id="38929" name="Text Box 36"/>
          <p:cNvSpPr txBox="1">
            <a:spLocks noChangeArrowheads="1"/>
          </p:cNvSpPr>
          <p:nvPr/>
        </p:nvSpPr>
        <p:spPr bwMode="auto">
          <a:xfrm>
            <a:off x="304800" y="2819400"/>
            <a:ext cx="1506538" cy="457200"/>
          </a:xfrm>
          <a:prstGeom prst="rect">
            <a:avLst/>
          </a:prstGeom>
          <a:noFill/>
          <a:ln w="12700">
            <a:noFill/>
            <a:miter lim="800000"/>
            <a:headEnd/>
            <a:tailEnd/>
          </a:ln>
        </p:spPr>
        <p:txBody>
          <a:bodyPr wrap="none">
            <a:spAutoFit/>
          </a:bodyPr>
          <a:lstStyle/>
          <a:p>
            <a:r>
              <a:rPr lang="en-AU" sz="2400" dirty="0"/>
              <a:t>n(n-1)/2 = </a:t>
            </a:r>
          </a:p>
        </p:txBody>
      </p:sp>
      <p:sp>
        <p:nvSpPr>
          <p:cNvPr id="68645" name="Rectangle 37"/>
          <p:cNvSpPr>
            <a:spLocks noGrp="1" noChangeArrowheads="1"/>
          </p:cNvSpPr>
          <p:nvPr>
            <p:ph type="title" idx="4294967295"/>
          </p:nvPr>
        </p:nvSpPr>
        <p:spPr>
          <a:xfrm>
            <a:off x="-3962400" y="-381000"/>
            <a:ext cx="7772400" cy="1181100"/>
          </a:xfrm>
        </p:spPr>
        <p:txBody>
          <a:bodyPr/>
          <a:lstStyle/>
          <a:p>
            <a:pPr>
              <a:defRPr/>
            </a:pPr>
            <a:r>
              <a:rPr lang="en-US" smtClean="0"/>
              <a:t>Redundancy</a:t>
            </a:r>
            <a:endParaRPr lang="en-AU" smtClean="0"/>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endParaRPr lang="en-AU"/>
          </a:p>
        </p:txBody>
      </p:sp>
      <p:sp>
        <p:nvSpPr>
          <p:cNvPr id="39939"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endParaRPr lang="en-AU"/>
          </a:p>
        </p:txBody>
      </p:sp>
      <p:sp>
        <p:nvSpPr>
          <p:cNvPr id="39940"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endParaRPr lang="en-AU"/>
          </a:p>
        </p:txBody>
      </p:sp>
      <p:sp>
        <p:nvSpPr>
          <p:cNvPr id="39941" name="Line 5"/>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endParaRPr lang="en-AU"/>
          </a:p>
        </p:txBody>
      </p:sp>
      <p:grpSp>
        <p:nvGrpSpPr>
          <p:cNvPr id="39942" name="Group 6"/>
          <p:cNvGrpSpPr>
            <a:grpSpLocks/>
          </p:cNvGrpSpPr>
          <p:nvPr/>
        </p:nvGrpSpPr>
        <p:grpSpPr bwMode="auto">
          <a:xfrm>
            <a:off x="4784725" y="4533900"/>
            <a:ext cx="361950" cy="374650"/>
            <a:chOff x="3828" y="2716"/>
            <a:chExt cx="228" cy="236"/>
          </a:xfrm>
        </p:grpSpPr>
        <p:sp>
          <p:nvSpPr>
            <p:cNvPr id="39959" name="Arc 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60" name="Line 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61" name="Line 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9943" name="Group 10"/>
          <p:cNvGrpSpPr>
            <a:grpSpLocks/>
          </p:cNvGrpSpPr>
          <p:nvPr/>
        </p:nvGrpSpPr>
        <p:grpSpPr bwMode="auto">
          <a:xfrm>
            <a:off x="2000250" y="4521200"/>
            <a:ext cx="361950" cy="374650"/>
            <a:chOff x="3828" y="2716"/>
            <a:chExt cx="228" cy="236"/>
          </a:xfrm>
        </p:grpSpPr>
        <p:sp>
          <p:nvSpPr>
            <p:cNvPr id="39956" name="Arc 1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57" name="Line 1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58" name="Line 1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9944" name="Group 14"/>
          <p:cNvGrpSpPr>
            <a:grpSpLocks/>
          </p:cNvGrpSpPr>
          <p:nvPr/>
        </p:nvGrpSpPr>
        <p:grpSpPr bwMode="auto">
          <a:xfrm>
            <a:off x="2938463" y="4540250"/>
            <a:ext cx="361950" cy="374650"/>
            <a:chOff x="3828" y="2716"/>
            <a:chExt cx="228" cy="236"/>
          </a:xfrm>
        </p:grpSpPr>
        <p:sp>
          <p:nvSpPr>
            <p:cNvPr id="39953" name="Arc 1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54" name="Line 1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55" name="Line 1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sp>
        <p:nvSpPr>
          <p:cNvPr id="39945" name="Text Box 19"/>
          <p:cNvSpPr txBox="1">
            <a:spLocks noChangeArrowheads="1"/>
          </p:cNvSpPr>
          <p:nvPr/>
        </p:nvSpPr>
        <p:spPr bwMode="auto">
          <a:xfrm>
            <a:off x="2117725" y="5222875"/>
            <a:ext cx="6737350" cy="457200"/>
          </a:xfrm>
          <a:prstGeom prst="rect">
            <a:avLst/>
          </a:prstGeom>
          <a:noFill/>
          <a:ln w="12700">
            <a:noFill/>
            <a:miter lim="800000"/>
            <a:headEnd/>
            <a:tailEnd/>
          </a:ln>
        </p:spPr>
        <p:txBody>
          <a:bodyPr wrap="none">
            <a:spAutoFit/>
          </a:bodyPr>
          <a:lstStyle/>
          <a:p>
            <a:r>
              <a:rPr lang="en-AU" sz="2400"/>
              <a:t>1         2          3           4         5           6          7          8</a:t>
            </a:r>
          </a:p>
        </p:txBody>
      </p:sp>
      <p:grpSp>
        <p:nvGrpSpPr>
          <p:cNvPr id="39946" name="Group 20"/>
          <p:cNvGrpSpPr>
            <a:grpSpLocks/>
          </p:cNvGrpSpPr>
          <p:nvPr/>
        </p:nvGrpSpPr>
        <p:grpSpPr bwMode="auto">
          <a:xfrm>
            <a:off x="8401050" y="4502150"/>
            <a:ext cx="361950" cy="374650"/>
            <a:chOff x="3828" y="2716"/>
            <a:chExt cx="228" cy="236"/>
          </a:xfrm>
        </p:grpSpPr>
        <p:sp>
          <p:nvSpPr>
            <p:cNvPr id="39950" name="Arc 2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51" name="Line 2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52" name="Line 2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sp>
        <p:nvSpPr>
          <p:cNvPr id="39947" name="Line 24"/>
          <p:cNvSpPr>
            <a:spLocks noChangeShapeType="1"/>
          </p:cNvSpPr>
          <p:nvPr/>
        </p:nvSpPr>
        <p:spPr bwMode="auto">
          <a:xfrm rot="20265700" flipV="1">
            <a:off x="8359775" y="4195763"/>
            <a:ext cx="914400" cy="469900"/>
          </a:xfrm>
          <a:prstGeom prst="line">
            <a:avLst/>
          </a:prstGeom>
          <a:noFill/>
          <a:ln w="9525">
            <a:solidFill>
              <a:srgbClr val="FF3300"/>
            </a:solidFill>
            <a:round/>
            <a:headEnd/>
            <a:tailEnd/>
          </a:ln>
        </p:spPr>
        <p:txBody>
          <a:bodyPr wrap="none" anchor="ctr"/>
          <a:lstStyle/>
          <a:p>
            <a:endParaRPr lang="en-AU"/>
          </a:p>
        </p:txBody>
      </p:sp>
      <p:sp>
        <p:nvSpPr>
          <p:cNvPr id="39948" name="Text Box 25"/>
          <p:cNvSpPr txBox="1">
            <a:spLocks noChangeArrowheads="1"/>
          </p:cNvSpPr>
          <p:nvPr/>
        </p:nvSpPr>
        <p:spPr bwMode="auto">
          <a:xfrm>
            <a:off x="1736725" y="1031875"/>
            <a:ext cx="1385888" cy="3013075"/>
          </a:xfrm>
          <a:prstGeom prst="rect">
            <a:avLst/>
          </a:prstGeom>
          <a:noFill/>
          <a:ln w="12700">
            <a:noFill/>
            <a:miter lim="800000"/>
            <a:headEnd/>
            <a:tailEnd/>
          </a:ln>
        </p:spPr>
        <p:txBody>
          <a:bodyPr wrap="none">
            <a:spAutoFit/>
          </a:bodyPr>
          <a:lstStyle/>
          <a:p>
            <a:r>
              <a:rPr lang="en-AU" sz="2400"/>
              <a:t>1unit  1x</a:t>
            </a:r>
          </a:p>
          <a:p>
            <a:r>
              <a:rPr lang="en-AU" sz="2400"/>
              <a:t>2units 1x</a:t>
            </a:r>
          </a:p>
          <a:p>
            <a:r>
              <a:rPr lang="en-AU" sz="2400"/>
              <a:t>3units 1x</a:t>
            </a:r>
          </a:p>
          <a:p>
            <a:r>
              <a:rPr lang="en-AU" sz="2400"/>
              <a:t>4units 1x</a:t>
            </a:r>
          </a:p>
          <a:p>
            <a:r>
              <a:rPr lang="en-AU" sz="2400"/>
              <a:t>5units 0x</a:t>
            </a:r>
          </a:p>
          <a:p>
            <a:r>
              <a:rPr lang="en-AU" sz="2400"/>
              <a:t>6units 1x</a:t>
            </a:r>
          </a:p>
          <a:p>
            <a:r>
              <a:rPr lang="en-AU" sz="2400"/>
              <a:t>7units  1x</a:t>
            </a:r>
          </a:p>
          <a:p>
            <a:r>
              <a:rPr lang="en-AU" sz="2400"/>
              <a:t>etc</a:t>
            </a:r>
          </a:p>
        </p:txBody>
      </p:sp>
      <p:sp>
        <p:nvSpPr>
          <p:cNvPr id="69658" name="Rectangle 26"/>
          <p:cNvSpPr>
            <a:spLocks noGrp="1" noChangeArrowheads="1"/>
          </p:cNvSpPr>
          <p:nvPr>
            <p:ph type="title" idx="4294967295"/>
          </p:nvPr>
        </p:nvSpPr>
        <p:spPr>
          <a:xfrm>
            <a:off x="-3276600" y="-228600"/>
            <a:ext cx="7772400" cy="1181100"/>
          </a:xfrm>
        </p:spPr>
        <p:txBody>
          <a:bodyPr/>
          <a:lstStyle/>
          <a:p>
            <a:pPr>
              <a:defRPr/>
            </a:pPr>
            <a:r>
              <a:rPr lang="en-US" smtClean="0"/>
              <a:t>Non Redundant</a:t>
            </a:r>
            <a:endParaRPr lang="en-AU"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AU" smtClean="0"/>
              <a:t>29 Sep 2008</a:t>
            </a:r>
          </a:p>
        </p:txBody>
      </p:sp>
      <p:sp>
        <p:nvSpPr>
          <p:cNvPr id="41987" name="Footer Placeholder 4"/>
          <p:cNvSpPr>
            <a:spLocks noGrp="1"/>
          </p:cNvSpPr>
          <p:nvPr>
            <p:ph type="ftr" sz="quarter" idx="11"/>
          </p:nvPr>
        </p:nvSpPr>
        <p:spPr>
          <a:noFill/>
        </p:spPr>
        <p:txBody>
          <a:bodyPr/>
          <a:lstStyle/>
          <a:p>
            <a:r>
              <a:rPr lang="en-AU" smtClean="0"/>
              <a:t>R D Ekers</a:t>
            </a:r>
          </a:p>
        </p:txBody>
      </p:sp>
      <p:sp>
        <p:nvSpPr>
          <p:cNvPr id="41988" name="Slide Number Placeholder 5"/>
          <p:cNvSpPr>
            <a:spLocks noGrp="1"/>
          </p:cNvSpPr>
          <p:nvPr>
            <p:ph type="sldNum" sz="quarter" idx="12"/>
          </p:nvPr>
        </p:nvSpPr>
        <p:spPr>
          <a:noFill/>
        </p:spPr>
        <p:txBody>
          <a:bodyPr/>
          <a:lstStyle/>
          <a:p>
            <a:fld id="{AFC818D1-7BD4-41AC-8C59-8E739E49F911}" type="slidenum">
              <a:rPr lang="en-AU" smtClean="0"/>
              <a:pPr/>
              <a:t>38</a:t>
            </a:fld>
            <a:endParaRPr lang="en-AU" smtClean="0"/>
          </a:p>
        </p:txBody>
      </p:sp>
      <p:sp>
        <p:nvSpPr>
          <p:cNvPr id="55298" name="Rectangle 2"/>
          <p:cNvSpPr>
            <a:spLocks noGrp="1" noChangeArrowheads="1"/>
          </p:cNvSpPr>
          <p:nvPr>
            <p:ph type="title"/>
          </p:nvPr>
        </p:nvSpPr>
        <p:spPr/>
        <p:txBody>
          <a:bodyPr/>
          <a:lstStyle/>
          <a:p>
            <a:pPr>
              <a:defRPr/>
            </a:pPr>
            <a:r>
              <a:rPr lang="en-US" dirty="0" smtClean="0"/>
              <a:t>Basic Interferometer</a:t>
            </a:r>
          </a:p>
        </p:txBody>
      </p:sp>
      <p:pic>
        <p:nvPicPr>
          <p:cNvPr id="41990" name="Picture 4" descr="linkedinterferometer"/>
          <p:cNvPicPr>
            <a:picLocks noChangeAspect="1" noChangeArrowheads="1"/>
          </p:cNvPicPr>
          <p:nvPr/>
        </p:nvPicPr>
        <p:blipFill>
          <a:blip r:embed="rId3" cstate="print"/>
          <a:srcRect/>
          <a:stretch>
            <a:fillRect/>
          </a:stretch>
        </p:blipFill>
        <p:spPr bwMode="auto">
          <a:xfrm>
            <a:off x="2314575" y="1847850"/>
            <a:ext cx="6248400" cy="4652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AU" dirty="0" smtClean="0"/>
              <a:t>27 Sep 2015</a:t>
            </a:r>
          </a:p>
        </p:txBody>
      </p:sp>
      <p:sp>
        <p:nvSpPr>
          <p:cNvPr id="43011" name="Footer Placeholder 4"/>
          <p:cNvSpPr>
            <a:spLocks noGrp="1"/>
          </p:cNvSpPr>
          <p:nvPr>
            <p:ph type="ftr" sz="quarter" idx="11"/>
          </p:nvPr>
        </p:nvSpPr>
        <p:spPr>
          <a:noFill/>
        </p:spPr>
        <p:txBody>
          <a:bodyPr/>
          <a:lstStyle/>
          <a:p>
            <a:r>
              <a:rPr lang="en-AU" smtClean="0"/>
              <a:t>R D Ekers</a:t>
            </a:r>
          </a:p>
        </p:txBody>
      </p:sp>
      <p:sp>
        <p:nvSpPr>
          <p:cNvPr id="43012" name="Slide Number Placeholder 5"/>
          <p:cNvSpPr>
            <a:spLocks noGrp="1"/>
          </p:cNvSpPr>
          <p:nvPr>
            <p:ph type="sldNum" sz="quarter" idx="12"/>
          </p:nvPr>
        </p:nvSpPr>
        <p:spPr>
          <a:noFill/>
        </p:spPr>
        <p:txBody>
          <a:bodyPr/>
          <a:lstStyle/>
          <a:p>
            <a:fld id="{B52AA25B-8882-46DB-930A-E535CFA96602}" type="slidenum">
              <a:rPr lang="en-AU" smtClean="0"/>
              <a:pPr/>
              <a:t>39</a:t>
            </a:fld>
            <a:endParaRPr lang="en-AU" smtClean="0"/>
          </a:p>
        </p:txBody>
      </p:sp>
      <p:sp>
        <p:nvSpPr>
          <p:cNvPr id="106498" name="Rectangle 2"/>
          <p:cNvSpPr>
            <a:spLocks noGrp="1" noChangeArrowheads="1"/>
          </p:cNvSpPr>
          <p:nvPr>
            <p:ph type="title"/>
          </p:nvPr>
        </p:nvSpPr>
        <p:spPr/>
        <p:txBody>
          <a:bodyPr/>
          <a:lstStyle/>
          <a:p>
            <a:pPr>
              <a:defRPr/>
            </a:pPr>
            <a:r>
              <a:rPr lang="en-US" dirty="0" smtClean="0"/>
              <a:t>Storing visibilities</a:t>
            </a:r>
          </a:p>
        </p:txBody>
      </p:sp>
      <p:pic>
        <p:nvPicPr>
          <p:cNvPr id="43014" name="Picture 3" descr="linkedinterferometer"/>
          <p:cNvPicPr>
            <a:picLocks noChangeAspect="1" noChangeArrowheads="1"/>
          </p:cNvPicPr>
          <p:nvPr/>
        </p:nvPicPr>
        <p:blipFill>
          <a:blip r:embed="rId3" cstate="print"/>
          <a:srcRect/>
          <a:stretch>
            <a:fillRect/>
          </a:stretch>
        </p:blipFill>
        <p:spPr bwMode="auto">
          <a:xfrm>
            <a:off x="2314575" y="1847850"/>
            <a:ext cx="6248400" cy="4652963"/>
          </a:xfrm>
          <a:prstGeom prst="rect">
            <a:avLst/>
          </a:prstGeom>
          <a:noFill/>
          <a:ln w="9525">
            <a:noFill/>
            <a:miter lim="800000"/>
            <a:headEnd/>
            <a:tailEnd/>
          </a:ln>
        </p:spPr>
      </p:pic>
      <p:sp>
        <p:nvSpPr>
          <p:cNvPr id="43015" name="Rectangle 4"/>
          <p:cNvSpPr>
            <a:spLocks noChangeArrowheads="1"/>
          </p:cNvSpPr>
          <p:nvPr/>
        </p:nvSpPr>
        <p:spPr bwMode="auto">
          <a:xfrm>
            <a:off x="8229600" y="5091113"/>
            <a:ext cx="914400" cy="381000"/>
          </a:xfrm>
          <a:prstGeom prst="rect">
            <a:avLst/>
          </a:prstGeom>
          <a:solidFill>
            <a:schemeClr val="tx1"/>
          </a:solidFill>
          <a:ln w="28575">
            <a:solidFill>
              <a:schemeClr val="bg2"/>
            </a:solidFill>
            <a:miter lim="800000"/>
            <a:headEnd/>
            <a:tailEnd/>
          </a:ln>
        </p:spPr>
        <p:txBody>
          <a:bodyPr wrap="none" anchor="ctr"/>
          <a:lstStyle/>
          <a:p>
            <a:pPr algn="ctr"/>
            <a:r>
              <a:rPr lang="en-AU" sz="2000">
                <a:solidFill>
                  <a:schemeClr val="bg2"/>
                </a:solidFill>
              </a:rPr>
              <a:t>Storage</a:t>
            </a:r>
          </a:p>
        </p:txBody>
      </p:sp>
      <p:sp>
        <p:nvSpPr>
          <p:cNvPr id="43016" name="Line 5"/>
          <p:cNvSpPr>
            <a:spLocks noChangeShapeType="1"/>
          </p:cNvSpPr>
          <p:nvPr/>
        </p:nvSpPr>
        <p:spPr bwMode="auto">
          <a:xfrm>
            <a:off x="7572375" y="5286375"/>
            <a:ext cx="609600" cy="0"/>
          </a:xfrm>
          <a:prstGeom prst="line">
            <a:avLst/>
          </a:prstGeom>
          <a:noFill/>
          <a:ln w="12700">
            <a:solidFill>
              <a:schemeClr val="bg2"/>
            </a:solidFill>
            <a:round/>
            <a:headEnd type="triangle" w="med" len="med"/>
            <a:tailEnd type="triangle" w="med" len="med"/>
          </a:ln>
        </p:spPr>
        <p:txBody>
          <a:bodyPr/>
          <a:lstStyle/>
          <a:p>
            <a:endParaRPr lang="en-AU"/>
          </a:p>
        </p:txBody>
      </p:sp>
      <p:sp>
        <p:nvSpPr>
          <p:cNvPr id="43017" name="Rectangle 6"/>
          <p:cNvSpPr>
            <a:spLocks noGrp="1" noChangeArrowheads="1"/>
          </p:cNvSpPr>
          <p:nvPr>
            <p:ph type="body" idx="1"/>
          </p:nvPr>
        </p:nvSpPr>
        <p:spPr>
          <a:xfrm>
            <a:off x="-304800" y="1858182"/>
            <a:ext cx="2619375" cy="3276600"/>
          </a:xfrm>
        </p:spPr>
        <p:txBody>
          <a:bodyPr/>
          <a:lstStyle/>
          <a:p>
            <a:pPr>
              <a:buFont typeface="Wingdings" pitchFamily="2" charset="2"/>
              <a:buNone/>
            </a:pPr>
            <a:r>
              <a:rPr lang="en-US" sz="2400" dirty="0" smtClean="0"/>
              <a:t>    A powerful tool to manipulate the coherence function and re-image.</a:t>
            </a:r>
          </a:p>
          <a:p>
            <a:pPr>
              <a:buFont typeface="Wingdings" pitchFamily="2" charset="2"/>
              <a:buNone/>
            </a:pPr>
            <a:endParaRPr lang="en-US" sz="2400" dirty="0"/>
          </a:p>
          <a:p>
            <a:pPr>
              <a:buNone/>
            </a:pPr>
            <a:r>
              <a:rPr lang="en-US" sz="2400" dirty="0" smtClean="0"/>
              <a:t>    Not </a:t>
            </a:r>
            <a:r>
              <a:rPr lang="en-US" sz="2400" dirty="0"/>
              <a:t>possible in most other domains</a:t>
            </a:r>
          </a:p>
        </p:txBody>
      </p:sp>
      <p:sp>
        <p:nvSpPr>
          <p:cNvPr id="2" name="Oval Callout 1"/>
          <p:cNvSpPr/>
          <p:nvPr/>
        </p:nvSpPr>
        <p:spPr bwMode="auto">
          <a:xfrm>
            <a:off x="6300061" y="2624945"/>
            <a:ext cx="2419350" cy="1447800"/>
          </a:xfrm>
          <a:prstGeom prst="wedgeEllipseCallout">
            <a:avLst>
              <a:gd name="adj1" fmla="val 45573"/>
              <a:gd name="adj2" fmla="val 125676"/>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2000" dirty="0" smtClean="0"/>
              <a:t>But will this be part of our future?</a:t>
            </a:r>
            <a:endParaRPr kumimoji="0" lang="en-AU" sz="2000" b="0" i="0" u="none" strike="noStrike" cap="none" normalizeH="0" baseline="0" dirty="0" smtClean="0">
              <a:ln>
                <a:noFill/>
              </a:ln>
              <a:solidFill>
                <a:schemeClr val="tx1"/>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AU" smtClean="0"/>
              <a:t>29 Sep 2008</a:t>
            </a:r>
          </a:p>
        </p:txBody>
      </p:sp>
      <p:sp>
        <p:nvSpPr>
          <p:cNvPr id="29699" name="Footer Placeholder 4"/>
          <p:cNvSpPr>
            <a:spLocks noGrp="1"/>
          </p:cNvSpPr>
          <p:nvPr>
            <p:ph type="ftr" sz="quarter" idx="11"/>
          </p:nvPr>
        </p:nvSpPr>
        <p:spPr>
          <a:noFill/>
        </p:spPr>
        <p:txBody>
          <a:bodyPr/>
          <a:lstStyle/>
          <a:p>
            <a:r>
              <a:rPr lang="en-AU" smtClean="0"/>
              <a:t>R D Ekers</a:t>
            </a:r>
          </a:p>
        </p:txBody>
      </p:sp>
      <p:sp>
        <p:nvSpPr>
          <p:cNvPr id="29700" name="Slide Number Placeholder 5"/>
          <p:cNvSpPr>
            <a:spLocks noGrp="1"/>
          </p:cNvSpPr>
          <p:nvPr>
            <p:ph type="sldNum" sz="quarter" idx="12"/>
          </p:nvPr>
        </p:nvSpPr>
        <p:spPr>
          <a:noFill/>
        </p:spPr>
        <p:txBody>
          <a:bodyPr/>
          <a:lstStyle/>
          <a:p>
            <a:fld id="{2B12ECC0-69E1-4CF1-A468-C6E508471EC7}" type="slidenum">
              <a:rPr lang="en-AU" smtClean="0"/>
              <a:pPr/>
              <a:t>4</a:t>
            </a:fld>
            <a:endParaRPr lang="en-AU" smtClean="0"/>
          </a:p>
        </p:txBody>
      </p:sp>
      <p:sp>
        <p:nvSpPr>
          <p:cNvPr id="32770" name="Rectangle 2"/>
          <p:cNvSpPr>
            <a:spLocks noGrp="1" noChangeArrowheads="1"/>
          </p:cNvSpPr>
          <p:nvPr>
            <p:ph type="title"/>
          </p:nvPr>
        </p:nvSpPr>
        <p:spPr/>
        <p:txBody>
          <a:bodyPr/>
          <a:lstStyle/>
          <a:p>
            <a:pPr>
              <a:defRPr/>
            </a:pPr>
            <a:r>
              <a:rPr lang="en-AU" smtClean="0"/>
              <a:t>Doing the best science</a:t>
            </a:r>
          </a:p>
        </p:txBody>
      </p:sp>
      <p:sp>
        <p:nvSpPr>
          <p:cNvPr id="32771" name="Rectangle 3"/>
          <p:cNvSpPr>
            <a:spLocks noGrp="1" noChangeArrowheads="1"/>
          </p:cNvSpPr>
          <p:nvPr>
            <p:ph type="body" idx="1"/>
          </p:nvPr>
        </p:nvSpPr>
        <p:spPr>
          <a:xfrm>
            <a:off x="685800" y="1981200"/>
            <a:ext cx="8077200" cy="4114800"/>
          </a:xfrm>
        </p:spPr>
        <p:txBody>
          <a:bodyPr/>
          <a:lstStyle/>
          <a:p>
            <a:r>
              <a:rPr lang="en-AU" smtClean="0"/>
              <a:t>The telescope as an analytic tool</a:t>
            </a:r>
          </a:p>
          <a:p>
            <a:pPr lvl="1"/>
            <a:r>
              <a:rPr lang="en-AU" smtClean="0"/>
              <a:t>how to use it</a:t>
            </a:r>
          </a:p>
          <a:p>
            <a:pPr lvl="1"/>
            <a:r>
              <a:rPr lang="en-AU" smtClean="0"/>
              <a:t>integrity of results</a:t>
            </a:r>
          </a:p>
          <a:p>
            <a:r>
              <a:rPr lang="en-AU" smtClean="0"/>
              <a:t>Making discoveries</a:t>
            </a:r>
            <a:endParaRPr lang="en-AU" sz="3200" smtClean="0"/>
          </a:p>
          <a:p>
            <a:pPr lvl="1"/>
            <a:r>
              <a:rPr lang="en-AU" smtClean="0"/>
              <a:t>Most discoveries are driven by instrumental developments</a:t>
            </a:r>
          </a:p>
          <a:p>
            <a:pPr lvl="1"/>
            <a:r>
              <a:rPr lang="en-AU" smtClean="0"/>
              <a:t> recognising the unexpected phenomenon</a:t>
            </a:r>
          </a:p>
          <a:p>
            <a:pPr lvl="1"/>
            <a:r>
              <a:rPr lang="en-AU" smtClean="0"/>
              <a:t>discriminate against errors</a:t>
            </a:r>
          </a:p>
          <a:p>
            <a:r>
              <a:rPr lang="en-AU" smtClean="0"/>
              <a:t>Instrumental or Astronomical specialization?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27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AU" smtClean="0"/>
              <a:t>29 Sep 2008</a:t>
            </a:r>
          </a:p>
        </p:txBody>
      </p:sp>
      <p:sp>
        <p:nvSpPr>
          <p:cNvPr id="49155" name="Footer Placeholder 4"/>
          <p:cNvSpPr>
            <a:spLocks noGrp="1"/>
          </p:cNvSpPr>
          <p:nvPr>
            <p:ph type="ftr" sz="quarter" idx="11"/>
          </p:nvPr>
        </p:nvSpPr>
        <p:spPr>
          <a:noFill/>
        </p:spPr>
        <p:txBody>
          <a:bodyPr/>
          <a:lstStyle/>
          <a:p>
            <a:r>
              <a:rPr lang="en-AU" smtClean="0"/>
              <a:t>R D Ekers</a:t>
            </a:r>
          </a:p>
        </p:txBody>
      </p:sp>
      <p:sp>
        <p:nvSpPr>
          <p:cNvPr id="49156" name="Slide Number Placeholder 5"/>
          <p:cNvSpPr>
            <a:spLocks noGrp="1"/>
          </p:cNvSpPr>
          <p:nvPr>
            <p:ph type="sldNum" sz="quarter" idx="12"/>
          </p:nvPr>
        </p:nvSpPr>
        <p:spPr>
          <a:noFill/>
        </p:spPr>
        <p:txBody>
          <a:bodyPr/>
          <a:lstStyle/>
          <a:p>
            <a:fld id="{ED8EAA83-160B-4229-AC0A-8407B4234C84}" type="slidenum">
              <a:rPr lang="en-AU" smtClean="0"/>
              <a:pPr/>
              <a:t>40</a:t>
            </a:fld>
            <a:endParaRPr lang="en-AU" smtClean="0"/>
          </a:p>
        </p:txBody>
      </p:sp>
      <p:sp>
        <p:nvSpPr>
          <p:cNvPr id="108546" name="Rectangle 2"/>
          <p:cNvSpPr>
            <a:spLocks noGrp="1" noChangeArrowheads="1"/>
          </p:cNvSpPr>
          <p:nvPr>
            <p:ph type="title"/>
          </p:nvPr>
        </p:nvSpPr>
        <p:spPr/>
        <p:txBody>
          <a:bodyPr/>
          <a:lstStyle/>
          <a:p>
            <a:pPr>
              <a:defRPr/>
            </a:pPr>
            <a:r>
              <a:rPr lang="en-AU" sz="4000" dirty="0" smtClean="0"/>
              <a:t>Aperture Array</a:t>
            </a:r>
            <a:br>
              <a:rPr lang="en-AU" sz="4000" dirty="0" smtClean="0"/>
            </a:br>
            <a:r>
              <a:rPr lang="en-AU" sz="4000" dirty="0" smtClean="0"/>
              <a:t> or Focal Plane Array?</a:t>
            </a:r>
          </a:p>
        </p:txBody>
      </p:sp>
      <p:sp>
        <p:nvSpPr>
          <p:cNvPr id="49158" name="Rectangle 3"/>
          <p:cNvSpPr>
            <a:spLocks noGrp="1" noChangeArrowheads="1"/>
          </p:cNvSpPr>
          <p:nvPr>
            <p:ph type="body" idx="1"/>
          </p:nvPr>
        </p:nvSpPr>
        <p:spPr>
          <a:xfrm>
            <a:off x="685800" y="2133600"/>
            <a:ext cx="6781800" cy="4114800"/>
          </a:xfrm>
        </p:spPr>
        <p:txBody>
          <a:bodyPr/>
          <a:lstStyle/>
          <a:p>
            <a:r>
              <a:rPr lang="en-AU" dirty="0" smtClean="0"/>
              <a:t>Why have a dish at all?</a:t>
            </a:r>
          </a:p>
          <a:p>
            <a:pPr lvl="1"/>
            <a:r>
              <a:rPr lang="en-AU" dirty="0" smtClean="0"/>
              <a:t>Sample the whole wavefront</a:t>
            </a:r>
          </a:p>
          <a:p>
            <a:pPr lvl="1"/>
            <a:r>
              <a:rPr lang="en-AU" dirty="0" smtClean="0"/>
              <a:t>n elements needed: n </a:t>
            </a:r>
            <a:r>
              <a:rPr lang="en-AU" dirty="0" smtClean="0">
                <a:cs typeface="Times New Roman" pitchFamily="18" charset="0"/>
                <a:sym typeface="Symbol" pitchFamily="18" charset="2"/>
              </a:rPr>
              <a:t></a:t>
            </a:r>
            <a:r>
              <a:rPr lang="en-AU" dirty="0" smtClean="0"/>
              <a:t> Area/( </a:t>
            </a:r>
            <a:r>
              <a:rPr lang="el-GR" dirty="0" smtClean="0">
                <a:cs typeface="Times New Roman" pitchFamily="18" charset="0"/>
              </a:rPr>
              <a:t>λ</a:t>
            </a:r>
            <a:r>
              <a:rPr lang="en-AU" dirty="0" smtClean="0"/>
              <a:t>/2)</a:t>
            </a:r>
            <a:r>
              <a:rPr lang="en-AU" baseline="30000" dirty="0" smtClean="0"/>
              <a:t>2</a:t>
            </a:r>
          </a:p>
          <a:p>
            <a:pPr lvl="1"/>
            <a:r>
              <a:rPr lang="en-AU" dirty="0" smtClean="0"/>
              <a:t>For 100m aperture and </a:t>
            </a:r>
            <a:r>
              <a:rPr lang="el-GR" dirty="0" smtClean="0">
                <a:cs typeface="Times New Roman" pitchFamily="18" charset="0"/>
              </a:rPr>
              <a:t>λ</a:t>
            </a:r>
            <a:r>
              <a:rPr lang="en-AU" dirty="0" smtClean="0"/>
              <a:t> = 20cm,  n=10</a:t>
            </a:r>
            <a:r>
              <a:rPr lang="en-AU" baseline="30000" dirty="0" smtClean="0"/>
              <a:t>4</a:t>
            </a:r>
          </a:p>
          <a:p>
            <a:pPr lvl="2"/>
            <a:r>
              <a:rPr lang="en-AU" dirty="0" smtClean="0"/>
              <a:t>Electronics costs too high!</a:t>
            </a:r>
          </a:p>
        </p:txBody>
      </p:sp>
      <p:grpSp>
        <p:nvGrpSpPr>
          <p:cNvPr id="49159" name="Group 4"/>
          <p:cNvGrpSpPr>
            <a:grpSpLocks/>
          </p:cNvGrpSpPr>
          <p:nvPr/>
        </p:nvGrpSpPr>
        <p:grpSpPr bwMode="auto">
          <a:xfrm>
            <a:off x="5676900" y="1916113"/>
            <a:ext cx="2628900" cy="1665287"/>
            <a:chOff x="3651" y="1207"/>
            <a:chExt cx="2021" cy="1407"/>
          </a:xfrm>
        </p:grpSpPr>
        <p:grpSp>
          <p:nvGrpSpPr>
            <p:cNvPr id="49160" name="Group 5"/>
            <p:cNvGrpSpPr>
              <a:grpSpLocks/>
            </p:cNvGrpSpPr>
            <p:nvPr/>
          </p:nvGrpSpPr>
          <p:grpSpPr bwMode="auto">
            <a:xfrm>
              <a:off x="4125" y="2212"/>
              <a:ext cx="769" cy="284"/>
              <a:chOff x="4205" y="2160"/>
              <a:chExt cx="769" cy="284"/>
            </a:xfrm>
          </p:grpSpPr>
          <p:sp>
            <p:nvSpPr>
              <p:cNvPr id="49190" name="Rectangle 6"/>
              <p:cNvSpPr>
                <a:spLocks noChangeAspect="1" noChangeArrowheads="1"/>
              </p:cNvSpPr>
              <p:nvPr/>
            </p:nvSpPr>
            <p:spPr bwMode="auto">
              <a:xfrm>
                <a:off x="4333" y="2177"/>
                <a:ext cx="523" cy="171"/>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49191" name="Rectangle 7"/>
              <p:cNvSpPr>
                <a:spLocks noChangeAspect="1" noChangeArrowheads="1"/>
              </p:cNvSpPr>
              <p:nvPr/>
            </p:nvSpPr>
            <p:spPr bwMode="auto">
              <a:xfrm>
                <a:off x="4205" y="2160"/>
                <a:ext cx="769" cy="284"/>
              </a:xfrm>
              <a:prstGeom prst="rect">
                <a:avLst/>
              </a:prstGeom>
              <a:solidFill>
                <a:srgbClr val="66FF33"/>
              </a:solidFill>
              <a:ln w="9525">
                <a:noFill/>
                <a:miter lim="800000"/>
                <a:headEnd/>
                <a:tailEnd/>
              </a:ln>
            </p:spPr>
            <p:txBody>
              <a:bodyPr wrap="none" lIns="92075" tIns="46038" rIns="92075" bIns="46038">
                <a:spAutoFit/>
              </a:bodyPr>
              <a:lstStyle/>
              <a:p>
                <a:pPr algn="ctr"/>
                <a:r>
                  <a:rPr lang="en-AU" sz="1600">
                    <a:solidFill>
                      <a:schemeClr val="bg2"/>
                    </a:solidFill>
                    <a:cs typeface="Arial" charset="0"/>
                  </a:rPr>
                  <a:t>Computer</a:t>
                </a:r>
              </a:p>
            </p:txBody>
          </p:sp>
        </p:grpSp>
        <p:sp>
          <p:nvSpPr>
            <p:cNvPr id="49161" name="Line 8"/>
            <p:cNvSpPr>
              <a:spLocks noChangeAspect="1" noChangeShapeType="1"/>
            </p:cNvSpPr>
            <p:nvPr/>
          </p:nvSpPr>
          <p:spPr bwMode="auto">
            <a:xfrm>
              <a:off x="4512" y="2398"/>
              <a:ext cx="0" cy="141"/>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2" name="AutoShape 9"/>
            <p:cNvSpPr>
              <a:spLocks noChangeAspect="1" noChangeArrowheads="1"/>
            </p:cNvSpPr>
            <p:nvPr/>
          </p:nvSpPr>
          <p:spPr bwMode="auto">
            <a:xfrm rot="17052352" flipH="1">
              <a:off x="4437" y="2420"/>
              <a:ext cx="141" cy="248"/>
            </a:xfrm>
            <a:prstGeom prst="parallelogram">
              <a:avLst>
                <a:gd name="adj" fmla="val 57139"/>
              </a:avLst>
            </a:prstGeom>
            <a:noFill/>
            <a:ln w="12700">
              <a:solidFill>
                <a:srgbClr val="FF0000"/>
              </a:solidFill>
              <a:prstDash val="dash"/>
              <a:miter lim="800000"/>
              <a:headEnd/>
              <a:tailEnd/>
            </a:ln>
          </p:spPr>
          <p:txBody>
            <a:bodyPr wrap="none" anchor="ctr"/>
            <a:lstStyle/>
            <a:p>
              <a:endParaRPr lang="en-US"/>
            </a:p>
          </p:txBody>
        </p:sp>
        <p:sp>
          <p:nvSpPr>
            <p:cNvPr id="49163" name="Line 10"/>
            <p:cNvSpPr>
              <a:spLocks noChangeAspect="1" noChangeShapeType="1"/>
            </p:cNvSpPr>
            <p:nvPr/>
          </p:nvSpPr>
          <p:spPr bwMode="auto">
            <a:xfrm>
              <a:off x="4512" y="2050"/>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nvGrpSpPr>
            <p:cNvPr id="49164" name="Group 11"/>
            <p:cNvGrpSpPr>
              <a:grpSpLocks/>
            </p:cNvGrpSpPr>
            <p:nvPr/>
          </p:nvGrpSpPr>
          <p:grpSpPr bwMode="auto">
            <a:xfrm>
              <a:off x="3651" y="1842"/>
              <a:ext cx="1723" cy="181"/>
              <a:chOff x="3651" y="1887"/>
              <a:chExt cx="1723" cy="181"/>
            </a:xfrm>
          </p:grpSpPr>
          <p:sp>
            <p:nvSpPr>
              <p:cNvPr id="49174" name="Line 12"/>
              <p:cNvSpPr>
                <a:spLocks noChangeAspect="1" noChangeShapeType="1"/>
              </p:cNvSpPr>
              <p:nvPr/>
            </p:nvSpPr>
            <p:spPr bwMode="auto">
              <a:xfrm>
                <a:off x="3696"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5" name="Line 13"/>
              <p:cNvSpPr>
                <a:spLocks noChangeAspect="1" noChangeShapeType="1"/>
              </p:cNvSpPr>
              <p:nvPr/>
            </p:nvSpPr>
            <p:spPr bwMode="auto">
              <a:xfrm>
                <a:off x="380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6" name="Line 14"/>
              <p:cNvSpPr>
                <a:spLocks noChangeAspect="1" noChangeShapeType="1"/>
              </p:cNvSpPr>
              <p:nvPr/>
            </p:nvSpPr>
            <p:spPr bwMode="auto">
              <a:xfrm>
                <a:off x="393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7" name="Line 15"/>
              <p:cNvSpPr>
                <a:spLocks noChangeAspect="1" noChangeShapeType="1"/>
              </p:cNvSpPr>
              <p:nvPr/>
            </p:nvSpPr>
            <p:spPr bwMode="auto">
              <a:xfrm>
                <a:off x="4061"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8" name="Line 16"/>
              <p:cNvSpPr>
                <a:spLocks noChangeAspect="1" noChangeShapeType="1"/>
              </p:cNvSpPr>
              <p:nvPr/>
            </p:nvSpPr>
            <p:spPr bwMode="auto">
              <a:xfrm>
                <a:off x="4195"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9" name="Line 17"/>
              <p:cNvSpPr>
                <a:spLocks noChangeAspect="1" noChangeShapeType="1"/>
              </p:cNvSpPr>
              <p:nvPr/>
            </p:nvSpPr>
            <p:spPr bwMode="auto">
              <a:xfrm>
                <a:off x="432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0" name="Line 18"/>
              <p:cNvSpPr>
                <a:spLocks noChangeAspect="1" noChangeShapeType="1"/>
              </p:cNvSpPr>
              <p:nvPr/>
            </p:nvSpPr>
            <p:spPr bwMode="auto">
              <a:xfrm>
                <a:off x="444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1" name="Line 19"/>
              <p:cNvSpPr>
                <a:spLocks noChangeShapeType="1"/>
              </p:cNvSpPr>
              <p:nvPr/>
            </p:nvSpPr>
            <p:spPr bwMode="auto">
              <a:xfrm>
                <a:off x="3651" y="1888"/>
                <a:ext cx="1723" cy="0"/>
              </a:xfrm>
              <a:prstGeom prst="line">
                <a:avLst/>
              </a:prstGeom>
              <a:noFill/>
              <a:ln w="28575">
                <a:solidFill>
                  <a:schemeClr val="accent1"/>
                </a:solidFill>
                <a:prstDash val="dash"/>
                <a:round/>
                <a:headEnd/>
                <a:tailEnd/>
              </a:ln>
            </p:spPr>
            <p:txBody>
              <a:bodyPr/>
              <a:lstStyle/>
              <a:p>
                <a:endParaRPr lang="en-AU"/>
              </a:p>
            </p:txBody>
          </p:sp>
          <p:sp>
            <p:nvSpPr>
              <p:cNvPr id="49182" name="Line 20"/>
              <p:cNvSpPr>
                <a:spLocks noChangeAspect="1" noChangeShapeType="1"/>
              </p:cNvSpPr>
              <p:nvPr/>
            </p:nvSpPr>
            <p:spPr bwMode="auto">
              <a:xfrm>
                <a:off x="457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3" name="Line 21"/>
              <p:cNvSpPr>
                <a:spLocks noChangeAspect="1" noChangeShapeType="1"/>
              </p:cNvSpPr>
              <p:nvPr/>
            </p:nvSpPr>
            <p:spPr bwMode="auto">
              <a:xfrm>
                <a:off x="4694"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4" name="Line 22"/>
              <p:cNvSpPr>
                <a:spLocks noChangeAspect="1" noChangeShapeType="1"/>
              </p:cNvSpPr>
              <p:nvPr/>
            </p:nvSpPr>
            <p:spPr bwMode="auto">
              <a:xfrm>
                <a:off x="483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5" name="Line 23"/>
              <p:cNvSpPr>
                <a:spLocks noChangeAspect="1" noChangeShapeType="1"/>
              </p:cNvSpPr>
              <p:nvPr/>
            </p:nvSpPr>
            <p:spPr bwMode="auto">
              <a:xfrm>
                <a:off x="4946"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6" name="Line 24"/>
              <p:cNvSpPr>
                <a:spLocks noChangeAspect="1" noChangeShapeType="1"/>
              </p:cNvSpPr>
              <p:nvPr/>
            </p:nvSpPr>
            <p:spPr bwMode="auto">
              <a:xfrm>
                <a:off x="5077"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7" name="Line 25"/>
              <p:cNvSpPr>
                <a:spLocks noChangeAspect="1" noChangeShapeType="1"/>
              </p:cNvSpPr>
              <p:nvPr/>
            </p:nvSpPr>
            <p:spPr bwMode="auto">
              <a:xfrm>
                <a:off x="5193"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8" name="Line 26"/>
              <p:cNvSpPr>
                <a:spLocks noChangeAspect="1" noChangeShapeType="1"/>
              </p:cNvSpPr>
              <p:nvPr/>
            </p:nvSpPr>
            <p:spPr bwMode="auto">
              <a:xfrm>
                <a:off x="3696" y="2068"/>
                <a:ext cx="1633" cy="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9" name="Line 27"/>
              <p:cNvSpPr>
                <a:spLocks noChangeAspect="1" noChangeShapeType="1"/>
              </p:cNvSpPr>
              <p:nvPr/>
            </p:nvSpPr>
            <p:spPr bwMode="auto">
              <a:xfrm>
                <a:off x="5329"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grpSp>
          <p:nvGrpSpPr>
            <p:cNvPr id="49165" name="Group 28"/>
            <p:cNvGrpSpPr>
              <a:grpSpLocks/>
            </p:cNvGrpSpPr>
            <p:nvPr/>
          </p:nvGrpSpPr>
          <p:grpSpPr bwMode="auto">
            <a:xfrm>
              <a:off x="3704" y="1207"/>
              <a:ext cx="1968" cy="609"/>
              <a:chOff x="3576" y="1207"/>
              <a:chExt cx="1968" cy="609"/>
            </a:xfrm>
          </p:grpSpPr>
          <p:sp>
            <p:nvSpPr>
              <p:cNvPr id="49166" name="Line 29"/>
              <p:cNvSpPr>
                <a:spLocks noChangeAspect="1" noChangeShapeType="1"/>
              </p:cNvSpPr>
              <p:nvPr/>
            </p:nvSpPr>
            <p:spPr bwMode="auto">
              <a:xfrm flipH="1">
                <a:off x="4019"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7" name="Line 30"/>
              <p:cNvSpPr>
                <a:spLocks noChangeAspect="1" noChangeShapeType="1"/>
              </p:cNvSpPr>
              <p:nvPr/>
            </p:nvSpPr>
            <p:spPr bwMode="auto">
              <a:xfrm flipH="1">
                <a:off x="426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8" name="Line 31"/>
              <p:cNvSpPr>
                <a:spLocks noChangeAspect="1" noChangeShapeType="1"/>
              </p:cNvSpPr>
              <p:nvPr/>
            </p:nvSpPr>
            <p:spPr bwMode="auto">
              <a:xfrm flipH="1">
                <a:off x="451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9" name="Line 32"/>
              <p:cNvSpPr>
                <a:spLocks noChangeAspect="1" noChangeShapeType="1"/>
              </p:cNvSpPr>
              <p:nvPr/>
            </p:nvSpPr>
            <p:spPr bwMode="auto">
              <a:xfrm flipH="1">
                <a:off x="4724"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0" name="Line 33"/>
              <p:cNvSpPr>
                <a:spLocks noChangeAspect="1" noChangeShapeType="1"/>
              </p:cNvSpPr>
              <p:nvPr/>
            </p:nvSpPr>
            <p:spPr bwMode="auto">
              <a:xfrm flipH="1">
                <a:off x="3808"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1" name="Line 34"/>
              <p:cNvSpPr>
                <a:spLocks noChangeAspect="1" noChangeShapeType="1"/>
              </p:cNvSpPr>
              <p:nvPr/>
            </p:nvSpPr>
            <p:spPr bwMode="auto">
              <a:xfrm flipH="1">
                <a:off x="497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2" name="Line 35"/>
              <p:cNvSpPr>
                <a:spLocks noChangeAspect="1" noChangeShapeType="1"/>
              </p:cNvSpPr>
              <p:nvPr/>
            </p:nvSpPr>
            <p:spPr bwMode="auto">
              <a:xfrm flipH="1">
                <a:off x="5215" y="1444"/>
                <a:ext cx="329" cy="372"/>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3" name="Line 36"/>
              <p:cNvSpPr>
                <a:spLocks noChangeAspect="1" noChangeShapeType="1"/>
              </p:cNvSpPr>
              <p:nvPr/>
            </p:nvSpPr>
            <p:spPr bwMode="auto">
              <a:xfrm flipH="1">
                <a:off x="357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grpSp>
      </p:grpSp>
    </p:spTree>
    <p:extLst>
      <p:ext uri="{BB962C8B-B14F-4D97-AF65-F5344CB8AC3E}">
        <p14:creationId xmlns:p14="http://schemas.microsoft.com/office/powerpoint/2010/main" val="399715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p>
            <a:r>
              <a:rPr lang="en-AU" smtClean="0"/>
              <a:t>29 Sep 2008</a:t>
            </a:r>
          </a:p>
        </p:txBody>
      </p:sp>
      <p:sp>
        <p:nvSpPr>
          <p:cNvPr id="51203" name="Footer Placeholder 2"/>
          <p:cNvSpPr>
            <a:spLocks noGrp="1"/>
          </p:cNvSpPr>
          <p:nvPr>
            <p:ph type="ftr" sz="quarter" idx="11"/>
          </p:nvPr>
        </p:nvSpPr>
        <p:spPr>
          <a:noFill/>
        </p:spPr>
        <p:txBody>
          <a:bodyPr/>
          <a:lstStyle/>
          <a:p>
            <a:r>
              <a:rPr lang="en-AU" smtClean="0"/>
              <a:t>R D Ekers</a:t>
            </a:r>
          </a:p>
        </p:txBody>
      </p:sp>
      <p:sp>
        <p:nvSpPr>
          <p:cNvPr id="51204" name="Slide Number Placeholder 3"/>
          <p:cNvSpPr>
            <a:spLocks noGrp="1"/>
          </p:cNvSpPr>
          <p:nvPr>
            <p:ph type="sldNum" sz="quarter" idx="12"/>
          </p:nvPr>
        </p:nvSpPr>
        <p:spPr>
          <a:noFill/>
        </p:spPr>
        <p:txBody>
          <a:bodyPr/>
          <a:lstStyle/>
          <a:p>
            <a:fld id="{545328C9-12BC-424E-8670-81E8D8F36C41}" type="slidenum">
              <a:rPr lang="en-AU" smtClean="0"/>
              <a:pPr/>
              <a:t>41</a:t>
            </a:fld>
            <a:endParaRPr lang="en-AU" smtClean="0"/>
          </a:p>
        </p:txBody>
      </p:sp>
      <p:sp>
        <p:nvSpPr>
          <p:cNvPr id="119810" name="Rectangle 2"/>
          <p:cNvSpPr>
            <a:spLocks noGrp="1" noChangeArrowheads="1"/>
          </p:cNvSpPr>
          <p:nvPr>
            <p:ph type="title" idx="4294967295"/>
          </p:nvPr>
        </p:nvSpPr>
        <p:spPr/>
        <p:txBody>
          <a:bodyPr/>
          <a:lstStyle/>
          <a:p>
            <a:pPr eaLnBrk="1" hangingPunct="1">
              <a:defRPr/>
            </a:pPr>
            <a:r>
              <a:rPr lang="en-AU" sz="4000" smtClean="0"/>
              <a:t>Radio Telescope Imaging</a:t>
            </a:r>
            <a:br>
              <a:rPr lang="en-AU" sz="4000" smtClean="0"/>
            </a:br>
            <a:r>
              <a:rPr lang="en-AU" sz="4000" smtClean="0"/>
              <a:t>image v aperture plane</a:t>
            </a:r>
          </a:p>
        </p:txBody>
      </p:sp>
      <p:grpSp>
        <p:nvGrpSpPr>
          <p:cNvPr id="51206" name="Group 3"/>
          <p:cNvGrpSpPr>
            <a:grpSpLocks/>
          </p:cNvGrpSpPr>
          <p:nvPr/>
        </p:nvGrpSpPr>
        <p:grpSpPr bwMode="auto">
          <a:xfrm>
            <a:off x="152400" y="4437063"/>
            <a:ext cx="1978025" cy="2266950"/>
            <a:chOff x="391" y="2795"/>
            <a:chExt cx="1246" cy="1428"/>
          </a:xfrm>
        </p:grpSpPr>
        <p:grpSp>
          <p:nvGrpSpPr>
            <p:cNvPr id="51273" name="Group 4"/>
            <p:cNvGrpSpPr>
              <a:grpSpLocks/>
            </p:cNvGrpSpPr>
            <p:nvPr/>
          </p:nvGrpSpPr>
          <p:grpSpPr bwMode="auto">
            <a:xfrm rot="-4917237">
              <a:off x="917" y="2795"/>
              <a:ext cx="528" cy="624"/>
              <a:chOff x="4704" y="1872"/>
              <a:chExt cx="720" cy="816"/>
            </a:xfrm>
          </p:grpSpPr>
          <p:pic>
            <p:nvPicPr>
              <p:cNvPr id="51282" name="Picture 5" descr="osma_NFRA"/>
              <p:cNvPicPr>
                <a:picLocks noChangeAspect="1" noChangeArrowheads="1"/>
              </p:cNvPicPr>
              <p:nvPr/>
            </p:nvPicPr>
            <p:blipFill>
              <a:blip r:embed="rId3" cstate="print"/>
              <a:srcRect l="20689" t="9239" r="27586" b="16844"/>
              <a:stretch>
                <a:fillRect/>
              </a:stretch>
            </p:blipFill>
            <p:spPr bwMode="auto">
              <a:xfrm>
                <a:off x="4704" y="1920"/>
                <a:ext cx="720" cy="768"/>
              </a:xfrm>
              <a:prstGeom prst="rect">
                <a:avLst/>
              </a:prstGeom>
              <a:solidFill>
                <a:srgbClr val="000072"/>
              </a:solidFill>
              <a:ln w="19050">
                <a:solidFill>
                  <a:srgbClr val="000072"/>
                </a:solidFill>
                <a:miter lim="800000"/>
                <a:headEnd/>
                <a:tailEnd/>
              </a:ln>
            </p:spPr>
          </p:pic>
          <p:sp>
            <p:nvSpPr>
              <p:cNvPr id="51283" name="AutoShape 6"/>
              <p:cNvSpPr>
                <a:spLocks noChangeArrowheads="1"/>
              </p:cNvSpPr>
              <p:nvPr/>
            </p:nvSpPr>
            <p:spPr bwMode="auto">
              <a:xfrm flipV="1">
                <a:off x="4704" y="1920"/>
                <a:ext cx="144" cy="720"/>
              </a:xfrm>
              <a:prstGeom prst="rtTriangle">
                <a:avLst/>
              </a:prstGeom>
              <a:solidFill>
                <a:srgbClr val="000072"/>
              </a:solidFill>
              <a:ln w="12700">
                <a:solidFill>
                  <a:srgbClr val="000072"/>
                </a:solidFill>
                <a:miter lim="800000"/>
                <a:headEnd/>
                <a:tailEnd/>
              </a:ln>
            </p:spPr>
            <p:txBody>
              <a:bodyPr wrap="none" anchor="ctr"/>
              <a:lstStyle/>
              <a:p>
                <a:endParaRPr lang="en-US"/>
              </a:p>
            </p:txBody>
          </p:sp>
          <p:sp>
            <p:nvSpPr>
              <p:cNvPr id="51284" name="AutoShape 7"/>
              <p:cNvSpPr>
                <a:spLocks noChangeArrowheads="1"/>
              </p:cNvSpPr>
              <p:nvPr/>
            </p:nvSpPr>
            <p:spPr bwMode="auto">
              <a:xfrm flipH="1">
                <a:off x="5280" y="1872"/>
                <a:ext cx="144" cy="816"/>
              </a:xfrm>
              <a:prstGeom prst="rtTriangle">
                <a:avLst/>
              </a:prstGeom>
              <a:solidFill>
                <a:srgbClr val="000072"/>
              </a:solidFill>
              <a:ln w="12700">
                <a:solidFill>
                  <a:srgbClr val="000072"/>
                </a:solidFill>
                <a:miter lim="800000"/>
                <a:headEnd/>
                <a:tailEnd/>
              </a:ln>
            </p:spPr>
            <p:txBody>
              <a:bodyPr wrap="none" anchor="ctr"/>
              <a:lstStyle/>
              <a:p>
                <a:endParaRPr lang="en-US"/>
              </a:p>
            </p:txBody>
          </p:sp>
          <p:sp>
            <p:nvSpPr>
              <p:cNvPr id="51285" name="AutoShape 8"/>
              <p:cNvSpPr>
                <a:spLocks noChangeArrowheads="1"/>
              </p:cNvSpPr>
              <p:nvPr/>
            </p:nvSpPr>
            <p:spPr bwMode="auto">
              <a:xfrm rot="-5400000" flipH="1" flipV="1">
                <a:off x="5016" y="1608"/>
                <a:ext cx="96" cy="720"/>
              </a:xfrm>
              <a:prstGeom prst="rtTriangle">
                <a:avLst/>
              </a:prstGeom>
              <a:solidFill>
                <a:srgbClr val="000072"/>
              </a:solidFill>
              <a:ln w="12700">
                <a:solidFill>
                  <a:srgbClr val="000072"/>
                </a:solidFill>
                <a:miter lim="800000"/>
                <a:headEnd/>
                <a:tailEnd/>
              </a:ln>
            </p:spPr>
            <p:txBody>
              <a:bodyPr wrap="none" anchor="ctr"/>
              <a:lstStyle/>
              <a:p>
                <a:endParaRPr lang="en-US"/>
              </a:p>
            </p:txBody>
          </p:sp>
        </p:grpSp>
        <p:sp>
          <p:nvSpPr>
            <p:cNvPr id="51274" name="Arc 9"/>
            <p:cNvSpPr>
              <a:spLocks noChangeAspect="1"/>
            </p:cNvSpPr>
            <p:nvPr/>
          </p:nvSpPr>
          <p:spPr bwMode="auto">
            <a:xfrm rot="10438248">
              <a:off x="422" y="3251"/>
              <a:ext cx="790" cy="790"/>
            </a:xfrm>
            <a:custGeom>
              <a:avLst/>
              <a:gdLst>
                <a:gd name="T0" fmla="*/ 0 w 21617"/>
                <a:gd name="T1" fmla="*/ 0 h 21600"/>
                <a:gd name="T2" fmla="*/ 0 w 21617"/>
                <a:gd name="T3" fmla="*/ 0 h 21600"/>
                <a:gd name="T4" fmla="*/ 0 w 21617"/>
                <a:gd name="T5" fmla="*/ 0 h 21600"/>
                <a:gd name="T6" fmla="*/ 0 60000 65536"/>
                <a:gd name="T7" fmla="*/ 0 60000 65536"/>
                <a:gd name="T8" fmla="*/ 0 60000 65536"/>
                <a:gd name="T9" fmla="*/ 0 w 21617"/>
                <a:gd name="T10" fmla="*/ 0 h 21600"/>
                <a:gd name="T11" fmla="*/ 21617 w 21617"/>
                <a:gd name="T12" fmla="*/ 21600 h 21600"/>
              </a:gdLst>
              <a:ahLst/>
              <a:cxnLst>
                <a:cxn ang="T6">
                  <a:pos x="T0" y="T1"/>
                </a:cxn>
                <a:cxn ang="T7">
                  <a:pos x="T2" y="T3"/>
                </a:cxn>
                <a:cxn ang="T8">
                  <a:pos x="T4" y="T5"/>
                </a:cxn>
              </a:cxnLst>
              <a:rect l="T9" t="T10" r="T11" b="T12"/>
              <a:pathLst>
                <a:path w="21617" h="21600" fill="none" extrusionOk="0">
                  <a:moveTo>
                    <a:pt x="0" y="0"/>
                  </a:moveTo>
                  <a:cubicBezTo>
                    <a:pt x="5" y="0"/>
                    <a:pt x="11" y="-1"/>
                    <a:pt x="17" y="0"/>
                  </a:cubicBezTo>
                  <a:cubicBezTo>
                    <a:pt x="11946" y="0"/>
                    <a:pt x="21617" y="9670"/>
                    <a:pt x="21617" y="21600"/>
                  </a:cubicBezTo>
                </a:path>
                <a:path w="21617" h="21600" stroke="0" extrusionOk="0">
                  <a:moveTo>
                    <a:pt x="0" y="0"/>
                  </a:moveTo>
                  <a:cubicBezTo>
                    <a:pt x="5" y="0"/>
                    <a:pt x="11" y="-1"/>
                    <a:pt x="17" y="0"/>
                  </a:cubicBezTo>
                  <a:cubicBezTo>
                    <a:pt x="11946" y="0"/>
                    <a:pt x="21617" y="9670"/>
                    <a:pt x="21617" y="21600"/>
                  </a:cubicBezTo>
                  <a:lnTo>
                    <a:pt x="17" y="21600"/>
                  </a:lnTo>
                  <a:close/>
                </a:path>
              </a:pathLst>
            </a:custGeom>
            <a:noFill/>
            <a:ln w="38100" cap="rnd">
              <a:solidFill>
                <a:schemeClr val="accent1"/>
              </a:solidFill>
              <a:round/>
              <a:headEnd type="none" w="sm" len="sm"/>
              <a:tailEnd type="none" w="sm" len="sm"/>
            </a:ln>
          </p:spPr>
          <p:txBody>
            <a:bodyPr wrap="none" anchor="ctr"/>
            <a:lstStyle/>
            <a:p>
              <a:endParaRPr lang="en-AU"/>
            </a:p>
          </p:txBody>
        </p:sp>
        <p:grpSp>
          <p:nvGrpSpPr>
            <p:cNvPr id="51275" name="Group 10"/>
            <p:cNvGrpSpPr>
              <a:grpSpLocks noChangeAspect="1"/>
            </p:cNvGrpSpPr>
            <p:nvPr/>
          </p:nvGrpSpPr>
          <p:grpSpPr bwMode="auto">
            <a:xfrm rot="-121951">
              <a:off x="391" y="2795"/>
              <a:ext cx="1246" cy="1185"/>
              <a:chOff x="480" y="1295"/>
              <a:chExt cx="1968" cy="1872"/>
            </a:xfrm>
          </p:grpSpPr>
          <p:sp>
            <p:nvSpPr>
              <p:cNvPr id="51278" name="Line 11"/>
              <p:cNvSpPr>
                <a:spLocks noChangeAspect="1" noChangeShapeType="1"/>
              </p:cNvSpPr>
              <p:nvPr/>
            </p:nvSpPr>
            <p:spPr bwMode="auto">
              <a:xfrm flipH="1">
                <a:off x="480" y="1295"/>
                <a:ext cx="720" cy="81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79" name="Line 12"/>
              <p:cNvSpPr>
                <a:spLocks noChangeAspect="1" noChangeShapeType="1"/>
              </p:cNvSpPr>
              <p:nvPr/>
            </p:nvSpPr>
            <p:spPr bwMode="auto">
              <a:xfrm flipH="1">
                <a:off x="1728" y="2351"/>
                <a:ext cx="720" cy="81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80" name="Line 13"/>
              <p:cNvSpPr>
                <a:spLocks noChangeAspect="1" noChangeShapeType="1"/>
              </p:cNvSpPr>
              <p:nvPr/>
            </p:nvSpPr>
            <p:spPr bwMode="auto">
              <a:xfrm flipV="1">
                <a:off x="480" y="1919"/>
                <a:ext cx="1296" cy="192"/>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81" name="Line 14"/>
              <p:cNvSpPr>
                <a:spLocks noChangeAspect="1" noChangeShapeType="1"/>
              </p:cNvSpPr>
              <p:nvPr/>
            </p:nvSpPr>
            <p:spPr bwMode="auto">
              <a:xfrm flipV="1">
                <a:off x="1728" y="1919"/>
                <a:ext cx="48" cy="1248"/>
              </a:xfrm>
              <a:prstGeom prst="line">
                <a:avLst/>
              </a:prstGeom>
              <a:noFill/>
              <a:ln w="12700">
                <a:solidFill>
                  <a:schemeClr val="tx2"/>
                </a:solidFill>
                <a:round/>
                <a:headEnd type="none" w="sm" len="sm"/>
                <a:tailEnd type="none" w="sm" len="sm"/>
              </a:ln>
            </p:spPr>
            <p:txBody>
              <a:bodyPr wrap="none" anchor="ctr"/>
              <a:lstStyle/>
              <a:p>
                <a:endParaRPr lang="en-AU"/>
              </a:p>
            </p:txBody>
          </p:sp>
        </p:grpSp>
        <p:sp>
          <p:nvSpPr>
            <p:cNvPr id="51276" name="AutoShape 15"/>
            <p:cNvSpPr>
              <a:spLocks noChangeAspect="1" noChangeArrowheads="1"/>
            </p:cNvSpPr>
            <p:nvPr/>
          </p:nvSpPr>
          <p:spPr bwMode="auto">
            <a:xfrm>
              <a:off x="573" y="3828"/>
              <a:ext cx="183" cy="395"/>
            </a:xfrm>
            <a:prstGeom prst="triangle">
              <a:avLst>
                <a:gd name="adj" fmla="val 50000"/>
              </a:avLst>
            </a:prstGeom>
            <a:solidFill>
              <a:schemeClr val="accent1"/>
            </a:solidFill>
            <a:ln w="12700">
              <a:solidFill>
                <a:schemeClr val="accent1"/>
              </a:solidFill>
              <a:miter lim="800000"/>
              <a:headEnd/>
              <a:tailEnd/>
            </a:ln>
          </p:spPr>
          <p:txBody>
            <a:bodyPr wrap="none" anchor="ctr"/>
            <a:lstStyle/>
            <a:p>
              <a:endParaRPr lang="en-US"/>
            </a:p>
          </p:txBody>
        </p:sp>
        <p:sp>
          <p:nvSpPr>
            <p:cNvPr id="51277" name="AutoShape 16"/>
            <p:cNvSpPr>
              <a:spLocks noChangeAspect="1" noChangeArrowheads="1"/>
            </p:cNvSpPr>
            <p:nvPr/>
          </p:nvSpPr>
          <p:spPr bwMode="auto">
            <a:xfrm rot="-5400000">
              <a:off x="1090" y="3068"/>
              <a:ext cx="213" cy="213"/>
            </a:xfrm>
            <a:prstGeom prst="parallelogram">
              <a:avLst>
                <a:gd name="adj" fmla="val 25000"/>
              </a:avLst>
            </a:prstGeom>
            <a:noFill/>
            <a:ln w="12700">
              <a:solidFill>
                <a:srgbClr val="FF0000"/>
              </a:solidFill>
              <a:prstDash val="dash"/>
              <a:miter lim="800000"/>
              <a:headEnd/>
              <a:tailEnd/>
            </a:ln>
          </p:spPr>
          <p:txBody>
            <a:bodyPr wrap="none" anchor="ctr"/>
            <a:lstStyle/>
            <a:p>
              <a:endParaRPr lang="en-US"/>
            </a:p>
          </p:txBody>
        </p:sp>
      </p:grpSp>
      <p:grpSp>
        <p:nvGrpSpPr>
          <p:cNvPr id="51207" name="Group 17"/>
          <p:cNvGrpSpPr>
            <a:grpSpLocks/>
          </p:cNvGrpSpPr>
          <p:nvPr/>
        </p:nvGrpSpPr>
        <p:grpSpPr bwMode="auto">
          <a:xfrm>
            <a:off x="2303463" y="3213100"/>
            <a:ext cx="2867025" cy="2238375"/>
            <a:chOff x="1746" y="2024"/>
            <a:chExt cx="1806" cy="1410"/>
          </a:xfrm>
        </p:grpSpPr>
        <p:grpSp>
          <p:nvGrpSpPr>
            <p:cNvPr id="51245" name="Group 18"/>
            <p:cNvGrpSpPr>
              <a:grpSpLocks/>
            </p:cNvGrpSpPr>
            <p:nvPr/>
          </p:nvGrpSpPr>
          <p:grpSpPr bwMode="auto">
            <a:xfrm>
              <a:off x="2105" y="3032"/>
              <a:ext cx="629" cy="212"/>
              <a:chOff x="4275" y="2160"/>
              <a:chExt cx="629" cy="212"/>
            </a:xfrm>
          </p:grpSpPr>
          <p:sp>
            <p:nvSpPr>
              <p:cNvPr id="51271" name="Rectangle 19"/>
              <p:cNvSpPr>
                <a:spLocks noChangeAspect="1" noChangeArrowheads="1"/>
              </p:cNvSpPr>
              <p:nvPr/>
            </p:nvSpPr>
            <p:spPr bwMode="auto">
              <a:xfrm>
                <a:off x="4333" y="2177"/>
                <a:ext cx="523" cy="171"/>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51272" name="Rectangle 20"/>
              <p:cNvSpPr>
                <a:spLocks noChangeAspect="1" noChangeArrowheads="1"/>
              </p:cNvSpPr>
              <p:nvPr/>
            </p:nvSpPr>
            <p:spPr bwMode="auto">
              <a:xfrm>
                <a:off x="4275" y="2160"/>
                <a:ext cx="629" cy="212"/>
              </a:xfrm>
              <a:prstGeom prst="rect">
                <a:avLst/>
              </a:prstGeom>
              <a:solidFill>
                <a:srgbClr val="66FF33"/>
              </a:solidFill>
              <a:ln w="9525">
                <a:noFill/>
                <a:miter lim="800000"/>
                <a:headEnd/>
                <a:tailEnd/>
              </a:ln>
            </p:spPr>
            <p:txBody>
              <a:bodyPr wrap="none" lIns="92075" tIns="46038" rIns="92075" bIns="46038">
                <a:spAutoFit/>
              </a:bodyPr>
              <a:lstStyle/>
              <a:p>
                <a:pPr algn="ctr"/>
                <a:r>
                  <a:rPr lang="en-AU" sz="1600">
                    <a:solidFill>
                      <a:schemeClr val="bg2"/>
                    </a:solidFill>
                  </a:rPr>
                  <a:t>Computer</a:t>
                </a:r>
              </a:p>
            </p:txBody>
          </p:sp>
        </p:grpSp>
        <p:sp>
          <p:nvSpPr>
            <p:cNvPr id="51246" name="Line 21"/>
            <p:cNvSpPr>
              <a:spLocks noChangeAspect="1" noChangeShapeType="1"/>
            </p:cNvSpPr>
            <p:nvPr/>
          </p:nvSpPr>
          <p:spPr bwMode="auto">
            <a:xfrm>
              <a:off x="2422" y="3218"/>
              <a:ext cx="0" cy="141"/>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7" name="AutoShape 22"/>
            <p:cNvSpPr>
              <a:spLocks noChangeAspect="1" noChangeArrowheads="1"/>
            </p:cNvSpPr>
            <p:nvPr/>
          </p:nvSpPr>
          <p:spPr bwMode="auto">
            <a:xfrm rot="17052352" flipH="1">
              <a:off x="2347" y="3240"/>
              <a:ext cx="141" cy="248"/>
            </a:xfrm>
            <a:prstGeom prst="parallelogram">
              <a:avLst>
                <a:gd name="adj" fmla="val 57139"/>
              </a:avLst>
            </a:prstGeom>
            <a:noFill/>
            <a:ln w="12700">
              <a:solidFill>
                <a:srgbClr val="FF0000"/>
              </a:solidFill>
              <a:prstDash val="dash"/>
              <a:miter lim="800000"/>
              <a:headEnd/>
              <a:tailEnd/>
            </a:ln>
          </p:spPr>
          <p:txBody>
            <a:bodyPr wrap="none" anchor="ctr"/>
            <a:lstStyle/>
            <a:p>
              <a:endParaRPr lang="en-US"/>
            </a:p>
          </p:txBody>
        </p:sp>
        <p:grpSp>
          <p:nvGrpSpPr>
            <p:cNvPr id="51248" name="Group 23"/>
            <p:cNvGrpSpPr>
              <a:grpSpLocks noChangeAspect="1"/>
            </p:cNvGrpSpPr>
            <p:nvPr/>
          </p:nvGrpSpPr>
          <p:grpSpPr bwMode="auto">
            <a:xfrm>
              <a:off x="2239" y="2593"/>
              <a:ext cx="400" cy="128"/>
              <a:chOff x="3735" y="2743"/>
              <a:chExt cx="544" cy="174"/>
            </a:xfrm>
          </p:grpSpPr>
          <p:sp>
            <p:nvSpPr>
              <p:cNvPr id="51269" name="Arc 24"/>
              <p:cNvSpPr>
                <a:spLocks noChangeAspect="1"/>
              </p:cNvSpPr>
              <p:nvPr/>
            </p:nvSpPr>
            <p:spPr bwMode="auto">
              <a:xfrm rot="10440000">
                <a:off x="3735" y="2743"/>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sp>
            <p:nvSpPr>
              <p:cNvPr id="51270" name="Arc 25"/>
              <p:cNvSpPr>
                <a:spLocks noChangeAspect="1"/>
              </p:cNvSpPr>
              <p:nvPr/>
            </p:nvSpPr>
            <p:spPr bwMode="auto">
              <a:xfrm rot="10440000">
                <a:off x="4071" y="2743"/>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grpSp>
        <p:sp>
          <p:nvSpPr>
            <p:cNvPr id="51249" name="Arc 26"/>
            <p:cNvSpPr>
              <a:spLocks noChangeAspect="1"/>
            </p:cNvSpPr>
            <p:nvPr/>
          </p:nvSpPr>
          <p:spPr bwMode="auto">
            <a:xfrm rot="10440000">
              <a:off x="2697" y="2594"/>
              <a:ext cx="153" cy="128"/>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grpSp>
          <p:nvGrpSpPr>
            <p:cNvPr id="51250" name="Group 27"/>
            <p:cNvGrpSpPr>
              <a:grpSpLocks noChangeAspect="1"/>
            </p:cNvGrpSpPr>
            <p:nvPr/>
          </p:nvGrpSpPr>
          <p:grpSpPr bwMode="auto">
            <a:xfrm>
              <a:off x="1746" y="2594"/>
              <a:ext cx="399" cy="128"/>
              <a:chOff x="3063" y="2745"/>
              <a:chExt cx="544" cy="174"/>
            </a:xfrm>
          </p:grpSpPr>
          <p:sp>
            <p:nvSpPr>
              <p:cNvPr id="51267" name="Arc 28"/>
              <p:cNvSpPr>
                <a:spLocks noChangeAspect="1"/>
              </p:cNvSpPr>
              <p:nvPr/>
            </p:nvSpPr>
            <p:spPr bwMode="auto">
              <a:xfrm rot="10440000">
                <a:off x="3063" y="2745"/>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sp>
            <p:nvSpPr>
              <p:cNvPr id="51268" name="Arc 29"/>
              <p:cNvSpPr>
                <a:spLocks noChangeAspect="1"/>
              </p:cNvSpPr>
              <p:nvPr/>
            </p:nvSpPr>
            <p:spPr bwMode="auto">
              <a:xfrm rot="10440000">
                <a:off x="3399" y="2745"/>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grpSp>
        <p:sp>
          <p:nvSpPr>
            <p:cNvPr id="51251" name="Line 30"/>
            <p:cNvSpPr>
              <a:spLocks noChangeAspect="1" noChangeShapeType="1"/>
            </p:cNvSpPr>
            <p:nvPr/>
          </p:nvSpPr>
          <p:spPr bwMode="auto">
            <a:xfrm flipH="1">
              <a:off x="2069"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2" name="Line 31"/>
            <p:cNvSpPr>
              <a:spLocks noChangeAspect="1" noChangeShapeType="1"/>
            </p:cNvSpPr>
            <p:nvPr/>
          </p:nvSpPr>
          <p:spPr bwMode="auto">
            <a:xfrm flipH="1">
              <a:off x="2316"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3" name="Line 32"/>
            <p:cNvSpPr>
              <a:spLocks noChangeAspect="1" noChangeShapeType="1"/>
            </p:cNvSpPr>
            <p:nvPr/>
          </p:nvSpPr>
          <p:spPr bwMode="auto">
            <a:xfrm flipH="1">
              <a:off x="2563"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4" name="Line 33"/>
            <p:cNvSpPr>
              <a:spLocks noChangeAspect="1" noChangeShapeType="1"/>
            </p:cNvSpPr>
            <p:nvPr/>
          </p:nvSpPr>
          <p:spPr bwMode="auto">
            <a:xfrm flipH="1">
              <a:off x="2774"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5" name="Line 34"/>
            <p:cNvSpPr>
              <a:spLocks noChangeAspect="1" noChangeShapeType="1"/>
            </p:cNvSpPr>
            <p:nvPr/>
          </p:nvSpPr>
          <p:spPr bwMode="auto">
            <a:xfrm flipH="1">
              <a:off x="1858"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6" name="Line 35"/>
            <p:cNvSpPr>
              <a:spLocks noChangeAspect="1" noChangeShapeType="1"/>
            </p:cNvSpPr>
            <p:nvPr/>
          </p:nvSpPr>
          <p:spPr bwMode="auto">
            <a:xfrm>
              <a:off x="1823"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7" name="Line 36"/>
            <p:cNvSpPr>
              <a:spLocks noChangeAspect="1" noChangeShapeType="1"/>
            </p:cNvSpPr>
            <p:nvPr/>
          </p:nvSpPr>
          <p:spPr bwMode="auto">
            <a:xfrm>
              <a:off x="2422" y="2870"/>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8" name="Line 37"/>
            <p:cNvSpPr>
              <a:spLocks noChangeAspect="1" noChangeShapeType="1"/>
            </p:cNvSpPr>
            <p:nvPr/>
          </p:nvSpPr>
          <p:spPr bwMode="auto">
            <a:xfrm>
              <a:off x="2034"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9" name="Line 38"/>
            <p:cNvSpPr>
              <a:spLocks noChangeAspect="1" noChangeShapeType="1"/>
            </p:cNvSpPr>
            <p:nvPr/>
          </p:nvSpPr>
          <p:spPr bwMode="auto">
            <a:xfrm>
              <a:off x="2281"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60" name="Line 39"/>
            <p:cNvSpPr>
              <a:spLocks noChangeAspect="1" noChangeShapeType="1"/>
            </p:cNvSpPr>
            <p:nvPr/>
          </p:nvSpPr>
          <p:spPr bwMode="auto">
            <a:xfrm>
              <a:off x="2528"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61" name="Line 40"/>
            <p:cNvSpPr>
              <a:spLocks noChangeAspect="1" noChangeShapeType="1"/>
            </p:cNvSpPr>
            <p:nvPr/>
          </p:nvSpPr>
          <p:spPr bwMode="auto">
            <a:xfrm>
              <a:off x="2739"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nvGrpSpPr>
            <p:cNvPr id="51262" name="Group 41"/>
            <p:cNvGrpSpPr>
              <a:grpSpLocks/>
            </p:cNvGrpSpPr>
            <p:nvPr/>
          </p:nvGrpSpPr>
          <p:grpSpPr bwMode="auto">
            <a:xfrm>
              <a:off x="2933" y="2024"/>
              <a:ext cx="619" cy="846"/>
              <a:chOff x="5103" y="1152"/>
              <a:chExt cx="619" cy="846"/>
            </a:xfrm>
          </p:grpSpPr>
          <p:sp>
            <p:nvSpPr>
              <p:cNvPr id="51264" name="Arc 42"/>
              <p:cNvSpPr>
                <a:spLocks noChangeAspect="1"/>
              </p:cNvSpPr>
              <p:nvPr/>
            </p:nvSpPr>
            <p:spPr bwMode="auto">
              <a:xfrm rot="10440000">
                <a:off x="5103" y="1722"/>
                <a:ext cx="153" cy="128"/>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sp>
            <p:nvSpPr>
              <p:cNvPr id="51265" name="Line 43"/>
              <p:cNvSpPr>
                <a:spLocks noChangeAspect="1" noChangeShapeType="1"/>
              </p:cNvSpPr>
              <p:nvPr/>
            </p:nvSpPr>
            <p:spPr bwMode="auto">
              <a:xfrm flipH="1">
                <a:off x="5193" y="1152"/>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66" name="Line 44"/>
              <p:cNvSpPr>
                <a:spLocks noChangeAspect="1" noChangeShapeType="1"/>
              </p:cNvSpPr>
              <p:nvPr/>
            </p:nvSpPr>
            <p:spPr bwMode="auto">
              <a:xfrm>
                <a:off x="5156" y="1822"/>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sp>
          <p:nvSpPr>
            <p:cNvPr id="51263" name="Line 45"/>
            <p:cNvSpPr>
              <a:spLocks noChangeAspect="1" noChangeShapeType="1"/>
            </p:cNvSpPr>
            <p:nvPr/>
          </p:nvSpPr>
          <p:spPr bwMode="auto">
            <a:xfrm>
              <a:off x="1823" y="2870"/>
              <a:ext cx="1148" cy="0"/>
            </a:xfrm>
            <a:prstGeom prst="line">
              <a:avLst/>
            </a:prstGeom>
            <a:noFill/>
            <a:ln w="12700">
              <a:solidFill>
                <a:schemeClr val="tx2"/>
              </a:solidFill>
              <a:round/>
              <a:headEnd type="none" w="sm" len="sm"/>
              <a:tailEnd type="none" w="sm" len="sm"/>
            </a:ln>
          </p:spPr>
          <p:txBody>
            <a:bodyPr wrap="none" anchor="ctr"/>
            <a:lstStyle/>
            <a:p>
              <a:endParaRPr lang="en-AU"/>
            </a:p>
          </p:txBody>
        </p:sp>
      </p:grpSp>
      <p:grpSp>
        <p:nvGrpSpPr>
          <p:cNvPr id="51208" name="Group 46"/>
          <p:cNvGrpSpPr>
            <a:grpSpLocks/>
          </p:cNvGrpSpPr>
          <p:nvPr/>
        </p:nvGrpSpPr>
        <p:grpSpPr bwMode="auto">
          <a:xfrm>
            <a:off x="5219700" y="1916113"/>
            <a:ext cx="3208338" cy="2233612"/>
            <a:chOff x="3651" y="1207"/>
            <a:chExt cx="2021" cy="1407"/>
          </a:xfrm>
        </p:grpSpPr>
        <p:grpSp>
          <p:nvGrpSpPr>
            <p:cNvPr id="51213" name="Group 47"/>
            <p:cNvGrpSpPr>
              <a:grpSpLocks/>
            </p:cNvGrpSpPr>
            <p:nvPr/>
          </p:nvGrpSpPr>
          <p:grpSpPr bwMode="auto">
            <a:xfrm>
              <a:off x="4195" y="2212"/>
              <a:ext cx="629" cy="212"/>
              <a:chOff x="4275" y="2160"/>
              <a:chExt cx="629" cy="212"/>
            </a:xfrm>
          </p:grpSpPr>
          <p:sp>
            <p:nvSpPr>
              <p:cNvPr id="51243" name="Rectangle 48"/>
              <p:cNvSpPr>
                <a:spLocks noChangeAspect="1" noChangeArrowheads="1"/>
              </p:cNvSpPr>
              <p:nvPr/>
            </p:nvSpPr>
            <p:spPr bwMode="auto">
              <a:xfrm>
                <a:off x="4333" y="2177"/>
                <a:ext cx="523" cy="171"/>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51244" name="Rectangle 49"/>
              <p:cNvSpPr>
                <a:spLocks noChangeAspect="1" noChangeArrowheads="1"/>
              </p:cNvSpPr>
              <p:nvPr/>
            </p:nvSpPr>
            <p:spPr bwMode="auto">
              <a:xfrm>
                <a:off x="4275" y="2160"/>
                <a:ext cx="629" cy="212"/>
              </a:xfrm>
              <a:prstGeom prst="rect">
                <a:avLst/>
              </a:prstGeom>
              <a:solidFill>
                <a:srgbClr val="66FF33"/>
              </a:solidFill>
              <a:ln w="9525">
                <a:noFill/>
                <a:miter lim="800000"/>
                <a:headEnd/>
                <a:tailEnd/>
              </a:ln>
            </p:spPr>
            <p:txBody>
              <a:bodyPr wrap="none" lIns="92075" tIns="46038" rIns="92075" bIns="46038">
                <a:spAutoFit/>
              </a:bodyPr>
              <a:lstStyle/>
              <a:p>
                <a:pPr algn="ctr"/>
                <a:r>
                  <a:rPr lang="en-AU" sz="1600">
                    <a:solidFill>
                      <a:schemeClr val="bg2"/>
                    </a:solidFill>
                  </a:rPr>
                  <a:t>Computer</a:t>
                </a:r>
              </a:p>
            </p:txBody>
          </p:sp>
        </p:grpSp>
        <p:sp>
          <p:nvSpPr>
            <p:cNvPr id="51214" name="Line 50"/>
            <p:cNvSpPr>
              <a:spLocks noChangeAspect="1" noChangeShapeType="1"/>
            </p:cNvSpPr>
            <p:nvPr/>
          </p:nvSpPr>
          <p:spPr bwMode="auto">
            <a:xfrm>
              <a:off x="4512" y="2398"/>
              <a:ext cx="0" cy="141"/>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15" name="AutoShape 51"/>
            <p:cNvSpPr>
              <a:spLocks noChangeAspect="1" noChangeArrowheads="1"/>
            </p:cNvSpPr>
            <p:nvPr/>
          </p:nvSpPr>
          <p:spPr bwMode="auto">
            <a:xfrm rot="17052352" flipH="1">
              <a:off x="4437" y="2420"/>
              <a:ext cx="141" cy="248"/>
            </a:xfrm>
            <a:prstGeom prst="parallelogram">
              <a:avLst>
                <a:gd name="adj" fmla="val 57139"/>
              </a:avLst>
            </a:prstGeom>
            <a:noFill/>
            <a:ln w="12700">
              <a:solidFill>
                <a:srgbClr val="FF0000"/>
              </a:solidFill>
              <a:prstDash val="dash"/>
              <a:miter lim="800000"/>
              <a:headEnd/>
              <a:tailEnd/>
            </a:ln>
          </p:spPr>
          <p:txBody>
            <a:bodyPr wrap="none" anchor="ctr"/>
            <a:lstStyle/>
            <a:p>
              <a:endParaRPr lang="en-US"/>
            </a:p>
          </p:txBody>
        </p:sp>
        <p:sp>
          <p:nvSpPr>
            <p:cNvPr id="51216" name="Line 52"/>
            <p:cNvSpPr>
              <a:spLocks noChangeAspect="1" noChangeShapeType="1"/>
            </p:cNvSpPr>
            <p:nvPr/>
          </p:nvSpPr>
          <p:spPr bwMode="auto">
            <a:xfrm>
              <a:off x="4512" y="2050"/>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nvGrpSpPr>
            <p:cNvPr id="51217" name="Group 53"/>
            <p:cNvGrpSpPr>
              <a:grpSpLocks/>
            </p:cNvGrpSpPr>
            <p:nvPr/>
          </p:nvGrpSpPr>
          <p:grpSpPr bwMode="auto">
            <a:xfrm>
              <a:off x="3651" y="1842"/>
              <a:ext cx="1723" cy="181"/>
              <a:chOff x="3651" y="1887"/>
              <a:chExt cx="1723" cy="181"/>
            </a:xfrm>
          </p:grpSpPr>
          <p:sp>
            <p:nvSpPr>
              <p:cNvPr id="51227" name="Line 54"/>
              <p:cNvSpPr>
                <a:spLocks noChangeAspect="1" noChangeShapeType="1"/>
              </p:cNvSpPr>
              <p:nvPr/>
            </p:nvSpPr>
            <p:spPr bwMode="auto">
              <a:xfrm>
                <a:off x="3696"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8" name="Line 55"/>
              <p:cNvSpPr>
                <a:spLocks noChangeAspect="1" noChangeShapeType="1"/>
              </p:cNvSpPr>
              <p:nvPr/>
            </p:nvSpPr>
            <p:spPr bwMode="auto">
              <a:xfrm>
                <a:off x="380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9" name="Line 56"/>
              <p:cNvSpPr>
                <a:spLocks noChangeAspect="1" noChangeShapeType="1"/>
              </p:cNvSpPr>
              <p:nvPr/>
            </p:nvSpPr>
            <p:spPr bwMode="auto">
              <a:xfrm>
                <a:off x="393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0" name="Line 57"/>
              <p:cNvSpPr>
                <a:spLocks noChangeAspect="1" noChangeShapeType="1"/>
              </p:cNvSpPr>
              <p:nvPr/>
            </p:nvSpPr>
            <p:spPr bwMode="auto">
              <a:xfrm>
                <a:off x="4061"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1" name="Line 58"/>
              <p:cNvSpPr>
                <a:spLocks noChangeAspect="1" noChangeShapeType="1"/>
              </p:cNvSpPr>
              <p:nvPr/>
            </p:nvSpPr>
            <p:spPr bwMode="auto">
              <a:xfrm>
                <a:off x="4195"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2" name="Line 59"/>
              <p:cNvSpPr>
                <a:spLocks noChangeAspect="1" noChangeShapeType="1"/>
              </p:cNvSpPr>
              <p:nvPr/>
            </p:nvSpPr>
            <p:spPr bwMode="auto">
              <a:xfrm>
                <a:off x="432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3" name="Line 60"/>
              <p:cNvSpPr>
                <a:spLocks noChangeAspect="1" noChangeShapeType="1"/>
              </p:cNvSpPr>
              <p:nvPr/>
            </p:nvSpPr>
            <p:spPr bwMode="auto">
              <a:xfrm>
                <a:off x="444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4" name="Line 61"/>
              <p:cNvSpPr>
                <a:spLocks noChangeShapeType="1"/>
              </p:cNvSpPr>
              <p:nvPr/>
            </p:nvSpPr>
            <p:spPr bwMode="auto">
              <a:xfrm>
                <a:off x="3651" y="1888"/>
                <a:ext cx="1723" cy="0"/>
              </a:xfrm>
              <a:prstGeom prst="line">
                <a:avLst/>
              </a:prstGeom>
              <a:noFill/>
              <a:ln w="28575">
                <a:solidFill>
                  <a:schemeClr val="accent1"/>
                </a:solidFill>
                <a:prstDash val="dash"/>
                <a:round/>
                <a:headEnd/>
                <a:tailEnd/>
              </a:ln>
            </p:spPr>
            <p:txBody>
              <a:bodyPr/>
              <a:lstStyle/>
              <a:p>
                <a:endParaRPr lang="en-AU"/>
              </a:p>
            </p:txBody>
          </p:sp>
          <p:sp>
            <p:nvSpPr>
              <p:cNvPr id="51235" name="Line 62"/>
              <p:cNvSpPr>
                <a:spLocks noChangeAspect="1" noChangeShapeType="1"/>
              </p:cNvSpPr>
              <p:nvPr/>
            </p:nvSpPr>
            <p:spPr bwMode="auto">
              <a:xfrm>
                <a:off x="457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6" name="Line 63"/>
              <p:cNvSpPr>
                <a:spLocks noChangeAspect="1" noChangeShapeType="1"/>
              </p:cNvSpPr>
              <p:nvPr/>
            </p:nvSpPr>
            <p:spPr bwMode="auto">
              <a:xfrm>
                <a:off x="4694"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7" name="Line 64"/>
              <p:cNvSpPr>
                <a:spLocks noChangeAspect="1" noChangeShapeType="1"/>
              </p:cNvSpPr>
              <p:nvPr/>
            </p:nvSpPr>
            <p:spPr bwMode="auto">
              <a:xfrm>
                <a:off x="483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8" name="Line 65"/>
              <p:cNvSpPr>
                <a:spLocks noChangeAspect="1" noChangeShapeType="1"/>
              </p:cNvSpPr>
              <p:nvPr/>
            </p:nvSpPr>
            <p:spPr bwMode="auto">
              <a:xfrm>
                <a:off x="4946"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9" name="Line 66"/>
              <p:cNvSpPr>
                <a:spLocks noChangeAspect="1" noChangeShapeType="1"/>
              </p:cNvSpPr>
              <p:nvPr/>
            </p:nvSpPr>
            <p:spPr bwMode="auto">
              <a:xfrm>
                <a:off x="5077"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0" name="Line 67"/>
              <p:cNvSpPr>
                <a:spLocks noChangeAspect="1" noChangeShapeType="1"/>
              </p:cNvSpPr>
              <p:nvPr/>
            </p:nvSpPr>
            <p:spPr bwMode="auto">
              <a:xfrm>
                <a:off x="5193"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1" name="Line 68"/>
              <p:cNvSpPr>
                <a:spLocks noChangeAspect="1" noChangeShapeType="1"/>
              </p:cNvSpPr>
              <p:nvPr/>
            </p:nvSpPr>
            <p:spPr bwMode="auto">
              <a:xfrm>
                <a:off x="3696" y="2068"/>
                <a:ext cx="1633" cy="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2" name="Line 69"/>
              <p:cNvSpPr>
                <a:spLocks noChangeAspect="1" noChangeShapeType="1"/>
              </p:cNvSpPr>
              <p:nvPr/>
            </p:nvSpPr>
            <p:spPr bwMode="auto">
              <a:xfrm>
                <a:off x="5329"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grpSp>
          <p:nvGrpSpPr>
            <p:cNvPr id="51218" name="Group 70"/>
            <p:cNvGrpSpPr>
              <a:grpSpLocks/>
            </p:cNvGrpSpPr>
            <p:nvPr/>
          </p:nvGrpSpPr>
          <p:grpSpPr bwMode="auto">
            <a:xfrm>
              <a:off x="3704" y="1207"/>
              <a:ext cx="1968" cy="609"/>
              <a:chOff x="3576" y="1207"/>
              <a:chExt cx="1968" cy="609"/>
            </a:xfrm>
          </p:grpSpPr>
          <p:sp>
            <p:nvSpPr>
              <p:cNvPr id="51219" name="Line 71"/>
              <p:cNvSpPr>
                <a:spLocks noChangeAspect="1" noChangeShapeType="1"/>
              </p:cNvSpPr>
              <p:nvPr/>
            </p:nvSpPr>
            <p:spPr bwMode="auto">
              <a:xfrm flipH="1">
                <a:off x="4019"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0" name="Line 72"/>
              <p:cNvSpPr>
                <a:spLocks noChangeAspect="1" noChangeShapeType="1"/>
              </p:cNvSpPr>
              <p:nvPr/>
            </p:nvSpPr>
            <p:spPr bwMode="auto">
              <a:xfrm flipH="1">
                <a:off x="426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1" name="Line 73"/>
              <p:cNvSpPr>
                <a:spLocks noChangeAspect="1" noChangeShapeType="1"/>
              </p:cNvSpPr>
              <p:nvPr/>
            </p:nvSpPr>
            <p:spPr bwMode="auto">
              <a:xfrm flipH="1">
                <a:off x="451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2" name="Line 74"/>
              <p:cNvSpPr>
                <a:spLocks noChangeAspect="1" noChangeShapeType="1"/>
              </p:cNvSpPr>
              <p:nvPr/>
            </p:nvSpPr>
            <p:spPr bwMode="auto">
              <a:xfrm flipH="1">
                <a:off x="4724"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3" name="Line 75"/>
              <p:cNvSpPr>
                <a:spLocks noChangeAspect="1" noChangeShapeType="1"/>
              </p:cNvSpPr>
              <p:nvPr/>
            </p:nvSpPr>
            <p:spPr bwMode="auto">
              <a:xfrm flipH="1">
                <a:off x="3808"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4" name="Line 76"/>
              <p:cNvSpPr>
                <a:spLocks noChangeAspect="1" noChangeShapeType="1"/>
              </p:cNvSpPr>
              <p:nvPr/>
            </p:nvSpPr>
            <p:spPr bwMode="auto">
              <a:xfrm flipH="1">
                <a:off x="497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5" name="Line 77"/>
              <p:cNvSpPr>
                <a:spLocks noChangeAspect="1" noChangeShapeType="1"/>
              </p:cNvSpPr>
              <p:nvPr/>
            </p:nvSpPr>
            <p:spPr bwMode="auto">
              <a:xfrm flipH="1">
                <a:off x="5215" y="1444"/>
                <a:ext cx="329" cy="372"/>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6" name="Line 78"/>
              <p:cNvSpPr>
                <a:spLocks noChangeAspect="1" noChangeShapeType="1"/>
              </p:cNvSpPr>
              <p:nvPr/>
            </p:nvSpPr>
            <p:spPr bwMode="auto">
              <a:xfrm flipH="1">
                <a:off x="357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grpSp>
      </p:grpSp>
      <p:sp>
        <p:nvSpPr>
          <p:cNvPr id="51209" name="AutoShape 79"/>
          <p:cNvSpPr>
            <a:spLocks noChangeArrowheads="1"/>
          </p:cNvSpPr>
          <p:nvPr/>
        </p:nvSpPr>
        <p:spPr bwMode="auto">
          <a:xfrm>
            <a:off x="4932363" y="4508500"/>
            <a:ext cx="3240087" cy="1368425"/>
          </a:xfrm>
          <a:prstGeom prst="wedgeRoundRectCallout">
            <a:avLst>
              <a:gd name="adj1" fmla="val -68324"/>
              <a:gd name="adj2" fmla="val -40949"/>
              <a:gd name="adj3" fmla="val 16667"/>
            </a:avLst>
          </a:prstGeom>
          <a:solidFill>
            <a:schemeClr val="bg2"/>
          </a:solidFill>
          <a:ln w="19050">
            <a:solidFill>
              <a:schemeClr val="accent1"/>
            </a:solidFill>
            <a:miter lim="800000"/>
            <a:headEnd/>
            <a:tailEnd/>
          </a:ln>
        </p:spPr>
        <p:txBody>
          <a:bodyPr/>
          <a:lstStyle/>
          <a:p>
            <a:pPr algn="ctr"/>
            <a:r>
              <a:rPr lang="en-AU" sz="2000">
                <a:solidFill>
                  <a:schemeClr val="accent1"/>
                </a:solidFill>
              </a:rPr>
              <a:t>Dishes act as concentrators</a:t>
            </a:r>
          </a:p>
          <a:p>
            <a:pPr algn="ctr"/>
            <a:r>
              <a:rPr lang="en-AU" sz="2000">
                <a:solidFill>
                  <a:schemeClr val="accent1"/>
                </a:solidFill>
              </a:rPr>
              <a:t>Reduces FoV </a:t>
            </a:r>
          </a:p>
          <a:p>
            <a:pPr algn="ctr"/>
            <a:r>
              <a:rPr lang="en-AU" sz="2000">
                <a:solidFill>
                  <a:schemeClr val="accent1"/>
                </a:solidFill>
              </a:rPr>
              <a:t>Reduces active elements</a:t>
            </a:r>
          </a:p>
          <a:p>
            <a:pPr algn="ctr"/>
            <a:r>
              <a:rPr lang="en-AU" sz="2000">
                <a:solidFill>
                  <a:schemeClr val="accent1"/>
                </a:solidFill>
              </a:rPr>
              <a:t>Cooling possible</a:t>
            </a:r>
          </a:p>
        </p:txBody>
      </p:sp>
      <p:sp>
        <p:nvSpPr>
          <p:cNvPr id="51210" name="AutoShape 80"/>
          <p:cNvSpPr>
            <a:spLocks noChangeArrowheads="1"/>
          </p:cNvSpPr>
          <p:nvPr/>
        </p:nvSpPr>
        <p:spPr bwMode="auto">
          <a:xfrm>
            <a:off x="4787900" y="1989138"/>
            <a:ext cx="288925" cy="360362"/>
          </a:xfrm>
          <a:prstGeom prst="wedgeRoundRectCallout">
            <a:avLst>
              <a:gd name="adj1" fmla="val 165935"/>
              <a:gd name="adj2" fmla="val 216519"/>
              <a:gd name="adj3" fmla="val 16667"/>
            </a:avLst>
          </a:prstGeom>
          <a:solidFill>
            <a:schemeClr val="bg2"/>
          </a:solidFill>
          <a:ln w="19050" algn="ctr">
            <a:solidFill>
              <a:schemeClr val="accent1"/>
            </a:solidFill>
            <a:miter lim="800000"/>
            <a:headEnd/>
            <a:tailEnd/>
          </a:ln>
        </p:spPr>
        <p:txBody>
          <a:bodyPr/>
          <a:lstStyle/>
          <a:p>
            <a:r>
              <a:rPr lang="el-GR" sz="2000">
                <a:solidFill>
                  <a:schemeClr val="accent1"/>
                </a:solidFill>
              </a:rPr>
              <a:t>λ</a:t>
            </a:r>
          </a:p>
        </p:txBody>
      </p:sp>
      <p:sp>
        <p:nvSpPr>
          <p:cNvPr id="51211" name="AutoShape 81"/>
          <p:cNvSpPr>
            <a:spLocks noChangeArrowheads="1"/>
          </p:cNvSpPr>
          <p:nvPr/>
        </p:nvSpPr>
        <p:spPr bwMode="auto">
          <a:xfrm>
            <a:off x="1943100" y="5922963"/>
            <a:ext cx="3060700" cy="746125"/>
          </a:xfrm>
          <a:prstGeom prst="wedgeRoundRectCallout">
            <a:avLst>
              <a:gd name="adj1" fmla="val -52074"/>
              <a:gd name="adj2" fmla="val -151491"/>
              <a:gd name="adj3" fmla="val 16667"/>
            </a:avLst>
          </a:prstGeom>
          <a:solidFill>
            <a:schemeClr val="bg2"/>
          </a:solidFill>
          <a:ln w="19050">
            <a:solidFill>
              <a:schemeClr val="accent1"/>
            </a:solidFill>
            <a:miter lim="800000"/>
            <a:headEnd/>
            <a:tailEnd/>
          </a:ln>
        </p:spPr>
        <p:txBody>
          <a:bodyPr/>
          <a:lstStyle/>
          <a:p>
            <a:pPr algn="ctr"/>
            <a:r>
              <a:rPr lang="en-AU" sz="2000">
                <a:solidFill>
                  <a:schemeClr val="accent1"/>
                </a:solidFill>
              </a:rPr>
              <a:t>Increase FoV </a:t>
            </a:r>
          </a:p>
          <a:p>
            <a:pPr algn="ctr"/>
            <a:r>
              <a:rPr lang="en-AU" sz="2000">
                <a:solidFill>
                  <a:schemeClr val="accent1"/>
                </a:solidFill>
              </a:rPr>
              <a:t>Increases active elements</a:t>
            </a:r>
          </a:p>
        </p:txBody>
      </p:sp>
      <p:sp>
        <p:nvSpPr>
          <p:cNvPr id="51212" name="AutoShape 82"/>
          <p:cNvSpPr>
            <a:spLocks noChangeArrowheads="1"/>
          </p:cNvSpPr>
          <p:nvPr/>
        </p:nvSpPr>
        <p:spPr bwMode="auto">
          <a:xfrm>
            <a:off x="7164388" y="3644900"/>
            <a:ext cx="1979612" cy="720725"/>
          </a:xfrm>
          <a:prstGeom prst="wedgeRoundRectCallout">
            <a:avLst>
              <a:gd name="adj1" fmla="val -37250"/>
              <a:gd name="adj2" fmla="val -92731"/>
              <a:gd name="adj3" fmla="val 16667"/>
            </a:avLst>
          </a:prstGeom>
          <a:solidFill>
            <a:schemeClr val="bg2"/>
          </a:solidFill>
          <a:ln w="19050">
            <a:solidFill>
              <a:schemeClr val="accent1"/>
            </a:solidFill>
            <a:miter lim="800000"/>
            <a:headEnd/>
            <a:tailEnd/>
          </a:ln>
        </p:spPr>
        <p:txBody>
          <a:bodyPr/>
          <a:lstStyle/>
          <a:p>
            <a:pPr algn="ctr"/>
            <a:r>
              <a:rPr lang="en-AU" sz="2000">
                <a:solidFill>
                  <a:schemeClr val="accent1"/>
                </a:solidFill>
              </a:rPr>
              <a:t>Active elements</a:t>
            </a:r>
          </a:p>
          <a:p>
            <a:pPr algn="ctr"/>
            <a:r>
              <a:rPr lang="en-AU" sz="2000">
                <a:solidFill>
                  <a:schemeClr val="accent1"/>
                </a:solidFill>
              </a:rPr>
              <a:t> </a:t>
            </a:r>
            <a:r>
              <a:rPr lang="en-AU" sz="2000">
                <a:solidFill>
                  <a:schemeClr val="accent1"/>
                </a:solidFill>
                <a:cs typeface="Times New Roman" pitchFamily="18" charset="0"/>
              </a:rPr>
              <a:t>~ A/</a:t>
            </a:r>
            <a:r>
              <a:rPr lang="el-GR" sz="2000">
                <a:solidFill>
                  <a:schemeClr val="accent1"/>
                </a:solidFill>
                <a:latin typeface="Arial" charset="0"/>
              </a:rPr>
              <a:t>λ</a:t>
            </a:r>
            <a:r>
              <a:rPr lang="en-AU" sz="2000" baseline="30000">
                <a:solidFill>
                  <a:schemeClr val="accent1"/>
                </a:solidFill>
                <a:latin typeface="Arial" charset="0"/>
              </a:rPr>
              <a:t>2</a:t>
            </a:r>
            <a:endParaRPr lang="el-GR" sz="2000" baseline="30000">
              <a:solidFill>
                <a:schemeClr val="accent1"/>
              </a:solidFill>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p:spPr>
        <p:txBody>
          <a:bodyPr/>
          <a:lstStyle/>
          <a:p>
            <a:r>
              <a:rPr lang="en-AU" smtClean="0"/>
              <a:t>29 Sep 2008</a:t>
            </a:r>
          </a:p>
        </p:txBody>
      </p:sp>
      <p:sp>
        <p:nvSpPr>
          <p:cNvPr id="44035" name="Footer Placeholder 3"/>
          <p:cNvSpPr>
            <a:spLocks noGrp="1"/>
          </p:cNvSpPr>
          <p:nvPr>
            <p:ph type="ftr" sz="quarter" idx="11"/>
          </p:nvPr>
        </p:nvSpPr>
        <p:spPr>
          <a:noFill/>
        </p:spPr>
        <p:txBody>
          <a:bodyPr/>
          <a:lstStyle/>
          <a:p>
            <a:r>
              <a:rPr lang="en-AU" smtClean="0"/>
              <a:t>R D Ekers</a:t>
            </a:r>
          </a:p>
        </p:txBody>
      </p:sp>
      <p:sp>
        <p:nvSpPr>
          <p:cNvPr id="44036" name="Slide Number Placeholder 4"/>
          <p:cNvSpPr>
            <a:spLocks noGrp="1"/>
          </p:cNvSpPr>
          <p:nvPr>
            <p:ph type="sldNum" sz="quarter" idx="12"/>
          </p:nvPr>
        </p:nvSpPr>
        <p:spPr>
          <a:noFill/>
        </p:spPr>
        <p:txBody>
          <a:bodyPr/>
          <a:lstStyle/>
          <a:p>
            <a:fld id="{F72A39E2-3774-49A1-8B6C-4FD16FFABCEF}" type="slidenum">
              <a:rPr lang="en-AU" smtClean="0"/>
              <a:pPr/>
              <a:t>42</a:t>
            </a:fld>
            <a:endParaRPr lang="en-AU" smtClean="0"/>
          </a:p>
        </p:txBody>
      </p:sp>
      <p:sp>
        <p:nvSpPr>
          <p:cNvPr id="99332" name="Rectangle 4"/>
          <p:cNvSpPr>
            <a:spLocks noGrp="1" noChangeArrowheads="1"/>
          </p:cNvSpPr>
          <p:nvPr>
            <p:ph type="title"/>
          </p:nvPr>
        </p:nvSpPr>
        <p:spPr>
          <a:xfrm>
            <a:off x="685800" y="419100"/>
            <a:ext cx="7772400" cy="723900"/>
          </a:xfrm>
        </p:spPr>
        <p:txBody>
          <a:bodyPr/>
          <a:lstStyle/>
          <a:p>
            <a:pPr>
              <a:defRPr/>
            </a:pPr>
            <a:r>
              <a:rPr lang="en-AU" sz="4000" dirty="0" smtClean="0"/>
              <a:t>Fourier Transform </a:t>
            </a:r>
            <a:br>
              <a:rPr lang="en-AU" sz="4000" dirty="0" smtClean="0"/>
            </a:br>
            <a:r>
              <a:rPr lang="en-AU" sz="4000" dirty="0" smtClean="0"/>
              <a:t>and Resolution</a:t>
            </a:r>
          </a:p>
        </p:txBody>
      </p:sp>
      <p:pic>
        <p:nvPicPr>
          <p:cNvPr id="44038" name="Picture 18" descr="XB13832-1697"/>
          <p:cNvPicPr>
            <a:picLocks noChangeAspect="1" noChangeArrowheads="1"/>
          </p:cNvPicPr>
          <p:nvPr/>
        </p:nvPicPr>
        <p:blipFill>
          <a:blip r:embed="rId2" cstate="print"/>
          <a:srcRect/>
          <a:stretch>
            <a:fillRect/>
          </a:stretch>
        </p:blipFill>
        <p:spPr bwMode="auto">
          <a:xfrm>
            <a:off x="609600" y="1905000"/>
            <a:ext cx="4113213" cy="4495800"/>
          </a:xfrm>
          <a:prstGeom prst="rect">
            <a:avLst/>
          </a:prstGeom>
          <a:noFill/>
          <a:ln w="9525">
            <a:solidFill>
              <a:schemeClr val="tx2"/>
            </a:solidFill>
            <a:miter lim="800000"/>
            <a:headEnd/>
            <a:tailEnd/>
          </a:ln>
        </p:spPr>
      </p:pic>
      <p:sp>
        <p:nvSpPr>
          <p:cNvPr id="44039" name="Rectangle 19"/>
          <p:cNvSpPr>
            <a:spLocks noGrp="1" noChangeArrowheads="1"/>
          </p:cNvSpPr>
          <p:nvPr>
            <p:ph type="body" idx="4294967295"/>
          </p:nvPr>
        </p:nvSpPr>
        <p:spPr>
          <a:xfrm>
            <a:off x="5257800" y="1981200"/>
            <a:ext cx="3200400" cy="4114800"/>
          </a:xfrm>
        </p:spPr>
        <p:txBody>
          <a:bodyPr/>
          <a:lstStyle/>
          <a:p>
            <a:pPr>
              <a:lnSpc>
                <a:spcPct val="90000"/>
              </a:lnSpc>
            </a:pPr>
            <a:r>
              <a:rPr lang="en-AU" dirty="0" smtClean="0"/>
              <a:t>Large </a:t>
            </a:r>
            <a:r>
              <a:rPr lang="en-AU" dirty="0" err="1" smtClean="0"/>
              <a:t>spacings</a:t>
            </a:r>
            <a:endParaRPr lang="en-AU" dirty="0" smtClean="0"/>
          </a:p>
          <a:p>
            <a:pPr lvl="1">
              <a:lnSpc>
                <a:spcPct val="90000"/>
              </a:lnSpc>
            </a:pPr>
            <a:r>
              <a:rPr lang="en-AU" dirty="0" smtClean="0"/>
              <a:t>high resolution</a:t>
            </a:r>
          </a:p>
          <a:p>
            <a:pPr>
              <a:lnSpc>
                <a:spcPct val="90000"/>
              </a:lnSpc>
            </a:pPr>
            <a:endParaRPr lang="en-AU" dirty="0" smtClean="0"/>
          </a:p>
          <a:p>
            <a:pPr>
              <a:lnSpc>
                <a:spcPct val="90000"/>
              </a:lnSpc>
            </a:pPr>
            <a:endParaRPr lang="en-AU" dirty="0" smtClean="0"/>
          </a:p>
          <a:p>
            <a:pPr>
              <a:lnSpc>
                <a:spcPct val="90000"/>
              </a:lnSpc>
            </a:pPr>
            <a:endParaRPr lang="en-AU" dirty="0" smtClean="0"/>
          </a:p>
          <a:p>
            <a:pPr>
              <a:lnSpc>
                <a:spcPct val="90000"/>
              </a:lnSpc>
            </a:pPr>
            <a:endParaRPr lang="en-AU" dirty="0" smtClean="0"/>
          </a:p>
          <a:p>
            <a:pPr>
              <a:lnSpc>
                <a:spcPct val="90000"/>
              </a:lnSpc>
            </a:pPr>
            <a:endParaRPr lang="en-AU" dirty="0" smtClean="0"/>
          </a:p>
          <a:p>
            <a:pPr>
              <a:lnSpc>
                <a:spcPct val="90000"/>
              </a:lnSpc>
            </a:pPr>
            <a:r>
              <a:rPr lang="en-AU" dirty="0" smtClean="0"/>
              <a:t>Small </a:t>
            </a:r>
            <a:r>
              <a:rPr lang="en-AU" dirty="0" err="1" smtClean="0"/>
              <a:t>spacings</a:t>
            </a:r>
            <a:endParaRPr lang="en-AU" dirty="0" smtClean="0"/>
          </a:p>
          <a:p>
            <a:pPr lvl="1">
              <a:lnSpc>
                <a:spcPct val="90000"/>
              </a:lnSpc>
            </a:pPr>
            <a:r>
              <a:rPr lang="en-AU" dirty="0" smtClean="0"/>
              <a:t>low resolution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90500"/>
            <a:ext cx="7772400" cy="876300"/>
          </a:xfrm>
        </p:spPr>
        <p:txBody>
          <a:bodyPr/>
          <a:lstStyle/>
          <a:p>
            <a:pPr algn="ctr">
              <a:defRPr/>
            </a:pPr>
            <a:r>
              <a:rPr lang="en-AU" sz="4000" dirty="0" smtClean="0"/>
              <a:t>Fourier Transform Properties</a:t>
            </a:r>
            <a:br>
              <a:rPr lang="en-AU" sz="4000" dirty="0" smtClean="0"/>
            </a:br>
            <a:r>
              <a:rPr lang="en-AU" sz="2400" dirty="0" smtClean="0"/>
              <a:t>from Kevin </a:t>
            </a:r>
            <a:r>
              <a:rPr lang="en-AU" sz="2400" dirty="0" err="1" smtClean="0"/>
              <a:t>Cowtan's</a:t>
            </a:r>
            <a:r>
              <a:rPr lang="en-AU" sz="2400" dirty="0" smtClean="0"/>
              <a:t> Book of Fourier</a:t>
            </a:r>
          </a:p>
        </p:txBody>
      </p:sp>
      <p:sp>
        <p:nvSpPr>
          <p:cNvPr id="45059" name="Text Box 3"/>
          <p:cNvSpPr txBox="1">
            <a:spLocks noChangeArrowheads="1"/>
          </p:cNvSpPr>
          <p:nvPr/>
        </p:nvSpPr>
        <p:spPr bwMode="auto">
          <a:xfrm>
            <a:off x="1447800" y="6457890"/>
            <a:ext cx="5972725" cy="400110"/>
          </a:xfrm>
          <a:prstGeom prst="rect">
            <a:avLst/>
          </a:prstGeom>
          <a:noFill/>
          <a:ln w="12700">
            <a:noFill/>
            <a:miter lim="800000"/>
            <a:headEnd/>
            <a:tailEnd/>
          </a:ln>
        </p:spPr>
        <p:txBody>
          <a:bodyPr wrap="none">
            <a:spAutoFit/>
          </a:bodyPr>
          <a:lstStyle/>
          <a:p>
            <a:r>
              <a:rPr lang="en-AU" sz="2000" dirty="0" smtClean="0"/>
              <a:t>http://www.ysbl.york.ac.uk/~cowtan/fourier/fourier.html</a:t>
            </a:r>
            <a:endParaRPr lang="en-AU" sz="2000" dirty="0"/>
          </a:p>
        </p:txBody>
      </p:sp>
      <p:grpSp>
        <p:nvGrpSpPr>
          <p:cNvPr id="2" name="Group 4"/>
          <p:cNvGrpSpPr>
            <a:grpSpLocks/>
          </p:cNvGrpSpPr>
          <p:nvPr/>
        </p:nvGrpSpPr>
        <p:grpSpPr bwMode="auto">
          <a:xfrm>
            <a:off x="1447800" y="1219200"/>
            <a:ext cx="6477000" cy="2457450"/>
            <a:chOff x="912" y="768"/>
            <a:chExt cx="4080" cy="1548"/>
          </a:xfrm>
        </p:grpSpPr>
        <p:pic>
          <p:nvPicPr>
            <p:cNvPr id="45065" name="Picture 5" descr="picduck"/>
            <p:cNvPicPr>
              <a:picLocks noChangeAspect="1" noChangeArrowheads="1"/>
            </p:cNvPicPr>
            <p:nvPr/>
          </p:nvPicPr>
          <p:blipFill>
            <a:blip r:embed="rId3" cstate="print"/>
            <a:srcRect/>
            <a:stretch>
              <a:fillRect/>
            </a:stretch>
          </p:blipFill>
          <p:spPr bwMode="auto">
            <a:xfrm>
              <a:off x="912" y="768"/>
              <a:ext cx="1548" cy="1548"/>
            </a:xfrm>
            <a:prstGeom prst="rect">
              <a:avLst/>
            </a:prstGeom>
            <a:noFill/>
            <a:ln w="9525">
              <a:noFill/>
              <a:miter lim="800000"/>
              <a:headEnd/>
              <a:tailEnd/>
            </a:ln>
          </p:spPr>
        </p:pic>
        <p:pic>
          <p:nvPicPr>
            <p:cNvPr id="45066" name="Picture 6" descr="picduckfft"/>
            <p:cNvPicPr>
              <a:picLocks noChangeAspect="1" noChangeArrowheads="1"/>
            </p:cNvPicPr>
            <p:nvPr/>
          </p:nvPicPr>
          <p:blipFill>
            <a:blip r:embed="rId4" cstate="print"/>
            <a:srcRect/>
            <a:stretch>
              <a:fillRect/>
            </a:stretch>
          </p:blipFill>
          <p:spPr bwMode="auto">
            <a:xfrm>
              <a:off x="3444" y="768"/>
              <a:ext cx="1548" cy="1548"/>
            </a:xfrm>
            <a:prstGeom prst="rect">
              <a:avLst/>
            </a:prstGeom>
            <a:noFill/>
            <a:ln w="9525">
              <a:noFill/>
              <a:miter lim="800000"/>
              <a:headEnd/>
              <a:tailEnd/>
            </a:ln>
          </p:spPr>
        </p:pic>
        <p:sp>
          <p:nvSpPr>
            <p:cNvPr id="45067" name="Text Box 7"/>
            <p:cNvSpPr txBox="1">
              <a:spLocks noChangeArrowheads="1"/>
            </p:cNvSpPr>
            <p:nvPr/>
          </p:nvSpPr>
          <p:spPr bwMode="auto">
            <a:xfrm>
              <a:off x="2727" y="1248"/>
              <a:ext cx="455" cy="615"/>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endParaRPr lang="en-AU" sz="4000">
                <a:solidFill>
                  <a:schemeClr val="accent1"/>
                </a:solidFill>
                <a:cs typeface="Times New Roman" pitchFamily="18" charset="0"/>
              </a:endParaRPr>
            </a:p>
          </p:txBody>
        </p:sp>
      </p:grpSp>
      <p:grpSp>
        <p:nvGrpSpPr>
          <p:cNvPr id="3" name="Group 8"/>
          <p:cNvGrpSpPr>
            <a:grpSpLocks/>
          </p:cNvGrpSpPr>
          <p:nvPr/>
        </p:nvGrpSpPr>
        <p:grpSpPr bwMode="auto">
          <a:xfrm>
            <a:off x="1447800" y="3962400"/>
            <a:ext cx="6477000" cy="2457450"/>
            <a:chOff x="912" y="2496"/>
            <a:chExt cx="4080" cy="1548"/>
          </a:xfrm>
        </p:grpSpPr>
        <p:pic>
          <p:nvPicPr>
            <p:cNvPr id="45062" name="Picture 9" descr="piccat"/>
            <p:cNvPicPr>
              <a:picLocks noChangeAspect="1" noChangeArrowheads="1"/>
            </p:cNvPicPr>
            <p:nvPr/>
          </p:nvPicPr>
          <p:blipFill>
            <a:blip r:embed="rId5" cstate="print"/>
            <a:srcRect/>
            <a:stretch>
              <a:fillRect/>
            </a:stretch>
          </p:blipFill>
          <p:spPr bwMode="auto">
            <a:xfrm>
              <a:off x="912" y="2496"/>
              <a:ext cx="1548" cy="1548"/>
            </a:xfrm>
            <a:prstGeom prst="rect">
              <a:avLst/>
            </a:prstGeom>
            <a:noFill/>
            <a:ln w="9525">
              <a:noFill/>
              <a:miter lim="800000"/>
              <a:headEnd/>
              <a:tailEnd/>
            </a:ln>
          </p:spPr>
        </p:pic>
        <p:pic>
          <p:nvPicPr>
            <p:cNvPr id="45063" name="Picture 10" descr="piccatfft"/>
            <p:cNvPicPr>
              <a:picLocks noChangeAspect="1" noChangeArrowheads="1"/>
            </p:cNvPicPr>
            <p:nvPr/>
          </p:nvPicPr>
          <p:blipFill>
            <a:blip r:embed="rId6" cstate="print"/>
            <a:srcRect/>
            <a:stretch>
              <a:fillRect/>
            </a:stretch>
          </p:blipFill>
          <p:spPr bwMode="auto">
            <a:xfrm>
              <a:off x="3444" y="2496"/>
              <a:ext cx="1548" cy="1548"/>
            </a:xfrm>
            <a:prstGeom prst="rect">
              <a:avLst/>
            </a:prstGeom>
            <a:noFill/>
            <a:ln w="9525">
              <a:noFill/>
              <a:miter lim="800000"/>
              <a:headEnd/>
              <a:tailEnd/>
            </a:ln>
          </p:spPr>
        </p:pic>
        <p:sp>
          <p:nvSpPr>
            <p:cNvPr id="45064" name="Text Box 11"/>
            <p:cNvSpPr txBox="1">
              <a:spLocks noChangeArrowheads="1"/>
            </p:cNvSpPr>
            <p:nvPr/>
          </p:nvSpPr>
          <p:spPr bwMode="auto">
            <a:xfrm>
              <a:off x="2727" y="2832"/>
              <a:ext cx="455" cy="615"/>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190500"/>
            <a:ext cx="7772400" cy="723900"/>
          </a:xfrm>
        </p:spPr>
        <p:txBody>
          <a:bodyPr/>
          <a:lstStyle/>
          <a:p>
            <a:pPr>
              <a:defRPr/>
            </a:pPr>
            <a:r>
              <a:rPr lang="en-AU" sz="4000" smtClean="0"/>
              <a:t>Fourier Transform Properties</a:t>
            </a:r>
          </a:p>
        </p:txBody>
      </p:sp>
      <p:sp>
        <p:nvSpPr>
          <p:cNvPr id="104456" name="Text Box 8"/>
          <p:cNvSpPr txBox="1">
            <a:spLocks noChangeArrowheads="1"/>
          </p:cNvSpPr>
          <p:nvPr/>
        </p:nvSpPr>
        <p:spPr bwMode="auto">
          <a:xfrm>
            <a:off x="4176713" y="2895600"/>
            <a:ext cx="722312" cy="976313"/>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pic>
        <p:nvPicPr>
          <p:cNvPr id="104460" name="Picture 12" descr="picfftfftf2"/>
          <p:cNvPicPr>
            <a:picLocks noChangeAspect="1" noChangeArrowheads="1"/>
          </p:cNvPicPr>
          <p:nvPr/>
        </p:nvPicPr>
        <p:blipFill>
          <a:blip r:embed="rId2" cstate="print"/>
          <a:srcRect/>
          <a:stretch>
            <a:fillRect/>
          </a:stretch>
        </p:blipFill>
        <p:spPr bwMode="auto">
          <a:xfrm>
            <a:off x="5486400" y="2057400"/>
            <a:ext cx="2457450" cy="2457450"/>
          </a:xfrm>
          <a:prstGeom prst="rect">
            <a:avLst/>
          </a:prstGeom>
          <a:noFill/>
          <a:ln w="9525">
            <a:noFill/>
            <a:miter lim="800000"/>
            <a:headEnd/>
            <a:tailEnd/>
          </a:ln>
        </p:spPr>
      </p:pic>
      <p:grpSp>
        <p:nvGrpSpPr>
          <p:cNvPr id="46086" name="Group 16"/>
          <p:cNvGrpSpPr>
            <a:grpSpLocks/>
          </p:cNvGrpSpPr>
          <p:nvPr/>
        </p:nvGrpSpPr>
        <p:grpSpPr bwMode="auto">
          <a:xfrm>
            <a:off x="842963" y="2057400"/>
            <a:ext cx="2814637" cy="3000375"/>
            <a:chOff x="480" y="1296"/>
            <a:chExt cx="1773" cy="1890"/>
          </a:xfrm>
        </p:grpSpPr>
        <p:pic>
          <p:nvPicPr>
            <p:cNvPr id="46087" name="Picture 10" descr="picfftf2"/>
            <p:cNvPicPr>
              <a:picLocks noChangeAspect="1" noChangeArrowheads="1"/>
            </p:cNvPicPr>
            <p:nvPr/>
          </p:nvPicPr>
          <p:blipFill>
            <a:blip r:embed="rId3" cstate="print"/>
            <a:srcRect/>
            <a:stretch>
              <a:fillRect/>
            </a:stretch>
          </p:blipFill>
          <p:spPr bwMode="auto">
            <a:xfrm>
              <a:off x="576" y="1296"/>
              <a:ext cx="1548" cy="1548"/>
            </a:xfrm>
            <a:prstGeom prst="rect">
              <a:avLst/>
            </a:prstGeom>
            <a:noFill/>
            <a:ln w="9525">
              <a:noFill/>
              <a:miter lim="800000"/>
              <a:headEnd/>
              <a:tailEnd/>
            </a:ln>
          </p:spPr>
        </p:pic>
        <p:sp>
          <p:nvSpPr>
            <p:cNvPr id="46088" name="Text Box 15"/>
            <p:cNvSpPr txBox="1">
              <a:spLocks noChangeArrowheads="1"/>
            </p:cNvSpPr>
            <p:nvPr/>
          </p:nvSpPr>
          <p:spPr bwMode="auto">
            <a:xfrm>
              <a:off x="480" y="2928"/>
              <a:ext cx="1773" cy="258"/>
            </a:xfrm>
            <a:prstGeom prst="rect">
              <a:avLst/>
            </a:prstGeom>
            <a:noFill/>
            <a:ln w="12700">
              <a:solidFill>
                <a:schemeClr val="tx2"/>
              </a:solidFill>
              <a:miter lim="800000"/>
              <a:headEnd/>
              <a:tailEnd/>
            </a:ln>
          </p:spPr>
          <p:txBody>
            <a:bodyPr wrap="none">
              <a:spAutoFit/>
            </a:bodyPr>
            <a:lstStyle/>
            <a:p>
              <a:r>
                <a:rPr lang="en-AU" sz="2000">
                  <a:solidFill>
                    <a:schemeClr val="accent1"/>
                  </a:solidFill>
                </a:rPr>
                <a:t>10% data omitted in rings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4460"/>
                                        </p:tgtEl>
                                        <p:attrNameLst>
                                          <p:attrName>style.visibility</p:attrName>
                                        </p:attrNameLst>
                                      </p:cBhvr>
                                      <p:to>
                                        <p:strVal val="visible"/>
                                      </p:to>
                                    </p:set>
                                    <p:animEffect transition="in" filter="wipe(left)">
                                      <p:cBhvr>
                                        <p:cTn id="11" dur="1000"/>
                                        <p:tgtEl>
                                          <p:spTgt spid="104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190500"/>
            <a:ext cx="7772400" cy="723900"/>
          </a:xfrm>
        </p:spPr>
        <p:txBody>
          <a:bodyPr/>
          <a:lstStyle/>
          <a:p>
            <a:pPr>
              <a:defRPr/>
            </a:pPr>
            <a:r>
              <a:rPr lang="en-AU" sz="4000" smtClean="0"/>
              <a:t>Fourier Transform Properties</a:t>
            </a:r>
          </a:p>
        </p:txBody>
      </p:sp>
      <p:pic>
        <p:nvPicPr>
          <p:cNvPr id="102411" name="Picture 11" descr="piccatduck"/>
          <p:cNvPicPr>
            <a:picLocks noChangeAspect="1" noChangeArrowheads="1"/>
          </p:cNvPicPr>
          <p:nvPr/>
        </p:nvPicPr>
        <p:blipFill>
          <a:blip r:embed="rId2" cstate="print"/>
          <a:srcRect/>
          <a:stretch>
            <a:fillRect/>
          </a:stretch>
        </p:blipFill>
        <p:spPr bwMode="auto">
          <a:xfrm>
            <a:off x="5314950" y="2038350"/>
            <a:ext cx="2457450" cy="2457450"/>
          </a:xfrm>
          <a:prstGeom prst="rect">
            <a:avLst/>
          </a:prstGeom>
          <a:noFill/>
          <a:ln w="9525">
            <a:noFill/>
            <a:miter lim="800000"/>
            <a:headEnd/>
            <a:tailEnd/>
          </a:ln>
        </p:spPr>
      </p:pic>
      <p:grpSp>
        <p:nvGrpSpPr>
          <p:cNvPr id="47109" name="Group 20"/>
          <p:cNvGrpSpPr>
            <a:grpSpLocks/>
          </p:cNvGrpSpPr>
          <p:nvPr/>
        </p:nvGrpSpPr>
        <p:grpSpPr bwMode="auto">
          <a:xfrm>
            <a:off x="990600" y="2057400"/>
            <a:ext cx="2457450" cy="3276600"/>
            <a:chOff x="624" y="1200"/>
            <a:chExt cx="1548" cy="2064"/>
          </a:xfrm>
        </p:grpSpPr>
        <p:pic>
          <p:nvPicPr>
            <p:cNvPr id="47111" name="Picture 13" descr="piccatduckfft"/>
            <p:cNvPicPr>
              <a:picLocks noChangeAspect="1" noChangeArrowheads="1"/>
            </p:cNvPicPr>
            <p:nvPr/>
          </p:nvPicPr>
          <p:blipFill>
            <a:blip r:embed="rId3" cstate="print"/>
            <a:srcRect/>
            <a:stretch>
              <a:fillRect/>
            </a:stretch>
          </p:blipFill>
          <p:spPr bwMode="auto">
            <a:xfrm>
              <a:off x="624" y="1200"/>
              <a:ext cx="1548" cy="1548"/>
            </a:xfrm>
            <a:prstGeom prst="rect">
              <a:avLst/>
            </a:prstGeom>
            <a:noFill/>
            <a:ln w="9525">
              <a:noFill/>
              <a:miter lim="800000"/>
              <a:headEnd/>
              <a:tailEnd/>
            </a:ln>
          </p:spPr>
        </p:pic>
        <p:sp>
          <p:nvSpPr>
            <p:cNvPr id="47112" name="Text Box 18"/>
            <p:cNvSpPr txBox="1">
              <a:spLocks noChangeArrowheads="1"/>
            </p:cNvSpPr>
            <p:nvPr/>
          </p:nvSpPr>
          <p:spPr bwMode="auto">
            <a:xfrm>
              <a:off x="720" y="2814"/>
              <a:ext cx="1331" cy="450"/>
            </a:xfrm>
            <a:prstGeom prst="rect">
              <a:avLst/>
            </a:prstGeom>
            <a:noFill/>
            <a:ln w="12700">
              <a:solidFill>
                <a:schemeClr val="tx2"/>
              </a:solidFill>
              <a:miter lim="800000"/>
              <a:headEnd/>
              <a:tailEnd/>
            </a:ln>
          </p:spPr>
          <p:txBody>
            <a:bodyPr wrap="none">
              <a:spAutoFit/>
            </a:bodyPr>
            <a:lstStyle/>
            <a:p>
              <a:r>
                <a:rPr lang="en-AU" sz="2000">
                  <a:solidFill>
                    <a:schemeClr val="accent1"/>
                  </a:solidFill>
                </a:rPr>
                <a:t>Amplitude of duck</a:t>
              </a:r>
            </a:p>
            <a:p>
              <a:r>
                <a:rPr lang="en-AU" sz="2000">
                  <a:solidFill>
                    <a:schemeClr val="accent1"/>
                  </a:solidFill>
                </a:rPr>
                <a:t>Phase of cat</a:t>
              </a:r>
            </a:p>
          </p:txBody>
        </p:sp>
      </p:grpSp>
      <p:sp>
        <p:nvSpPr>
          <p:cNvPr id="102419" name="Text Box 19"/>
          <p:cNvSpPr txBox="1">
            <a:spLocks noChangeArrowheads="1"/>
          </p:cNvSpPr>
          <p:nvPr/>
        </p:nvSpPr>
        <p:spPr bwMode="auto">
          <a:xfrm>
            <a:off x="4100513" y="2667000"/>
            <a:ext cx="722312" cy="976313"/>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2411"/>
                                        </p:tgtEl>
                                        <p:attrNameLst>
                                          <p:attrName>style.visibility</p:attrName>
                                        </p:attrNameLst>
                                      </p:cBhvr>
                                      <p:to>
                                        <p:strVal val="visible"/>
                                      </p:to>
                                    </p:set>
                                    <p:animEffect transition="in" filter="wipe(left)">
                                      <p:cBhvr>
                                        <p:cTn id="11" dur="10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90500"/>
            <a:ext cx="7772400" cy="723900"/>
          </a:xfrm>
        </p:spPr>
        <p:txBody>
          <a:bodyPr/>
          <a:lstStyle/>
          <a:p>
            <a:pPr>
              <a:defRPr/>
            </a:pPr>
            <a:r>
              <a:rPr lang="en-AU" sz="4000" smtClean="0"/>
              <a:t>Fourier Transform Properties</a:t>
            </a:r>
          </a:p>
        </p:txBody>
      </p:sp>
      <p:grpSp>
        <p:nvGrpSpPr>
          <p:cNvPr id="48132" name="Group 10"/>
          <p:cNvGrpSpPr>
            <a:grpSpLocks/>
          </p:cNvGrpSpPr>
          <p:nvPr/>
        </p:nvGrpSpPr>
        <p:grpSpPr bwMode="auto">
          <a:xfrm>
            <a:off x="990600" y="2133600"/>
            <a:ext cx="2457450" cy="3228975"/>
            <a:chOff x="624" y="1344"/>
            <a:chExt cx="1548" cy="2034"/>
          </a:xfrm>
        </p:grpSpPr>
        <p:pic>
          <p:nvPicPr>
            <p:cNvPr id="48137" name="Picture 6" descr="picduckcatfft"/>
            <p:cNvPicPr>
              <a:picLocks noChangeAspect="1" noChangeArrowheads="1"/>
            </p:cNvPicPr>
            <p:nvPr/>
          </p:nvPicPr>
          <p:blipFill>
            <a:blip r:embed="rId2" cstate="print"/>
            <a:srcRect/>
            <a:stretch>
              <a:fillRect/>
            </a:stretch>
          </p:blipFill>
          <p:spPr bwMode="auto">
            <a:xfrm>
              <a:off x="624" y="1344"/>
              <a:ext cx="1548" cy="1548"/>
            </a:xfrm>
            <a:prstGeom prst="rect">
              <a:avLst/>
            </a:prstGeom>
            <a:noFill/>
            <a:ln w="9525">
              <a:noFill/>
              <a:miter lim="800000"/>
              <a:headEnd/>
              <a:tailEnd/>
            </a:ln>
          </p:spPr>
        </p:pic>
        <p:sp>
          <p:nvSpPr>
            <p:cNvPr id="48138" name="Text Box 8"/>
            <p:cNvSpPr txBox="1">
              <a:spLocks noChangeArrowheads="1"/>
            </p:cNvSpPr>
            <p:nvPr/>
          </p:nvSpPr>
          <p:spPr bwMode="auto">
            <a:xfrm>
              <a:off x="816" y="2928"/>
              <a:ext cx="1206" cy="450"/>
            </a:xfrm>
            <a:prstGeom prst="rect">
              <a:avLst/>
            </a:prstGeom>
            <a:noFill/>
            <a:ln w="12700">
              <a:solidFill>
                <a:schemeClr val="tx2"/>
              </a:solidFill>
              <a:miter lim="800000"/>
              <a:headEnd/>
              <a:tailEnd/>
            </a:ln>
          </p:spPr>
          <p:txBody>
            <a:bodyPr wrap="none">
              <a:spAutoFit/>
            </a:bodyPr>
            <a:lstStyle/>
            <a:p>
              <a:r>
                <a:rPr lang="en-AU" sz="2000">
                  <a:solidFill>
                    <a:schemeClr val="accent1"/>
                  </a:solidFill>
                </a:rPr>
                <a:t>Amplitude of cat</a:t>
              </a:r>
            </a:p>
            <a:p>
              <a:r>
                <a:rPr lang="en-AU" sz="2000">
                  <a:solidFill>
                    <a:schemeClr val="accent1"/>
                  </a:solidFill>
                </a:rPr>
                <a:t>Phase of duck</a:t>
              </a:r>
            </a:p>
          </p:txBody>
        </p:sp>
      </p:grpSp>
      <p:grpSp>
        <p:nvGrpSpPr>
          <p:cNvPr id="3" name="Group 12"/>
          <p:cNvGrpSpPr>
            <a:grpSpLocks/>
          </p:cNvGrpSpPr>
          <p:nvPr/>
        </p:nvGrpSpPr>
        <p:grpSpPr bwMode="auto">
          <a:xfrm>
            <a:off x="5543550" y="2133600"/>
            <a:ext cx="2457450" cy="2457450"/>
            <a:chOff x="3492" y="1344"/>
            <a:chExt cx="1548" cy="1548"/>
          </a:xfrm>
        </p:grpSpPr>
        <p:pic>
          <p:nvPicPr>
            <p:cNvPr id="48135" name="Picture 7" descr="picduckcat"/>
            <p:cNvPicPr>
              <a:picLocks noChangeAspect="1" noChangeArrowheads="1"/>
            </p:cNvPicPr>
            <p:nvPr/>
          </p:nvPicPr>
          <p:blipFill>
            <a:blip r:embed="rId3" cstate="print"/>
            <a:srcRect/>
            <a:stretch>
              <a:fillRect/>
            </a:stretch>
          </p:blipFill>
          <p:spPr bwMode="auto">
            <a:xfrm>
              <a:off x="3492" y="1344"/>
              <a:ext cx="1548" cy="1548"/>
            </a:xfrm>
            <a:prstGeom prst="rect">
              <a:avLst/>
            </a:prstGeom>
            <a:noFill/>
            <a:ln w="9525">
              <a:noFill/>
              <a:miter lim="800000"/>
              <a:headEnd/>
              <a:tailEnd/>
            </a:ln>
          </p:spPr>
        </p:pic>
        <p:sp>
          <p:nvSpPr>
            <p:cNvPr id="48136" name="Oval 11"/>
            <p:cNvSpPr>
              <a:spLocks noChangeArrowheads="1"/>
            </p:cNvSpPr>
            <p:nvPr/>
          </p:nvSpPr>
          <p:spPr bwMode="auto">
            <a:xfrm>
              <a:off x="4224" y="2142"/>
              <a:ext cx="96" cy="96"/>
            </a:xfrm>
            <a:prstGeom prst="ellipse">
              <a:avLst/>
            </a:prstGeom>
            <a:solidFill>
              <a:schemeClr val="hlink"/>
            </a:solidFill>
            <a:ln w="12700">
              <a:noFill/>
              <a:round/>
              <a:headEnd/>
              <a:tailEnd/>
            </a:ln>
          </p:spPr>
          <p:txBody>
            <a:bodyPr wrap="none" anchor="ctr"/>
            <a:lstStyle/>
            <a:p>
              <a:endParaRPr lang="en-US"/>
            </a:p>
          </p:txBody>
        </p:sp>
      </p:grpSp>
      <p:sp>
        <p:nvSpPr>
          <p:cNvPr id="11" name="Text Box 19"/>
          <p:cNvSpPr txBox="1">
            <a:spLocks noChangeArrowheads="1"/>
          </p:cNvSpPr>
          <p:nvPr/>
        </p:nvSpPr>
        <p:spPr bwMode="auto">
          <a:xfrm>
            <a:off x="4100513" y="2667000"/>
            <a:ext cx="722312" cy="976313"/>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4"/>
          <p:cNvSpPr>
            <a:spLocks noGrp="1"/>
          </p:cNvSpPr>
          <p:nvPr>
            <p:ph type="dt" sz="quarter" idx="10"/>
          </p:nvPr>
        </p:nvSpPr>
        <p:spPr>
          <a:noFill/>
        </p:spPr>
        <p:txBody>
          <a:bodyPr/>
          <a:lstStyle/>
          <a:p>
            <a:r>
              <a:rPr lang="en-AU" smtClean="0"/>
              <a:t>29 Sep 2008</a:t>
            </a:r>
          </a:p>
        </p:txBody>
      </p:sp>
      <p:sp>
        <p:nvSpPr>
          <p:cNvPr id="55299" name="Footer Placeholder 5"/>
          <p:cNvSpPr>
            <a:spLocks noGrp="1"/>
          </p:cNvSpPr>
          <p:nvPr>
            <p:ph type="ftr" sz="quarter" idx="11"/>
          </p:nvPr>
        </p:nvSpPr>
        <p:spPr>
          <a:noFill/>
        </p:spPr>
        <p:txBody>
          <a:bodyPr/>
          <a:lstStyle/>
          <a:p>
            <a:r>
              <a:rPr lang="en-AU" smtClean="0"/>
              <a:t>R D Ekers</a:t>
            </a:r>
          </a:p>
        </p:txBody>
      </p:sp>
      <p:sp>
        <p:nvSpPr>
          <p:cNvPr id="55300" name="Slide Number Placeholder 6"/>
          <p:cNvSpPr>
            <a:spLocks noGrp="1"/>
          </p:cNvSpPr>
          <p:nvPr>
            <p:ph type="sldNum" sz="quarter" idx="12"/>
          </p:nvPr>
        </p:nvSpPr>
        <p:spPr>
          <a:noFill/>
        </p:spPr>
        <p:txBody>
          <a:bodyPr/>
          <a:lstStyle/>
          <a:p>
            <a:fld id="{10C20BA5-6B5F-4E25-ADEA-CFF485C46F5D}" type="slidenum">
              <a:rPr lang="en-AU" smtClean="0"/>
              <a:pPr/>
              <a:t>47</a:t>
            </a:fld>
            <a:endParaRPr lang="en-AU" smtClean="0"/>
          </a:p>
        </p:txBody>
      </p:sp>
      <p:sp>
        <p:nvSpPr>
          <p:cNvPr id="39938" name="Rectangle 2"/>
          <p:cNvSpPr>
            <a:spLocks noGrp="1" noChangeArrowheads="1"/>
          </p:cNvSpPr>
          <p:nvPr>
            <p:ph type="title"/>
          </p:nvPr>
        </p:nvSpPr>
        <p:spPr/>
        <p:txBody>
          <a:bodyPr/>
          <a:lstStyle/>
          <a:p>
            <a:pPr>
              <a:defRPr/>
            </a:pPr>
            <a:r>
              <a:rPr lang="en-AU" smtClean="0"/>
              <a:t>Analogies</a:t>
            </a:r>
          </a:p>
        </p:txBody>
      </p:sp>
      <p:sp>
        <p:nvSpPr>
          <p:cNvPr id="55302" name="Rectangle 3"/>
          <p:cNvSpPr>
            <a:spLocks noGrp="1" noChangeArrowheads="1"/>
          </p:cNvSpPr>
          <p:nvPr>
            <p:ph type="body" sz="half" idx="1"/>
          </p:nvPr>
        </p:nvSpPr>
        <p:spPr>
          <a:xfrm>
            <a:off x="685800" y="1905000"/>
            <a:ext cx="4191000" cy="4114800"/>
          </a:xfrm>
        </p:spPr>
        <p:txBody>
          <a:bodyPr/>
          <a:lstStyle/>
          <a:p>
            <a:pPr>
              <a:buFont typeface="Wingdings" pitchFamily="2" charset="2"/>
              <a:buNone/>
            </a:pPr>
            <a:r>
              <a:rPr lang="en-AU" sz="2400" b="1" smtClean="0">
                <a:solidFill>
                  <a:schemeClr val="tx2"/>
                </a:solidFill>
              </a:rPr>
              <a:t>      RADIO</a:t>
            </a:r>
            <a:endParaRPr lang="en-AU" sz="2400" smtClean="0"/>
          </a:p>
          <a:p>
            <a:pPr lvl="1">
              <a:lnSpc>
                <a:spcPct val="140000"/>
              </a:lnSpc>
              <a:buFontTx/>
              <a:buNone/>
            </a:pPr>
            <a:r>
              <a:rPr lang="en-AU" smtClean="0"/>
              <a:t>grating responses</a:t>
            </a:r>
          </a:p>
          <a:p>
            <a:pPr lvl="1">
              <a:lnSpc>
                <a:spcPct val="140000"/>
              </a:lnSpc>
              <a:buFontTx/>
              <a:buNone/>
            </a:pPr>
            <a:r>
              <a:rPr lang="en-AU" smtClean="0"/>
              <a:t>primary beam direction</a:t>
            </a:r>
          </a:p>
          <a:p>
            <a:pPr lvl="1">
              <a:buFontTx/>
              <a:buNone/>
            </a:pPr>
            <a:r>
              <a:rPr lang="en-AU" smtClean="0"/>
              <a:t>UV (visibility)  plane</a:t>
            </a:r>
          </a:p>
          <a:p>
            <a:pPr lvl="1">
              <a:lnSpc>
                <a:spcPct val="140000"/>
              </a:lnSpc>
              <a:buFontTx/>
              <a:buNone/>
            </a:pPr>
            <a:r>
              <a:rPr lang="en-AU" smtClean="0"/>
              <a:t>bandwidth smearing</a:t>
            </a:r>
          </a:p>
          <a:p>
            <a:pPr lvl="1">
              <a:lnSpc>
                <a:spcPct val="140000"/>
              </a:lnSpc>
              <a:buFontTx/>
              <a:buNone/>
            </a:pPr>
            <a:r>
              <a:rPr lang="en-AU" smtClean="0"/>
              <a:t>local oscillator</a:t>
            </a:r>
          </a:p>
        </p:txBody>
      </p:sp>
      <p:sp>
        <p:nvSpPr>
          <p:cNvPr id="55303" name="Rectangle 4"/>
          <p:cNvSpPr>
            <a:spLocks noGrp="1" noChangeArrowheads="1"/>
          </p:cNvSpPr>
          <p:nvPr>
            <p:ph type="body" sz="half" idx="2"/>
          </p:nvPr>
        </p:nvSpPr>
        <p:spPr>
          <a:xfrm>
            <a:off x="3810000" y="1905000"/>
            <a:ext cx="3810000" cy="4114800"/>
          </a:xfrm>
        </p:spPr>
        <p:txBody>
          <a:bodyPr/>
          <a:lstStyle/>
          <a:p>
            <a:pPr>
              <a:buFont typeface="Wingdings" pitchFamily="2" charset="2"/>
              <a:buNone/>
            </a:pPr>
            <a:r>
              <a:rPr lang="en-AU" sz="2400" smtClean="0">
                <a:solidFill>
                  <a:schemeClr val="tx2"/>
                </a:solidFill>
              </a:rPr>
              <a:t>           OPTICAL</a:t>
            </a:r>
          </a:p>
          <a:p>
            <a:pPr lvl="1">
              <a:lnSpc>
                <a:spcPct val="140000"/>
              </a:lnSpc>
              <a:buFont typeface="Symbol" pitchFamily="18" charset="2"/>
              <a:buChar char="Û"/>
            </a:pPr>
            <a:r>
              <a:rPr lang="en-AU" smtClean="0"/>
              <a:t>  aliased orders</a:t>
            </a:r>
          </a:p>
          <a:p>
            <a:pPr lvl="1">
              <a:lnSpc>
                <a:spcPct val="140000"/>
              </a:lnSpc>
              <a:buFont typeface="Symbol" pitchFamily="18" charset="2"/>
              <a:buChar char="Û"/>
            </a:pPr>
            <a:r>
              <a:rPr lang="en-AU" smtClean="0"/>
              <a:t>  grating blaze angle</a:t>
            </a:r>
          </a:p>
          <a:p>
            <a:pPr lvl="1">
              <a:buFont typeface="Symbol" pitchFamily="18" charset="2"/>
              <a:buChar char="Û"/>
            </a:pPr>
            <a:r>
              <a:rPr lang="en-AU" smtClean="0"/>
              <a:t>  hologram</a:t>
            </a:r>
          </a:p>
          <a:p>
            <a:pPr lvl="1">
              <a:lnSpc>
                <a:spcPct val="140000"/>
              </a:lnSpc>
              <a:buFont typeface="Symbol" pitchFamily="18" charset="2"/>
              <a:buChar char="Û"/>
            </a:pPr>
            <a:r>
              <a:rPr lang="en-AU" smtClean="0"/>
              <a:t>  chromatic aberration</a:t>
            </a:r>
          </a:p>
          <a:p>
            <a:pPr lvl="1">
              <a:lnSpc>
                <a:spcPct val="140000"/>
              </a:lnSpc>
              <a:buFont typeface="Symbol" pitchFamily="18" charset="2"/>
              <a:buChar char="Û"/>
            </a:pPr>
            <a:r>
              <a:rPr lang="en-AU" smtClean="0"/>
              <a:t>  reference beam</a:t>
            </a:r>
          </a:p>
        </p:txBody>
      </p:sp>
      <p:grpSp>
        <p:nvGrpSpPr>
          <p:cNvPr id="55304" name="Group 6"/>
          <p:cNvGrpSpPr>
            <a:grpSpLocks/>
          </p:cNvGrpSpPr>
          <p:nvPr/>
        </p:nvGrpSpPr>
        <p:grpSpPr bwMode="auto">
          <a:xfrm>
            <a:off x="990600" y="2438400"/>
            <a:ext cx="6934200" cy="3200400"/>
            <a:chOff x="624" y="1440"/>
            <a:chExt cx="4944" cy="2016"/>
          </a:xfrm>
        </p:grpSpPr>
        <p:sp>
          <p:nvSpPr>
            <p:cNvPr id="55305" name="Rectangle 7"/>
            <p:cNvSpPr>
              <a:spLocks noChangeArrowheads="1"/>
            </p:cNvSpPr>
            <p:nvPr/>
          </p:nvSpPr>
          <p:spPr bwMode="auto">
            <a:xfrm>
              <a:off x="624" y="3120"/>
              <a:ext cx="4944" cy="336"/>
            </a:xfrm>
            <a:prstGeom prst="rect">
              <a:avLst/>
            </a:prstGeom>
            <a:noFill/>
            <a:ln w="12700">
              <a:solidFill>
                <a:schemeClr val="tx1"/>
              </a:solidFill>
              <a:miter lim="800000"/>
              <a:headEnd/>
              <a:tailEnd/>
            </a:ln>
          </p:spPr>
          <p:txBody>
            <a:bodyPr wrap="none" anchor="ctr"/>
            <a:lstStyle/>
            <a:p>
              <a:endParaRPr lang="en-US"/>
            </a:p>
          </p:txBody>
        </p:sp>
        <p:sp>
          <p:nvSpPr>
            <p:cNvPr id="55306" name="Rectangle 8"/>
            <p:cNvSpPr>
              <a:spLocks noChangeArrowheads="1"/>
            </p:cNvSpPr>
            <p:nvPr/>
          </p:nvSpPr>
          <p:spPr bwMode="auto">
            <a:xfrm>
              <a:off x="624" y="2112"/>
              <a:ext cx="4944" cy="336"/>
            </a:xfrm>
            <a:prstGeom prst="rect">
              <a:avLst/>
            </a:prstGeom>
            <a:noFill/>
            <a:ln w="12700">
              <a:solidFill>
                <a:schemeClr val="tx1"/>
              </a:solidFill>
              <a:miter lim="800000"/>
              <a:headEnd/>
              <a:tailEnd/>
            </a:ln>
          </p:spPr>
          <p:txBody>
            <a:bodyPr wrap="none" anchor="ctr"/>
            <a:lstStyle/>
            <a:p>
              <a:endParaRPr lang="en-US"/>
            </a:p>
          </p:txBody>
        </p:sp>
        <p:sp>
          <p:nvSpPr>
            <p:cNvPr id="55307" name="Rectangle 9"/>
            <p:cNvSpPr>
              <a:spLocks noChangeArrowheads="1"/>
            </p:cNvSpPr>
            <p:nvPr/>
          </p:nvSpPr>
          <p:spPr bwMode="auto">
            <a:xfrm>
              <a:off x="624" y="2448"/>
              <a:ext cx="4944" cy="336"/>
            </a:xfrm>
            <a:prstGeom prst="rect">
              <a:avLst/>
            </a:prstGeom>
            <a:noFill/>
            <a:ln w="12700">
              <a:solidFill>
                <a:schemeClr val="tx1"/>
              </a:solidFill>
              <a:miter lim="800000"/>
              <a:headEnd/>
              <a:tailEnd/>
            </a:ln>
          </p:spPr>
          <p:txBody>
            <a:bodyPr wrap="none" anchor="ctr"/>
            <a:lstStyle/>
            <a:p>
              <a:endParaRPr lang="en-US"/>
            </a:p>
          </p:txBody>
        </p:sp>
        <p:sp>
          <p:nvSpPr>
            <p:cNvPr id="55308" name="Rectangle 10"/>
            <p:cNvSpPr>
              <a:spLocks noChangeArrowheads="1"/>
            </p:cNvSpPr>
            <p:nvPr/>
          </p:nvSpPr>
          <p:spPr bwMode="auto">
            <a:xfrm>
              <a:off x="624" y="2784"/>
              <a:ext cx="4944" cy="336"/>
            </a:xfrm>
            <a:prstGeom prst="rect">
              <a:avLst/>
            </a:prstGeom>
            <a:noFill/>
            <a:ln w="12700">
              <a:solidFill>
                <a:schemeClr val="tx1"/>
              </a:solidFill>
              <a:miter lim="800000"/>
              <a:headEnd/>
              <a:tailEnd/>
            </a:ln>
          </p:spPr>
          <p:txBody>
            <a:bodyPr wrap="none" anchor="ctr"/>
            <a:lstStyle/>
            <a:p>
              <a:endParaRPr lang="en-US"/>
            </a:p>
          </p:txBody>
        </p:sp>
        <p:sp>
          <p:nvSpPr>
            <p:cNvPr id="55309" name="Rectangle 11"/>
            <p:cNvSpPr>
              <a:spLocks noChangeArrowheads="1"/>
            </p:cNvSpPr>
            <p:nvPr/>
          </p:nvSpPr>
          <p:spPr bwMode="auto">
            <a:xfrm>
              <a:off x="624" y="1776"/>
              <a:ext cx="4944" cy="336"/>
            </a:xfrm>
            <a:prstGeom prst="rect">
              <a:avLst/>
            </a:prstGeom>
            <a:noFill/>
            <a:ln w="12700">
              <a:solidFill>
                <a:schemeClr val="tx1"/>
              </a:solidFill>
              <a:miter lim="800000"/>
              <a:headEnd/>
              <a:tailEnd/>
            </a:ln>
          </p:spPr>
          <p:txBody>
            <a:bodyPr wrap="none" anchor="ctr"/>
            <a:lstStyle/>
            <a:p>
              <a:endParaRPr lang="en-US"/>
            </a:p>
          </p:txBody>
        </p:sp>
        <p:sp>
          <p:nvSpPr>
            <p:cNvPr id="55310" name="Rectangle 12"/>
            <p:cNvSpPr>
              <a:spLocks noChangeArrowheads="1"/>
            </p:cNvSpPr>
            <p:nvPr/>
          </p:nvSpPr>
          <p:spPr bwMode="auto">
            <a:xfrm>
              <a:off x="624" y="1440"/>
              <a:ext cx="4944" cy="33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a:spLocks noGrp="1"/>
          </p:cNvSpPr>
          <p:nvPr>
            <p:ph type="dt" sz="quarter" idx="10"/>
          </p:nvPr>
        </p:nvSpPr>
        <p:spPr>
          <a:noFill/>
        </p:spPr>
        <p:txBody>
          <a:bodyPr/>
          <a:lstStyle/>
          <a:p>
            <a:r>
              <a:rPr lang="en-AU" dirty="0" smtClean="0"/>
              <a:t>25 Sep 2017</a:t>
            </a:r>
          </a:p>
        </p:txBody>
      </p:sp>
      <p:sp>
        <p:nvSpPr>
          <p:cNvPr id="56323" name="Footer Placeholder 5"/>
          <p:cNvSpPr>
            <a:spLocks noGrp="1"/>
          </p:cNvSpPr>
          <p:nvPr>
            <p:ph type="ftr" sz="quarter" idx="11"/>
          </p:nvPr>
        </p:nvSpPr>
        <p:spPr>
          <a:noFill/>
        </p:spPr>
        <p:txBody>
          <a:bodyPr/>
          <a:lstStyle/>
          <a:p>
            <a:r>
              <a:rPr lang="en-AU" smtClean="0"/>
              <a:t>R D Ekers</a:t>
            </a:r>
          </a:p>
        </p:txBody>
      </p:sp>
      <p:sp>
        <p:nvSpPr>
          <p:cNvPr id="56324" name="Slide Number Placeholder 6"/>
          <p:cNvSpPr>
            <a:spLocks noGrp="1"/>
          </p:cNvSpPr>
          <p:nvPr>
            <p:ph type="sldNum" sz="quarter" idx="12"/>
          </p:nvPr>
        </p:nvSpPr>
        <p:spPr>
          <a:noFill/>
        </p:spPr>
        <p:txBody>
          <a:bodyPr/>
          <a:lstStyle/>
          <a:p>
            <a:fld id="{174721DB-C2BA-40A1-82D5-8B1A53B32381}" type="slidenum">
              <a:rPr lang="en-AU" smtClean="0"/>
              <a:pPr/>
              <a:t>48</a:t>
            </a:fld>
            <a:endParaRPr lang="en-AU" smtClean="0"/>
          </a:p>
        </p:txBody>
      </p:sp>
      <p:sp>
        <p:nvSpPr>
          <p:cNvPr id="34818" name="Rectangle 2"/>
          <p:cNvSpPr>
            <a:spLocks noGrp="1" noChangeArrowheads="1"/>
          </p:cNvSpPr>
          <p:nvPr>
            <p:ph type="title"/>
          </p:nvPr>
        </p:nvSpPr>
        <p:spPr/>
        <p:txBody>
          <a:bodyPr/>
          <a:lstStyle/>
          <a:p>
            <a:pPr>
              <a:defRPr/>
            </a:pPr>
            <a:r>
              <a:rPr lang="en-AU" dirty="0" smtClean="0"/>
              <a:t>Terminology</a:t>
            </a:r>
          </a:p>
        </p:txBody>
      </p:sp>
      <p:sp>
        <p:nvSpPr>
          <p:cNvPr id="56326" name="Rectangle 3"/>
          <p:cNvSpPr>
            <a:spLocks noGrp="1" noChangeArrowheads="1"/>
          </p:cNvSpPr>
          <p:nvPr>
            <p:ph type="body" sz="half" idx="1"/>
          </p:nvPr>
        </p:nvSpPr>
        <p:spPr>
          <a:xfrm>
            <a:off x="762000" y="1905000"/>
            <a:ext cx="3429000" cy="4114800"/>
          </a:xfrm>
        </p:spPr>
        <p:txBody>
          <a:bodyPr/>
          <a:lstStyle/>
          <a:p>
            <a:pPr>
              <a:buFont typeface="Wingdings" pitchFamily="2" charset="2"/>
              <a:buNone/>
            </a:pPr>
            <a:r>
              <a:rPr lang="en-AU" sz="2400" b="1" dirty="0" smtClean="0">
                <a:solidFill>
                  <a:schemeClr val="tx2"/>
                </a:solidFill>
              </a:rPr>
              <a:t>          RADIO</a:t>
            </a:r>
          </a:p>
          <a:p>
            <a:pPr lvl="1">
              <a:lnSpc>
                <a:spcPct val="120000"/>
              </a:lnSpc>
              <a:buFontTx/>
              <a:buNone/>
            </a:pPr>
            <a:r>
              <a:rPr lang="en-AU" dirty="0" smtClean="0"/>
              <a:t>Antenna, dish </a:t>
            </a:r>
          </a:p>
          <a:p>
            <a:pPr lvl="1">
              <a:lnSpc>
                <a:spcPct val="120000"/>
              </a:lnSpc>
              <a:buFontTx/>
              <a:buNone/>
            </a:pPr>
            <a:r>
              <a:rPr lang="en-AU" dirty="0" err="1" smtClean="0"/>
              <a:t>Sidelobes</a:t>
            </a:r>
            <a:endParaRPr lang="en-AU" dirty="0" smtClean="0"/>
          </a:p>
          <a:p>
            <a:pPr lvl="1">
              <a:lnSpc>
                <a:spcPct val="120000"/>
              </a:lnSpc>
              <a:buFontTx/>
              <a:buNone/>
            </a:pPr>
            <a:r>
              <a:rPr lang="en-AU" dirty="0" smtClean="0"/>
              <a:t>Near </a:t>
            </a:r>
            <a:r>
              <a:rPr lang="en-AU" dirty="0" err="1" smtClean="0"/>
              <a:t>sidelobes</a:t>
            </a:r>
            <a:endParaRPr lang="en-AU" dirty="0" smtClean="0"/>
          </a:p>
          <a:p>
            <a:pPr lvl="1">
              <a:lnSpc>
                <a:spcPct val="120000"/>
              </a:lnSpc>
              <a:buFontTx/>
              <a:buNone/>
            </a:pPr>
            <a:r>
              <a:rPr lang="en-AU" dirty="0" smtClean="0"/>
              <a:t>Feed legs</a:t>
            </a:r>
          </a:p>
          <a:p>
            <a:pPr lvl="1">
              <a:lnSpc>
                <a:spcPct val="120000"/>
              </a:lnSpc>
              <a:buFontTx/>
              <a:buNone/>
            </a:pPr>
            <a:r>
              <a:rPr lang="en-AU" dirty="0" smtClean="0"/>
              <a:t>Aperture blockage</a:t>
            </a:r>
          </a:p>
          <a:p>
            <a:pPr lvl="1">
              <a:lnSpc>
                <a:spcPct val="120000"/>
              </a:lnSpc>
              <a:buFontTx/>
              <a:buNone/>
            </a:pPr>
            <a:r>
              <a:rPr lang="en-AU" dirty="0" smtClean="0"/>
              <a:t>Dirty beam</a:t>
            </a:r>
          </a:p>
          <a:p>
            <a:pPr lvl="1">
              <a:buFontTx/>
              <a:buNone/>
            </a:pPr>
            <a:r>
              <a:rPr lang="en-AU" dirty="0" smtClean="0"/>
              <a:t>Primary beam</a:t>
            </a:r>
          </a:p>
          <a:p>
            <a:pPr lvl="1">
              <a:buFontTx/>
              <a:buNone/>
            </a:pPr>
            <a:r>
              <a:rPr lang="en-AU" sz="2000" dirty="0" smtClean="0"/>
              <a:t>(single pixel receivers)</a:t>
            </a:r>
          </a:p>
        </p:txBody>
      </p:sp>
      <p:sp>
        <p:nvSpPr>
          <p:cNvPr id="56327" name="Rectangle 4"/>
          <p:cNvSpPr>
            <a:spLocks noGrp="1" noChangeArrowheads="1"/>
          </p:cNvSpPr>
          <p:nvPr>
            <p:ph type="body" sz="half" idx="2"/>
          </p:nvPr>
        </p:nvSpPr>
        <p:spPr>
          <a:xfrm>
            <a:off x="3200400" y="1905000"/>
            <a:ext cx="4648200" cy="4114800"/>
          </a:xfrm>
        </p:spPr>
        <p:txBody>
          <a:bodyPr/>
          <a:lstStyle/>
          <a:p>
            <a:pPr>
              <a:buFont typeface="Wingdings" pitchFamily="2" charset="2"/>
              <a:buNone/>
            </a:pPr>
            <a:r>
              <a:rPr lang="en-AU" sz="2400" b="1" dirty="0" smtClean="0">
                <a:solidFill>
                  <a:schemeClr val="tx2"/>
                </a:solidFill>
              </a:rPr>
              <a:t>         OPTICAL</a:t>
            </a:r>
          </a:p>
          <a:p>
            <a:pPr lvl="1">
              <a:lnSpc>
                <a:spcPct val="120000"/>
              </a:lnSpc>
              <a:buFont typeface="Symbol" pitchFamily="18" charset="2"/>
              <a:buChar char="Û"/>
            </a:pPr>
            <a:r>
              <a:rPr lang="en-AU" dirty="0" smtClean="0"/>
              <a:t>  Telescope, element</a:t>
            </a:r>
          </a:p>
          <a:p>
            <a:pPr lvl="1">
              <a:lnSpc>
                <a:spcPct val="120000"/>
              </a:lnSpc>
              <a:buFont typeface="Symbol" pitchFamily="18" charset="2"/>
              <a:buChar char="Û"/>
            </a:pPr>
            <a:r>
              <a:rPr lang="en-AU" dirty="0" smtClean="0"/>
              <a:t>  Diffraction pattern</a:t>
            </a:r>
          </a:p>
          <a:p>
            <a:pPr lvl="1">
              <a:lnSpc>
                <a:spcPct val="120000"/>
              </a:lnSpc>
              <a:buFont typeface="Symbol" pitchFamily="18" charset="2"/>
              <a:buChar char="Û"/>
            </a:pPr>
            <a:r>
              <a:rPr lang="en-AU" dirty="0" smtClean="0"/>
              <a:t>  Airy rings</a:t>
            </a:r>
          </a:p>
          <a:p>
            <a:pPr lvl="1">
              <a:lnSpc>
                <a:spcPct val="120000"/>
              </a:lnSpc>
              <a:buFont typeface="Symbol" pitchFamily="18" charset="2"/>
              <a:buChar char="Û"/>
            </a:pPr>
            <a:r>
              <a:rPr lang="en-AU" dirty="0" smtClean="0"/>
              <a:t>  Spider</a:t>
            </a:r>
          </a:p>
          <a:p>
            <a:pPr lvl="1">
              <a:lnSpc>
                <a:spcPct val="120000"/>
              </a:lnSpc>
              <a:buFont typeface="Symbol" pitchFamily="18" charset="2"/>
              <a:buChar char="Û"/>
            </a:pPr>
            <a:r>
              <a:rPr lang="en-AU" dirty="0" smtClean="0"/>
              <a:t>  Vignetting</a:t>
            </a:r>
          </a:p>
          <a:p>
            <a:pPr lvl="1">
              <a:lnSpc>
                <a:spcPct val="120000"/>
              </a:lnSpc>
              <a:buFont typeface="Symbol" pitchFamily="18" charset="2"/>
              <a:buChar char="Û"/>
            </a:pPr>
            <a:r>
              <a:rPr lang="en-AU" dirty="0" smtClean="0"/>
              <a:t>  Point Spread Function (PSF)</a:t>
            </a:r>
          </a:p>
          <a:p>
            <a:pPr lvl="1">
              <a:lnSpc>
                <a:spcPct val="120000"/>
              </a:lnSpc>
              <a:buFont typeface="Symbol" pitchFamily="18" charset="2"/>
              <a:buChar char="Û"/>
            </a:pPr>
            <a:r>
              <a:rPr lang="en-AU" dirty="0" smtClean="0"/>
              <a:t>  Field of View</a:t>
            </a:r>
          </a:p>
        </p:txBody>
      </p:sp>
      <p:grpSp>
        <p:nvGrpSpPr>
          <p:cNvPr id="56328" name="Group 5"/>
          <p:cNvGrpSpPr>
            <a:grpSpLocks/>
          </p:cNvGrpSpPr>
          <p:nvPr/>
        </p:nvGrpSpPr>
        <p:grpSpPr bwMode="auto">
          <a:xfrm>
            <a:off x="838200" y="2362200"/>
            <a:ext cx="7239000" cy="3886200"/>
            <a:chOff x="528" y="1488"/>
            <a:chExt cx="4560" cy="2499"/>
          </a:xfrm>
        </p:grpSpPr>
        <p:sp>
          <p:nvSpPr>
            <p:cNvPr id="56329" name="Rectangle 6"/>
            <p:cNvSpPr>
              <a:spLocks noChangeArrowheads="1"/>
            </p:cNvSpPr>
            <p:nvPr/>
          </p:nvSpPr>
          <p:spPr bwMode="auto">
            <a:xfrm>
              <a:off x="528" y="3168"/>
              <a:ext cx="4560" cy="336"/>
            </a:xfrm>
            <a:prstGeom prst="rect">
              <a:avLst/>
            </a:prstGeom>
            <a:noFill/>
            <a:ln w="12700">
              <a:solidFill>
                <a:schemeClr val="tx1"/>
              </a:solidFill>
              <a:miter lim="800000"/>
              <a:headEnd/>
              <a:tailEnd/>
            </a:ln>
          </p:spPr>
          <p:txBody>
            <a:bodyPr wrap="none" anchor="ctr"/>
            <a:lstStyle/>
            <a:p>
              <a:endParaRPr lang="en-US"/>
            </a:p>
          </p:txBody>
        </p:sp>
        <p:sp>
          <p:nvSpPr>
            <p:cNvPr id="56330" name="Rectangle 7"/>
            <p:cNvSpPr>
              <a:spLocks noChangeArrowheads="1"/>
            </p:cNvSpPr>
            <p:nvPr/>
          </p:nvSpPr>
          <p:spPr bwMode="auto">
            <a:xfrm>
              <a:off x="528" y="2160"/>
              <a:ext cx="4560" cy="336"/>
            </a:xfrm>
            <a:prstGeom prst="rect">
              <a:avLst/>
            </a:prstGeom>
            <a:noFill/>
            <a:ln w="12700">
              <a:solidFill>
                <a:schemeClr val="tx1"/>
              </a:solidFill>
              <a:miter lim="800000"/>
              <a:headEnd/>
              <a:tailEnd/>
            </a:ln>
          </p:spPr>
          <p:txBody>
            <a:bodyPr wrap="none" anchor="ctr"/>
            <a:lstStyle/>
            <a:p>
              <a:endParaRPr lang="en-US"/>
            </a:p>
          </p:txBody>
        </p:sp>
        <p:sp>
          <p:nvSpPr>
            <p:cNvPr id="56331" name="Rectangle 8"/>
            <p:cNvSpPr>
              <a:spLocks noChangeArrowheads="1"/>
            </p:cNvSpPr>
            <p:nvPr/>
          </p:nvSpPr>
          <p:spPr bwMode="auto">
            <a:xfrm>
              <a:off x="528" y="2496"/>
              <a:ext cx="4560" cy="336"/>
            </a:xfrm>
            <a:prstGeom prst="rect">
              <a:avLst/>
            </a:prstGeom>
            <a:noFill/>
            <a:ln w="12700">
              <a:solidFill>
                <a:schemeClr val="tx1"/>
              </a:solidFill>
              <a:miter lim="800000"/>
              <a:headEnd/>
              <a:tailEnd/>
            </a:ln>
          </p:spPr>
          <p:txBody>
            <a:bodyPr wrap="none" anchor="ctr"/>
            <a:lstStyle/>
            <a:p>
              <a:endParaRPr lang="en-US"/>
            </a:p>
          </p:txBody>
        </p:sp>
        <p:sp>
          <p:nvSpPr>
            <p:cNvPr id="56332" name="Rectangle 9"/>
            <p:cNvSpPr>
              <a:spLocks noChangeArrowheads="1"/>
            </p:cNvSpPr>
            <p:nvPr/>
          </p:nvSpPr>
          <p:spPr bwMode="auto">
            <a:xfrm>
              <a:off x="528" y="2832"/>
              <a:ext cx="4560" cy="336"/>
            </a:xfrm>
            <a:prstGeom prst="rect">
              <a:avLst/>
            </a:prstGeom>
            <a:noFill/>
            <a:ln w="12700">
              <a:solidFill>
                <a:schemeClr val="tx1"/>
              </a:solidFill>
              <a:miter lim="800000"/>
              <a:headEnd/>
              <a:tailEnd/>
            </a:ln>
          </p:spPr>
          <p:txBody>
            <a:bodyPr wrap="none" anchor="ctr"/>
            <a:lstStyle/>
            <a:p>
              <a:endParaRPr lang="en-US"/>
            </a:p>
          </p:txBody>
        </p:sp>
        <p:sp>
          <p:nvSpPr>
            <p:cNvPr id="56333" name="Rectangle 10"/>
            <p:cNvSpPr>
              <a:spLocks noChangeArrowheads="1"/>
            </p:cNvSpPr>
            <p:nvPr/>
          </p:nvSpPr>
          <p:spPr bwMode="auto">
            <a:xfrm>
              <a:off x="528" y="1824"/>
              <a:ext cx="4560" cy="336"/>
            </a:xfrm>
            <a:prstGeom prst="rect">
              <a:avLst/>
            </a:prstGeom>
            <a:noFill/>
            <a:ln w="12700">
              <a:solidFill>
                <a:schemeClr val="tx1"/>
              </a:solidFill>
              <a:miter lim="800000"/>
              <a:headEnd/>
              <a:tailEnd/>
            </a:ln>
          </p:spPr>
          <p:txBody>
            <a:bodyPr wrap="none" anchor="ctr"/>
            <a:lstStyle/>
            <a:p>
              <a:endParaRPr lang="en-US"/>
            </a:p>
          </p:txBody>
        </p:sp>
        <p:sp>
          <p:nvSpPr>
            <p:cNvPr id="56334" name="Rectangle 11"/>
            <p:cNvSpPr>
              <a:spLocks noChangeArrowheads="1"/>
            </p:cNvSpPr>
            <p:nvPr/>
          </p:nvSpPr>
          <p:spPr bwMode="auto">
            <a:xfrm>
              <a:off x="528" y="1488"/>
              <a:ext cx="4560" cy="336"/>
            </a:xfrm>
            <a:prstGeom prst="rect">
              <a:avLst/>
            </a:prstGeom>
            <a:noFill/>
            <a:ln w="12700">
              <a:solidFill>
                <a:schemeClr val="tx1"/>
              </a:solidFill>
              <a:miter lim="800000"/>
              <a:headEnd/>
              <a:tailEnd/>
            </a:ln>
          </p:spPr>
          <p:txBody>
            <a:bodyPr wrap="none" anchor="ctr"/>
            <a:lstStyle/>
            <a:p>
              <a:endParaRPr lang="en-US"/>
            </a:p>
          </p:txBody>
        </p:sp>
        <p:sp>
          <p:nvSpPr>
            <p:cNvPr id="56335" name="Rectangle 12"/>
            <p:cNvSpPr>
              <a:spLocks noChangeArrowheads="1"/>
            </p:cNvSpPr>
            <p:nvPr/>
          </p:nvSpPr>
          <p:spPr bwMode="auto">
            <a:xfrm>
              <a:off x="528" y="3504"/>
              <a:ext cx="4560" cy="483"/>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4"/>
          <p:cNvSpPr>
            <a:spLocks noGrp="1"/>
          </p:cNvSpPr>
          <p:nvPr>
            <p:ph type="dt" sz="quarter" idx="10"/>
          </p:nvPr>
        </p:nvSpPr>
        <p:spPr>
          <a:noFill/>
        </p:spPr>
        <p:txBody>
          <a:bodyPr/>
          <a:lstStyle/>
          <a:p>
            <a:r>
              <a:rPr lang="en-AU" smtClean="0"/>
              <a:t>22 Sep 2012</a:t>
            </a:r>
          </a:p>
        </p:txBody>
      </p:sp>
      <p:sp>
        <p:nvSpPr>
          <p:cNvPr id="57347" name="Footer Placeholder 5"/>
          <p:cNvSpPr>
            <a:spLocks noGrp="1"/>
          </p:cNvSpPr>
          <p:nvPr>
            <p:ph type="ftr" sz="quarter" idx="11"/>
          </p:nvPr>
        </p:nvSpPr>
        <p:spPr>
          <a:noFill/>
        </p:spPr>
        <p:txBody>
          <a:bodyPr/>
          <a:lstStyle/>
          <a:p>
            <a:r>
              <a:rPr lang="en-AU" smtClean="0"/>
              <a:t>R D Ekers</a:t>
            </a:r>
          </a:p>
        </p:txBody>
      </p:sp>
      <p:sp>
        <p:nvSpPr>
          <p:cNvPr id="57348" name="Slide Number Placeholder 6"/>
          <p:cNvSpPr>
            <a:spLocks noGrp="1"/>
          </p:cNvSpPr>
          <p:nvPr>
            <p:ph type="sldNum" sz="quarter" idx="12"/>
          </p:nvPr>
        </p:nvSpPr>
        <p:spPr>
          <a:noFill/>
        </p:spPr>
        <p:txBody>
          <a:bodyPr/>
          <a:lstStyle/>
          <a:p>
            <a:fld id="{43DFAD58-F742-445C-8068-EE7FDC6B83C6}" type="slidenum">
              <a:rPr lang="en-AU" smtClean="0"/>
              <a:pPr/>
              <a:t>49</a:t>
            </a:fld>
            <a:endParaRPr lang="en-AU" smtClean="0"/>
          </a:p>
        </p:txBody>
      </p:sp>
      <p:sp>
        <p:nvSpPr>
          <p:cNvPr id="37890" name="Rectangle 2"/>
          <p:cNvSpPr>
            <a:spLocks noGrp="1" noChangeArrowheads="1"/>
          </p:cNvSpPr>
          <p:nvPr>
            <p:ph type="title"/>
          </p:nvPr>
        </p:nvSpPr>
        <p:spPr/>
        <p:txBody>
          <a:bodyPr/>
          <a:lstStyle/>
          <a:p>
            <a:pPr>
              <a:defRPr/>
            </a:pPr>
            <a:r>
              <a:rPr lang="en-AU" dirty="0" smtClean="0"/>
              <a:t>Terminology</a:t>
            </a:r>
          </a:p>
        </p:txBody>
      </p:sp>
      <p:sp>
        <p:nvSpPr>
          <p:cNvPr id="57350" name="Rectangle 3"/>
          <p:cNvSpPr>
            <a:spLocks noGrp="1" noChangeArrowheads="1"/>
          </p:cNvSpPr>
          <p:nvPr>
            <p:ph type="body" sz="half" idx="1"/>
          </p:nvPr>
        </p:nvSpPr>
        <p:spPr>
          <a:xfrm>
            <a:off x="762000" y="1905000"/>
            <a:ext cx="3429000" cy="4114800"/>
          </a:xfrm>
        </p:spPr>
        <p:txBody>
          <a:bodyPr/>
          <a:lstStyle/>
          <a:p>
            <a:pPr>
              <a:buFont typeface="Wingdings" pitchFamily="2" charset="2"/>
              <a:buNone/>
            </a:pPr>
            <a:r>
              <a:rPr lang="en-AU" sz="2400" b="1" smtClean="0">
                <a:solidFill>
                  <a:schemeClr val="tx2"/>
                </a:solidFill>
              </a:rPr>
              <a:t>         RADIO</a:t>
            </a:r>
          </a:p>
          <a:p>
            <a:pPr lvl="1">
              <a:lnSpc>
                <a:spcPct val="140000"/>
              </a:lnSpc>
              <a:buFontTx/>
              <a:buNone/>
            </a:pPr>
            <a:r>
              <a:rPr lang="en-AU" smtClean="0"/>
              <a:t>Map </a:t>
            </a:r>
          </a:p>
          <a:p>
            <a:pPr lvl="1">
              <a:lnSpc>
                <a:spcPct val="120000"/>
              </a:lnSpc>
              <a:buFontTx/>
              <a:buNone/>
            </a:pPr>
            <a:r>
              <a:rPr lang="en-AU" smtClean="0"/>
              <a:t>Source</a:t>
            </a:r>
          </a:p>
          <a:p>
            <a:pPr lvl="1">
              <a:lnSpc>
                <a:spcPct val="120000"/>
              </a:lnSpc>
              <a:buFontTx/>
              <a:buNone/>
            </a:pPr>
            <a:r>
              <a:rPr lang="en-AU" smtClean="0"/>
              <a:t>Image plane</a:t>
            </a:r>
          </a:p>
          <a:p>
            <a:pPr lvl="1">
              <a:lnSpc>
                <a:spcPct val="120000"/>
              </a:lnSpc>
              <a:buFontTx/>
              <a:buNone/>
            </a:pPr>
            <a:r>
              <a:rPr lang="en-AU" smtClean="0"/>
              <a:t>Aperture plane</a:t>
            </a:r>
          </a:p>
          <a:p>
            <a:pPr lvl="1">
              <a:lnSpc>
                <a:spcPct val="120000"/>
              </a:lnSpc>
              <a:buFontTx/>
              <a:buNone/>
            </a:pPr>
            <a:r>
              <a:rPr lang="en-AU" smtClean="0"/>
              <a:t>UV plane</a:t>
            </a:r>
          </a:p>
          <a:p>
            <a:pPr lvl="1">
              <a:lnSpc>
                <a:spcPct val="120000"/>
              </a:lnSpc>
              <a:buFontTx/>
              <a:buNone/>
            </a:pPr>
            <a:r>
              <a:rPr lang="en-AU" smtClean="0"/>
              <a:t>Aperture</a:t>
            </a:r>
          </a:p>
          <a:p>
            <a:pPr lvl="1">
              <a:lnSpc>
                <a:spcPct val="120000"/>
              </a:lnSpc>
              <a:buFontTx/>
              <a:buNone/>
            </a:pPr>
            <a:r>
              <a:rPr lang="en-AU" smtClean="0"/>
              <a:t>UV coverage</a:t>
            </a:r>
          </a:p>
        </p:txBody>
      </p:sp>
      <p:sp>
        <p:nvSpPr>
          <p:cNvPr id="57351" name="Rectangle 4"/>
          <p:cNvSpPr>
            <a:spLocks noGrp="1" noChangeArrowheads="1"/>
          </p:cNvSpPr>
          <p:nvPr>
            <p:ph type="body" sz="half" idx="2"/>
          </p:nvPr>
        </p:nvSpPr>
        <p:spPr>
          <a:xfrm>
            <a:off x="3200400" y="1905000"/>
            <a:ext cx="4648200" cy="4114800"/>
          </a:xfrm>
        </p:spPr>
        <p:txBody>
          <a:bodyPr/>
          <a:lstStyle/>
          <a:p>
            <a:pPr>
              <a:buFont typeface="Wingdings" pitchFamily="2" charset="2"/>
              <a:buNone/>
            </a:pPr>
            <a:r>
              <a:rPr lang="en-AU" sz="2400" b="1" smtClean="0">
                <a:solidFill>
                  <a:schemeClr val="tx2"/>
                </a:solidFill>
              </a:rPr>
              <a:t>           OPTICAL</a:t>
            </a:r>
          </a:p>
          <a:p>
            <a:pPr lvl="1">
              <a:lnSpc>
                <a:spcPct val="120000"/>
              </a:lnSpc>
              <a:buFont typeface="Symbol" pitchFamily="18" charset="2"/>
              <a:buChar char="Û"/>
            </a:pPr>
            <a:r>
              <a:rPr lang="en-AU" smtClean="0"/>
              <a:t>  Image</a:t>
            </a:r>
          </a:p>
          <a:p>
            <a:pPr lvl="1">
              <a:lnSpc>
                <a:spcPct val="120000"/>
              </a:lnSpc>
              <a:buFont typeface="Symbol" pitchFamily="18" charset="2"/>
              <a:buChar char="Û"/>
            </a:pPr>
            <a:r>
              <a:rPr lang="en-AU" smtClean="0"/>
              <a:t>  Object</a:t>
            </a:r>
          </a:p>
          <a:p>
            <a:pPr lvl="1">
              <a:lnSpc>
                <a:spcPct val="140000"/>
              </a:lnSpc>
              <a:buFont typeface="Symbol" pitchFamily="18" charset="2"/>
              <a:buChar char="Û"/>
            </a:pPr>
            <a:r>
              <a:rPr lang="en-AU" smtClean="0"/>
              <a:t>  Image plane</a:t>
            </a:r>
          </a:p>
          <a:p>
            <a:pPr lvl="1">
              <a:lnSpc>
                <a:spcPct val="120000"/>
              </a:lnSpc>
              <a:buFont typeface="Symbol" pitchFamily="18" charset="2"/>
              <a:buChar char="Û"/>
            </a:pPr>
            <a:r>
              <a:rPr lang="en-AU" smtClean="0"/>
              <a:t>  Pupil plane</a:t>
            </a:r>
          </a:p>
          <a:p>
            <a:pPr lvl="1">
              <a:lnSpc>
                <a:spcPct val="120000"/>
              </a:lnSpc>
              <a:buFont typeface="Symbol" pitchFamily="18" charset="2"/>
              <a:buChar char="Û"/>
            </a:pPr>
            <a:r>
              <a:rPr lang="en-AU" smtClean="0"/>
              <a:t>  Fourier plan</a:t>
            </a:r>
          </a:p>
          <a:p>
            <a:pPr lvl="1">
              <a:lnSpc>
                <a:spcPct val="120000"/>
              </a:lnSpc>
              <a:buFont typeface="Symbol" pitchFamily="18" charset="2"/>
              <a:buChar char="Û"/>
            </a:pPr>
            <a:r>
              <a:rPr lang="en-AU" smtClean="0"/>
              <a:t>  Entrance pupil</a:t>
            </a:r>
          </a:p>
          <a:p>
            <a:pPr lvl="1">
              <a:lnSpc>
                <a:spcPct val="120000"/>
              </a:lnSpc>
              <a:buFont typeface="Symbol" pitchFamily="18" charset="2"/>
              <a:buChar char="Û"/>
            </a:pPr>
            <a:r>
              <a:rPr lang="en-AU" smtClean="0"/>
              <a:t>  Modulation transfer function</a:t>
            </a:r>
          </a:p>
        </p:txBody>
      </p:sp>
      <p:grpSp>
        <p:nvGrpSpPr>
          <p:cNvPr id="57352" name="Group 13"/>
          <p:cNvGrpSpPr>
            <a:grpSpLocks/>
          </p:cNvGrpSpPr>
          <p:nvPr/>
        </p:nvGrpSpPr>
        <p:grpSpPr bwMode="auto">
          <a:xfrm>
            <a:off x="838200" y="2362200"/>
            <a:ext cx="7239000" cy="3733800"/>
            <a:chOff x="528" y="1488"/>
            <a:chExt cx="4560" cy="2352"/>
          </a:xfrm>
        </p:grpSpPr>
        <p:sp>
          <p:nvSpPr>
            <p:cNvPr id="57353" name="Rectangle 6"/>
            <p:cNvSpPr>
              <a:spLocks noChangeArrowheads="1"/>
            </p:cNvSpPr>
            <p:nvPr/>
          </p:nvSpPr>
          <p:spPr bwMode="auto">
            <a:xfrm>
              <a:off x="528" y="3168"/>
              <a:ext cx="4560" cy="336"/>
            </a:xfrm>
            <a:prstGeom prst="rect">
              <a:avLst/>
            </a:prstGeom>
            <a:noFill/>
            <a:ln w="12700">
              <a:solidFill>
                <a:schemeClr val="tx1"/>
              </a:solidFill>
              <a:miter lim="800000"/>
              <a:headEnd/>
              <a:tailEnd/>
            </a:ln>
          </p:spPr>
          <p:txBody>
            <a:bodyPr wrap="none" anchor="ctr"/>
            <a:lstStyle/>
            <a:p>
              <a:endParaRPr lang="en-US"/>
            </a:p>
          </p:txBody>
        </p:sp>
        <p:sp>
          <p:nvSpPr>
            <p:cNvPr id="57354" name="Rectangle 7"/>
            <p:cNvSpPr>
              <a:spLocks noChangeArrowheads="1"/>
            </p:cNvSpPr>
            <p:nvPr/>
          </p:nvSpPr>
          <p:spPr bwMode="auto">
            <a:xfrm>
              <a:off x="528" y="2160"/>
              <a:ext cx="4560" cy="336"/>
            </a:xfrm>
            <a:prstGeom prst="rect">
              <a:avLst/>
            </a:prstGeom>
            <a:noFill/>
            <a:ln w="12700">
              <a:solidFill>
                <a:schemeClr val="tx1"/>
              </a:solidFill>
              <a:miter lim="800000"/>
              <a:headEnd/>
              <a:tailEnd/>
            </a:ln>
          </p:spPr>
          <p:txBody>
            <a:bodyPr wrap="none" anchor="ctr"/>
            <a:lstStyle/>
            <a:p>
              <a:endParaRPr lang="en-US"/>
            </a:p>
          </p:txBody>
        </p:sp>
        <p:sp>
          <p:nvSpPr>
            <p:cNvPr id="57355" name="Rectangle 8"/>
            <p:cNvSpPr>
              <a:spLocks noChangeArrowheads="1"/>
            </p:cNvSpPr>
            <p:nvPr/>
          </p:nvSpPr>
          <p:spPr bwMode="auto">
            <a:xfrm>
              <a:off x="528" y="2496"/>
              <a:ext cx="4560" cy="336"/>
            </a:xfrm>
            <a:prstGeom prst="rect">
              <a:avLst/>
            </a:prstGeom>
            <a:noFill/>
            <a:ln w="12700">
              <a:solidFill>
                <a:schemeClr val="tx1"/>
              </a:solidFill>
              <a:miter lim="800000"/>
              <a:headEnd/>
              <a:tailEnd/>
            </a:ln>
          </p:spPr>
          <p:txBody>
            <a:bodyPr wrap="none" anchor="ctr"/>
            <a:lstStyle/>
            <a:p>
              <a:endParaRPr lang="en-US"/>
            </a:p>
          </p:txBody>
        </p:sp>
        <p:sp>
          <p:nvSpPr>
            <p:cNvPr id="57356" name="Rectangle 9"/>
            <p:cNvSpPr>
              <a:spLocks noChangeArrowheads="1"/>
            </p:cNvSpPr>
            <p:nvPr/>
          </p:nvSpPr>
          <p:spPr bwMode="auto">
            <a:xfrm>
              <a:off x="528" y="2832"/>
              <a:ext cx="4560" cy="336"/>
            </a:xfrm>
            <a:prstGeom prst="rect">
              <a:avLst/>
            </a:prstGeom>
            <a:noFill/>
            <a:ln w="12700">
              <a:solidFill>
                <a:schemeClr val="tx1"/>
              </a:solidFill>
              <a:miter lim="800000"/>
              <a:headEnd/>
              <a:tailEnd/>
            </a:ln>
          </p:spPr>
          <p:txBody>
            <a:bodyPr wrap="none" anchor="ctr"/>
            <a:lstStyle/>
            <a:p>
              <a:endParaRPr lang="en-US"/>
            </a:p>
          </p:txBody>
        </p:sp>
        <p:sp>
          <p:nvSpPr>
            <p:cNvPr id="57357" name="Rectangle 10"/>
            <p:cNvSpPr>
              <a:spLocks noChangeArrowheads="1"/>
            </p:cNvSpPr>
            <p:nvPr/>
          </p:nvSpPr>
          <p:spPr bwMode="auto">
            <a:xfrm>
              <a:off x="528" y="1824"/>
              <a:ext cx="4560" cy="336"/>
            </a:xfrm>
            <a:prstGeom prst="rect">
              <a:avLst/>
            </a:prstGeom>
            <a:noFill/>
            <a:ln w="12700">
              <a:solidFill>
                <a:schemeClr val="tx1"/>
              </a:solidFill>
              <a:miter lim="800000"/>
              <a:headEnd/>
              <a:tailEnd/>
            </a:ln>
          </p:spPr>
          <p:txBody>
            <a:bodyPr wrap="none" anchor="ctr"/>
            <a:lstStyle/>
            <a:p>
              <a:endParaRPr lang="en-US"/>
            </a:p>
          </p:txBody>
        </p:sp>
        <p:sp>
          <p:nvSpPr>
            <p:cNvPr id="57358" name="Rectangle 11"/>
            <p:cNvSpPr>
              <a:spLocks noChangeArrowheads="1"/>
            </p:cNvSpPr>
            <p:nvPr/>
          </p:nvSpPr>
          <p:spPr bwMode="auto">
            <a:xfrm>
              <a:off x="528" y="1488"/>
              <a:ext cx="4560" cy="336"/>
            </a:xfrm>
            <a:prstGeom prst="rect">
              <a:avLst/>
            </a:prstGeom>
            <a:noFill/>
            <a:ln w="12700">
              <a:solidFill>
                <a:schemeClr val="tx1"/>
              </a:solidFill>
              <a:miter lim="800000"/>
              <a:headEnd/>
              <a:tailEnd/>
            </a:ln>
          </p:spPr>
          <p:txBody>
            <a:bodyPr wrap="none" anchor="ctr"/>
            <a:lstStyle/>
            <a:p>
              <a:endParaRPr lang="en-US"/>
            </a:p>
          </p:txBody>
        </p:sp>
        <p:sp>
          <p:nvSpPr>
            <p:cNvPr id="57359" name="Rectangle 12"/>
            <p:cNvSpPr>
              <a:spLocks noChangeArrowheads="1"/>
            </p:cNvSpPr>
            <p:nvPr/>
          </p:nvSpPr>
          <p:spPr bwMode="auto">
            <a:xfrm>
              <a:off x="528" y="3504"/>
              <a:ext cx="4560" cy="33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AU"/>
              <a:t>29 Sep 2008</a:t>
            </a:r>
          </a:p>
        </p:txBody>
      </p:sp>
      <p:sp>
        <p:nvSpPr>
          <p:cNvPr id="11" name="Footer Placeholder 4"/>
          <p:cNvSpPr>
            <a:spLocks noGrp="1"/>
          </p:cNvSpPr>
          <p:nvPr>
            <p:ph type="ftr" sz="quarter" idx="11"/>
          </p:nvPr>
        </p:nvSpPr>
        <p:spPr/>
        <p:txBody>
          <a:bodyPr/>
          <a:lstStyle/>
          <a:p>
            <a:r>
              <a:rPr lang="en-AU"/>
              <a:t>R D Ekers</a:t>
            </a:r>
          </a:p>
        </p:txBody>
      </p:sp>
      <p:sp>
        <p:nvSpPr>
          <p:cNvPr id="12" name="Slide Number Placeholder 5"/>
          <p:cNvSpPr>
            <a:spLocks noGrp="1"/>
          </p:cNvSpPr>
          <p:nvPr>
            <p:ph type="sldNum" sz="quarter" idx="12"/>
          </p:nvPr>
        </p:nvSpPr>
        <p:spPr/>
        <p:txBody>
          <a:bodyPr/>
          <a:lstStyle/>
          <a:p>
            <a:fld id="{4ED01C46-7DE1-4A31-9896-165D23409A2B}" type="slidenum">
              <a:rPr lang="en-AU"/>
              <a:pPr/>
              <a:t>5</a:t>
            </a:fld>
            <a:endParaRPr lang="en-AU"/>
          </a:p>
        </p:txBody>
      </p:sp>
      <p:sp>
        <p:nvSpPr>
          <p:cNvPr id="185346" name="Rectangle 2"/>
          <p:cNvSpPr>
            <a:spLocks noGrp="1" noChangeArrowheads="1"/>
          </p:cNvSpPr>
          <p:nvPr>
            <p:ph type="title"/>
          </p:nvPr>
        </p:nvSpPr>
        <p:spPr>
          <a:noFill/>
          <a:ln/>
        </p:spPr>
        <p:txBody>
          <a:bodyPr lIns="92075" tIns="46038" rIns="92075" bIns="46038"/>
          <a:lstStyle/>
          <a:p>
            <a:r>
              <a:rPr lang="en-AU" dirty="0" smtClean="0"/>
              <a:t>Why Radio Astronomy?</a:t>
            </a:r>
            <a:endParaRPr lang="en-AU" dirty="0"/>
          </a:p>
        </p:txBody>
      </p:sp>
      <p:sp>
        <p:nvSpPr>
          <p:cNvPr id="185347" name="Rectangle 3"/>
          <p:cNvSpPr>
            <a:spLocks noGrp="1" noChangeArrowheads="1"/>
          </p:cNvSpPr>
          <p:nvPr>
            <p:ph type="body" idx="1"/>
          </p:nvPr>
        </p:nvSpPr>
        <p:spPr>
          <a:xfrm>
            <a:off x="647700" y="2019300"/>
            <a:ext cx="7772400" cy="4114800"/>
          </a:xfrm>
          <a:noFill/>
          <a:ln/>
        </p:spPr>
        <p:txBody>
          <a:bodyPr lIns="92075" tIns="46038" rIns="92075" bIns="46038"/>
          <a:lstStyle/>
          <a:p>
            <a:r>
              <a:rPr lang="en-AU" dirty="0"/>
              <a:t>Provides unique information about the Universe</a:t>
            </a:r>
          </a:p>
          <a:p>
            <a:pPr lvl="1"/>
            <a:r>
              <a:rPr lang="en-AU" dirty="0"/>
              <a:t>non-thermal processes: quasars, pulsars, ...</a:t>
            </a:r>
          </a:p>
          <a:p>
            <a:pPr lvl="1"/>
            <a:r>
              <a:rPr lang="en-AU" dirty="0"/>
              <a:t>highest angular resolution: VLBI</a:t>
            </a:r>
          </a:p>
          <a:p>
            <a:pPr lvl="1"/>
            <a:r>
              <a:rPr lang="en-AU" dirty="0"/>
              <a:t>low opacity: Galactic nuclei</a:t>
            </a:r>
          </a:p>
        </p:txBody>
      </p:sp>
      <p:pic>
        <p:nvPicPr>
          <p:cNvPr id="185348" name="Picture 4" descr="Cygnus A"/>
          <p:cNvPicPr>
            <a:picLocks noChangeAspect="1" noChangeArrowheads="1"/>
          </p:cNvPicPr>
          <p:nvPr/>
        </p:nvPicPr>
        <p:blipFill>
          <a:blip r:embed="rId3" cstate="print"/>
          <a:srcRect/>
          <a:stretch>
            <a:fillRect/>
          </a:stretch>
        </p:blipFill>
        <p:spPr bwMode="auto">
          <a:xfrm>
            <a:off x="4003675" y="3429000"/>
            <a:ext cx="5140325" cy="2432050"/>
          </a:xfrm>
          <a:prstGeom prst="rect">
            <a:avLst/>
          </a:prstGeom>
          <a:noFill/>
          <a:ln w="9525">
            <a:solidFill>
              <a:schemeClr val="tx2"/>
            </a:solidFill>
            <a:miter lim="800000"/>
            <a:headEnd/>
            <a:tailEnd/>
          </a:ln>
        </p:spPr>
      </p:pic>
      <p:pic>
        <p:nvPicPr>
          <p:cNvPr id="185349" name="Picture 5" descr="M87_radio_composite"/>
          <p:cNvPicPr>
            <a:picLocks noChangeAspect="1" noChangeArrowheads="1"/>
          </p:cNvPicPr>
          <p:nvPr/>
        </p:nvPicPr>
        <p:blipFill>
          <a:blip r:embed="rId4" cstate="print"/>
          <a:srcRect/>
          <a:stretch>
            <a:fillRect/>
          </a:stretch>
        </p:blipFill>
        <p:spPr bwMode="auto">
          <a:xfrm>
            <a:off x="5237163" y="2057400"/>
            <a:ext cx="3906837" cy="4800600"/>
          </a:xfrm>
          <a:prstGeom prst="rect">
            <a:avLst/>
          </a:prstGeom>
          <a:noFill/>
          <a:ln w="9525">
            <a:solidFill>
              <a:schemeClr val="tx2"/>
            </a:solidFill>
            <a:miter lim="800000"/>
            <a:headEnd/>
            <a:tailEnd/>
          </a:ln>
        </p:spPr>
      </p:pic>
      <p:sp>
        <p:nvSpPr>
          <p:cNvPr id="185350" name="AutoShape 6"/>
          <p:cNvSpPr>
            <a:spLocks noChangeArrowheads="1"/>
          </p:cNvSpPr>
          <p:nvPr/>
        </p:nvSpPr>
        <p:spPr bwMode="auto">
          <a:xfrm flipH="1">
            <a:off x="304800" y="2667000"/>
            <a:ext cx="685800" cy="304800"/>
          </a:xfrm>
          <a:prstGeom prst="leftArrow">
            <a:avLst>
              <a:gd name="adj1" fmla="val 50000"/>
              <a:gd name="adj2" fmla="val 56250"/>
            </a:avLst>
          </a:prstGeom>
          <a:solidFill>
            <a:schemeClr val="accent1"/>
          </a:solidFill>
          <a:ln w="12700">
            <a:solidFill>
              <a:schemeClr val="tx1"/>
            </a:solidFill>
            <a:miter lim="800000"/>
            <a:headEnd/>
            <a:tailEnd/>
          </a:ln>
          <a:effectLst/>
        </p:spPr>
        <p:txBody>
          <a:bodyPr wrap="none" anchor="ctr"/>
          <a:lstStyle/>
          <a:p>
            <a:endParaRPr lang="en-AU"/>
          </a:p>
        </p:txBody>
      </p:sp>
      <p:pic>
        <p:nvPicPr>
          <p:cNvPr id="185351" name="Picture 7" descr="Black hole crop"/>
          <p:cNvPicPr>
            <a:picLocks noChangeAspect="1" noChangeArrowheads="1"/>
          </p:cNvPicPr>
          <p:nvPr/>
        </p:nvPicPr>
        <p:blipFill>
          <a:blip r:embed="rId5" cstate="print"/>
          <a:srcRect b="9804"/>
          <a:stretch>
            <a:fillRect/>
          </a:stretch>
        </p:blipFill>
        <p:spPr bwMode="auto">
          <a:xfrm>
            <a:off x="6219825" y="3276600"/>
            <a:ext cx="2924175" cy="3505200"/>
          </a:xfrm>
          <a:prstGeom prst="rect">
            <a:avLst/>
          </a:prstGeom>
          <a:noFill/>
          <a:ln w="9525">
            <a:solidFill>
              <a:schemeClr val="tx2"/>
            </a:solidFill>
            <a:miter lim="800000"/>
            <a:headEnd/>
            <a:tailEnd/>
          </a:ln>
        </p:spPr>
      </p:pic>
      <p:sp>
        <p:nvSpPr>
          <p:cNvPr id="185352" name="AutoShape 8"/>
          <p:cNvSpPr>
            <a:spLocks noChangeArrowheads="1"/>
          </p:cNvSpPr>
          <p:nvPr/>
        </p:nvSpPr>
        <p:spPr bwMode="auto">
          <a:xfrm flipH="1">
            <a:off x="304800" y="3076575"/>
            <a:ext cx="685800" cy="304800"/>
          </a:xfrm>
          <a:prstGeom prst="leftArrow">
            <a:avLst>
              <a:gd name="adj1" fmla="val 50000"/>
              <a:gd name="adj2" fmla="val 56250"/>
            </a:avLst>
          </a:prstGeom>
          <a:solidFill>
            <a:schemeClr val="accent1"/>
          </a:solidFill>
          <a:ln w="12700">
            <a:solidFill>
              <a:schemeClr val="tx1"/>
            </a:solidFill>
            <a:miter lim="800000"/>
            <a:headEnd/>
            <a:tailEnd/>
          </a:ln>
          <a:effectLst/>
        </p:spPr>
        <p:txBody>
          <a:bodyPr wrap="none" anchor="ctr"/>
          <a:lstStyle/>
          <a:p>
            <a:endParaRPr lang="en-AU"/>
          </a:p>
        </p:txBody>
      </p:sp>
      <p:sp>
        <p:nvSpPr>
          <p:cNvPr id="185353" name="AutoShape 9"/>
          <p:cNvSpPr>
            <a:spLocks noChangeArrowheads="1"/>
          </p:cNvSpPr>
          <p:nvPr/>
        </p:nvSpPr>
        <p:spPr bwMode="auto">
          <a:xfrm flipH="1">
            <a:off x="304800" y="3533775"/>
            <a:ext cx="685800" cy="304800"/>
          </a:xfrm>
          <a:prstGeom prst="leftArrow">
            <a:avLst>
              <a:gd name="adj1" fmla="val 50000"/>
              <a:gd name="adj2" fmla="val 56250"/>
            </a:avLst>
          </a:prstGeom>
          <a:solidFill>
            <a:schemeClr val="accent1"/>
          </a:solidFill>
          <a:ln w="12700">
            <a:solidFill>
              <a:schemeClr val="tx1"/>
            </a:solidFill>
            <a:miter lim="800000"/>
            <a:headEnd/>
            <a:tailEnd/>
          </a:ln>
          <a:effectLst/>
        </p:spPr>
        <p:txBody>
          <a:bodyPr wrap="none" anchor="ctr"/>
          <a:lstStyle/>
          <a:p>
            <a:endParaRPr lang="en-AU"/>
          </a:p>
        </p:txBody>
      </p:sp>
    </p:spTree>
    <p:extLst>
      <p:ext uri="{BB962C8B-B14F-4D97-AF65-F5344CB8AC3E}">
        <p14:creationId xmlns:p14="http://schemas.microsoft.com/office/powerpoint/2010/main" val="145525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50"/>
                                        </p:tgtEl>
                                        <p:attrNameLst>
                                          <p:attrName>style.visibility</p:attrName>
                                        </p:attrNameLst>
                                      </p:cBhvr>
                                      <p:to>
                                        <p:strVal val="visible"/>
                                      </p:to>
                                    </p:set>
                                    <p:anim calcmode="lin" valueType="num">
                                      <p:cBhvr additive="base">
                                        <p:cTn id="7" dur="500" fill="hold"/>
                                        <p:tgtEl>
                                          <p:spTgt spid="185350"/>
                                        </p:tgtEl>
                                        <p:attrNameLst>
                                          <p:attrName>ppt_x</p:attrName>
                                        </p:attrNameLst>
                                      </p:cBhvr>
                                      <p:tavLst>
                                        <p:tav tm="0">
                                          <p:val>
                                            <p:strVal val="0-#ppt_w/2"/>
                                          </p:val>
                                        </p:tav>
                                        <p:tav tm="100000">
                                          <p:val>
                                            <p:strVal val="#ppt_x"/>
                                          </p:val>
                                        </p:tav>
                                      </p:tavLst>
                                    </p:anim>
                                    <p:anim calcmode="lin" valueType="num">
                                      <p:cBhvr additive="base">
                                        <p:cTn id="8" dur="500" fill="hold"/>
                                        <p:tgtEl>
                                          <p:spTgt spid="18535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50"/>
                                        </p:tgtEl>
                                        <p:attrNameLst>
                                          <p:attrName>ppt_c</p:attrName>
                                        </p:attrNameLst>
                                      </p:cBhvr>
                                      <p:to>
                                        <a:schemeClr val="folHlink"/>
                                      </p:to>
                                    </p:animClr>
                                  </p:subTnLst>
                                </p:cTn>
                              </p:par>
                            </p:childTnLst>
                          </p:cTn>
                        </p:par>
                        <p:par>
                          <p:cTn id="9" fill="hold">
                            <p:stCondLst>
                              <p:cond delay="500"/>
                            </p:stCondLst>
                            <p:childTnLst>
                              <p:par>
                                <p:cTn id="10" presetID="22" presetClass="entr" presetSubtype="1" fill="hold" nodeType="afterEffect">
                                  <p:stCondLst>
                                    <p:cond delay="1000"/>
                                  </p:stCondLst>
                                  <p:childTnLst>
                                    <p:set>
                                      <p:cBhvr>
                                        <p:cTn id="11" dur="1" fill="hold">
                                          <p:stCondLst>
                                            <p:cond delay="0"/>
                                          </p:stCondLst>
                                        </p:cTn>
                                        <p:tgtEl>
                                          <p:spTgt spid="185348"/>
                                        </p:tgtEl>
                                        <p:attrNameLst>
                                          <p:attrName>style.visibility</p:attrName>
                                        </p:attrNameLst>
                                      </p:cBhvr>
                                      <p:to>
                                        <p:strVal val="visible"/>
                                      </p:to>
                                    </p:set>
                                    <p:animEffect transition="in" filter="wipe(up)">
                                      <p:cBhvr>
                                        <p:cTn id="12" dur="500"/>
                                        <p:tgtEl>
                                          <p:spTgt spid="185348"/>
                                        </p:tgtEl>
                                      </p:cBhvr>
                                    </p:animEffect>
                                  </p:childTnLst>
                                  <p:subTnLst>
                                    <p:set>
                                      <p:cBhvr override="childStyle">
                                        <p:cTn dur="1" fill="hold" display="0" masterRel="nextClick" afterEffect="1"/>
                                        <p:tgtEl>
                                          <p:spTgt spid="18534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5352"/>
                                        </p:tgtEl>
                                        <p:attrNameLst>
                                          <p:attrName>style.visibility</p:attrName>
                                        </p:attrNameLst>
                                      </p:cBhvr>
                                      <p:to>
                                        <p:strVal val="visible"/>
                                      </p:to>
                                    </p:set>
                                    <p:anim calcmode="lin" valueType="num">
                                      <p:cBhvr additive="base">
                                        <p:cTn id="17" dur="500" fill="hold"/>
                                        <p:tgtEl>
                                          <p:spTgt spid="185352"/>
                                        </p:tgtEl>
                                        <p:attrNameLst>
                                          <p:attrName>ppt_x</p:attrName>
                                        </p:attrNameLst>
                                      </p:cBhvr>
                                      <p:tavLst>
                                        <p:tav tm="0">
                                          <p:val>
                                            <p:strVal val="0-#ppt_w/2"/>
                                          </p:val>
                                        </p:tav>
                                        <p:tav tm="100000">
                                          <p:val>
                                            <p:strVal val="#ppt_x"/>
                                          </p:val>
                                        </p:tav>
                                      </p:tavLst>
                                    </p:anim>
                                    <p:anim calcmode="lin" valueType="num">
                                      <p:cBhvr additive="base">
                                        <p:cTn id="18" dur="500" fill="hold"/>
                                        <p:tgtEl>
                                          <p:spTgt spid="18535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52"/>
                                        </p:tgtEl>
                                        <p:attrNameLst>
                                          <p:attrName>ppt_c</p:attrName>
                                        </p:attrNameLst>
                                      </p:cBhvr>
                                      <p:to>
                                        <a:schemeClr val="folHlink"/>
                                      </p:to>
                                    </p:animClr>
                                  </p:subTnLst>
                                </p:cTn>
                              </p:par>
                            </p:childTnLst>
                          </p:cTn>
                        </p:par>
                        <p:par>
                          <p:cTn id="19" fill="hold">
                            <p:stCondLst>
                              <p:cond delay="500"/>
                            </p:stCondLst>
                            <p:childTnLst>
                              <p:par>
                                <p:cTn id="20" presetID="22" presetClass="entr" presetSubtype="1" fill="hold" nodeType="afterEffect">
                                  <p:stCondLst>
                                    <p:cond delay="1000"/>
                                  </p:stCondLst>
                                  <p:childTnLst>
                                    <p:set>
                                      <p:cBhvr>
                                        <p:cTn id="21" dur="1" fill="hold">
                                          <p:stCondLst>
                                            <p:cond delay="0"/>
                                          </p:stCondLst>
                                        </p:cTn>
                                        <p:tgtEl>
                                          <p:spTgt spid="185349"/>
                                        </p:tgtEl>
                                        <p:attrNameLst>
                                          <p:attrName>style.visibility</p:attrName>
                                        </p:attrNameLst>
                                      </p:cBhvr>
                                      <p:to>
                                        <p:strVal val="visible"/>
                                      </p:to>
                                    </p:set>
                                    <p:animEffect transition="in" filter="wipe(up)">
                                      <p:cBhvr>
                                        <p:cTn id="22" dur="500"/>
                                        <p:tgtEl>
                                          <p:spTgt spid="185349"/>
                                        </p:tgtEl>
                                      </p:cBhvr>
                                    </p:animEffect>
                                  </p:childTnLst>
                                  <p:subTnLst>
                                    <p:set>
                                      <p:cBhvr override="childStyle">
                                        <p:cTn dur="1" fill="hold" display="0" masterRel="nextClick" afterEffect="1"/>
                                        <p:tgtEl>
                                          <p:spTgt spid="18534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85353"/>
                                        </p:tgtEl>
                                        <p:attrNameLst>
                                          <p:attrName>style.visibility</p:attrName>
                                        </p:attrNameLst>
                                      </p:cBhvr>
                                      <p:to>
                                        <p:strVal val="visible"/>
                                      </p:to>
                                    </p:set>
                                    <p:anim calcmode="lin" valueType="num">
                                      <p:cBhvr additive="base">
                                        <p:cTn id="27" dur="500" fill="hold"/>
                                        <p:tgtEl>
                                          <p:spTgt spid="185353"/>
                                        </p:tgtEl>
                                        <p:attrNameLst>
                                          <p:attrName>ppt_x</p:attrName>
                                        </p:attrNameLst>
                                      </p:cBhvr>
                                      <p:tavLst>
                                        <p:tav tm="0">
                                          <p:val>
                                            <p:strVal val="0-#ppt_w/2"/>
                                          </p:val>
                                        </p:tav>
                                        <p:tav tm="100000">
                                          <p:val>
                                            <p:strVal val="#ppt_x"/>
                                          </p:val>
                                        </p:tav>
                                      </p:tavLst>
                                    </p:anim>
                                    <p:anim calcmode="lin" valueType="num">
                                      <p:cBhvr additive="base">
                                        <p:cTn id="28" dur="500" fill="hold"/>
                                        <p:tgtEl>
                                          <p:spTgt spid="18535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nodeType="afterEffect">
                                  <p:stCondLst>
                                    <p:cond delay="1000"/>
                                  </p:stCondLst>
                                  <p:childTnLst>
                                    <p:set>
                                      <p:cBhvr>
                                        <p:cTn id="31" dur="1" fill="hold">
                                          <p:stCondLst>
                                            <p:cond delay="0"/>
                                          </p:stCondLst>
                                        </p:cTn>
                                        <p:tgtEl>
                                          <p:spTgt spid="185351"/>
                                        </p:tgtEl>
                                        <p:attrNameLst>
                                          <p:attrName>style.visibility</p:attrName>
                                        </p:attrNameLst>
                                      </p:cBhvr>
                                      <p:to>
                                        <p:strVal val="visible"/>
                                      </p:to>
                                    </p:set>
                                    <p:animEffect transition="in" filter="wipe(up)">
                                      <p:cBhvr>
                                        <p:cTn id="32" dur="5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animBg="1"/>
      <p:bldP spid="185352" grpId="0" animBg="1"/>
      <p:bldP spid="1853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4"/>
          <p:cNvSpPr>
            <a:spLocks noGrp="1"/>
          </p:cNvSpPr>
          <p:nvPr>
            <p:ph type="dt" sz="quarter" idx="10"/>
          </p:nvPr>
        </p:nvSpPr>
        <p:spPr>
          <a:noFill/>
        </p:spPr>
        <p:txBody>
          <a:bodyPr/>
          <a:lstStyle/>
          <a:p>
            <a:r>
              <a:rPr lang="en-AU" smtClean="0"/>
              <a:t>22 Sep 2012</a:t>
            </a:r>
          </a:p>
        </p:txBody>
      </p:sp>
      <p:sp>
        <p:nvSpPr>
          <p:cNvPr id="58371" name="Footer Placeholder 5"/>
          <p:cNvSpPr>
            <a:spLocks noGrp="1"/>
          </p:cNvSpPr>
          <p:nvPr>
            <p:ph type="ftr" sz="quarter" idx="11"/>
          </p:nvPr>
        </p:nvSpPr>
        <p:spPr>
          <a:noFill/>
        </p:spPr>
        <p:txBody>
          <a:bodyPr/>
          <a:lstStyle/>
          <a:p>
            <a:r>
              <a:rPr lang="en-AU" smtClean="0"/>
              <a:t>R D Ekers</a:t>
            </a:r>
          </a:p>
        </p:txBody>
      </p:sp>
      <p:sp>
        <p:nvSpPr>
          <p:cNvPr id="58372" name="Slide Number Placeholder 6"/>
          <p:cNvSpPr>
            <a:spLocks noGrp="1"/>
          </p:cNvSpPr>
          <p:nvPr>
            <p:ph type="sldNum" sz="quarter" idx="12"/>
          </p:nvPr>
        </p:nvSpPr>
        <p:spPr>
          <a:noFill/>
        </p:spPr>
        <p:txBody>
          <a:bodyPr/>
          <a:lstStyle/>
          <a:p>
            <a:fld id="{485970A3-E854-4FE1-82C7-3E259FFD33DD}" type="slidenum">
              <a:rPr lang="en-AU" smtClean="0"/>
              <a:pPr/>
              <a:t>50</a:t>
            </a:fld>
            <a:endParaRPr lang="en-AU" smtClean="0"/>
          </a:p>
        </p:txBody>
      </p:sp>
      <p:sp>
        <p:nvSpPr>
          <p:cNvPr id="38914" name="Rectangle 2"/>
          <p:cNvSpPr>
            <a:spLocks noGrp="1" noChangeArrowheads="1"/>
          </p:cNvSpPr>
          <p:nvPr>
            <p:ph type="title"/>
          </p:nvPr>
        </p:nvSpPr>
        <p:spPr/>
        <p:txBody>
          <a:bodyPr/>
          <a:lstStyle/>
          <a:p>
            <a:pPr>
              <a:defRPr/>
            </a:pPr>
            <a:r>
              <a:rPr lang="en-AU" dirty="0" smtClean="0"/>
              <a:t>Terminology</a:t>
            </a:r>
          </a:p>
        </p:txBody>
      </p:sp>
      <p:sp>
        <p:nvSpPr>
          <p:cNvPr id="58374" name="Rectangle 3"/>
          <p:cNvSpPr>
            <a:spLocks noGrp="1" noChangeArrowheads="1"/>
          </p:cNvSpPr>
          <p:nvPr>
            <p:ph type="body" sz="half" idx="1"/>
          </p:nvPr>
        </p:nvSpPr>
        <p:spPr>
          <a:xfrm>
            <a:off x="457200" y="1905000"/>
            <a:ext cx="3429000" cy="4114800"/>
          </a:xfrm>
        </p:spPr>
        <p:txBody>
          <a:bodyPr/>
          <a:lstStyle/>
          <a:p>
            <a:pPr>
              <a:buFont typeface="Wingdings" pitchFamily="2" charset="2"/>
              <a:buNone/>
            </a:pPr>
            <a:r>
              <a:rPr lang="en-AU" sz="2400" b="1" smtClean="0">
                <a:solidFill>
                  <a:schemeClr val="tx2"/>
                </a:solidFill>
              </a:rPr>
              <a:t>          RADIO</a:t>
            </a:r>
          </a:p>
          <a:p>
            <a:pPr lvl="1">
              <a:lnSpc>
                <a:spcPct val="120000"/>
              </a:lnSpc>
              <a:buFontTx/>
              <a:buNone/>
            </a:pPr>
            <a:r>
              <a:rPr lang="en-AU" smtClean="0"/>
              <a:t>Dynamic range</a:t>
            </a:r>
          </a:p>
          <a:p>
            <a:pPr lvl="1">
              <a:lnSpc>
                <a:spcPct val="120000"/>
              </a:lnSpc>
              <a:buFontTx/>
              <a:buNone/>
            </a:pPr>
            <a:r>
              <a:rPr lang="en-AU" smtClean="0"/>
              <a:t>Phased array</a:t>
            </a:r>
          </a:p>
          <a:p>
            <a:pPr lvl="1">
              <a:lnSpc>
                <a:spcPct val="120000"/>
              </a:lnSpc>
              <a:buFontTx/>
              <a:buNone/>
            </a:pPr>
            <a:r>
              <a:rPr lang="en-AU" smtClean="0"/>
              <a:t>Correlator</a:t>
            </a:r>
          </a:p>
          <a:p>
            <a:pPr lvl="1">
              <a:lnSpc>
                <a:spcPct val="120000"/>
              </a:lnSpc>
              <a:buFontTx/>
              <a:buNone/>
            </a:pPr>
            <a:r>
              <a:rPr lang="en-AU" i="1" smtClean="0"/>
              <a:t>no analog</a:t>
            </a:r>
            <a:endParaRPr lang="en-AU" smtClean="0"/>
          </a:p>
          <a:p>
            <a:pPr lvl="1">
              <a:lnSpc>
                <a:spcPct val="120000"/>
              </a:lnSpc>
              <a:buFontTx/>
              <a:buNone/>
            </a:pPr>
            <a:r>
              <a:rPr lang="en-AU" smtClean="0"/>
              <a:t>Receiver</a:t>
            </a:r>
          </a:p>
          <a:p>
            <a:pPr lvl="1">
              <a:lnSpc>
                <a:spcPct val="120000"/>
              </a:lnSpc>
              <a:buFontTx/>
              <a:buNone/>
            </a:pPr>
            <a:r>
              <a:rPr lang="en-AU" smtClean="0"/>
              <a:t>Taper</a:t>
            </a:r>
          </a:p>
          <a:p>
            <a:pPr lvl="1">
              <a:lnSpc>
                <a:spcPct val="120000"/>
              </a:lnSpc>
              <a:buFontTx/>
              <a:buNone/>
            </a:pPr>
            <a:r>
              <a:rPr lang="en-AU" smtClean="0"/>
              <a:t>Self calibration</a:t>
            </a:r>
            <a:endParaRPr lang="en-AU" sz="2000" smtClean="0"/>
          </a:p>
        </p:txBody>
      </p:sp>
      <p:sp>
        <p:nvSpPr>
          <p:cNvPr id="58375" name="Rectangle 4"/>
          <p:cNvSpPr>
            <a:spLocks noGrp="1" noChangeArrowheads="1"/>
          </p:cNvSpPr>
          <p:nvPr>
            <p:ph type="body" sz="half" idx="2"/>
          </p:nvPr>
        </p:nvSpPr>
        <p:spPr>
          <a:xfrm>
            <a:off x="2743200" y="1905000"/>
            <a:ext cx="5715000" cy="4114800"/>
          </a:xfrm>
        </p:spPr>
        <p:txBody>
          <a:bodyPr/>
          <a:lstStyle/>
          <a:p>
            <a:pPr>
              <a:buFont typeface="Wingdings" pitchFamily="2" charset="2"/>
              <a:buNone/>
            </a:pPr>
            <a:r>
              <a:rPr lang="en-AU" sz="2400" b="1" smtClean="0">
                <a:solidFill>
                  <a:schemeClr val="tx2"/>
                </a:solidFill>
              </a:rPr>
              <a:t>            OPTICAL   </a:t>
            </a:r>
          </a:p>
          <a:p>
            <a:pPr lvl="1">
              <a:lnSpc>
                <a:spcPct val="120000"/>
              </a:lnSpc>
              <a:buFont typeface="Symbol" pitchFamily="18" charset="2"/>
              <a:buChar char="Û"/>
            </a:pPr>
            <a:r>
              <a:rPr lang="en-AU" smtClean="0"/>
              <a:t>  Contrast</a:t>
            </a:r>
          </a:p>
          <a:p>
            <a:pPr lvl="1">
              <a:lnSpc>
                <a:spcPct val="120000"/>
              </a:lnSpc>
              <a:buFont typeface="Symbol" pitchFamily="18" charset="2"/>
              <a:buChar char="Û"/>
            </a:pPr>
            <a:r>
              <a:rPr lang="en-AU" smtClean="0"/>
              <a:t>  Beam combiner</a:t>
            </a:r>
          </a:p>
          <a:p>
            <a:pPr lvl="1">
              <a:lnSpc>
                <a:spcPct val="120000"/>
              </a:lnSpc>
              <a:buFont typeface="Symbol" pitchFamily="18" charset="2"/>
              <a:buChar char="Û"/>
            </a:pPr>
            <a:r>
              <a:rPr lang="en-AU" smtClean="0"/>
              <a:t>  </a:t>
            </a:r>
            <a:r>
              <a:rPr lang="en-AU" i="1" smtClean="0"/>
              <a:t>no analog</a:t>
            </a:r>
          </a:p>
          <a:p>
            <a:pPr lvl="1">
              <a:lnSpc>
                <a:spcPct val="120000"/>
              </a:lnSpc>
              <a:buFont typeface="Symbol" pitchFamily="18" charset="2"/>
              <a:buChar char="Û"/>
            </a:pPr>
            <a:r>
              <a:rPr lang="en-US" i="1" smtClean="0"/>
              <a:t> </a:t>
            </a:r>
            <a:r>
              <a:rPr lang="en-US" smtClean="0"/>
              <a:t>Correlator</a:t>
            </a:r>
            <a:endParaRPr lang="en-AU" smtClean="0"/>
          </a:p>
          <a:p>
            <a:pPr lvl="1">
              <a:lnSpc>
                <a:spcPct val="120000"/>
              </a:lnSpc>
              <a:buFont typeface="Symbol" pitchFamily="18" charset="2"/>
              <a:buChar char="Û"/>
            </a:pPr>
            <a:r>
              <a:rPr lang="en-AU" smtClean="0"/>
              <a:t>  Detector</a:t>
            </a:r>
          </a:p>
          <a:p>
            <a:pPr lvl="1">
              <a:lnSpc>
                <a:spcPct val="120000"/>
              </a:lnSpc>
              <a:buFont typeface="Symbol" pitchFamily="18" charset="2"/>
              <a:buChar char="Û"/>
            </a:pPr>
            <a:r>
              <a:rPr lang="en-AU" smtClean="0"/>
              <a:t>  Apodise</a:t>
            </a:r>
          </a:p>
          <a:p>
            <a:pPr lvl="1">
              <a:lnSpc>
                <a:spcPct val="120000"/>
              </a:lnSpc>
              <a:buFont typeface="Symbol" pitchFamily="18" charset="2"/>
              <a:buChar char="Û"/>
            </a:pPr>
            <a:r>
              <a:rPr lang="en-AU" smtClean="0"/>
              <a:t>  Wavefront sensing  (Adaptive optics)</a:t>
            </a:r>
          </a:p>
        </p:txBody>
      </p:sp>
      <p:grpSp>
        <p:nvGrpSpPr>
          <p:cNvPr id="58376" name="Group 12"/>
          <p:cNvGrpSpPr>
            <a:grpSpLocks/>
          </p:cNvGrpSpPr>
          <p:nvPr/>
        </p:nvGrpSpPr>
        <p:grpSpPr bwMode="auto">
          <a:xfrm>
            <a:off x="762000" y="2362200"/>
            <a:ext cx="7696200" cy="3124200"/>
            <a:chOff x="624" y="1440"/>
            <a:chExt cx="4944" cy="2016"/>
          </a:xfrm>
        </p:grpSpPr>
        <p:sp>
          <p:nvSpPr>
            <p:cNvPr id="58378" name="Rectangle 6"/>
            <p:cNvSpPr>
              <a:spLocks noChangeArrowheads="1"/>
            </p:cNvSpPr>
            <p:nvPr/>
          </p:nvSpPr>
          <p:spPr bwMode="auto">
            <a:xfrm>
              <a:off x="624" y="3120"/>
              <a:ext cx="4944" cy="336"/>
            </a:xfrm>
            <a:prstGeom prst="rect">
              <a:avLst/>
            </a:prstGeom>
            <a:noFill/>
            <a:ln w="12700">
              <a:solidFill>
                <a:schemeClr val="tx1"/>
              </a:solidFill>
              <a:miter lim="800000"/>
              <a:headEnd/>
              <a:tailEnd/>
            </a:ln>
          </p:spPr>
          <p:txBody>
            <a:bodyPr wrap="none" anchor="ctr"/>
            <a:lstStyle/>
            <a:p>
              <a:endParaRPr lang="en-US"/>
            </a:p>
          </p:txBody>
        </p:sp>
        <p:sp>
          <p:nvSpPr>
            <p:cNvPr id="58379" name="Rectangle 7"/>
            <p:cNvSpPr>
              <a:spLocks noChangeArrowheads="1"/>
            </p:cNvSpPr>
            <p:nvPr/>
          </p:nvSpPr>
          <p:spPr bwMode="auto">
            <a:xfrm>
              <a:off x="624" y="2112"/>
              <a:ext cx="4944" cy="336"/>
            </a:xfrm>
            <a:prstGeom prst="rect">
              <a:avLst/>
            </a:prstGeom>
            <a:noFill/>
            <a:ln w="12700">
              <a:solidFill>
                <a:schemeClr val="tx1"/>
              </a:solidFill>
              <a:miter lim="800000"/>
              <a:headEnd/>
              <a:tailEnd/>
            </a:ln>
          </p:spPr>
          <p:txBody>
            <a:bodyPr wrap="none" anchor="ctr"/>
            <a:lstStyle/>
            <a:p>
              <a:endParaRPr lang="en-US"/>
            </a:p>
          </p:txBody>
        </p:sp>
        <p:sp>
          <p:nvSpPr>
            <p:cNvPr id="58380" name="Rectangle 8"/>
            <p:cNvSpPr>
              <a:spLocks noChangeArrowheads="1"/>
            </p:cNvSpPr>
            <p:nvPr/>
          </p:nvSpPr>
          <p:spPr bwMode="auto">
            <a:xfrm>
              <a:off x="624" y="2448"/>
              <a:ext cx="4944" cy="336"/>
            </a:xfrm>
            <a:prstGeom prst="rect">
              <a:avLst/>
            </a:prstGeom>
            <a:noFill/>
            <a:ln w="12700">
              <a:solidFill>
                <a:schemeClr val="tx1"/>
              </a:solidFill>
              <a:miter lim="800000"/>
              <a:headEnd/>
              <a:tailEnd/>
            </a:ln>
          </p:spPr>
          <p:txBody>
            <a:bodyPr wrap="none" anchor="ctr"/>
            <a:lstStyle/>
            <a:p>
              <a:endParaRPr lang="en-US"/>
            </a:p>
          </p:txBody>
        </p:sp>
        <p:sp>
          <p:nvSpPr>
            <p:cNvPr id="58381" name="Rectangle 9"/>
            <p:cNvSpPr>
              <a:spLocks noChangeArrowheads="1"/>
            </p:cNvSpPr>
            <p:nvPr/>
          </p:nvSpPr>
          <p:spPr bwMode="auto">
            <a:xfrm>
              <a:off x="624" y="2784"/>
              <a:ext cx="4944" cy="336"/>
            </a:xfrm>
            <a:prstGeom prst="rect">
              <a:avLst/>
            </a:prstGeom>
            <a:noFill/>
            <a:ln w="12700">
              <a:solidFill>
                <a:schemeClr val="tx1"/>
              </a:solidFill>
              <a:miter lim="800000"/>
              <a:headEnd/>
              <a:tailEnd/>
            </a:ln>
          </p:spPr>
          <p:txBody>
            <a:bodyPr wrap="none" anchor="ctr"/>
            <a:lstStyle/>
            <a:p>
              <a:endParaRPr lang="en-US"/>
            </a:p>
          </p:txBody>
        </p:sp>
        <p:sp>
          <p:nvSpPr>
            <p:cNvPr id="58382" name="Rectangle 10"/>
            <p:cNvSpPr>
              <a:spLocks noChangeArrowheads="1"/>
            </p:cNvSpPr>
            <p:nvPr/>
          </p:nvSpPr>
          <p:spPr bwMode="auto">
            <a:xfrm>
              <a:off x="624" y="1776"/>
              <a:ext cx="4944" cy="336"/>
            </a:xfrm>
            <a:prstGeom prst="rect">
              <a:avLst/>
            </a:prstGeom>
            <a:noFill/>
            <a:ln w="12700">
              <a:solidFill>
                <a:schemeClr val="tx1"/>
              </a:solidFill>
              <a:miter lim="800000"/>
              <a:headEnd/>
              <a:tailEnd/>
            </a:ln>
          </p:spPr>
          <p:txBody>
            <a:bodyPr wrap="none" anchor="ctr"/>
            <a:lstStyle/>
            <a:p>
              <a:endParaRPr lang="en-US"/>
            </a:p>
          </p:txBody>
        </p:sp>
        <p:sp>
          <p:nvSpPr>
            <p:cNvPr id="58383" name="Rectangle 11"/>
            <p:cNvSpPr>
              <a:spLocks noChangeArrowheads="1"/>
            </p:cNvSpPr>
            <p:nvPr/>
          </p:nvSpPr>
          <p:spPr bwMode="auto">
            <a:xfrm>
              <a:off x="624" y="1440"/>
              <a:ext cx="4944" cy="336"/>
            </a:xfrm>
            <a:prstGeom prst="rect">
              <a:avLst/>
            </a:prstGeom>
            <a:noFill/>
            <a:ln w="12700">
              <a:solidFill>
                <a:schemeClr val="tx1"/>
              </a:solidFill>
              <a:miter lim="800000"/>
              <a:headEnd/>
              <a:tailEnd/>
            </a:ln>
          </p:spPr>
          <p:txBody>
            <a:bodyPr wrap="none" anchor="ctr"/>
            <a:lstStyle/>
            <a:p>
              <a:endParaRPr lang="en-US"/>
            </a:p>
          </p:txBody>
        </p:sp>
      </p:grpSp>
      <p:sp>
        <p:nvSpPr>
          <p:cNvPr id="58377" name="Rectangle 6"/>
          <p:cNvSpPr>
            <a:spLocks noChangeArrowheads="1"/>
          </p:cNvSpPr>
          <p:nvPr/>
        </p:nvSpPr>
        <p:spPr bwMode="auto">
          <a:xfrm>
            <a:off x="762000" y="5486400"/>
            <a:ext cx="7696200" cy="520700"/>
          </a:xfrm>
          <a:prstGeom prst="rect">
            <a:avLst/>
          </a:prstGeom>
          <a:noFill/>
          <a:ln w="127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Synchrotron Radiation</a:t>
            </a:r>
            <a:endParaRPr lang="en-AU" dirty="0"/>
          </a:p>
        </p:txBody>
      </p:sp>
      <p:sp>
        <p:nvSpPr>
          <p:cNvPr id="3" name="Date Placeholder 2"/>
          <p:cNvSpPr>
            <a:spLocks noGrp="1"/>
          </p:cNvSpPr>
          <p:nvPr>
            <p:ph type="dt" sz="half" idx="10"/>
          </p:nvPr>
        </p:nvSpPr>
        <p:spPr/>
        <p:txBody>
          <a:bodyPr/>
          <a:lstStyle/>
          <a:p>
            <a:pPr>
              <a:defRPr/>
            </a:pPr>
            <a:r>
              <a:rPr lang="en-AU" dirty="0" smtClean="0"/>
              <a:t>25 Sep 2017</a:t>
            </a:r>
            <a:endParaRPr lang="en-AU" dirty="0"/>
          </a:p>
        </p:txBody>
      </p:sp>
      <p:sp>
        <p:nvSpPr>
          <p:cNvPr id="4" name="Footer Placeholder 3"/>
          <p:cNvSpPr>
            <a:spLocks noGrp="1"/>
          </p:cNvSpPr>
          <p:nvPr>
            <p:ph type="ftr" sz="quarter" idx="11"/>
          </p:nvPr>
        </p:nvSpPr>
        <p:spPr/>
        <p:txBody>
          <a:bodyPr/>
          <a:lstStyle/>
          <a:p>
            <a:pPr>
              <a:defRPr/>
            </a:pPr>
            <a:r>
              <a:rPr lang="en-AU" smtClean="0"/>
              <a:t>R D Ekers</a:t>
            </a:r>
            <a:endParaRPr lang="en-AU"/>
          </a:p>
        </p:txBody>
      </p:sp>
      <p:sp>
        <p:nvSpPr>
          <p:cNvPr id="5" name="Slide Number Placeholder 4"/>
          <p:cNvSpPr>
            <a:spLocks noGrp="1"/>
          </p:cNvSpPr>
          <p:nvPr>
            <p:ph type="sldNum" sz="quarter" idx="12"/>
          </p:nvPr>
        </p:nvSpPr>
        <p:spPr/>
        <p:txBody>
          <a:bodyPr/>
          <a:lstStyle/>
          <a:p>
            <a:pPr>
              <a:defRPr/>
            </a:pPr>
            <a:fld id="{7495EFB5-50FB-4407-8AA6-3A2383B61322}" type="slidenum">
              <a:rPr lang="en-AU" smtClean="0"/>
              <a:pPr>
                <a:defRPr/>
              </a:pPr>
              <a:t>6</a:t>
            </a:fld>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 y="0"/>
            <a:ext cx="9135656" cy="6858000"/>
          </a:xfrm>
          <a:prstGeom prst="rect">
            <a:avLst/>
          </a:prstGeom>
        </p:spPr>
      </p:pic>
      <p:sp>
        <p:nvSpPr>
          <p:cNvPr id="7" name="TextBox 6"/>
          <p:cNvSpPr txBox="1"/>
          <p:nvPr/>
        </p:nvSpPr>
        <p:spPr>
          <a:xfrm flipH="1">
            <a:off x="1676400" y="6477000"/>
            <a:ext cx="6858000" cy="338554"/>
          </a:xfrm>
          <a:prstGeom prst="rect">
            <a:avLst/>
          </a:prstGeom>
          <a:noFill/>
        </p:spPr>
        <p:txBody>
          <a:bodyPr wrap="square" rtlCol="0">
            <a:spAutoFit/>
          </a:bodyPr>
          <a:lstStyle/>
          <a:p>
            <a:r>
              <a:rPr lang="en-AU" sz="1600" dirty="0" smtClean="0">
                <a:solidFill>
                  <a:schemeClr val="bg2"/>
                </a:solidFill>
              </a:rPr>
              <a:t>-      David </a:t>
            </a:r>
            <a:r>
              <a:rPr lang="en-AU" sz="1600" dirty="0" err="1" smtClean="0">
                <a:solidFill>
                  <a:schemeClr val="bg2"/>
                </a:solidFill>
              </a:rPr>
              <a:t>Wilner</a:t>
            </a:r>
            <a:r>
              <a:rPr lang="en-AU" sz="1600" dirty="0" smtClean="0">
                <a:solidFill>
                  <a:schemeClr val="bg2"/>
                </a:solidFill>
              </a:rPr>
              <a:t>, ANITA lectures, Swinburne, 2015</a:t>
            </a:r>
            <a:endParaRPr lang="en-AU" sz="1600" dirty="0">
              <a:solidFill>
                <a:schemeClr val="bg2"/>
              </a:solidFill>
            </a:endParaRPr>
          </a:p>
        </p:txBody>
      </p:sp>
    </p:spTree>
    <p:extLst>
      <p:ext uri="{BB962C8B-B14F-4D97-AF65-F5344CB8AC3E}">
        <p14:creationId xmlns:p14="http://schemas.microsoft.com/office/powerpoint/2010/main" val="71361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Bremsstrahlung (braking radiation)</a:t>
            </a:r>
            <a:endParaRPr lang="en-AU" dirty="0"/>
          </a:p>
        </p:txBody>
      </p:sp>
      <p:sp>
        <p:nvSpPr>
          <p:cNvPr id="3" name="Date Placeholder 2"/>
          <p:cNvSpPr>
            <a:spLocks noGrp="1"/>
          </p:cNvSpPr>
          <p:nvPr>
            <p:ph type="dt" sz="half" idx="10"/>
          </p:nvPr>
        </p:nvSpPr>
        <p:spPr/>
        <p:txBody>
          <a:bodyPr/>
          <a:lstStyle/>
          <a:p>
            <a:pPr>
              <a:defRPr/>
            </a:pPr>
            <a:r>
              <a:rPr lang="en-AU" dirty="0" smtClean="0"/>
              <a:t>25 Sep 2017</a:t>
            </a:r>
            <a:endParaRPr lang="en-AU" dirty="0"/>
          </a:p>
        </p:txBody>
      </p:sp>
      <p:sp>
        <p:nvSpPr>
          <p:cNvPr id="4" name="Footer Placeholder 3"/>
          <p:cNvSpPr>
            <a:spLocks noGrp="1"/>
          </p:cNvSpPr>
          <p:nvPr>
            <p:ph type="ftr" sz="quarter" idx="11"/>
          </p:nvPr>
        </p:nvSpPr>
        <p:spPr/>
        <p:txBody>
          <a:bodyPr/>
          <a:lstStyle/>
          <a:p>
            <a:pPr>
              <a:defRPr/>
            </a:pPr>
            <a:r>
              <a:rPr lang="en-AU" smtClean="0"/>
              <a:t>R D Ekers</a:t>
            </a:r>
            <a:endParaRPr lang="en-AU"/>
          </a:p>
        </p:txBody>
      </p:sp>
      <p:sp>
        <p:nvSpPr>
          <p:cNvPr id="5" name="Slide Number Placeholder 4"/>
          <p:cNvSpPr>
            <a:spLocks noGrp="1"/>
          </p:cNvSpPr>
          <p:nvPr>
            <p:ph type="sldNum" sz="quarter" idx="12"/>
          </p:nvPr>
        </p:nvSpPr>
        <p:spPr/>
        <p:txBody>
          <a:bodyPr/>
          <a:lstStyle/>
          <a:p>
            <a:pPr>
              <a:defRPr/>
            </a:pPr>
            <a:fld id="{7495EFB5-50FB-4407-8AA6-3A2383B61322}" type="slidenum">
              <a:rPr lang="en-AU" smtClean="0"/>
              <a:pPr>
                <a:defRPr/>
              </a:pPr>
              <a:t>7</a:t>
            </a:fld>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 y="0"/>
            <a:ext cx="9135656" cy="6858000"/>
          </a:xfrm>
          <a:prstGeom prst="rect">
            <a:avLst/>
          </a:prstGeom>
        </p:spPr>
      </p:pic>
      <p:sp>
        <p:nvSpPr>
          <p:cNvPr id="7" name="TextBox 6"/>
          <p:cNvSpPr txBox="1"/>
          <p:nvPr/>
        </p:nvSpPr>
        <p:spPr>
          <a:xfrm flipH="1">
            <a:off x="1562100" y="6477000"/>
            <a:ext cx="6858000" cy="338554"/>
          </a:xfrm>
          <a:prstGeom prst="rect">
            <a:avLst/>
          </a:prstGeom>
          <a:noFill/>
        </p:spPr>
        <p:txBody>
          <a:bodyPr wrap="square" rtlCol="0">
            <a:spAutoFit/>
          </a:bodyPr>
          <a:lstStyle/>
          <a:p>
            <a:r>
              <a:rPr lang="en-AU" sz="1600" dirty="0" smtClean="0">
                <a:solidFill>
                  <a:schemeClr val="bg2"/>
                </a:solidFill>
              </a:rPr>
              <a:t>-      David </a:t>
            </a:r>
            <a:r>
              <a:rPr lang="en-AU" sz="1600" dirty="0" err="1" smtClean="0">
                <a:solidFill>
                  <a:schemeClr val="bg2"/>
                </a:solidFill>
              </a:rPr>
              <a:t>Wilner</a:t>
            </a:r>
            <a:r>
              <a:rPr lang="en-AU" sz="1600" dirty="0" smtClean="0">
                <a:solidFill>
                  <a:schemeClr val="bg2"/>
                </a:solidFill>
              </a:rPr>
              <a:t>, ANITA lectures, Swinburne, 2015</a:t>
            </a:r>
            <a:endParaRPr lang="en-AU" sz="1600" dirty="0">
              <a:solidFill>
                <a:schemeClr val="bg2"/>
              </a:solidFill>
            </a:endParaRPr>
          </a:p>
        </p:txBody>
      </p:sp>
      <p:pic>
        <p:nvPicPr>
          <p:cNvPr id="9" name="Picture 6" descr="CGPS_Cygnus_blue_small"/>
          <p:cNvPicPr>
            <a:picLocks noChangeAspect="1" noChangeArrowheads="1"/>
          </p:cNvPicPr>
          <p:nvPr/>
        </p:nvPicPr>
        <p:blipFill rotWithShape="1">
          <a:blip r:embed="rId4" cstate="print"/>
          <a:srcRect t="10623"/>
          <a:stretch/>
        </p:blipFill>
        <p:spPr bwMode="auto">
          <a:xfrm>
            <a:off x="3352800" y="1371600"/>
            <a:ext cx="5410200" cy="4756560"/>
          </a:xfrm>
          <a:prstGeom prst="rect">
            <a:avLst/>
          </a:prstGeom>
          <a:noFill/>
          <a:ln w="9525">
            <a:noFill/>
            <a:miter lim="800000"/>
            <a:headEnd/>
            <a:tailEnd/>
          </a:ln>
        </p:spPr>
      </p:pic>
      <p:sp>
        <p:nvSpPr>
          <p:cNvPr id="10" name="Text Box 4"/>
          <p:cNvSpPr txBox="1">
            <a:spLocks noChangeArrowheads="1"/>
          </p:cNvSpPr>
          <p:nvPr/>
        </p:nvSpPr>
        <p:spPr bwMode="auto">
          <a:xfrm>
            <a:off x="3352800" y="5247686"/>
            <a:ext cx="2465388" cy="830263"/>
          </a:xfrm>
          <a:prstGeom prst="rect">
            <a:avLst/>
          </a:prstGeom>
          <a:noFill/>
          <a:ln w="12700">
            <a:noFill/>
            <a:miter lim="800000"/>
            <a:headEnd/>
            <a:tailEnd/>
          </a:ln>
        </p:spPr>
        <p:txBody>
          <a:bodyPr wrap="none">
            <a:spAutoFit/>
          </a:bodyPr>
          <a:lstStyle/>
          <a:p>
            <a:r>
              <a:rPr lang="en-AU" sz="1600" dirty="0"/>
              <a:t>Radio Image of</a:t>
            </a:r>
          </a:p>
          <a:p>
            <a:r>
              <a:rPr lang="en-AU" sz="1600" dirty="0"/>
              <a:t>Ionised Hydrogen in </a:t>
            </a:r>
            <a:r>
              <a:rPr lang="en-AU" sz="1600" dirty="0" err="1"/>
              <a:t>Cyg</a:t>
            </a:r>
            <a:r>
              <a:rPr lang="en-AU" sz="1600" dirty="0"/>
              <a:t> X</a:t>
            </a:r>
          </a:p>
          <a:p>
            <a:r>
              <a:rPr lang="en-AU" sz="1600" dirty="0"/>
              <a:t>CGPS (Penticton)</a:t>
            </a:r>
          </a:p>
        </p:txBody>
      </p:sp>
    </p:spTree>
    <p:extLst>
      <p:ext uri="{BB962C8B-B14F-4D97-AF65-F5344CB8AC3E}">
        <p14:creationId xmlns:p14="http://schemas.microsoft.com/office/powerpoint/2010/main" val="6518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Dust Emission</a:t>
            </a:r>
            <a:endParaRPr lang="en-AU" dirty="0"/>
          </a:p>
        </p:txBody>
      </p:sp>
      <p:sp>
        <p:nvSpPr>
          <p:cNvPr id="3" name="Date Placeholder 2"/>
          <p:cNvSpPr>
            <a:spLocks noGrp="1"/>
          </p:cNvSpPr>
          <p:nvPr>
            <p:ph type="dt" sz="half" idx="10"/>
          </p:nvPr>
        </p:nvSpPr>
        <p:spPr/>
        <p:txBody>
          <a:bodyPr/>
          <a:lstStyle/>
          <a:p>
            <a:pPr>
              <a:defRPr/>
            </a:pPr>
            <a:r>
              <a:rPr lang="en-AU" dirty="0" smtClean="0"/>
              <a:t>25 Sep 2017</a:t>
            </a:r>
            <a:endParaRPr lang="en-AU" dirty="0"/>
          </a:p>
        </p:txBody>
      </p:sp>
      <p:sp>
        <p:nvSpPr>
          <p:cNvPr id="4" name="Footer Placeholder 3"/>
          <p:cNvSpPr>
            <a:spLocks noGrp="1"/>
          </p:cNvSpPr>
          <p:nvPr>
            <p:ph type="ftr" sz="quarter" idx="11"/>
          </p:nvPr>
        </p:nvSpPr>
        <p:spPr/>
        <p:txBody>
          <a:bodyPr/>
          <a:lstStyle/>
          <a:p>
            <a:pPr>
              <a:defRPr/>
            </a:pPr>
            <a:r>
              <a:rPr lang="en-AU" smtClean="0"/>
              <a:t>R D Ekers</a:t>
            </a:r>
            <a:endParaRPr lang="en-AU"/>
          </a:p>
        </p:txBody>
      </p:sp>
      <p:sp>
        <p:nvSpPr>
          <p:cNvPr id="5" name="Slide Number Placeholder 4"/>
          <p:cNvSpPr>
            <a:spLocks noGrp="1"/>
          </p:cNvSpPr>
          <p:nvPr>
            <p:ph type="sldNum" sz="quarter" idx="12"/>
          </p:nvPr>
        </p:nvSpPr>
        <p:spPr/>
        <p:txBody>
          <a:bodyPr/>
          <a:lstStyle/>
          <a:p>
            <a:pPr>
              <a:defRPr/>
            </a:pPr>
            <a:fld id="{7495EFB5-50FB-4407-8AA6-3A2383B61322}" type="slidenum">
              <a:rPr lang="en-AU" smtClean="0"/>
              <a:pPr>
                <a:defRPr/>
              </a:pPr>
              <a:t>8</a:t>
            </a:fld>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 y="0"/>
            <a:ext cx="9135656" cy="6858000"/>
          </a:xfrm>
          <a:prstGeom prst="rect">
            <a:avLst/>
          </a:prstGeom>
        </p:spPr>
      </p:pic>
      <p:sp>
        <p:nvSpPr>
          <p:cNvPr id="7" name="TextBox 6"/>
          <p:cNvSpPr txBox="1"/>
          <p:nvPr/>
        </p:nvSpPr>
        <p:spPr>
          <a:xfrm flipH="1">
            <a:off x="1706033" y="6437868"/>
            <a:ext cx="6858000" cy="338554"/>
          </a:xfrm>
          <a:prstGeom prst="rect">
            <a:avLst/>
          </a:prstGeom>
          <a:noFill/>
        </p:spPr>
        <p:txBody>
          <a:bodyPr wrap="square" rtlCol="0">
            <a:spAutoFit/>
          </a:bodyPr>
          <a:lstStyle/>
          <a:p>
            <a:r>
              <a:rPr lang="en-AU" sz="1600" dirty="0" smtClean="0">
                <a:solidFill>
                  <a:schemeClr val="bg2"/>
                </a:solidFill>
              </a:rPr>
              <a:t>-      David </a:t>
            </a:r>
            <a:r>
              <a:rPr lang="en-AU" sz="1600" dirty="0" err="1" smtClean="0">
                <a:solidFill>
                  <a:schemeClr val="bg2"/>
                </a:solidFill>
              </a:rPr>
              <a:t>Wilner</a:t>
            </a:r>
            <a:r>
              <a:rPr lang="en-AU" sz="1600" dirty="0" smtClean="0">
                <a:solidFill>
                  <a:schemeClr val="bg2"/>
                </a:solidFill>
              </a:rPr>
              <a:t>, ANITA lectures, Swinburne, 2015</a:t>
            </a:r>
            <a:endParaRPr lang="en-AU" sz="1600" dirty="0">
              <a:solidFill>
                <a:schemeClr val="bg2"/>
              </a:solidFill>
            </a:endParaRPr>
          </a:p>
        </p:txBody>
      </p:sp>
    </p:spTree>
    <p:extLst>
      <p:ext uri="{BB962C8B-B14F-4D97-AF65-F5344CB8AC3E}">
        <p14:creationId xmlns:p14="http://schemas.microsoft.com/office/powerpoint/2010/main" val="376817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Spectral line</a:t>
            </a:r>
            <a:endParaRPr lang="en-AU" dirty="0"/>
          </a:p>
        </p:txBody>
      </p:sp>
      <p:sp>
        <p:nvSpPr>
          <p:cNvPr id="3" name="Date Placeholder 2"/>
          <p:cNvSpPr>
            <a:spLocks noGrp="1"/>
          </p:cNvSpPr>
          <p:nvPr>
            <p:ph type="dt" sz="half" idx="10"/>
          </p:nvPr>
        </p:nvSpPr>
        <p:spPr/>
        <p:txBody>
          <a:bodyPr/>
          <a:lstStyle/>
          <a:p>
            <a:pPr>
              <a:defRPr/>
            </a:pPr>
            <a:r>
              <a:rPr lang="en-AU" dirty="0" smtClean="0"/>
              <a:t>25 Sep 2017</a:t>
            </a:r>
            <a:endParaRPr lang="en-AU" dirty="0"/>
          </a:p>
        </p:txBody>
      </p:sp>
      <p:sp>
        <p:nvSpPr>
          <p:cNvPr id="4" name="Footer Placeholder 3"/>
          <p:cNvSpPr>
            <a:spLocks noGrp="1"/>
          </p:cNvSpPr>
          <p:nvPr>
            <p:ph type="ftr" sz="quarter" idx="11"/>
          </p:nvPr>
        </p:nvSpPr>
        <p:spPr/>
        <p:txBody>
          <a:bodyPr/>
          <a:lstStyle/>
          <a:p>
            <a:pPr>
              <a:defRPr/>
            </a:pPr>
            <a:r>
              <a:rPr lang="en-AU" smtClean="0"/>
              <a:t>R D Ekers</a:t>
            </a:r>
            <a:endParaRPr lang="en-AU"/>
          </a:p>
        </p:txBody>
      </p:sp>
      <p:sp>
        <p:nvSpPr>
          <p:cNvPr id="5" name="Slide Number Placeholder 4"/>
          <p:cNvSpPr>
            <a:spLocks noGrp="1"/>
          </p:cNvSpPr>
          <p:nvPr>
            <p:ph type="sldNum" sz="quarter" idx="12"/>
          </p:nvPr>
        </p:nvSpPr>
        <p:spPr/>
        <p:txBody>
          <a:bodyPr/>
          <a:lstStyle/>
          <a:p>
            <a:pPr>
              <a:defRPr/>
            </a:pPr>
            <a:fld id="{7495EFB5-50FB-4407-8AA6-3A2383B61322}" type="slidenum">
              <a:rPr lang="en-AU" smtClean="0"/>
              <a:pPr>
                <a:defRPr/>
              </a:pPr>
              <a:t>9</a:t>
            </a:fld>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 y="0"/>
            <a:ext cx="9135656" cy="6858000"/>
          </a:xfrm>
          <a:prstGeom prst="rect">
            <a:avLst/>
          </a:prstGeom>
        </p:spPr>
      </p:pic>
      <p:sp>
        <p:nvSpPr>
          <p:cNvPr id="7" name="TextBox 6"/>
          <p:cNvSpPr txBox="1"/>
          <p:nvPr/>
        </p:nvSpPr>
        <p:spPr>
          <a:xfrm flipH="1">
            <a:off x="1676400" y="6440837"/>
            <a:ext cx="6858000" cy="338554"/>
          </a:xfrm>
          <a:prstGeom prst="rect">
            <a:avLst/>
          </a:prstGeom>
          <a:noFill/>
        </p:spPr>
        <p:txBody>
          <a:bodyPr wrap="square" rtlCol="0">
            <a:spAutoFit/>
          </a:bodyPr>
          <a:lstStyle/>
          <a:p>
            <a:r>
              <a:rPr lang="en-AU" sz="1600" dirty="0" smtClean="0">
                <a:solidFill>
                  <a:schemeClr val="bg2"/>
                </a:solidFill>
              </a:rPr>
              <a:t>-      David </a:t>
            </a:r>
            <a:r>
              <a:rPr lang="en-AU" sz="1600" dirty="0" err="1" smtClean="0">
                <a:solidFill>
                  <a:schemeClr val="bg2"/>
                </a:solidFill>
              </a:rPr>
              <a:t>Wilner</a:t>
            </a:r>
            <a:r>
              <a:rPr lang="en-AU" sz="1600" dirty="0" smtClean="0">
                <a:solidFill>
                  <a:schemeClr val="bg2"/>
                </a:solidFill>
              </a:rPr>
              <a:t>, ANITA lectures, Swinburne, 2015</a:t>
            </a:r>
            <a:endParaRPr lang="en-AU" sz="1600" dirty="0">
              <a:solidFill>
                <a:schemeClr val="bg2"/>
              </a:solidFill>
            </a:endParaRPr>
          </a:p>
        </p:txBody>
      </p:sp>
    </p:spTree>
    <p:extLst>
      <p:ext uri="{BB962C8B-B14F-4D97-AF65-F5344CB8AC3E}">
        <p14:creationId xmlns:p14="http://schemas.microsoft.com/office/powerpoint/2010/main" val="194652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RO_neg_grad">
  <a:themeElements>
    <a:clrScheme name="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SIRO_neg_gra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IRO_neg_gr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RO_neg_gr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RO_neg_gr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RO_neg_gr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RO_neg_gr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RO_neg_gr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SIRO_neg_grad">
  <a:themeElements>
    <a:clrScheme name="1_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CSIRO_neg_grad">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SIRO_neg_gr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IRO_neg_gr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IRO_neg_gr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IRO_neg_gr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IRO_neg_gr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IRO_neg_gr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IRO_neg">
  <a:themeElements>
    <a:clrScheme name="CSIRO_ne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SIRO_neg.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IRO_neg.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RO_ne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RO_neg.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RO_neg.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RO_neg.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RO_neg.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RO_neg.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CSIRO_neg_grad</Template>
  <TotalTime>3140</TotalTime>
  <Pages>6</Pages>
  <Words>2030</Words>
  <Application>Microsoft Office PowerPoint</Application>
  <PresentationFormat>On-screen Show (4:3)</PresentationFormat>
  <Paragraphs>487</Paragraphs>
  <Slides>50</Slides>
  <Notes>41</Notes>
  <HiddenSlides>1</HiddenSlides>
  <MMClips>0</MMClips>
  <ScaleCrop>false</ScaleCrop>
  <HeadingPairs>
    <vt:vector size="10"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50</vt:i4>
      </vt:variant>
      <vt:variant>
        <vt:lpstr>Custom Shows</vt:lpstr>
      </vt:variant>
      <vt:variant>
        <vt:i4>1</vt:i4>
      </vt:variant>
    </vt:vector>
  </HeadingPairs>
  <TitlesOfParts>
    <vt:vector size="62" baseType="lpstr">
      <vt:lpstr>宋体</vt:lpstr>
      <vt:lpstr>Arial</vt:lpstr>
      <vt:lpstr>GreekMathSymbols</vt:lpstr>
      <vt:lpstr>Monotype Sorts</vt:lpstr>
      <vt:lpstr>Symbol</vt:lpstr>
      <vt:lpstr>Times New Roman</vt:lpstr>
      <vt:lpstr>Wingdings</vt:lpstr>
      <vt:lpstr>CSIRO_neg_grad</vt:lpstr>
      <vt:lpstr>1_CSIRO_neg_grad</vt:lpstr>
      <vt:lpstr>CSIRO_neg</vt:lpstr>
      <vt:lpstr>Bitmap Image</vt:lpstr>
      <vt:lpstr>Fundamentals of Radio Astronomy</vt:lpstr>
      <vt:lpstr>WHY?</vt:lpstr>
      <vt:lpstr>Indirect Imaging Applications</vt:lpstr>
      <vt:lpstr>Doing the best science</vt:lpstr>
      <vt:lpstr>Why Radio Astronomy?</vt:lpstr>
      <vt:lpstr>Synchrotron Radiation</vt:lpstr>
      <vt:lpstr>Bremsstrahlung (braking radiation)</vt:lpstr>
      <vt:lpstr>Dust Emission</vt:lpstr>
      <vt:lpstr>Spectral line</vt:lpstr>
      <vt:lpstr>HOW ?</vt:lpstr>
      <vt:lpstr>Basic  concepts</vt:lpstr>
      <vt:lpstr>References</vt:lpstr>
      <vt:lpstr>Detecting Signals from  Radio Telescopes</vt:lpstr>
      <vt:lpstr>Planck’s Law Rayleigh-Jeans approximation</vt:lpstr>
      <vt:lpstr>Noise in Radio and Optical</vt:lpstr>
      <vt:lpstr>Resolving Power</vt:lpstr>
      <vt:lpstr>Imaging at Radio Wavelengths</vt:lpstr>
      <vt:lpstr>Greenbank 300' Radio Telescope</vt:lpstr>
      <vt:lpstr>Greenbank 300’ Radio Telescope</vt:lpstr>
      <vt:lpstr>Analogy with single dish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Fourier Transform</vt:lpstr>
      <vt:lpstr>Analogy with single dish</vt:lpstr>
      <vt:lpstr>Filling the aperture</vt:lpstr>
      <vt:lpstr>Redundancy</vt:lpstr>
      <vt:lpstr>Non Redundant</vt:lpstr>
      <vt:lpstr>Basic Interferometer</vt:lpstr>
      <vt:lpstr>Storing visibilities</vt:lpstr>
      <vt:lpstr>Aperture Array  or Focal Plane Array?</vt:lpstr>
      <vt:lpstr>Radio Telescope Imaging image v aperture plane</vt:lpstr>
      <vt:lpstr>Fourier Transform  and Resolution</vt:lpstr>
      <vt:lpstr>Fourier Transform Properties from Kevin Cowtan's Book of Fourier</vt:lpstr>
      <vt:lpstr>Fourier Transform Properties</vt:lpstr>
      <vt:lpstr>Fourier Transform Properties</vt:lpstr>
      <vt:lpstr>Fourier Transform Properties</vt:lpstr>
      <vt:lpstr>Analogies</vt:lpstr>
      <vt:lpstr>Terminology</vt:lpstr>
      <vt:lpstr>Terminology</vt:lpstr>
      <vt:lpstr>Terminology</vt:lpstr>
      <vt:lpstr>2017 basics</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imaging - Introduction</dc:title>
  <dc:subject>synthesis imaging</dc:subject>
  <dc:creator>R. D. Ekers</dc:creator>
  <cp:keywords>radio astronomy</cp:keywords>
  <dc:description>Updated 2015 version with more basics and omit discussion of coherence.
Omit all excluded slides to provide a pure 2017 version for distribution.</dc:description>
  <cp:lastModifiedBy>Ekers, Ron (CASS, Marsfield)</cp:lastModifiedBy>
  <cp:revision>139</cp:revision>
  <cp:lastPrinted>1998-09-01T01:49:07Z</cp:lastPrinted>
  <dcterms:created xsi:type="dcterms:W3CDTF">1998-09-13T06:53:23Z</dcterms:created>
  <dcterms:modified xsi:type="dcterms:W3CDTF">2017-09-25T03:59:15Z</dcterms:modified>
  <cp:category>lecture</cp:category>
</cp:coreProperties>
</file>