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301" r:id="rId4"/>
    <p:sldId id="291" r:id="rId5"/>
    <p:sldId id="308" r:id="rId6"/>
    <p:sldId id="271" r:id="rId7"/>
    <p:sldId id="307" r:id="rId8"/>
    <p:sldId id="303" r:id="rId9"/>
    <p:sldId id="306" r:id="rId10"/>
    <p:sldId id="304" r:id="rId11"/>
    <p:sldId id="298" r:id="rId12"/>
    <p:sldId id="310" r:id="rId13"/>
    <p:sldId id="311" r:id="rId14"/>
    <p:sldId id="309" r:id="rId15"/>
    <p:sldId id="302" r:id="rId16"/>
    <p:sldId id="267" r:id="rId17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18E"/>
    <a:srgbClr val="5998C8"/>
    <a:srgbClr val="9999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69" autoAdjust="0"/>
  </p:normalViewPr>
  <p:slideViewPr>
    <p:cSldViewPr snapToGrid="0">
      <p:cViewPr varScale="1">
        <p:scale>
          <a:sx n="105" d="100"/>
          <a:sy n="105" d="100"/>
        </p:scale>
        <p:origin x="-12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29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712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n075\Local%20Settings\Temporary%20Internet%20Files\Content.Outlook\5EGLL8KP\Parkes%20HOH%20Receiver%20Performance%2019April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Parkes H/OH Receiver - Performance</a:t>
            </a:r>
          </a:p>
        </c:rich>
      </c:tx>
      <c:layout>
        <c:manualLayout>
          <c:xMode val="edge"/>
          <c:yMode val="edge"/>
          <c:x val="0.43390191897654617"/>
          <c:y val="3.018108651911473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78898725527387"/>
          <c:y val="0.15873824028651007"/>
          <c:w val="0.85456564175876759"/>
          <c:h val="0.70982839313572565"/>
        </c:manualLayout>
      </c:layout>
      <c:scatterChart>
        <c:scatterStyle val="smoothMarker"/>
        <c:ser>
          <c:idx val="0"/>
          <c:order val="0"/>
          <c:tx>
            <c:strRef>
              <c:f>'Apol 2'!$B$3</c:f>
              <c:strCache>
                <c:ptCount val="1"/>
                <c:pt idx="0">
                  <c:v>Noise Temp - A Pol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'Apol 2'!$A$4:$A$104</c:f>
              <c:numCache>
                <c:formatCode>General</c:formatCode>
                <c:ptCount val="101"/>
                <c:pt idx="0">
                  <c:v>1</c:v>
                </c:pt>
                <c:pt idx="1">
                  <c:v>1.01</c:v>
                </c:pt>
                <c:pt idx="2">
                  <c:v>1.02</c:v>
                </c:pt>
                <c:pt idx="3">
                  <c:v>1.03</c:v>
                </c:pt>
                <c:pt idx="4">
                  <c:v>1.04</c:v>
                </c:pt>
                <c:pt idx="5">
                  <c:v>1.05</c:v>
                </c:pt>
                <c:pt idx="6">
                  <c:v>1.06</c:v>
                </c:pt>
                <c:pt idx="7">
                  <c:v>1.07</c:v>
                </c:pt>
                <c:pt idx="8">
                  <c:v>1.08</c:v>
                </c:pt>
                <c:pt idx="9">
                  <c:v>1.0900000000000001</c:v>
                </c:pt>
                <c:pt idx="10">
                  <c:v>1.1000000000000001</c:v>
                </c:pt>
                <c:pt idx="11">
                  <c:v>1.1100000000000001</c:v>
                </c:pt>
                <c:pt idx="12">
                  <c:v>1.1200000000000001</c:v>
                </c:pt>
                <c:pt idx="13">
                  <c:v>1.129999999999999</c:v>
                </c:pt>
                <c:pt idx="14">
                  <c:v>1.139999999999999</c:v>
                </c:pt>
                <c:pt idx="15">
                  <c:v>1.149999999999999</c:v>
                </c:pt>
                <c:pt idx="16">
                  <c:v>1.159999999999999</c:v>
                </c:pt>
                <c:pt idx="17">
                  <c:v>1.1700000000000008</c:v>
                </c:pt>
                <c:pt idx="18">
                  <c:v>1.1800000000000008</c:v>
                </c:pt>
                <c:pt idx="19">
                  <c:v>1.1900000000000008</c:v>
                </c:pt>
                <c:pt idx="20">
                  <c:v>1.2</c:v>
                </c:pt>
                <c:pt idx="21">
                  <c:v>1.21</c:v>
                </c:pt>
                <c:pt idx="22">
                  <c:v>1.22</c:v>
                </c:pt>
                <c:pt idx="23">
                  <c:v>1.23</c:v>
                </c:pt>
                <c:pt idx="24">
                  <c:v>1.24</c:v>
                </c:pt>
                <c:pt idx="25">
                  <c:v>1.25</c:v>
                </c:pt>
                <c:pt idx="26">
                  <c:v>1.26</c:v>
                </c:pt>
                <c:pt idx="27">
                  <c:v>1.27</c:v>
                </c:pt>
                <c:pt idx="28">
                  <c:v>1.28</c:v>
                </c:pt>
                <c:pt idx="29">
                  <c:v>1.29</c:v>
                </c:pt>
                <c:pt idx="30">
                  <c:v>1.3</c:v>
                </c:pt>
                <c:pt idx="31">
                  <c:v>1.31</c:v>
                </c:pt>
                <c:pt idx="32">
                  <c:v>1.32</c:v>
                </c:pt>
                <c:pt idx="33">
                  <c:v>1.33</c:v>
                </c:pt>
                <c:pt idx="34">
                  <c:v>1.34</c:v>
                </c:pt>
                <c:pt idx="35">
                  <c:v>1.35</c:v>
                </c:pt>
                <c:pt idx="36">
                  <c:v>1.36</c:v>
                </c:pt>
                <c:pt idx="37">
                  <c:v>1.37</c:v>
                </c:pt>
                <c:pt idx="38">
                  <c:v>1.3800000000000001</c:v>
                </c:pt>
                <c:pt idx="39">
                  <c:v>1.3900000000000001</c:v>
                </c:pt>
                <c:pt idx="40">
                  <c:v>1.4</c:v>
                </c:pt>
                <c:pt idx="41">
                  <c:v>1.41</c:v>
                </c:pt>
                <c:pt idx="42">
                  <c:v>1.42</c:v>
                </c:pt>
                <c:pt idx="43">
                  <c:v>1.43</c:v>
                </c:pt>
                <c:pt idx="44">
                  <c:v>1.44</c:v>
                </c:pt>
                <c:pt idx="45">
                  <c:v>1.45</c:v>
                </c:pt>
                <c:pt idx="46">
                  <c:v>1.46</c:v>
                </c:pt>
                <c:pt idx="47">
                  <c:v>1.47</c:v>
                </c:pt>
                <c:pt idx="48">
                  <c:v>1.48</c:v>
                </c:pt>
                <c:pt idx="49">
                  <c:v>1.49</c:v>
                </c:pt>
                <c:pt idx="50">
                  <c:v>1.5</c:v>
                </c:pt>
                <c:pt idx="51">
                  <c:v>1.51</c:v>
                </c:pt>
                <c:pt idx="52">
                  <c:v>1.52</c:v>
                </c:pt>
                <c:pt idx="53">
                  <c:v>1.53</c:v>
                </c:pt>
                <c:pt idx="54">
                  <c:v>1.54</c:v>
                </c:pt>
                <c:pt idx="55">
                  <c:v>1.55</c:v>
                </c:pt>
                <c:pt idx="56">
                  <c:v>1.56</c:v>
                </c:pt>
                <c:pt idx="57">
                  <c:v>1.57</c:v>
                </c:pt>
                <c:pt idx="58">
                  <c:v>1.58</c:v>
                </c:pt>
                <c:pt idx="59">
                  <c:v>1.59</c:v>
                </c:pt>
                <c:pt idx="60">
                  <c:v>1.6</c:v>
                </c:pt>
                <c:pt idx="61">
                  <c:v>1.61</c:v>
                </c:pt>
                <c:pt idx="62">
                  <c:v>1.62</c:v>
                </c:pt>
                <c:pt idx="63">
                  <c:v>1.6300000000000001</c:v>
                </c:pt>
                <c:pt idx="64">
                  <c:v>1.6400000000000001</c:v>
                </c:pt>
                <c:pt idx="65">
                  <c:v>1.6500000000000001</c:v>
                </c:pt>
                <c:pt idx="66">
                  <c:v>1.6600000000000001</c:v>
                </c:pt>
                <c:pt idx="67">
                  <c:v>1.6700000000000008</c:v>
                </c:pt>
                <c:pt idx="68">
                  <c:v>1.6800000000000008</c:v>
                </c:pt>
                <c:pt idx="69">
                  <c:v>1.6900000000000008</c:v>
                </c:pt>
                <c:pt idx="70">
                  <c:v>1.7000000000000008</c:v>
                </c:pt>
                <c:pt idx="71">
                  <c:v>1.7100000000000009</c:v>
                </c:pt>
                <c:pt idx="72">
                  <c:v>1.7200000000000009</c:v>
                </c:pt>
                <c:pt idx="73">
                  <c:v>1.7300000000000009</c:v>
                </c:pt>
                <c:pt idx="74">
                  <c:v>1.7400000000000009</c:v>
                </c:pt>
                <c:pt idx="75">
                  <c:v>1.7500000000000009</c:v>
                </c:pt>
                <c:pt idx="76">
                  <c:v>1.7600000000000009</c:v>
                </c:pt>
                <c:pt idx="77">
                  <c:v>1.7700000000000009</c:v>
                </c:pt>
                <c:pt idx="78">
                  <c:v>1.7800000000000009</c:v>
                </c:pt>
                <c:pt idx="79">
                  <c:v>1.7900000000000009</c:v>
                </c:pt>
                <c:pt idx="80">
                  <c:v>1.8</c:v>
                </c:pt>
                <c:pt idx="81">
                  <c:v>1.81</c:v>
                </c:pt>
                <c:pt idx="82">
                  <c:v>1.82</c:v>
                </c:pt>
                <c:pt idx="83">
                  <c:v>1.83</c:v>
                </c:pt>
                <c:pt idx="84">
                  <c:v>1.84</c:v>
                </c:pt>
                <c:pt idx="85">
                  <c:v>1.85</c:v>
                </c:pt>
                <c:pt idx="86">
                  <c:v>1.86</c:v>
                </c:pt>
                <c:pt idx="87">
                  <c:v>1.87</c:v>
                </c:pt>
                <c:pt idx="88">
                  <c:v>1.8800000000000001</c:v>
                </c:pt>
                <c:pt idx="89">
                  <c:v>1.8900000000000001</c:v>
                </c:pt>
                <c:pt idx="90">
                  <c:v>1.9</c:v>
                </c:pt>
                <c:pt idx="91">
                  <c:v>1.91</c:v>
                </c:pt>
                <c:pt idx="92">
                  <c:v>1.92</c:v>
                </c:pt>
                <c:pt idx="93">
                  <c:v>1.93</c:v>
                </c:pt>
                <c:pt idx="94">
                  <c:v>1.94</c:v>
                </c:pt>
                <c:pt idx="95">
                  <c:v>1.95</c:v>
                </c:pt>
                <c:pt idx="96">
                  <c:v>1.96</c:v>
                </c:pt>
                <c:pt idx="97">
                  <c:v>1.97</c:v>
                </c:pt>
                <c:pt idx="98">
                  <c:v>1.98</c:v>
                </c:pt>
                <c:pt idx="99">
                  <c:v>1.99</c:v>
                </c:pt>
                <c:pt idx="100">
                  <c:v>2</c:v>
                </c:pt>
              </c:numCache>
            </c:numRef>
          </c:xVal>
          <c:yVal>
            <c:numRef>
              <c:f>'Apol 2'!$B$4:$B$104</c:f>
              <c:numCache>
                <c:formatCode>General</c:formatCode>
                <c:ptCount val="101"/>
                <c:pt idx="0">
                  <c:v>5379.9111330000014</c:v>
                </c:pt>
                <c:pt idx="1">
                  <c:v>1779.234130999999</c:v>
                </c:pt>
                <c:pt idx="2">
                  <c:v>447.62823499999979</c:v>
                </c:pt>
                <c:pt idx="3">
                  <c:v>70.219054999999997</c:v>
                </c:pt>
                <c:pt idx="4">
                  <c:v>28.443974000000001</c:v>
                </c:pt>
                <c:pt idx="5">
                  <c:v>70.773879999999949</c:v>
                </c:pt>
                <c:pt idx="6">
                  <c:v>103.223816</c:v>
                </c:pt>
                <c:pt idx="7">
                  <c:v>106.310242</c:v>
                </c:pt>
                <c:pt idx="8">
                  <c:v>88.084457</c:v>
                </c:pt>
                <c:pt idx="9">
                  <c:v>62.134418000000011</c:v>
                </c:pt>
                <c:pt idx="10">
                  <c:v>40.262817000000013</c:v>
                </c:pt>
                <c:pt idx="11">
                  <c:v>27.984132999999982</c:v>
                </c:pt>
                <c:pt idx="12">
                  <c:v>22.439276</c:v>
                </c:pt>
                <c:pt idx="13">
                  <c:v>20.661273999999999</c:v>
                </c:pt>
                <c:pt idx="14">
                  <c:v>18.54840699999998</c:v>
                </c:pt>
                <c:pt idx="15">
                  <c:v>14.910399</c:v>
                </c:pt>
                <c:pt idx="16">
                  <c:v>10.348401000000001</c:v>
                </c:pt>
                <c:pt idx="17">
                  <c:v>7.9801019999999996</c:v>
                </c:pt>
                <c:pt idx="18">
                  <c:v>6.7616379999999996</c:v>
                </c:pt>
                <c:pt idx="19">
                  <c:v>6.3453600000000003</c:v>
                </c:pt>
                <c:pt idx="20">
                  <c:v>6.3203969999999963</c:v>
                </c:pt>
                <c:pt idx="21">
                  <c:v>7.2497850000000001</c:v>
                </c:pt>
                <c:pt idx="22">
                  <c:v>9.5388549999999999</c:v>
                </c:pt>
                <c:pt idx="23">
                  <c:v>10.992071000000001</c:v>
                </c:pt>
                <c:pt idx="24">
                  <c:v>11.927468000000001</c:v>
                </c:pt>
                <c:pt idx="25">
                  <c:v>10.526514000000002</c:v>
                </c:pt>
                <c:pt idx="26">
                  <c:v>8.7819959999999995</c:v>
                </c:pt>
                <c:pt idx="27">
                  <c:v>6.71387</c:v>
                </c:pt>
                <c:pt idx="28">
                  <c:v>6.1638979999999961</c:v>
                </c:pt>
                <c:pt idx="29">
                  <c:v>6.0977230000000002</c:v>
                </c:pt>
                <c:pt idx="30">
                  <c:v>6.8177549999999947</c:v>
                </c:pt>
                <c:pt idx="31">
                  <c:v>6.797447</c:v>
                </c:pt>
                <c:pt idx="32">
                  <c:v>6.0271219999999959</c:v>
                </c:pt>
                <c:pt idx="33">
                  <c:v>4.973792000000004</c:v>
                </c:pt>
                <c:pt idx="34">
                  <c:v>4.8325579999999961</c:v>
                </c:pt>
                <c:pt idx="35">
                  <c:v>6.2142149999999958</c:v>
                </c:pt>
                <c:pt idx="36">
                  <c:v>7.855359</c:v>
                </c:pt>
                <c:pt idx="37">
                  <c:v>9.6904530000000015</c:v>
                </c:pt>
                <c:pt idx="38">
                  <c:v>10.53251</c:v>
                </c:pt>
                <c:pt idx="39">
                  <c:v>9.6426640000000017</c:v>
                </c:pt>
                <c:pt idx="40">
                  <c:v>7.7787280000000036</c:v>
                </c:pt>
                <c:pt idx="41">
                  <c:v>6.46896</c:v>
                </c:pt>
                <c:pt idx="42">
                  <c:v>5.5457539999999996</c:v>
                </c:pt>
                <c:pt idx="43">
                  <c:v>5.5682210000000003</c:v>
                </c:pt>
                <c:pt idx="44">
                  <c:v>6.0423939999999998</c:v>
                </c:pt>
                <c:pt idx="45">
                  <c:v>6.5912800000000002</c:v>
                </c:pt>
                <c:pt idx="46">
                  <c:v>6.1795730000000004</c:v>
                </c:pt>
                <c:pt idx="47">
                  <c:v>5.9205779999999963</c:v>
                </c:pt>
                <c:pt idx="48">
                  <c:v>5.9286149999999962</c:v>
                </c:pt>
                <c:pt idx="49">
                  <c:v>6.5683049999999961</c:v>
                </c:pt>
                <c:pt idx="50">
                  <c:v>7.5123129999999962</c:v>
                </c:pt>
                <c:pt idx="51">
                  <c:v>8.3073440000000005</c:v>
                </c:pt>
                <c:pt idx="52">
                  <c:v>7.7725720000000003</c:v>
                </c:pt>
                <c:pt idx="53">
                  <c:v>6.8098530000000004</c:v>
                </c:pt>
                <c:pt idx="54">
                  <c:v>4.9502449999999998</c:v>
                </c:pt>
                <c:pt idx="55">
                  <c:v>4.2918120000000002</c:v>
                </c:pt>
                <c:pt idx="56">
                  <c:v>4.4691580000000002</c:v>
                </c:pt>
                <c:pt idx="57">
                  <c:v>5.541582</c:v>
                </c:pt>
                <c:pt idx="58">
                  <c:v>7.0942039999999995</c:v>
                </c:pt>
                <c:pt idx="59">
                  <c:v>8.2052430000000012</c:v>
                </c:pt>
                <c:pt idx="60">
                  <c:v>8.1770139999999998</c:v>
                </c:pt>
                <c:pt idx="61">
                  <c:v>7.0217520000000002</c:v>
                </c:pt>
                <c:pt idx="62">
                  <c:v>5.268544999999996</c:v>
                </c:pt>
                <c:pt idx="63">
                  <c:v>4.0694730000000003</c:v>
                </c:pt>
                <c:pt idx="64">
                  <c:v>4.2510719999999997</c:v>
                </c:pt>
                <c:pt idx="65">
                  <c:v>5.5989420000000001</c:v>
                </c:pt>
                <c:pt idx="66">
                  <c:v>7.8594020000000002</c:v>
                </c:pt>
                <c:pt idx="67">
                  <c:v>9.5822370000000028</c:v>
                </c:pt>
                <c:pt idx="68">
                  <c:v>10.065092000000007</c:v>
                </c:pt>
                <c:pt idx="69">
                  <c:v>9.0031780000000001</c:v>
                </c:pt>
                <c:pt idx="70">
                  <c:v>6.5720739999999997</c:v>
                </c:pt>
                <c:pt idx="71">
                  <c:v>5.06914</c:v>
                </c:pt>
                <c:pt idx="72">
                  <c:v>4.2398189999999998</c:v>
                </c:pt>
                <c:pt idx="73">
                  <c:v>5.0896520000000036</c:v>
                </c:pt>
                <c:pt idx="74">
                  <c:v>6.5969179999999961</c:v>
                </c:pt>
                <c:pt idx="75">
                  <c:v>8.7202479999999998</c:v>
                </c:pt>
                <c:pt idx="76">
                  <c:v>9.0606940000000069</c:v>
                </c:pt>
                <c:pt idx="77">
                  <c:v>7.4645329999999959</c:v>
                </c:pt>
                <c:pt idx="78">
                  <c:v>5.1580109999999957</c:v>
                </c:pt>
                <c:pt idx="79">
                  <c:v>3.17693</c:v>
                </c:pt>
                <c:pt idx="80">
                  <c:v>3.4814609999999981</c:v>
                </c:pt>
                <c:pt idx="81">
                  <c:v>5.3712840000000002</c:v>
                </c:pt>
                <c:pt idx="82">
                  <c:v>10.422668</c:v>
                </c:pt>
                <c:pt idx="83">
                  <c:v>12.760108000000001</c:v>
                </c:pt>
                <c:pt idx="84">
                  <c:v>14.209773999999999</c:v>
                </c:pt>
                <c:pt idx="85">
                  <c:v>12.530470000000001</c:v>
                </c:pt>
                <c:pt idx="86">
                  <c:v>8.4262700000000006</c:v>
                </c:pt>
                <c:pt idx="87">
                  <c:v>4.9107649999999996</c:v>
                </c:pt>
                <c:pt idx="88">
                  <c:v>3.9521469999999979</c:v>
                </c:pt>
                <c:pt idx="89">
                  <c:v>7.1041169999999925</c:v>
                </c:pt>
                <c:pt idx="90">
                  <c:v>11.521008</c:v>
                </c:pt>
                <c:pt idx="91">
                  <c:v>17.59878299999998</c:v>
                </c:pt>
                <c:pt idx="92">
                  <c:v>23.333608999999999</c:v>
                </c:pt>
                <c:pt idx="93">
                  <c:v>24.291734999999989</c:v>
                </c:pt>
                <c:pt idx="94">
                  <c:v>21.590170000000001</c:v>
                </c:pt>
                <c:pt idx="95">
                  <c:v>16.383887999999999</c:v>
                </c:pt>
                <c:pt idx="96">
                  <c:v>10.394912</c:v>
                </c:pt>
                <c:pt idx="97">
                  <c:v>7.7770809999999964</c:v>
                </c:pt>
                <c:pt idx="98">
                  <c:v>9.0016440000000006</c:v>
                </c:pt>
                <c:pt idx="99">
                  <c:v>13.459885000000007</c:v>
                </c:pt>
                <c:pt idx="100">
                  <c:v>20.502616999999979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'Bpol 2'!$B$3</c:f>
              <c:strCache>
                <c:ptCount val="1"/>
                <c:pt idx="0">
                  <c:v>Noise Temp - B Pol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'Bpol 2'!$A$4:$A$104</c:f>
              <c:numCache>
                <c:formatCode>General</c:formatCode>
                <c:ptCount val="101"/>
                <c:pt idx="0">
                  <c:v>1</c:v>
                </c:pt>
                <c:pt idx="1">
                  <c:v>1.01</c:v>
                </c:pt>
                <c:pt idx="2">
                  <c:v>1.02</c:v>
                </c:pt>
                <c:pt idx="3">
                  <c:v>1.03</c:v>
                </c:pt>
                <c:pt idx="4">
                  <c:v>1.04</c:v>
                </c:pt>
                <c:pt idx="5">
                  <c:v>1.05</c:v>
                </c:pt>
                <c:pt idx="6">
                  <c:v>1.06</c:v>
                </c:pt>
                <c:pt idx="7">
                  <c:v>1.07</c:v>
                </c:pt>
                <c:pt idx="8">
                  <c:v>1.08</c:v>
                </c:pt>
                <c:pt idx="9">
                  <c:v>1.0900000000000001</c:v>
                </c:pt>
                <c:pt idx="10">
                  <c:v>1.1000000000000001</c:v>
                </c:pt>
                <c:pt idx="11">
                  <c:v>1.1100000000000001</c:v>
                </c:pt>
                <c:pt idx="12">
                  <c:v>1.1200000000000001</c:v>
                </c:pt>
                <c:pt idx="13">
                  <c:v>1.129999999999999</c:v>
                </c:pt>
                <c:pt idx="14">
                  <c:v>1.139999999999999</c:v>
                </c:pt>
                <c:pt idx="15">
                  <c:v>1.149999999999999</c:v>
                </c:pt>
                <c:pt idx="16">
                  <c:v>1.159999999999999</c:v>
                </c:pt>
                <c:pt idx="17">
                  <c:v>1.1700000000000008</c:v>
                </c:pt>
                <c:pt idx="18">
                  <c:v>1.1800000000000008</c:v>
                </c:pt>
                <c:pt idx="19">
                  <c:v>1.1900000000000008</c:v>
                </c:pt>
                <c:pt idx="20">
                  <c:v>1.2</c:v>
                </c:pt>
                <c:pt idx="21">
                  <c:v>1.21</c:v>
                </c:pt>
                <c:pt idx="22">
                  <c:v>1.22</c:v>
                </c:pt>
                <c:pt idx="23">
                  <c:v>1.23</c:v>
                </c:pt>
                <c:pt idx="24">
                  <c:v>1.24</c:v>
                </c:pt>
                <c:pt idx="25">
                  <c:v>1.25</c:v>
                </c:pt>
                <c:pt idx="26">
                  <c:v>1.26</c:v>
                </c:pt>
                <c:pt idx="27">
                  <c:v>1.27</c:v>
                </c:pt>
                <c:pt idx="28">
                  <c:v>1.28</c:v>
                </c:pt>
                <c:pt idx="29">
                  <c:v>1.29</c:v>
                </c:pt>
                <c:pt idx="30">
                  <c:v>1.3</c:v>
                </c:pt>
                <c:pt idx="31">
                  <c:v>1.31</c:v>
                </c:pt>
                <c:pt idx="32">
                  <c:v>1.32</c:v>
                </c:pt>
                <c:pt idx="33">
                  <c:v>1.33</c:v>
                </c:pt>
                <c:pt idx="34">
                  <c:v>1.34</c:v>
                </c:pt>
                <c:pt idx="35">
                  <c:v>1.35</c:v>
                </c:pt>
                <c:pt idx="36">
                  <c:v>1.36</c:v>
                </c:pt>
                <c:pt idx="37">
                  <c:v>1.37</c:v>
                </c:pt>
                <c:pt idx="38">
                  <c:v>1.3800000000000001</c:v>
                </c:pt>
                <c:pt idx="39">
                  <c:v>1.3900000000000001</c:v>
                </c:pt>
                <c:pt idx="40">
                  <c:v>1.4</c:v>
                </c:pt>
                <c:pt idx="41">
                  <c:v>1.41</c:v>
                </c:pt>
                <c:pt idx="42">
                  <c:v>1.42</c:v>
                </c:pt>
                <c:pt idx="43">
                  <c:v>1.43</c:v>
                </c:pt>
                <c:pt idx="44">
                  <c:v>1.44</c:v>
                </c:pt>
                <c:pt idx="45">
                  <c:v>1.45</c:v>
                </c:pt>
                <c:pt idx="46">
                  <c:v>1.46</c:v>
                </c:pt>
                <c:pt idx="47">
                  <c:v>1.47</c:v>
                </c:pt>
                <c:pt idx="48">
                  <c:v>1.48</c:v>
                </c:pt>
                <c:pt idx="49">
                  <c:v>1.49</c:v>
                </c:pt>
                <c:pt idx="50">
                  <c:v>1.5</c:v>
                </c:pt>
                <c:pt idx="51">
                  <c:v>1.51</c:v>
                </c:pt>
                <c:pt idx="52">
                  <c:v>1.52</c:v>
                </c:pt>
                <c:pt idx="53">
                  <c:v>1.53</c:v>
                </c:pt>
                <c:pt idx="54">
                  <c:v>1.54</c:v>
                </c:pt>
                <c:pt idx="55">
                  <c:v>1.55</c:v>
                </c:pt>
                <c:pt idx="56">
                  <c:v>1.56</c:v>
                </c:pt>
                <c:pt idx="57">
                  <c:v>1.57</c:v>
                </c:pt>
                <c:pt idx="58">
                  <c:v>1.58</c:v>
                </c:pt>
                <c:pt idx="59">
                  <c:v>1.59</c:v>
                </c:pt>
                <c:pt idx="60">
                  <c:v>1.6</c:v>
                </c:pt>
                <c:pt idx="61">
                  <c:v>1.61</c:v>
                </c:pt>
                <c:pt idx="62">
                  <c:v>1.62</c:v>
                </c:pt>
                <c:pt idx="63">
                  <c:v>1.6300000000000001</c:v>
                </c:pt>
                <c:pt idx="64">
                  <c:v>1.6400000000000001</c:v>
                </c:pt>
                <c:pt idx="65">
                  <c:v>1.6500000000000001</c:v>
                </c:pt>
                <c:pt idx="66">
                  <c:v>1.6600000000000001</c:v>
                </c:pt>
                <c:pt idx="67">
                  <c:v>1.6700000000000008</c:v>
                </c:pt>
                <c:pt idx="68">
                  <c:v>1.6800000000000008</c:v>
                </c:pt>
                <c:pt idx="69">
                  <c:v>1.6900000000000008</c:v>
                </c:pt>
                <c:pt idx="70">
                  <c:v>1.7000000000000008</c:v>
                </c:pt>
                <c:pt idx="71">
                  <c:v>1.7100000000000009</c:v>
                </c:pt>
                <c:pt idx="72">
                  <c:v>1.7200000000000009</c:v>
                </c:pt>
                <c:pt idx="73">
                  <c:v>1.7300000000000009</c:v>
                </c:pt>
                <c:pt idx="74">
                  <c:v>1.7400000000000009</c:v>
                </c:pt>
                <c:pt idx="75">
                  <c:v>1.7500000000000009</c:v>
                </c:pt>
                <c:pt idx="76">
                  <c:v>1.7600000000000009</c:v>
                </c:pt>
                <c:pt idx="77">
                  <c:v>1.7700000000000009</c:v>
                </c:pt>
                <c:pt idx="78">
                  <c:v>1.7800000000000009</c:v>
                </c:pt>
                <c:pt idx="79">
                  <c:v>1.7900000000000009</c:v>
                </c:pt>
                <c:pt idx="80">
                  <c:v>1.8</c:v>
                </c:pt>
                <c:pt idx="81">
                  <c:v>1.81</c:v>
                </c:pt>
                <c:pt idx="82">
                  <c:v>1.82</c:v>
                </c:pt>
                <c:pt idx="83">
                  <c:v>1.83</c:v>
                </c:pt>
                <c:pt idx="84">
                  <c:v>1.84</c:v>
                </c:pt>
                <c:pt idx="85">
                  <c:v>1.85</c:v>
                </c:pt>
                <c:pt idx="86">
                  <c:v>1.86</c:v>
                </c:pt>
                <c:pt idx="87">
                  <c:v>1.87</c:v>
                </c:pt>
                <c:pt idx="88">
                  <c:v>1.8800000000000001</c:v>
                </c:pt>
                <c:pt idx="89">
                  <c:v>1.8900000000000001</c:v>
                </c:pt>
                <c:pt idx="90">
                  <c:v>1.9</c:v>
                </c:pt>
                <c:pt idx="91">
                  <c:v>1.91</c:v>
                </c:pt>
                <c:pt idx="92">
                  <c:v>1.92</c:v>
                </c:pt>
                <c:pt idx="93">
                  <c:v>1.93</c:v>
                </c:pt>
                <c:pt idx="94">
                  <c:v>1.94</c:v>
                </c:pt>
                <c:pt idx="95">
                  <c:v>1.95</c:v>
                </c:pt>
                <c:pt idx="96">
                  <c:v>1.96</c:v>
                </c:pt>
                <c:pt idx="97">
                  <c:v>1.97</c:v>
                </c:pt>
                <c:pt idx="98">
                  <c:v>1.98</c:v>
                </c:pt>
                <c:pt idx="99">
                  <c:v>1.99</c:v>
                </c:pt>
                <c:pt idx="100">
                  <c:v>2</c:v>
                </c:pt>
              </c:numCache>
            </c:numRef>
          </c:xVal>
          <c:yVal>
            <c:numRef>
              <c:f>'Bpol 2'!$B$4:$B$104</c:f>
              <c:numCache>
                <c:formatCode>General</c:formatCode>
                <c:ptCount val="101"/>
                <c:pt idx="0">
                  <c:v>4042.0139160000026</c:v>
                </c:pt>
                <c:pt idx="1">
                  <c:v>1317.5207520000001</c:v>
                </c:pt>
                <c:pt idx="2">
                  <c:v>311.70843499999978</c:v>
                </c:pt>
                <c:pt idx="3">
                  <c:v>43.390864999999998</c:v>
                </c:pt>
                <c:pt idx="4">
                  <c:v>31.315929000000001</c:v>
                </c:pt>
                <c:pt idx="5">
                  <c:v>74.056763000000004</c:v>
                </c:pt>
                <c:pt idx="6">
                  <c:v>98.645325</c:v>
                </c:pt>
                <c:pt idx="7">
                  <c:v>92.039779999999979</c:v>
                </c:pt>
                <c:pt idx="8">
                  <c:v>67.125915999999989</c:v>
                </c:pt>
                <c:pt idx="9">
                  <c:v>39.134365000000003</c:v>
                </c:pt>
                <c:pt idx="10">
                  <c:v>20.313755000000015</c:v>
                </c:pt>
                <c:pt idx="11">
                  <c:v>13.765009000000004</c:v>
                </c:pt>
                <c:pt idx="12">
                  <c:v>14.398847</c:v>
                </c:pt>
                <c:pt idx="13">
                  <c:v>14.84614</c:v>
                </c:pt>
                <c:pt idx="14">
                  <c:v>11.016565</c:v>
                </c:pt>
                <c:pt idx="15">
                  <c:v>6.6814260000000001</c:v>
                </c:pt>
                <c:pt idx="16">
                  <c:v>4.6343099999999975</c:v>
                </c:pt>
                <c:pt idx="17">
                  <c:v>4.5474449999999962</c:v>
                </c:pt>
                <c:pt idx="18">
                  <c:v>3.761898</c:v>
                </c:pt>
                <c:pt idx="19">
                  <c:v>3.0530029999999981</c:v>
                </c:pt>
                <c:pt idx="20">
                  <c:v>3.4670800000000002</c:v>
                </c:pt>
                <c:pt idx="21">
                  <c:v>6.079834</c:v>
                </c:pt>
                <c:pt idx="22">
                  <c:v>9.6437719999999985</c:v>
                </c:pt>
                <c:pt idx="23">
                  <c:v>12.378812</c:v>
                </c:pt>
                <c:pt idx="24">
                  <c:v>12.371675</c:v>
                </c:pt>
                <c:pt idx="25">
                  <c:v>10.673540000000004</c:v>
                </c:pt>
                <c:pt idx="26">
                  <c:v>7.5584569999999962</c:v>
                </c:pt>
                <c:pt idx="27">
                  <c:v>5.0252439999999998</c:v>
                </c:pt>
                <c:pt idx="28">
                  <c:v>3.9082519999999987</c:v>
                </c:pt>
                <c:pt idx="29">
                  <c:v>3.807947</c:v>
                </c:pt>
                <c:pt idx="30">
                  <c:v>4.3134509999999961</c:v>
                </c:pt>
                <c:pt idx="31">
                  <c:v>4.4245879999999946</c:v>
                </c:pt>
                <c:pt idx="32">
                  <c:v>4.2889530000000002</c:v>
                </c:pt>
                <c:pt idx="33">
                  <c:v>3.9956509999999978</c:v>
                </c:pt>
                <c:pt idx="34">
                  <c:v>4.8566830000000003</c:v>
                </c:pt>
                <c:pt idx="35">
                  <c:v>5.7655779999999961</c:v>
                </c:pt>
                <c:pt idx="36">
                  <c:v>7.0633530000000002</c:v>
                </c:pt>
                <c:pt idx="37">
                  <c:v>7.3942549999999958</c:v>
                </c:pt>
                <c:pt idx="38">
                  <c:v>6.7917930000000037</c:v>
                </c:pt>
                <c:pt idx="39">
                  <c:v>5.522799</c:v>
                </c:pt>
                <c:pt idx="40">
                  <c:v>4.1957309999999959</c:v>
                </c:pt>
                <c:pt idx="41">
                  <c:v>3.9137399999999998</c:v>
                </c:pt>
                <c:pt idx="42">
                  <c:v>4.577314999999996</c:v>
                </c:pt>
                <c:pt idx="43">
                  <c:v>5.7500939999999998</c:v>
                </c:pt>
                <c:pt idx="44">
                  <c:v>5.7741629999999997</c:v>
                </c:pt>
                <c:pt idx="45">
                  <c:v>5.4941189999999969</c:v>
                </c:pt>
                <c:pt idx="46">
                  <c:v>4.6018189999999963</c:v>
                </c:pt>
                <c:pt idx="47">
                  <c:v>3.857316</c:v>
                </c:pt>
                <c:pt idx="48">
                  <c:v>3.7814019999999999</c:v>
                </c:pt>
                <c:pt idx="49">
                  <c:v>4.7289129999999968</c:v>
                </c:pt>
                <c:pt idx="50">
                  <c:v>6.2144099999999964</c:v>
                </c:pt>
                <c:pt idx="51">
                  <c:v>7.348446</c:v>
                </c:pt>
                <c:pt idx="52">
                  <c:v>7.3029419999999963</c:v>
                </c:pt>
                <c:pt idx="53">
                  <c:v>6.1211259999999958</c:v>
                </c:pt>
                <c:pt idx="54">
                  <c:v>4.7960380000000002</c:v>
                </c:pt>
                <c:pt idx="55">
                  <c:v>3.934368999999998</c:v>
                </c:pt>
                <c:pt idx="56">
                  <c:v>3.7620339999999999</c:v>
                </c:pt>
                <c:pt idx="57">
                  <c:v>4.8399599999999996</c:v>
                </c:pt>
                <c:pt idx="58">
                  <c:v>5.684357999999996</c:v>
                </c:pt>
                <c:pt idx="59">
                  <c:v>5.618178999999996</c:v>
                </c:pt>
                <c:pt idx="60">
                  <c:v>5.4517059999999997</c:v>
                </c:pt>
                <c:pt idx="61">
                  <c:v>4.5336620000000041</c:v>
                </c:pt>
                <c:pt idx="62">
                  <c:v>3.440966</c:v>
                </c:pt>
                <c:pt idx="63">
                  <c:v>3.804469999999998</c:v>
                </c:pt>
                <c:pt idx="64">
                  <c:v>4.5279889999999936</c:v>
                </c:pt>
                <c:pt idx="65">
                  <c:v>5.9453120000000004</c:v>
                </c:pt>
                <c:pt idx="66">
                  <c:v>7.5350570000000001</c:v>
                </c:pt>
                <c:pt idx="67">
                  <c:v>8.0368090000000016</c:v>
                </c:pt>
                <c:pt idx="68">
                  <c:v>7.1134509999999969</c:v>
                </c:pt>
                <c:pt idx="69">
                  <c:v>5.5778509999999963</c:v>
                </c:pt>
                <c:pt idx="70">
                  <c:v>4.0456560000000001</c:v>
                </c:pt>
                <c:pt idx="71">
                  <c:v>2.8359909999999982</c:v>
                </c:pt>
                <c:pt idx="72">
                  <c:v>3.4872019999999999</c:v>
                </c:pt>
                <c:pt idx="73">
                  <c:v>5.0623389999999961</c:v>
                </c:pt>
                <c:pt idx="74">
                  <c:v>7.3674659999999959</c:v>
                </c:pt>
                <c:pt idx="75">
                  <c:v>8.7929540000000017</c:v>
                </c:pt>
                <c:pt idx="76">
                  <c:v>8.257479</c:v>
                </c:pt>
                <c:pt idx="77">
                  <c:v>6.774438</c:v>
                </c:pt>
                <c:pt idx="78">
                  <c:v>4.5061559999999963</c:v>
                </c:pt>
                <c:pt idx="79">
                  <c:v>3.2488980000000001</c:v>
                </c:pt>
                <c:pt idx="80">
                  <c:v>3.0687160000000002</c:v>
                </c:pt>
                <c:pt idx="81">
                  <c:v>4.9500799999999998</c:v>
                </c:pt>
                <c:pt idx="82">
                  <c:v>8.6598950000000006</c:v>
                </c:pt>
                <c:pt idx="83">
                  <c:v>10.869004000000007</c:v>
                </c:pt>
                <c:pt idx="84">
                  <c:v>11.704515000000001</c:v>
                </c:pt>
                <c:pt idx="85">
                  <c:v>9.8016709999999989</c:v>
                </c:pt>
                <c:pt idx="86">
                  <c:v>6.8783399999999997</c:v>
                </c:pt>
                <c:pt idx="87">
                  <c:v>4.6963410000000003</c:v>
                </c:pt>
                <c:pt idx="88">
                  <c:v>4.0784989999999999</c:v>
                </c:pt>
                <c:pt idx="89">
                  <c:v>6.1412250000000004</c:v>
                </c:pt>
                <c:pt idx="90">
                  <c:v>10.155622000000006</c:v>
                </c:pt>
                <c:pt idx="91">
                  <c:v>14.762574000000004</c:v>
                </c:pt>
                <c:pt idx="92">
                  <c:v>18.317698000000014</c:v>
                </c:pt>
                <c:pt idx="93">
                  <c:v>18.640004999999999</c:v>
                </c:pt>
                <c:pt idx="94">
                  <c:v>15.935981</c:v>
                </c:pt>
                <c:pt idx="95">
                  <c:v>11.679646000000007</c:v>
                </c:pt>
                <c:pt idx="96">
                  <c:v>7.8718680000000036</c:v>
                </c:pt>
                <c:pt idx="97">
                  <c:v>7.3874589999999962</c:v>
                </c:pt>
                <c:pt idx="98">
                  <c:v>9.9299440000000008</c:v>
                </c:pt>
                <c:pt idx="99">
                  <c:v>14.713150000000001</c:v>
                </c:pt>
                <c:pt idx="100">
                  <c:v>20.006595999999988</c:v>
                </c:pt>
              </c:numCache>
            </c:numRef>
          </c:yVal>
          <c:smooth val="1"/>
        </c:ser>
        <c:axId val="34531584"/>
        <c:axId val="34673024"/>
      </c:scatterChart>
      <c:scatterChart>
        <c:scatterStyle val="lineMarker"/>
        <c:ser>
          <c:idx val="1"/>
          <c:order val="1"/>
          <c:tx>
            <c:strRef>
              <c:f>'Apol 2'!$C$3</c:f>
              <c:strCache>
                <c:ptCount val="1"/>
                <c:pt idx="0">
                  <c:v>Gain - A Pol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'Apol 2'!$A$4:$A$104</c:f>
              <c:numCache>
                <c:formatCode>General</c:formatCode>
                <c:ptCount val="101"/>
                <c:pt idx="0">
                  <c:v>1</c:v>
                </c:pt>
                <c:pt idx="1">
                  <c:v>1.01</c:v>
                </c:pt>
                <c:pt idx="2">
                  <c:v>1.02</c:v>
                </c:pt>
                <c:pt idx="3">
                  <c:v>1.03</c:v>
                </c:pt>
                <c:pt idx="4">
                  <c:v>1.04</c:v>
                </c:pt>
                <c:pt idx="5">
                  <c:v>1.05</c:v>
                </c:pt>
                <c:pt idx="6">
                  <c:v>1.06</c:v>
                </c:pt>
                <c:pt idx="7">
                  <c:v>1.07</c:v>
                </c:pt>
                <c:pt idx="8">
                  <c:v>1.08</c:v>
                </c:pt>
                <c:pt idx="9">
                  <c:v>1.0900000000000001</c:v>
                </c:pt>
                <c:pt idx="10">
                  <c:v>1.1000000000000001</c:v>
                </c:pt>
                <c:pt idx="11">
                  <c:v>1.1100000000000001</c:v>
                </c:pt>
                <c:pt idx="12">
                  <c:v>1.1200000000000001</c:v>
                </c:pt>
                <c:pt idx="13">
                  <c:v>1.129999999999999</c:v>
                </c:pt>
                <c:pt idx="14">
                  <c:v>1.139999999999999</c:v>
                </c:pt>
                <c:pt idx="15">
                  <c:v>1.149999999999999</c:v>
                </c:pt>
                <c:pt idx="16">
                  <c:v>1.159999999999999</c:v>
                </c:pt>
                <c:pt idx="17">
                  <c:v>1.1700000000000008</c:v>
                </c:pt>
                <c:pt idx="18">
                  <c:v>1.1800000000000008</c:v>
                </c:pt>
                <c:pt idx="19">
                  <c:v>1.1900000000000008</c:v>
                </c:pt>
                <c:pt idx="20">
                  <c:v>1.2</c:v>
                </c:pt>
                <c:pt idx="21">
                  <c:v>1.21</c:v>
                </c:pt>
                <c:pt idx="22">
                  <c:v>1.22</c:v>
                </c:pt>
                <c:pt idx="23">
                  <c:v>1.23</c:v>
                </c:pt>
                <c:pt idx="24">
                  <c:v>1.24</c:v>
                </c:pt>
                <c:pt idx="25">
                  <c:v>1.25</c:v>
                </c:pt>
                <c:pt idx="26">
                  <c:v>1.26</c:v>
                </c:pt>
                <c:pt idx="27">
                  <c:v>1.27</c:v>
                </c:pt>
                <c:pt idx="28">
                  <c:v>1.28</c:v>
                </c:pt>
                <c:pt idx="29">
                  <c:v>1.29</c:v>
                </c:pt>
                <c:pt idx="30">
                  <c:v>1.3</c:v>
                </c:pt>
                <c:pt idx="31">
                  <c:v>1.31</c:v>
                </c:pt>
                <c:pt idx="32">
                  <c:v>1.32</c:v>
                </c:pt>
                <c:pt idx="33">
                  <c:v>1.33</c:v>
                </c:pt>
                <c:pt idx="34">
                  <c:v>1.34</c:v>
                </c:pt>
                <c:pt idx="35">
                  <c:v>1.35</c:v>
                </c:pt>
                <c:pt idx="36">
                  <c:v>1.36</c:v>
                </c:pt>
                <c:pt idx="37">
                  <c:v>1.37</c:v>
                </c:pt>
                <c:pt idx="38">
                  <c:v>1.3800000000000001</c:v>
                </c:pt>
                <c:pt idx="39">
                  <c:v>1.3900000000000001</c:v>
                </c:pt>
                <c:pt idx="40">
                  <c:v>1.4</c:v>
                </c:pt>
                <c:pt idx="41">
                  <c:v>1.41</c:v>
                </c:pt>
                <c:pt idx="42">
                  <c:v>1.42</c:v>
                </c:pt>
                <c:pt idx="43">
                  <c:v>1.43</c:v>
                </c:pt>
                <c:pt idx="44">
                  <c:v>1.44</c:v>
                </c:pt>
                <c:pt idx="45">
                  <c:v>1.45</c:v>
                </c:pt>
                <c:pt idx="46">
                  <c:v>1.46</c:v>
                </c:pt>
                <c:pt idx="47">
                  <c:v>1.47</c:v>
                </c:pt>
                <c:pt idx="48">
                  <c:v>1.48</c:v>
                </c:pt>
                <c:pt idx="49">
                  <c:v>1.49</c:v>
                </c:pt>
                <c:pt idx="50">
                  <c:v>1.5</c:v>
                </c:pt>
                <c:pt idx="51">
                  <c:v>1.51</c:v>
                </c:pt>
                <c:pt idx="52">
                  <c:v>1.52</c:v>
                </c:pt>
                <c:pt idx="53">
                  <c:v>1.53</c:v>
                </c:pt>
                <c:pt idx="54">
                  <c:v>1.54</c:v>
                </c:pt>
                <c:pt idx="55">
                  <c:v>1.55</c:v>
                </c:pt>
                <c:pt idx="56">
                  <c:v>1.56</c:v>
                </c:pt>
                <c:pt idx="57">
                  <c:v>1.57</c:v>
                </c:pt>
                <c:pt idx="58">
                  <c:v>1.58</c:v>
                </c:pt>
                <c:pt idx="59">
                  <c:v>1.59</c:v>
                </c:pt>
                <c:pt idx="60">
                  <c:v>1.6</c:v>
                </c:pt>
                <c:pt idx="61">
                  <c:v>1.61</c:v>
                </c:pt>
                <c:pt idx="62">
                  <c:v>1.62</c:v>
                </c:pt>
                <c:pt idx="63">
                  <c:v>1.6300000000000001</c:v>
                </c:pt>
                <c:pt idx="64">
                  <c:v>1.6400000000000001</c:v>
                </c:pt>
                <c:pt idx="65">
                  <c:v>1.6500000000000001</c:v>
                </c:pt>
                <c:pt idx="66">
                  <c:v>1.6600000000000001</c:v>
                </c:pt>
                <c:pt idx="67">
                  <c:v>1.6700000000000008</c:v>
                </c:pt>
                <c:pt idx="68">
                  <c:v>1.6800000000000008</c:v>
                </c:pt>
                <c:pt idx="69">
                  <c:v>1.6900000000000008</c:v>
                </c:pt>
                <c:pt idx="70">
                  <c:v>1.7000000000000008</c:v>
                </c:pt>
                <c:pt idx="71">
                  <c:v>1.7100000000000009</c:v>
                </c:pt>
                <c:pt idx="72">
                  <c:v>1.7200000000000009</c:v>
                </c:pt>
                <c:pt idx="73">
                  <c:v>1.7300000000000009</c:v>
                </c:pt>
                <c:pt idx="74">
                  <c:v>1.7400000000000009</c:v>
                </c:pt>
                <c:pt idx="75">
                  <c:v>1.7500000000000009</c:v>
                </c:pt>
                <c:pt idx="76">
                  <c:v>1.7600000000000009</c:v>
                </c:pt>
                <c:pt idx="77">
                  <c:v>1.7700000000000009</c:v>
                </c:pt>
                <c:pt idx="78">
                  <c:v>1.7800000000000009</c:v>
                </c:pt>
                <c:pt idx="79">
                  <c:v>1.7900000000000009</c:v>
                </c:pt>
                <c:pt idx="80">
                  <c:v>1.8</c:v>
                </c:pt>
                <c:pt idx="81">
                  <c:v>1.81</c:v>
                </c:pt>
                <c:pt idx="82">
                  <c:v>1.82</c:v>
                </c:pt>
                <c:pt idx="83">
                  <c:v>1.83</c:v>
                </c:pt>
                <c:pt idx="84">
                  <c:v>1.84</c:v>
                </c:pt>
                <c:pt idx="85">
                  <c:v>1.85</c:v>
                </c:pt>
                <c:pt idx="86">
                  <c:v>1.86</c:v>
                </c:pt>
                <c:pt idx="87">
                  <c:v>1.87</c:v>
                </c:pt>
                <c:pt idx="88">
                  <c:v>1.8800000000000001</c:v>
                </c:pt>
                <c:pt idx="89">
                  <c:v>1.8900000000000001</c:v>
                </c:pt>
                <c:pt idx="90">
                  <c:v>1.9</c:v>
                </c:pt>
                <c:pt idx="91">
                  <c:v>1.91</c:v>
                </c:pt>
                <c:pt idx="92">
                  <c:v>1.92</c:v>
                </c:pt>
                <c:pt idx="93">
                  <c:v>1.93</c:v>
                </c:pt>
                <c:pt idx="94">
                  <c:v>1.94</c:v>
                </c:pt>
                <c:pt idx="95">
                  <c:v>1.95</c:v>
                </c:pt>
                <c:pt idx="96">
                  <c:v>1.96</c:v>
                </c:pt>
                <c:pt idx="97">
                  <c:v>1.97</c:v>
                </c:pt>
                <c:pt idx="98">
                  <c:v>1.98</c:v>
                </c:pt>
                <c:pt idx="99">
                  <c:v>1.99</c:v>
                </c:pt>
                <c:pt idx="100">
                  <c:v>2</c:v>
                </c:pt>
              </c:numCache>
            </c:numRef>
          </c:xVal>
          <c:yVal>
            <c:numRef>
              <c:f>'Apol 2'!$C$4:$C$104</c:f>
              <c:numCache>
                <c:formatCode>General</c:formatCode>
                <c:ptCount val="101"/>
                <c:pt idx="0">
                  <c:v>28.402455999999987</c:v>
                </c:pt>
                <c:pt idx="1">
                  <c:v>34.446843000000001</c:v>
                </c:pt>
                <c:pt idx="2">
                  <c:v>41.010843999999999</c:v>
                </c:pt>
                <c:pt idx="3">
                  <c:v>50.814937999999998</c:v>
                </c:pt>
                <c:pt idx="4">
                  <c:v>50.921429000000003</c:v>
                </c:pt>
                <c:pt idx="5">
                  <c:v>46.79856300000003</c:v>
                </c:pt>
                <c:pt idx="6">
                  <c:v>47.623977000000011</c:v>
                </c:pt>
                <c:pt idx="7">
                  <c:v>47.958612000000002</c:v>
                </c:pt>
                <c:pt idx="8">
                  <c:v>50.497739000000003</c:v>
                </c:pt>
                <c:pt idx="9">
                  <c:v>52.258861000000003</c:v>
                </c:pt>
                <c:pt idx="10">
                  <c:v>53.666065000000003</c:v>
                </c:pt>
                <c:pt idx="11">
                  <c:v>57.023440000000001</c:v>
                </c:pt>
                <c:pt idx="12">
                  <c:v>58.223252000000038</c:v>
                </c:pt>
                <c:pt idx="13">
                  <c:v>60.850841999999972</c:v>
                </c:pt>
                <c:pt idx="14">
                  <c:v>61.745678000000012</c:v>
                </c:pt>
                <c:pt idx="15">
                  <c:v>63.359506000000003</c:v>
                </c:pt>
                <c:pt idx="16">
                  <c:v>64.672290999999959</c:v>
                </c:pt>
                <c:pt idx="17">
                  <c:v>65.762617000000006</c:v>
                </c:pt>
                <c:pt idx="18">
                  <c:v>66.780179000000004</c:v>
                </c:pt>
                <c:pt idx="19">
                  <c:v>66.916954000000075</c:v>
                </c:pt>
                <c:pt idx="20">
                  <c:v>66.94445500000009</c:v>
                </c:pt>
                <c:pt idx="21">
                  <c:v>67.013739999999999</c:v>
                </c:pt>
                <c:pt idx="22">
                  <c:v>67.392384999999948</c:v>
                </c:pt>
                <c:pt idx="23">
                  <c:v>68.526369000000003</c:v>
                </c:pt>
                <c:pt idx="24">
                  <c:v>67.143872999999942</c:v>
                </c:pt>
                <c:pt idx="25">
                  <c:v>66.938781999999989</c:v>
                </c:pt>
                <c:pt idx="26">
                  <c:v>66.653321999999989</c:v>
                </c:pt>
                <c:pt idx="27">
                  <c:v>67.482282999999981</c:v>
                </c:pt>
                <c:pt idx="28">
                  <c:v>67.461387000000002</c:v>
                </c:pt>
                <c:pt idx="29">
                  <c:v>67.894808999999981</c:v>
                </c:pt>
                <c:pt idx="30">
                  <c:v>67.357460000000003</c:v>
                </c:pt>
                <c:pt idx="31">
                  <c:v>66.255056999999979</c:v>
                </c:pt>
                <c:pt idx="32">
                  <c:v>67.320681999999948</c:v>
                </c:pt>
                <c:pt idx="33">
                  <c:v>67.003431999999989</c:v>
                </c:pt>
                <c:pt idx="34">
                  <c:v>66.345763000000005</c:v>
                </c:pt>
                <c:pt idx="35">
                  <c:v>66.930588999999998</c:v>
                </c:pt>
                <c:pt idx="36">
                  <c:v>66.205985999999982</c:v>
                </c:pt>
                <c:pt idx="37">
                  <c:v>65.562927999999999</c:v>
                </c:pt>
                <c:pt idx="38">
                  <c:v>65.864444000000006</c:v>
                </c:pt>
                <c:pt idx="39">
                  <c:v>66.210866999999993</c:v>
                </c:pt>
                <c:pt idx="40">
                  <c:v>65.910376999999983</c:v>
                </c:pt>
                <c:pt idx="41">
                  <c:v>65.185010999999989</c:v>
                </c:pt>
                <c:pt idx="42">
                  <c:v>65.432272999999981</c:v>
                </c:pt>
                <c:pt idx="43">
                  <c:v>65.858432999999906</c:v>
                </c:pt>
                <c:pt idx="44">
                  <c:v>65.853459000000001</c:v>
                </c:pt>
                <c:pt idx="45">
                  <c:v>65.44069500000009</c:v>
                </c:pt>
                <c:pt idx="46">
                  <c:v>65.525797999999895</c:v>
                </c:pt>
                <c:pt idx="47">
                  <c:v>65.295236000000003</c:v>
                </c:pt>
                <c:pt idx="48">
                  <c:v>65.646814000000006</c:v>
                </c:pt>
                <c:pt idx="49">
                  <c:v>65.862409</c:v>
                </c:pt>
                <c:pt idx="50">
                  <c:v>65.591155000000057</c:v>
                </c:pt>
                <c:pt idx="51">
                  <c:v>65.052041999999958</c:v>
                </c:pt>
                <c:pt idx="52">
                  <c:v>65.823424000000003</c:v>
                </c:pt>
                <c:pt idx="53">
                  <c:v>64.633507999999978</c:v>
                </c:pt>
                <c:pt idx="54">
                  <c:v>65.479739999999978</c:v>
                </c:pt>
                <c:pt idx="55">
                  <c:v>65.102239999999981</c:v>
                </c:pt>
                <c:pt idx="56">
                  <c:v>63.945686000000002</c:v>
                </c:pt>
                <c:pt idx="57">
                  <c:v>64.925561000000002</c:v>
                </c:pt>
                <c:pt idx="58">
                  <c:v>65.125423999999981</c:v>
                </c:pt>
                <c:pt idx="59">
                  <c:v>65.008634000000001</c:v>
                </c:pt>
                <c:pt idx="60">
                  <c:v>65.267706000000004</c:v>
                </c:pt>
                <c:pt idx="61">
                  <c:v>64.827495999999982</c:v>
                </c:pt>
                <c:pt idx="62">
                  <c:v>64.596097999999998</c:v>
                </c:pt>
                <c:pt idx="63">
                  <c:v>65.109276999999949</c:v>
                </c:pt>
                <c:pt idx="64">
                  <c:v>66.196711999999948</c:v>
                </c:pt>
                <c:pt idx="65">
                  <c:v>65.155783999999926</c:v>
                </c:pt>
                <c:pt idx="66">
                  <c:v>64.927475000000001</c:v>
                </c:pt>
                <c:pt idx="67">
                  <c:v>65.045614000000057</c:v>
                </c:pt>
                <c:pt idx="68">
                  <c:v>65.478913000000006</c:v>
                </c:pt>
                <c:pt idx="69">
                  <c:v>65.291956999999996</c:v>
                </c:pt>
                <c:pt idx="70">
                  <c:v>65.773570999999947</c:v>
                </c:pt>
                <c:pt idx="71">
                  <c:v>65.293869000000058</c:v>
                </c:pt>
                <c:pt idx="72">
                  <c:v>64.947926000000081</c:v>
                </c:pt>
                <c:pt idx="73">
                  <c:v>65.40531</c:v>
                </c:pt>
                <c:pt idx="74">
                  <c:v>65.341211000000058</c:v>
                </c:pt>
                <c:pt idx="75">
                  <c:v>65.996618999999995</c:v>
                </c:pt>
                <c:pt idx="76">
                  <c:v>65.775622999999982</c:v>
                </c:pt>
                <c:pt idx="77">
                  <c:v>65.377436999999958</c:v>
                </c:pt>
                <c:pt idx="78">
                  <c:v>65.988328999999979</c:v>
                </c:pt>
                <c:pt idx="79">
                  <c:v>66.871120000000005</c:v>
                </c:pt>
                <c:pt idx="80">
                  <c:v>65.44396600000006</c:v>
                </c:pt>
                <c:pt idx="81">
                  <c:v>66.015281000000002</c:v>
                </c:pt>
                <c:pt idx="82">
                  <c:v>65.080527000000004</c:v>
                </c:pt>
                <c:pt idx="83">
                  <c:v>65.026843999999983</c:v>
                </c:pt>
                <c:pt idx="84">
                  <c:v>64.378711999999894</c:v>
                </c:pt>
                <c:pt idx="85">
                  <c:v>63.833441999999998</c:v>
                </c:pt>
                <c:pt idx="86">
                  <c:v>64.542471999999989</c:v>
                </c:pt>
                <c:pt idx="87">
                  <c:v>63.631557000000001</c:v>
                </c:pt>
                <c:pt idx="88">
                  <c:v>63.318143000000006</c:v>
                </c:pt>
                <c:pt idx="89">
                  <c:v>62.409380000000006</c:v>
                </c:pt>
                <c:pt idx="90">
                  <c:v>61.222369000000029</c:v>
                </c:pt>
                <c:pt idx="91">
                  <c:v>60.70552200000003</c:v>
                </c:pt>
                <c:pt idx="92">
                  <c:v>59.963697000000003</c:v>
                </c:pt>
                <c:pt idx="93">
                  <c:v>59.132823000000002</c:v>
                </c:pt>
                <c:pt idx="94">
                  <c:v>58.465338000000038</c:v>
                </c:pt>
                <c:pt idx="95">
                  <c:v>58.224498000000011</c:v>
                </c:pt>
                <c:pt idx="96">
                  <c:v>58.740837000000006</c:v>
                </c:pt>
                <c:pt idx="97">
                  <c:v>56.827323</c:v>
                </c:pt>
                <c:pt idx="98">
                  <c:v>55.958274000000003</c:v>
                </c:pt>
                <c:pt idx="99">
                  <c:v>54.523308000000029</c:v>
                </c:pt>
                <c:pt idx="100">
                  <c:v>53.931496999999993</c:v>
                </c:pt>
              </c:numCache>
            </c:numRef>
          </c:yVal>
        </c:ser>
        <c:ser>
          <c:idx val="3"/>
          <c:order val="3"/>
          <c:tx>
            <c:strRef>
              <c:f>'Bpol 2'!$C$3</c:f>
              <c:strCache>
                <c:ptCount val="1"/>
                <c:pt idx="0">
                  <c:v>Gain - B Pol</c:v>
                </c:pt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'Bpol 2'!$A$4:$A$104</c:f>
              <c:numCache>
                <c:formatCode>General</c:formatCode>
                <c:ptCount val="101"/>
                <c:pt idx="0">
                  <c:v>1</c:v>
                </c:pt>
                <c:pt idx="1">
                  <c:v>1.01</c:v>
                </c:pt>
                <c:pt idx="2">
                  <c:v>1.02</c:v>
                </c:pt>
                <c:pt idx="3">
                  <c:v>1.03</c:v>
                </c:pt>
                <c:pt idx="4">
                  <c:v>1.04</c:v>
                </c:pt>
                <c:pt idx="5">
                  <c:v>1.05</c:v>
                </c:pt>
                <c:pt idx="6">
                  <c:v>1.06</c:v>
                </c:pt>
                <c:pt idx="7">
                  <c:v>1.07</c:v>
                </c:pt>
                <c:pt idx="8">
                  <c:v>1.08</c:v>
                </c:pt>
                <c:pt idx="9">
                  <c:v>1.0900000000000001</c:v>
                </c:pt>
                <c:pt idx="10">
                  <c:v>1.1000000000000001</c:v>
                </c:pt>
                <c:pt idx="11">
                  <c:v>1.1100000000000001</c:v>
                </c:pt>
                <c:pt idx="12">
                  <c:v>1.1200000000000001</c:v>
                </c:pt>
                <c:pt idx="13">
                  <c:v>1.129999999999999</c:v>
                </c:pt>
                <c:pt idx="14">
                  <c:v>1.139999999999999</c:v>
                </c:pt>
                <c:pt idx="15">
                  <c:v>1.149999999999999</c:v>
                </c:pt>
                <c:pt idx="16">
                  <c:v>1.159999999999999</c:v>
                </c:pt>
                <c:pt idx="17">
                  <c:v>1.1700000000000008</c:v>
                </c:pt>
                <c:pt idx="18">
                  <c:v>1.1800000000000008</c:v>
                </c:pt>
                <c:pt idx="19">
                  <c:v>1.1900000000000008</c:v>
                </c:pt>
                <c:pt idx="20">
                  <c:v>1.2</c:v>
                </c:pt>
                <c:pt idx="21">
                  <c:v>1.21</c:v>
                </c:pt>
                <c:pt idx="22">
                  <c:v>1.22</c:v>
                </c:pt>
                <c:pt idx="23">
                  <c:v>1.23</c:v>
                </c:pt>
                <c:pt idx="24">
                  <c:v>1.24</c:v>
                </c:pt>
                <c:pt idx="25">
                  <c:v>1.25</c:v>
                </c:pt>
                <c:pt idx="26">
                  <c:v>1.26</c:v>
                </c:pt>
                <c:pt idx="27">
                  <c:v>1.27</c:v>
                </c:pt>
                <c:pt idx="28">
                  <c:v>1.28</c:v>
                </c:pt>
                <c:pt idx="29">
                  <c:v>1.29</c:v>
                </c:pt>
                <c:pt idx="30">
                  <c:v>1.3</c:v>
                </c:pt>
                <c:pt idx="31">
                  <c:v>1.31</c:v>
                </c:pt>
                <c:pt idx="32">
                  <c:v>1.32</c:v>
                </c:pt>
                <c:pt idx="33">
                  <c:v>1.33</c:v>
                </c:pt>
                <c:pt idx="34">
                  <c:v>1.34</c:v>
                </c:pt>
                <c:pt idx="35">
                  <c:v>1.35</c:v>
                </c:pt>
                <c:pt idx="36">
                  <c:v>1.36</c:v>
                </c:pt>
                <c:pt idx="37">
                  <c:v>1.37</c:v>
                </c:pt>
                <c:pt idx="38">
                  <c:v>1.3800000000000001</c:v>
                </c:pt>
                <c:pt idx="39">
                  <c:v>1.3900000000000001</c:v>
                </c:pt>
                <c:pt idx="40">
                  <c:v>1.4</c:v>
                </c:pt>
                <c:pt idx="41">
                  <c:v>1.41</c:v>
                </c:pt>
                <c:pt idx="42">
                  <c:v>1.42</c:v>
                </c:pt>
                <c:pt idx="43">
                  <c:v>1.43</c:v>
                </c:pt>
                <c:pt idx="44">
                  <c:v>1.44</c:v>
                </c:pt>
                <c:pt idx="45">
                  <c:v>1.45</c:v>
                </c:pt>
                <c:pt idx="46">
                  <c:v>1.46</c:v>
                </c:pt>
                <c:pt idx="47">
                  <c:v>1.47</c:v>
                </c:pt>
                <c:pt idx="48">
                  <c:v>1.48</c:v>
                </c:pt>
                <c:pt idx="49">
                  <c:v>1.49</c:v>
                </c:pt>
                <c:pt idx="50">
                  <c:v>1.5</c:v>
                </c:pt>
                <c:pt idx="51">
                  <c:v>1.51</c:v>
                </c:pt>
                <c:pt idx="52">
                  <c:v>1.52</c:v>
                </c:pt>
                <c:pt idx="53">
                  <c:v>1.53</c:v>
                </c:pt>
                <c:pt idx="54">
                  <c:v>1.54</c:v>
                </c:pt>
                <c:pt idx="55">
                  <c:v>1.55</c:v>
                </c:pt>
                <c:pt idx="56">
                  <c:v>1.56</c:v>
                </c:pt>
                <c:pt idx="57">
                  <c:v>1.57</c:v>
                </c:pt>
                <c:pt idx="58">
                  <c:v>1.58</c:v>
                </c:pt>
                <c:pt idx="59">
                  <c:v>1.59</c:v>
                </c:pt>
                <c:pt idx="60">
                  <c:v>1.6</c:v>
                </c:pt>
                <c:pt idx="61">
                  <c:v>1.61</c:v>
                </c:pt>
                <c:pt idx="62">
                  <c:v>1.62</c:v>
                </c:pt>
                <c:pt idx="63">
                  <c:v>1.6300000000000001</c:v>
                </c:pt>
                <c:pt idx="64">
                  <c:v>1.6400000000000001</c:v>
                </c:pt>
                <c:pt idx="65">
                  <c:v>1.6500000000000001</c:v>
                </c:pt>
                <c:pt idx="66">
                  <c:v>1.6600000000000001</c:v>
                </c:pt>
                <c:pt idx="67">
                  <c:v>1.6700000000000008</c:v>
                </c:pt>
                <c:pt idx="68">
                  <c:v>1.6800000000000008</c:v>
                </c:pt>
                <c:pt idx="69">
                  <c:v>1.6900000000000008</c:v>
                </c:pt>
                <c:pt idx="70">
                  <c:v>1.7000000000000008</c:v>
                </c:pt>
                <c:pt idx="71">
                  <c:v>1.7100000000000009</c:v>
                </c:pt>
                <c:pt idx="72">
                  <c:v>1.7200000000000009</c:v>
                </c:pt>
                <c:pt idx="73">
                  <c:v>1.7300000000000009</c:v>
                </c:pt>
                <c:pt idx="74">
                  <c:v>1.7400000000000009</c:v>
                </c:pt>
                <c:pt idx="75">
                  <c:v>1.7500000000000009</c:v>
                </c:pt>
                <c:pt idx="76">
                  <c:v>1.7600000000000009</c:v>
                </c:pt>
                <c:pt idx="77">
                  <c:v>1.7700000000000009</c:v>
                </c:pt>
                <c:pt idx="78">
                  <c:v>1.7800000000000009</c:v>
                </c:pt>
                <c:pt idx="79">
                  <c:v>1.7900000000000009</c:v>
                </c:pt>
                <c:pt idx="80">
                  <c:v>1.8</c:v>
                </c:pt>
                <c:pt idx="81">
                  <c:v>1.81</c:v>
                </c:pt>
                <c:pt idx="82">
                  <c:v>1.82</c:v>
                </c:pt>
                <c:pt idx="83">
                  <c:v>1.83</c:v>
                </c:pt>
                <c:pt idx="84">
                  <c:v>1.84</c:v>
                </c:pt>
                <c:pt idx="85">
                  <c:v>1.85</c:v>
                </c:pt>
                <c:pt idx="86">
                  <c:v>1.86</c:v>
                </c:pt>
                <c:pt idx="87">
                  <c:v>1.87</c:v>
                </c:pt>
                <c:pt idx="88">
                  <c:v>1.8800000000000001</c:v>
                </c:pt>
                <c:pt idx="89">
                  <c:v>1.8900000000000001</c:v>
                </c:pt>
                <c:pt idx="90">
                  <c:v>1.9</c:v>
                </c:pt>
                <c:pt idx="91">
                  <c:v>1.91</c:v>
                </c:pt>
                <c:pt idx="92">
                  <c:v>1.92</c:v>
                </c:pt>
                <c:pt idx="93">
                  <c:v>1.93</c:v>
                </c:pt>
                <c:pt idx="94">
                  <c:v>1.94</c:v>
                </c:pt>
                <c:pt idx="95">
                  <c:v>1.95</c:v>
                </c:pt>
                <c:pt idx="96">
                  <c:v>1.96</c:v>
                </c:pt>
                <c:pt idx="97">
                  <c:v>1.97</c:v>
                </c:pt>
                <c:pt idx="98">
                  <c:v>1.98</c:v>
                </c:pt>
                <c:pt idx="99">
                  <c:v>1.99</c:v>
                </c:pt>
                <c:pt idx="100">
                  <c:v>2</c:v>
                </c:pt>
              </c:numCache>
            </c:numRef>
          </c:xVal>
          <c:yVal>
            <c:numRef>
              <c:f>'Bpol 2'!$C$4:$C$104</c:f>
              <c:numCache>
                <c:formatCode>General</c:formatCode>
                <c:ptCount val="101"/>
                <c:pt idx="0">
                  <c:v>30.457892999999999</c:v>
                </c:pt>
                <c:pt idx="1">
                  <c:v>36.384568999999999</c:v>
                </c:pt>
                <c:pt idx="2">
                  <c:v>42.97927</c:v>
                </c:pt>
                <c:pt idx="3">
                  <c:v>52.255635000000012</c:v>
                </c:pt>
                <c:pt idx="4">
                  <c:v>51.220360000000035</c:v>
                </c:pt>
                <c:pt idx="5">
                  <c:v>47.558384000000004</c:v>
                </c:pt>
                <c:pt idx="6">
                  <c:v>48.582317000000003</c:v>
                </c:pt>
                <c:pt idx="7">
                  <c:v>49.308816</c:v>
                </c:pt>
                <c:pt idx="8">
                  <c:v>52.285376000000035</c:v>
                </c:pt>
                <c:pt idx="9">
                  <c:v>54.277694000000004</c:v>
                </c:pt>
                <c:pt idx="10">
                  <c:v>55.795826000000012</c:v>
                </c:pt>
                <c:pt idx="11">
                  <c:v>59.22023800000003</c:v>
                </c:pt>
                <c:pt idx="12">
                  <c:v>60.272740000000013</c:v>
                </c:pt>
                <c:pt idx="13">
                  <c:v>62.522427</c:v>
                </c:pt>
                <c:pt idx="14">
                  <c:v>63.139452000000013</c:v>
                </c:pt>
                <c:pt idx="15">
                  <c:v>64.60785199999998</c:v>
                </c:pt>
                <c:pt idx="16">
                  <c:v>65.66479099999998</c:v>
                </c:pt>
                <c:pt idx="17">
                  <c:v>66.132416999999947</c:v>
                </c:pt>
                <c:pt idx="18">
                  <c:v>66.238217000000006</c:v>
                </c:pt>
                <c:pt idx="19">
                  <c:v>65.772083999999978</c:v>
                </c:pt>
                <c:pt idx="20">
                  <c:v>65.634157000000002</c:v>
                </c:pt>
                <c:pt idx="21">
                  <c:v>65.684455</c:v>
                </c:pt>
                <c:pt idx="22">
                  <c:v>65.873501999999988</c:v>
                </c:pt>
                <c:pt idx="23">
                  <c:v>66.55180799999998</c:v>
                </c:pt>
                <c:pt idx="24">
                  <c:v>64.936729999999997</c:v>
                </c:pt>
                <c:pt idx="25">
                  <c:v>64.924161000000026</c:v>
                </c:pt>
                <c:pt idx="26">
                  <c:v>65.007118000000006</c:v>
                </c:pt>
                <c:pt idx="27">
                  <c:v>65.920812999999981</c:v>
                </c:pt>
                <c:pt idx="28">
                  <c:v>65.663016999999982</c:v>
                </c:pt>
                <c:pt idx="29">
                  <c:v>66.074089000000001</c:v>
                </c:pt>
                <c:pt idx="30">
                  <c:v>65.913769000000059</c:v>
                </c:pt>
                <c:pt idx="31">
                  <c:v>65.170089999999988</c:v>
                </c:pt>
                <c:pt idx="32">
                  <c:v>66.125494999999958</c:v>
                </c:pt>
                <c:pt idx="33">
                  <c:v>65.362396999999959</c:v>
                </c:pt>
                <c:pt idx="34">
                  <c:v>64.612628999999998</c:v>
                </c:pt>
                <c:pt idx="35">
                  <c:v>65.635049999999978</c:v>
                </c:pt>
                <c:pt idx="36">
                  <c:v>65.360780999999989</c:v>
                </c:pt>
                <c:pt idx="37">
                  <c:v>64.735069999999993</c:v>
                </c:pt>
                <c:pt idx="38">
                  <c:v>64.568795999999978</c:v>
                </c:pt>
                <c:pt idx="39">
                  <c:v>64.601589000000004</c:v>
                </c:pt>
                <c:pt idx="40">
                  <c:v>64.505744999999948</c:v>
                </c:pt>
                <c:pt idx="41">
                  <c:v>64.271101000000002</c:v>
                </c:pt>
                <c:pt idx="42">
                  <c:v>64.624330999999941</c:v>
                </c:pt>
                <c:pt idx="43">
                  <c:v>64.524754000000001</c:v>
                </c:pt>
                <c:pt idx="44">
                  <c:v>64.024255999999994</c:v>
                </c:pt>
                <c:pt idx="45">
                  <c:v>63.834771000000003</c:v>
                </c:pt>
                <c:pt idx="46">
                  <c:v>64.526897999999989</c:v>
                </c:pt>
                <c:pt idx="47">
                  <c:v>64.429766000000001</c:v>
                </c:pt>
                <c:pt idx="48">
                  <c:v>64.316041999999982</c:v>
                </c:pt>
                <c:pt idx="49">
                  <c:v>64.235262000000006</c:v>
                </c:pt>
                <c:pt idx="50">
                  <c:v>64.232297000000003</c:v>
                </c:pt>
                <c:pt idx="51">
                  <c:v>64.11999299999998</c:v>
                </c:pt>
                <c:pt idx="52">
                  <c:v>64.873370999999906</c:v>
                </c:pt>
                <c:pt idx="53">
                  <c:v>63.284858</c:v>
                </c:pt>
                <c:pt idx="54">
                  <c:v>63.806469999999997</c:v>
                </c:pt>
                <c:pt idx="55">
                  <c:v>63.662786000000011</c:v>
                </c:pt>
                <c:pt idx="56">
                  <c:v>63.069967000000005</c:v>
                </c:pt>
                <c:pt idx="57">
                  <c:v>64.19497699999998</c:v>
                </c:pt>
                <c:pt idx="58">
                  <c:v>63.906227000000001</c:v>
                </c:pt>
                <c:pt idx="59">
                  <c:v>63.248418000000029</c:v>
                </c:pt>
                <c:pt idx="60">
                  <c:v>63.604923000000007</c:v>
                </c:pt>
                <c:pt idx="61">
                  <c:v>63.733375000000038</c:v>
                </c:pt>
                <c:pt idx="62">
                  <c:v>63.745252000000029</c:v>
                </c:pt>
                <c:pt idx="63">
                  <c:v>63.841520999999993</c:v>
                </c:pt>
                <c:pt idx="64">
                  <c:v>64.373808999999895</c:v>
                </c:pt>
                <c:pt idx="65">
                  <c:v>63.256109000000002</c:v>
                </c:pt>
                <c:pt idx="66">
                  <c:v>63.420056000000002</c:v>
                </c:pt>
                <c:pt idx="67">
                  <c:v>63.823471000000005</c:v>
                </c:pt>
                <c:pt idx="68">
                  <c:v>64.039744999999982</c:v>
                </c:pt>
                <c:pt idx="69">
                  <c:v>63.466800000000006</c:v>
                </c:pt>
                <c:pt idx="70">
                  <c:v>63.859034000000001</c:v>
                </c:pt>
                <c:pt idx="71">
                  <c:v>63.635882000000002</c:v>
                </c:pt>
                <c:pt idx="72">
                  <c:v>63.383840999999997</c:v>
                </c:pt>
                <c:pt idx="73">
                  <c:v>63.560457</c:v>
                </c:pt>
                <c:pt idx="74">
                  <c:v>63.082038000000011</c:v>
                </c:pt>
                <c:pt idx="75">
                  <c:v>63.642381</c:v>
                </c:pt>
                <c:pt idx="76">
                  <c:v>63.765889000000001</c:v>
                </c:pt>
                <c:pt idx="77">
                  <c:v>63.630377000000003</c:v>
                </c:pt>
                <c:pt idx="78">
                  <c:v>64.067421999999993</c:v>
                </c:pt>
                <c:pt idx="79">
                  <c:v>64.513137</c:v>
                </c:pt>
                <c:pt idx="80">
                  <c:v>63.069491000000006</c:v>
                </c:pt>
                <c:pt idx="81">
                  <c:v>64.087299000000058</c:v>
                </c:pt>
                <c:pt idx="82">
                  <c:v>63.560903000000003</c:v>
                </c:pt>
                <c:pt idx="83">
                  <c:v>63.434114000000001</c:v>
                </c:pt>
                <c:pt idx="84">
                  <c:v>62.543807000000001</c:v>
                </c:pt>
                <c:pt idx="85">
                  <c:v>61.988663999999993</c:v>
                </c:pt>
                <c:pt idx="86">
                  <c:v>62.954884999999955</c:v>
                </c:pt>
                <c:pt idx="87">
                  <c:v>62.363799</c:v>
                </c:pt>
                <c:pt idx="88">
                  <c:v>62.100633000000002</c:v>
                </c:pt>
                <c:pt idx="89">
                  <c:v>60.956754000000004</c:v>
                </c:pt>
                <c:pt idx="90">
                  <c:v>59.600604000000004</c:v>
                </c:pt>
                <c:pt idx="91">
                  <c:v>59.207936000000011</c:v>
                </c:pt>
                <c:pt idx="92">
                  <c:v>58.744725000000003</c:v>
                </c:pt>
                <c:pt idx="93">
                  <c:v>57.974995</c:v>
                </c:pt>
                <c:pt idx="94">
                  <c:v>57.164579000000003</c:v>
                </c:pt>
                <c:pt idx="95">
                  <c:v>56.733188000000013</c:v>
                </c:pt>
                <c:pt idx="96">
                  <c:v>57.181803000000002</c:v>
                </c:pt>
                <c:pt idx="97">
                  <c:v>55.335597</c:v>
                </c:pt>
                <c:pt idx="98">
                  <c:v>54.409800000000004</c:v>
                </c:pt>
                <c:pt idx="99">
                  <c:v>52.764952000000029</c:v>
                </c:pt>
                <c:pt idx="100">
                  <c:v>52.017538000000002</c:v>
                </c:pt>
              </c:numCache>
            </c:numRef>
          </c:yVal>
        </c:ser>
        <c:axId val="34674944"/>
        <c:axId val="34684928"/>
      </c:scatterChart>
      <c:valAx>
        <c:axId val="34531584"/>
        <c:scaling>
          <c:orientation val="minMax"/>
          <c:max val="2"/>
          <c:min val="1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/>
                  <a:t>Frequency (GHz)</a:t>
                </a:r>
              </a:p>
            </c:rich>
          </c:tx>
          <c:layout>
            <c:manualLayout>
              <c:xMode val="edge"/>
              <c:yMode val="edge"/>
              <c:x val="0.39232409381663197"/>
              <c:y val="0.9235412474849096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73024"/>
        <c:crosses val="autoZero"/>
        <c:crossBetween val="midCat"/>
        <c:majorUnit val="0.2"/>
      </c:valAx>
      <c:valAx>
        <c:axId val="34673024"/>
        <c:scaling>
          <c:orientation val="minMax"/>
          <c:max val="2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/>
                  <a:t>Noise Temperature (K)</a:t>
                </a:r>
              </a:p>
            </c:rich>
          </c:tx>
          <c:layout>
            <c:manualLayout>
              <c:xMode val="edge"/>
              <c:yMode val="edge"/>
              <c:x val="1.7057569296375304E-2"/>
              <c:y val="0.4668008048289742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531584"/>
        <c:crosses val="autoZero"/>
        <c:crossBetween val="midCat"/>
        <c:majorUnit val="5"/>
        <c:minorUnit val="1"/>
      </c:valAx>
      <c:valAx>
        <c:axId val="34674944"/>
        <c:scaling>
          <c:orientation val="minMax"/>
        </c:scaling>
        <c:delete val="1"/>
        <c:axPos val="b"/>
        <c:numFmt formatCode="General" sourceLinked="1"/>
        <c:tickLblPos val="none"/>
        <c:crossAx val="34684928"/>
        <c:crosses val="autoZero"/>
        <c:crossBetween val="midCat"/>
      </c:valAx>
      <c:valAx>
        <c:axId val="34684928"/>
        <c:scaling>
          <c:orientation val="minMax"/>
          <c:max val="70"/>
          <c:min val="20"/>
        </c:scaling>
        <c:axPos val="r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/>
                  <a:t>Gain (dB)</a:t>
                </a:r>
              </a:p>
            </c:rich>
          </c:tx>
          <c:layout>
            <c:manualLayout>
              <c:xMode val="edge"/>
              <c:yMode val="edge"/>
              <c:x val="0.95116871430541161"/>
              <c:y val="0.466458658346333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74944"/>
        <c:crosses val="max"/>
        <c:crossBetween val="midCat"/>
        <c:majorUnit val="1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900271302198724"/>
          <c:y val="0.36817472698908016"/>
          <c:w val="0.19002142841592498"/>
          <c:h val="0.146645865834633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3D4389-D347-404C-832E-B4C40A8777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9F831-0953-414A-B769-C95CFD1D7968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D4389-D347-404C-832E-B4C40A87777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arkes Eqpt Roo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0"/>
            <a:ext cx="5570538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PKS Control Tower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763" y="0"/>
            <a:ext cx="44402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-6350" y="-12700"/>
            <a:ext cx="9150350" cy="6883400"/>
            <a:chOff x="-4" y="-8"/>
            <a:chExt cx="5764" cy="4336"/>
          </a:xfrm>
        </p:grpSpPr>
        <p:grpSp>
          <p:nvGrpSpPr>
            <p:cNvPr id="7" name="Group 33"/>
            <p:cNvGrpSpPr>
              <a:grpSpLocks/>
            </p:cNvGrpSpPr>
            <p:nvPr userDrawn="1"/>
          </p:nvGrpSpPr>
          <p:grpSpPr bwMode="auto">
            <a:xfrm>
              <a:off x="-4" y="0"/>
              <a:ext cx="855" cy="2387"/>
              <a:chOff x="0" y="0"/>
              <a:chExt cx="855" cy="2387"/>
            </a:xfrm>
          </p:grpSpPr>
          <p:sp>
            <p:nvSpPr>
              <p:cNvPr id="20" name="AutoShape 34"/>
              <p:cNvSpPr>
                <a:spLocks noChangeArrowheads="1"/>
              </p:cNvSpPr>
              <p:nvPr userDrawn="1"/>
            </p:nvSpPr>
            <p:spPr bwMode="auto">
              <a:xfrm>
                <a:off x="16" y="0"/>
                <a:ext cx="839" cy="2387"/>
              </a:xfrm>
              <a:prstGeom prst="parallelogram">
                <a:avLst>
                  <a:gd name="adj" fmla="val 25028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85" cy="23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8" name="Line 46"/>
            <p:cNvSpPr>
              <a:spLocks noChangeShapeType="1"/>
            </p:cNvSpPr>
            <p:nvPr userDrawn="1"/>
          </p:nvSpPr>
          <p:spPr bwMode="auto">
            <a:xfrm>
              <a:off x="540" y="3409"/>
              <a:ext cx="52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9" name="Picture 52" descr="20070618_csiro70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8" y="3674"/>
              <a:ext cx="42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6" descr="title_slide_nolineslr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8672" r="139"/>
            <a:stretch>
              <a:fillRect/>
            </a:stretch>
          </p:blipFill>
          <p:spPr bwMode="auto">
            <a:xfrm>
              <a:off x="-3" y="2386"/>
              <a:ext cx="5763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59"/>
            <p:cNvSpPr>
              <a:spLocks noChangeShapeType="1"/>
            </p:cNvSpPr>
            <p:nvPr userDrawn="1"/>
          </p:nvSpPr>
          <p:spPr bwMode="auto">
            <a:xfrm>
              <a:off x="0" y="3237"/>
              <a:ext cx="5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2" name="Group 37"/>
            <p:cNvGrpSpPr>
              <a:grpSpLocks/>
            </p:cNvGrpSpPr>
            <p:nvPr userDrawn="1"/>
          </p:nvGrpSpPr>
          <p:grpSpPr bwMode="auto">
            <a:xfrm>
              <a:off x="409" y="-8"/>
              <a:ext cx="259" cy="4336"/>
              <a:chOff x="409" y="-1"/>
              <a:chExt cx="259" cy="4331"/>
            </a:xfrm>
          </p:grpSpPr>
          <p:sp>
            <p:nvSpPr>
              <p:cNvPr id="13" name="Line 38"/>
              <p:cNvSpPr>
                <a:spLocks noChangeShapeType="1"/>
              </p:cNvSpPr>
              <p:nvPr userDrawn="1"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Line 39"/>
              <p:cNvSpPr>
                <a:spLocks noChangeShapeType="1"/>
              </p:cNvSpPr>
              <p:nvPr userDrawn="1"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Line 40"/>
              <p:cNvSpPr>
                <a:spLocks noChangeShapeType="1"/>
              </p:cNvSpPr>
              <p:nvPr userDrawn="1"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Line 41"/>
              <p:cNvSpPr>
                <a:spLocks noChangeShapeType="1"/>
              </p:cNvSpPr>
              <p:nvPr userDrawn="1"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Line 42"/>
              <p:cNvSpPr>
                <a:spLocks noChangeShapeType="1"/>
              </p:cNvSpPr>
              <p:nvPr userDrawn="1"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Line 43"/>
              <p:cNvSpPr>
                <a:spLocks noChangeShapeType="1"/>
              </p:cNvSpPr>
              <p:nvPr userDrawn="1"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Line 44"/>
              <p:cNvSpPr>
                <a:spLocks noChangeShapeType="1"/>
              </p:cNvSpPr>
              <p:nvPr userDrawn="1"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076700"/>
            <a:ext cx="7343775" cy="1008063"/>
          </a:xfrm>
        </p:spPr>
        <p:txBody>
          <a:bodyPr tIns="0"/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1025"/>
            <a:ext cx="3952875" cy="1008063"/>
          </a:xfrm>
        </p:spPr>
        <p:txBody>
          <a:bodyPr anchor="b"/>
          <a:lstStyle>
            <a:lvl1pPr marL="0" indent="0">
              <a:buFontTx/>
              <a:buNone/>
              <a:defRPr sz="1600" b="1">
                <a:solidFill>
                  <a:srgbClr val="0099CC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80963"/>
            <a:ext cx="1835150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80963"/>
            <a:ext cx="5356225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9"/>
          <p:cNvGrpSpPr>
            <a:grpSpLocks/>
          </p:cNvGrpSpPr>
          <p:nvPr/>
        </p:nvGrpSpPr>
        <p:grpSpPr bwMode="auto">
          <a:xfrm>
            <a:off x="0" y="-19050"/>
            <a:ext cx="9144000" cy="6889750"/>
            <a:chOff x="0" y="-12"/>
            <a:chExt cx="5760" cy="4340"/>
          </a:xfrm>
        </p:grpSpPr>
        <p:pic>
          <p:nvPicPr>
            <p:cNvPr id="1030" name="Picture 29" descr="text_slide_nolines_070618"/>
            <p:cNvPicPr>
              <a:picLocks noChangeAspect="1" noChangeArrowheads="1"/>
            </p:cNvPicPr>
            <p:nvPr/>
          </p:nvPicPr>
          <p:blipFill>
            <a:blip r:embed="rId13" cstate="print"/>
            <a:srcRect t="11275" r="476"/>
            <a:stretch>
              <a:fillRect/>
            </a:stretch>
          </p:blipFill>
          <p:spPr bwMode="auto">
            <a:xfrm>
              <a:off x="0" y="0"/>
              <a:ext cx="5760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1" name="Group 21"/>
            <p:cNvGrpSpPr>
              <a:grpSpLocks/>
            </p:cNvGrpSpPr>
            <p:nvPr/>
          </p:nvGrpSpPr>
          <p:grpSpPr bwMode="auto">
            <a:xfrm>
              <a:off x="84" y="-12"/>
              <a:ext cx="259" cy="4340"/>
              <a:chOff x="409" y="-1"/>
              <a:chExt cx="259" cy="4331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032" name="Picture 36" descr="20070618_csiro702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41" y="3989"/>
              <a:ext cx="20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0963"/>
            <a:ext cx="7343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385888"/>
            <a:ext cx="73437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3313" y="6588125"/>
            <a:ext cx="7343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AU"/>
              <a:t>CSIRO. </a:t>
            </a:r>
            <a:r>
              <a:rPr lang="en-US"/>
              <a:t>ATNF Engineering Operations:  Parkes Development Projects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38163" indent="-1778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893763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Report to ATUC:  Engineering Operations</a:t>
            </a:r>
            <a:br>
              <a:rPr lang="en-AU" b="1" dirty="0" smtClean="0"/>
            </a:br>
            <a:r>
              <a:rPr lang="en-AU" b="1" dirty="0" smtClean="0"/>
              <a:t>&amp; </a:t>
            </a:r>
            <a:r>
              <a:rPr lang="en-AU" sz="2400" b="1" dirty="0" smtClean="0"/>
              <a:t>Parkes Development Projects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6913" y="5578475"/>
            <a:ext cx="3952875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sz="1400" smtClean="0"/>
          </a:p>
          <a:p>
            <a:pPr eaLnBrk="1" hangingPunct="1">
              <a:lnSpc>
                <a:spcPct val="90000"/>
              </a:lnSpc>
            </a:pPr>
            <a:r>
              <a:rPr lang="en-AU" smtClean="0">
                <a:solidFill>
                  <a:schemeClr val="tx1"/>
                </a:solidFill>
              </a:rPr>
              <a:t>Erik Lensson,  SMIEEE, mSMPTE</a:t>
            </a:r>
          </a:p>
          <a:p>
            <a:pPr eaLnBrk="1" hangingPunct="1">
              <a:lnSpc>
                <a:spcPct val="90000"/>
              </a:lnSpc>
            </a:pPr>
            <a:r>
              <a:rPr lang="en-AU" b="0" i="1" smtClean="0">
                <a:solidFill>
                  <a:schemeClr val="tx1"/>
                </a:solidFill>
              </a:rPr>
              <a:t>Head, Engineering Operations, ATNF</a:t>
            </a:r>
          </a:p>
          <a:p>
            <a:pPr eaLnBrk="1" hangingPunct="1">
              <a:lnSpc>
                <a:spcPct val="90000"/>
              </a:lnSpc>
            </a:pPr>
            <a:r>
              <a:rPr lang="en-AU" b="0" i="1" smtClean="0">
                <a:solidFill>
                  <a:schemeClr val="tx1"/>
                </a:solidFill>
              </a:rPr>
              <a:t>CSIRO Astronomy and Space Science</a:t>
            </a:r>
          </a:p>
          <a:p>
            <a:pPr eaLnBrk="1" hangingPunct="1">
              <a:lnSpc>
                <a:spcPct val="90000"/>
              </a:lnSpc>
            </a:pPr>
            <a:r>
              <a:rPr lang="en-AU" b="0" i="1" smtClean="0">
                <a:solidFill>
                  <a:schemeClr val="tx1"/>
                </a:solidFill>
              </a:rPr>
              <a:t> 26 May 2010</a:t>
            </a:r>
          </a:p>
        </p:txBody>
      </p:sp>
      <p:pic>
        <p:nvPicPr>
          <p:cNvPr id="13316" name="Picture 10" descr="Erik Thum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5532438"/>
            <a:ext cx="158273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Equipment Control &amp; Monitor Project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Parkes Equipment Control &amp; Monitor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1385888"/>
            <a:ext cx="4041775" cy="4922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b="1" dirty="0" smtClean="0">
                <a:solidFill>
                  <a:schemeClr val="tx1"/>
                </a:solidFill>
              </a:rPr>
              <a:t>Power systems</a:t>
            </a:r>
          </a:p>
          <a:p>
            <a:pPr lvl="1" eaLnBrk="1" hangingPunct="1"/>
            <a:r>
              <a:rPr lang="en-AU" dirty="0" smtClean="0"/>
              <a:t>Diesel/UPS control</a:t>
            </a:r>
          </a:p>
          <a:p>
            <a:pPr lvl="1" eaLnBrk="1" hangingPunct="1"/>
            <a:r>
              <a:rPr lang="en-AU" dirty="0" smtClean="0"/>
              <a:t>Remote monitoring, diagnostics</a:t>
            </a:r>
          </a:p>
          <a:p>
            <a:pPr lvl="1" eaLnBrk="1" hangingPunct="1"/>
            <a:r>
              <a:rPr lang="en-AU" dirty="0" smtClean="0"/>
              <a:t>Synchroniser unit for the generator – reliability and remote control &amp; monitoring.</a:t>
            </a:r>
          </a:p>
          <a:p>
            <a:pPr lvl="1" eaLnBrk="1" hangingPunct="1">
              <a:buFontTx/>
              <a:buNone/>
            </a:pPr>
            <a:endParaRPr lang="en-AU" dirty="0" smtClean="0"/>
          </a:p>
          <a:p>
            <a:pPr lvl="1" eaLnBrk="1" hangingPunct="1">
              <a:buFontTx/>
              <a:buNone/>
            </a:pPr>
            <a:r>
              <a:rPr lang="en-AU" b="1" i="1" dirty="0" smtClean="0"/>
              <a:t>TIMELINE</a:t>
            </a:r>
            <a:endParaRPr lang="en-AU" b="1" i="1" dirty="0" smtClean="0"/>
          </a:p>
          <a:p>
            <a:pPr lvl="1" eaLnBrk="1" hangingPunct="1"/>
            <a:r>
              <a:rPr lang="en-AU" dirty="0" smtClean="0"/>
              <a:t>Backend Switching &gt; Q3/2010</a:t>
            </a:r>
          </a:p>
          <a:p>
            <a:pPr lvl="1" eaLnBrk="1" hangingPunct="1"/>
            <a:r>
              <a:rPr lang="en-AU" dirty="0" smtClean="0"/>
              <a:t>PECM Overall &gt; Q1/2012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lvl="1" eaLnBrk="1" hangingPunct="1">
              <a:buFontTx/>
              <a:buNone/>
            </a:pPr>
            <a:endParaRPr lang="en-AU" dirty="0" smtClean="0"/>
          </a:p>
        </p:txBody>
      </p:sp>
      <p:pic>
        <p:nvPicPr>
          <p:cNvPr id="23557" name="Picture 7" descr="Parkes 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1597025"/>
            <a:ext cx="35528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len075\Local Settings\Temporary Internet Files\Content.IE5\DWMMU112\MC90005363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072" y="4654961"/>
            <a:ext cx="1720901" cy="1712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dirty="0" smtClean="0"/>
              <a:t>CSIRO Astronomy and Space Science</a:t>
            </a:r>
            <a:r>
              <a:rPr lang="en-US" b="0" dirty="0" smtClean="0">
                <a:solidFill>
                  <a:schemeClr val="tx1"/>
                </a:solidFill>
              </a:rPr>
              <a:t> Parkes Receiver Project 25 May 2010</a:t>
            </a:r>
            <a:endParaRPr lang="en-AU" b="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92075"/>
            <a:ext cx="7343775" cy="900113"/>
          </a:xfrm>
        </p:spPr>
        <p:txBody>
          <a:bodyPr/>
          <a:lstStyle/>
          <a:p>
            <a:pPr eaLnBrk="1" hangingPunct="1"/>
            <a:r>
              <a:rPr lang="en-AU" b="1" dirty="0" smtClean="0"/>
              <a:t>118 - Parkes Receiver Rationalisation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322388"/>
            <a:ext cx="7343775" cy="4986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i="1" dirty="0" smtClean="0">
                <a:solidFill>
                  <a:schemeClr val="tx1"/>
                </a:solidFill>
              </a:rPr>
              <a:t>Objective:  Establish a maintainable set of receivers </a:t>
            </a:r>
            <a:br>
              <a:rPr lang="en-AU" i="1" dirty="0" smtClean="0">
                <a:solidFill>
                  <a:schemeClr val="tx1"/>
                </a:solidFill>
              </a:rPr>
            </a:br>
            <a:r>
              <a:rPr lang="en-AU" i="1" dirty="0" smtClean="0">
                <a:solidFill>
                  <a:schemeClr val="tx1"/>
                </a:solidFill>
              </a:rPr>
              <a:t>consistent with expected science demand.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eaLnBrk="1" hangingPunct="1">
              <a:buFontTx/>
              <a:buNone/>
            </a:pPr>
            <a:r>
              <a:rPr lang="en-AU" b="1" dirty="0" smtClean="0">
                <a:solidFill>
                  <a:schemeClr val="tx1"/>
                </a:solidFill>
              </a:rPr>
              <a:t>SUB-PROJECT:</a:t>
            </a:r>
          </a:p>
          <a:p>
            <a:pPr eaLnBrk="1" hangingPunct="1"/>
            <a:r>
              <a:rPr lang="en-AU" b="1" dirty="0" smtClean="0">
                <a:solidFill>
                  <a:schemeClr val="tx1"/>
                </a:solidFill>
              </a:rPr>
              <a:t>L band</a:t>
            </a:r>
            <a:r>
              <a:rPr lang="en-AU" dirty="0" smtClean="0">
                <a:solidFill>
                  <a:schemeClr val="tx1"/>
                </a:solidFill>
              </a:rPr>
              <a:t> (H-OH) – Design &amp; fit new improved wideband feed system, to substitute for central beam of Parkes MB receiver</a:t>
            </a:r>
            <a:r>
              <a:rPr lang="en-AU" dirty="0" smtClean="0"/>
              <a:t>; </a:t>
            </a:r>
            <a:br>
              <a:rPr lang="en-AU" dirty="0" smtClean="0"/>
            </a:br>
            <a:endParaRPr lang="en-AU" dirty="0" smtClean="0"/>
          </a:p>
          <a:p>
            <a:pPr eaLnBrk="1" hangingPunct="1">
              <a:buFontTx/>
              <a:buNone/>
            </a:pPr>
            <a:r>
              <a:rPr lang="en-AU" i="1" dirty="0" smtClean="0">
                <a:solidFill>
                  <a:schemeClr val="tx1"/>
                </a:solidFill>
              </a:rPr>
              <a:t>HIGHLIGHTS/TIMELINE</a:t>
            </a:r>
          </a:p>
          <a:p>
            <a:pPr eaLnBrk="1" hangingPunct="1"/>
            <a:r>
              <a:rPr lang="en-AU" dirty="0" smtClean="0">
                <a:solidFill>
                  <a:schemeClr val="tx1"/>
                </a:solidFill>
              </a:rPr>
              <a:t>Order with </a:t>
            </a:r>
            <a:r>
              <a:rPr lang="en-AU" dirty="0" err="1" smtClean="0">
                <a:solidFill>
                  <a:schemeClr val="tx1"/>
                </a:solidFill>
              </a:rPr>
              <a:t>BAeA</a:t>
            </a:r>
            <a:r>
              <a:rPr lang="en-AU" dirty="0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en-AU" dirty="0" smtClean="0">
                <a:solidFill>
                  <a:schemeClr val="tx1"/>
                </a:solidFill>
              </a:rPr>
              <a:t>Delivery imminent;</a:t>
            </a:r>
          </a:p>
          <a:p>
            <a:pPr eaLnBrk="1" hangingPunct="1"/>
            <a:r>
              <a:rPr lang="en-AU" dirty="0" smtClean="0">
                <a:solidFill>
                  <a:schemeClr val="tx1"/>
                </a:solidFill>
              </a:rPr>
              <a:t>Marsfield testing;</a:t>
            </a:r>
          </a:p>
          <a:p>
            <a:pPr eaLnBrk="1" hangingPunct="1"/>
            <a:r>
              <a:rPr lang="en-AU" dirty="0" smtClean="0">
                <a:solidFill>
                  <a:schemeClr val="tx1"/>
                </a:solidFill>
              </a:rPr>
              <a:t>Install in the next 6 months;</a:t>
            </a:r>
          </a:p>
          <a:p>
            <a:pPr eaLnBrk="1" hangingPunct="1"/>
            <a:r>
              <a:rPr lang="en-AU" dirty="0" smtClean="0">
                <a:solidFill>
                  <a:schemeClr val="tx1"/>
                </a:solidFill>
              </a:rPr>
              <a:t>H-OH RX currently @ Marsfield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for testing...</a:t>
            </a:r>
          </a:p>
        </p:txBody>
      </p:sp>
      <p:pic>
        <p:nvPicPr>
          <p:cNvPr id="24581" name="Picture 4" descr="118-HOH fe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450" y="3451225"/>
            <a:ext cx="328771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Documents and Settings\len075\Local Settings\Temporary Internet Files\Content.IE5\OT5DCWGS\MC9000787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483" y="186634"/>
            <a:ext cx="1450332" cy="167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dirty="0" smtClean="0"/>
              <a:t>CSIRO Astronomy and Space Science</a:t>
            </a:r>
            <a:r>
              <a:rPr lang="en-US" b="0" dirty="0" smtClean="0">
                <a:solidFill>
                  <a:schemeClr val="tx1"/>
                </a:solidFill>
              </a:rPr>
              <a:t> Parkes Receiver Project 25 May 2010</a:t>
            </a:r>
            <a:endParaRPr lang="en-AU" b="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92075"/>
            <a:ext cx="7343775" cy="900113"/>
          </a:xfrm>
        </p:spPr>
        <p:txBody>
          <a:bodyPr/>
          <a:lstStyle/>
          <a:p>
            <a:pPr eaLnBrk="1" hangingPunct="1"/>
            <a:r>
              <a:rPr lang="en-AU" b="1" dirty="0" smtClean="0"/>
              <a:t>H-OH Receiver (meas.) </a:t>
            </a:r>
            <a:r>
              <a:rPr lang="en-AU" b="1" dirty="0" smtClean="0"/>
              <a:t>Performance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874997" y="1617044"/>
          <a:ext cx="789361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 descr="C:\Documents and Settings\len075\Local Settings\Temporary Internet Files\Content.IE5\APUFLV1Z\MC9001513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366" y="298765"/>
            <a:ext cx="1324943" cy="1591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H-OH (est.) Feed Performance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</a:t>
            </a:r>
            <a:r>
              <a:rPr lang="en-US" b="0" smtClean="0">
                <a:solidFill>
                  <a:schemeClr val="tx1"/>
                </a:solidFill>
              </a:rPr>
              <a:t>ATNF Engineering Operations:  Parkes Development Projects</a:t>
            </a:r>
            <a:endParaRPr lang="en-AU" b="0">
              <a:solidFill>
                <a:schemeClr val="tx1"/>
              </a:solidFill>
            </a:endParaRPr>
          </a:p>
        </p:txBody>
      </p:sp>
      <p:pic>
        <p:nvPicPr>
          <p:cNvPr id="6" name="Picture 5" descr="H-OH feed perform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764" y="1466661"/>
            <a:ext cx="7185833" cy="5151421"/>
          </a:xfrm>
          <a:prstGeom prst="rect">
            <a:avLst/>
          </a:prstGeom>
        </p:spPr>
      </p:pic>
      <p:pic>
        <p:nvPicPr>
          <p:cNvPr id="7" name="Picture 4" descr="118-HOH fe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421" y="215663"/>
            <a:ext cx="1662260" cy="152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Receiver Project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92075"/>
            <a:ext cx="7343775" cy="900113"/>
          </a:xfrm>
        </p:spPr>
        <p:txBody>
          <a:bodyPr/>
          <a:lstStyle/>
          <a:p>
            <a:pPr eaLnBrk="1" hangingPunct="1"/>
            <a:r>
              <a:rPr lang="en-AU" b="1" dirty="0" smtClean="0"/>
              <a:t>118 - Parkes Receiver Rationalisation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046" y="1585064"/>
            <a:ext cx="7343775" cy="4922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b="1" dirty="0" smtClean="0">
                <a:solidFill>
                  <a:schemeClr val="tx1"/>
                </a:solidFill>
              </a:rPr>
              <a:t>FUTURE PLANS: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eaLnBrk="1" hangingPunct="1"/>
            <a:r>
              <a:rPr lang="en-AU" b="1" dirty="0" smtClean="0">
                <a:solidFill>
                  <a:schemeClr val="tx1"/>
                </a:solidFill>
              </a:rPr>
              <a:t>S/X band</a:t>
            </a:r>
            <a:r>
              <a:rPr lang="en-AU" dirty="0" smtClean="0">
                <a:solidFill>
                  <a:schemeClr val="tx1"/>
                </a:solidFill>
              </a:rPr>
              <a:t> – Modification of MARS receiver package (widen the X-band bandwidth, add S-band LNA’s, design/manufacture new dual-band S/X </a:t>
            </a:r>
            <a:r>
              <a:rPr lang="en-AU" dirty="0" err="1" smtClean="0">
                <a:solidFill>
                  <a:schemeClr val="tx1"/>
                </a:solidFill>
              </a:rPr>
              <a:t>feedhorn</a:t>
            </a:r>
            <a:r>
              <a:rPr lang="en-AU" dirty="0" smtClean="0">
                <a:solidFill>
                  <a:schemeClr val="tx1"/>
                </a:solidFill>
              </a:rPr>
              <a:t>) and add to the Parkes Conversion System ;</a:t>
            </a:r>
            <a:br>
              <a:rPr lang="en-AU" dirty="0" smtClean="0">
                <a:solidFill>
                  <a:schemeClr val="tx1"/>
                </a:solidFill>
              </a:rPr>
            </a:br>
            <a:endParaRPr lang="en-A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AU" b="1" dirty="0" smtClean="0">
                <a:solidFill>
                  <a:schemeClr val="tx1"/>
                </a:solidFill>
              </a:rPr>
              <a:t>C-band </a:t>
            </a:r>
            <a:r>
              <a:rPr lang="en-AU" dirty="0" smtClean="0">
                <a:solidFill>
                  <a:schemeClr val="tx1"/>
                </a:solidFill>
              </a:rPr>
              <a:t>– Convert existing K/Ku package with new LNA’s to cover at least 4.8-6.8 GHz (target 4 – 12 GHz); </a:t>
            </a:r>
          </a:p>
          <a:p>
            <a:pPr eaLnBrk="1" hangingPunct="1"/>
            <a:endParaRPr lang="en-AU" dirty="0" smtClean="0"/>
          </a:p>
          <a:p>
            <a:pPr eaLnBrk="1" hangingPunct="1">
              <a:buFontTx/>
              <a:buNone/>
            </a:pPr>
            <a:r>
              <a:rPr lang="en-AU" b="1" i="1" dirty="0" smtClean="0">
                <a:solidFill>
                  <a:schemeClr val="tx1"/>
                </a:solidFill>
              </a:rPr>
              <a:t>STATUS</a:t>
            </a:r>
            <a:r>
              <a:rPr lang="en-AU" i="1" dirty="0" smtClean="0">
                <a:solidFill>
                  <a:schemeClr val="tx1"/>
                </a:solidFill>
              </a:rPr>
              <a:t>:  Prototyping and production progress dependent </a:t>
            </a:r>
            <a:br>
              <a:rPr lang="en-AU" i="1" dirty="0" smtClean="0">
                <a:solidFill>
                  <a:schemeClr val="tx1"/>
                </a:solidFill>
              </a:rPr>
            </a:br>
            <a:r>
              <a:rPr lang="en-AU" i="1" dirty="0" smtClean="0">
                <a:solidFill>
                  <a:schemeClr val="tx1"/>
                </a:solidFill>
              </a:rPr>
              <a:t>on funding and CSIRO staff Technologies resources.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5605" name="Picture 4" descr="C:\Documents and Settings\len075\Local Settings\Temporary Internet Files\Content.IE5\DL5ZPZQ0\MC9000787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281" y="428845"/>
            <a:ext cx="1027112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AU" b="0" smtClean="0">
                <a:solidFill>
                  <a:schemeClr val="tx1"/>
                </a:solidFill>
              </a:rPr>
              <a:t> </a:t>
            </a:r>
            <a:r>
              <a:rPr lang="en-US" b="0" smtClean="0">
                <a:solidFill>
                  <a:schemeClr val="tx1"/>
                </a:solidFill>
              </a:rPr>
              <a:t>ATNF Engineering Operations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Other </a:t>
            </a:r>
            <a:r>
              <a:rPr lang="en-AU" b="1" dirty="0" smtClean="0"/>
              <a:t>‘Horizon 1’ Developments</a:t>
            </a:r>
            <a:endParaRPr lang="en-AU" b="1" dirty="0" smtClean="0"/>
          </a:p>
        </p:txBody>
      </p:sp>
      <p:pic>
        <p:nvPicPr>
          <p:cNvPr id="26629" name="Picture 4" descr="MCj029536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833" y="115671"/>
            <a:ext cx="1387559" cy="13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len075\Local Settings\Temporary Internet Files\Content.IE5\DL5ZPZQ0\MP9004423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350" y="1753620"/>
            <a:ext cx="15081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len075\Local Settings\Temporary Internet Files\Content.IE5\OT5DCWGS\MC9003518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231" y="5429768"/>
            <a:ext cx="181768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Documents and Settings\len075\Local Settings\Temporary Internet Files\Content.IE5\DWMMU112\MC9003661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4962" y="3894255"/>
            <a:ext cx="1504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Documents and Settings\len075\Local Settings\Temporary Internet Files\Content.IE5\APUFLV1Z\MC90003018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5089" y="1255228"/>
            <a:ext cx="11049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132388" y="5278438"/>
            <a:ext cx="1435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High Speed VLBI Data Recorder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827588" y="4035910"/>
            <a:ext cx="234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CISCO </a:t>
            </a:r>
            <a:r>
              <a:rPr lang="en-US" dirty="0" err="1"/>
              <a:t>Telepresence</a:t>
            </a:r>
            <a:endParaRPr lang="en-AU" dirty="0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614488" y="40243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CASPSR </a:t>
            </a:r>
            <a:endParaRPr lang="en-AU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157913" y="1655763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CPSR-2 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697038" y="5237163"/>
            <a:ext cx="2916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Parkes clock, distribution</a:t>
            </a:r>
            <a:br>
              <a:rPr lang="en-AU"/>
            </a:br>
            <a:r>
              <a:rPr lang="en-AU"/>
              <a:t>- Maser (hut, aircon)</a:t>
            </a:r>
            <a:br>
              <a:rPr lang="en-AU"/>
            </a:br>
            <a:r>
              <a:rPr lang="en-AU"/>
              <a:t>- Signal distribution, fanout</a:t>
            </a: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7813" y="4027488"/>
            <a:ext cx="13319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C:\Documents and Settings\len075\Local Settings\Temporary Internet Files\Content.IE5\DWMMU112\MP90044862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2598738"/>
            <a:ext cx="149701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721311" y="1406743"/>
            <a:ext cx="2454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/>
              <a:t>UPS battery </a:t>
            </a:r>
            <a:r>
              <a:rPr lang="en-AU" dirty="0" smtClean="0"/>
              <a:t>upgrades</a:t>
            </a:r>
            <a:endParaRPr lang="en-AU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8798" y="2658176"/>
            <a:ext cx="4405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8163" marR="0" lvl="1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Electrical Power Management Strategy</a:t>
            </a:r>
            <a:b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graceful shutdown</a:t>
            </a:r>
            <a:b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essential </a:t>
            </a:r>
            <a:r>
              <a:rPr kumimoji="0" lang="en-A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non-essential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" name="Picture 12" descr="C:\Documents and Settings\len075\Local Settings\Temporary Internet Files\Content.IE5\APUFLV1Z\MC90007872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3250" y="4953000"/>
            <a:ext cx="11255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9"/>
          <p:cNvGrpSpPr>
            <a:grpSpLocks/>
          </p:cNvGrpSpPr>
          <p:nvPr/>
        </p:nvGrpSpPr>
        <p:grpSpPr bwMode="auto">
          <a:xfrm>
            <a:off x="0" y="-17463"/>
            <a:ext cx="9144000" cy="6875463"/>
            <a:chOff x="4" y="-11"/>
            <a:chExt cx="5760" cy="4331"/>
          </a:xfrm>
        </p:grpSpPr>
        <p:pic>
          <p:nvPicPr>
            <p:cNvPr id="27654" name="Picture 22" descr="title_slide_070615_baronly"/>
            <p:cNvPicPr>
              <a:picLocks noChangeAspect="1" noChangeArrowheads="1"/>
            </p:cNvPicPr>
            <p:nvPr/>
          </p:nvPicPr>
          <p:blipFill>
            <a:blip r:embed="rId2" cstate="print"/>
            <a:srcRect t="12152" r="9892"/>
            <a:stretch>
              <a:fillRect/>
            </a:stretch>
          </p:blipFill>
          <p:spPr bwMode="auto">
            <a:xfrm>
              <a:off x="4" y="2387"/>
              <a:ext cx="5760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5" name="Group 38"/>
            <p:cNvGrpSpPr>
              <a:grpSpLocks/>
            </p:cNvGrpSpPr>
            <p:nvPr/>
          </p:nvGrpSpPr>
          <p:grpSpPr bwMode="auto">
            <a:xfrm>
              <a:off x="413" y="-11"/>
              <a:ext cx="259" cy="4331"/>
              <a:chOff x="413" y="-11"/>
              <a:chExt cx="259" cy="4331"/>
            </a:xfrm>
          </p:grpSpPr>
          <p:sp>
            <p:nvSpPr>
              <p:cNvPr id="27658" name="Line 24"/>
              <p:cNvSpPr>
                <a:spLocks noChangeShapeType="1"/>
              </p:cNvSpPr>
              <p:nvPr/>
            </p:nvSpPr>
            <p:spPr bwMode="auto">
              <a:xfrm rot="286749" flipH="1">
                <a:off x="655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659" name="Line 25"/>
              <p:cNvSpPr>
                <a:spLocks noChangeShapeType="1"/>
              </p:cNvSpPr>
              <p:nvPr/>
            </p:nvSpPr>
            <p:spPr bwMode="auto">
              <a:xfrm rot="286749" flipH="1">
                <a:off x="57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660" name="Line 26"/>
              <p:cNvSpPr>
                <a:spLocks noChangeShapeType="1"/>
              </p:cNvSpPr>
              <p:nvPr/>
            </p:nvSpPr>
            <p:spPr bwMode="auto">
              <a:xfrm rot="286749" flipH="1">
                <a:off x="61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661" name="Line 27"/>
              <p:cNvSpPr>
                <a:spLocks noChangeShapeType="1"/>
              </p:cNvSpPr>
              <p:nvPr/>
            </p:nvSpPr>
            <p:spPr bwMode="auto">
              <a:xfrm rot="286749" flipH="1">
                <a:off x="53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662" name="Line 28"/>
              <p:cNvSpPr>
                <a:spLocks noChangeShapeType="1"/>
              </p:cNvSpPr>
              <p:nvPr/>
            </p:nvSpPr>
            <p:spPr bwMode="auto">
              <a:xfrm rot="286749" flipH="1">
                <a:off x="451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663" name="Line 29"/>
              <p:cNvSpPr>
                <a:spLocks noChangeShapeType="1"/>
              </p:cNvSpPr>
              <p:nvPr/>
            </p:nvSpPr>
            <p:spPr bwMode="auto">
              <a:xfrm rot="286749" flipH="1">
                <a:off x="491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664" name="Line 30"/>
              <p:cNvSpPr>
                <a:spLocks noChangeShapeType="1"/>
              </p:cNvSpPr>
              <p:nvPr/>
            </p:nvSpPr>
            <p:spPr bwMode="auto">
              <a:xfrm rot="286749" flipH="1">
                <a:off x="41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847" y="3682"/>
              <a:ext cx="399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AU" sz="1500" b="1">
                  <a:solidFill>
                    <a:schemeClr val="accent1"/>
                  </a:solidFill>
                </a:rPr>
                <a:t>Contact Us</a:t>
              </a:r>
            </a:p>
            <a:p>
              <a:pPr algn="r">
                <a:lnSpc>
                  <a:spcPct val="110000"/>
                </a:lnSpc>
              </a:pPr>
              <a:r>
                <a:rPr lang="en-AU" sz="1500"/>
                <a:t>Phone: 02 6861 1733</a:t>
              </a:r>
            </a:p>
            <a:p>
              <a:pPr algn="r">
                <a:lnSpc>
                  <a:spcPct val="110000"/>
                </a:lnSpc>
              </a:pPr>
              <a:r>
                <a:rPr lang="en-AU" sz="1500"/>
                <a:t>Email: erik.lensson@csiro.au  Web: www.csiro.au</a:t>
              </a:r>
            </a:p>
          </p:txBody>
        </p:sp>
        <p:pic>
          <p:nvPicPr>
            <p:cNvPr id="27657" name="Picture 36" descr="20070618_csiro7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" y="3663"/>
              <a:ext cx="42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57288" y="4267200"/>
            <a:ext cx="7670800" cy="900113"/>
          </a:xfrm>
        </p:spPr>
        <p:txBody>
          <a:bodyPr/>
          <a:lstStyle/>
          <a:p>
            <a:pPr eaLnBrk="1" hangingPunct="1"/>
            <a:r>
              <a:rPr lang="en-AU" sz="4400" b="1" dirty="0" smtClean="0"/>
              <a:t>Thank you </a:t>
            </a:r>
            <a:r>
              <a:rPr lang="en-AU" sz="4400" dirty="0" smtClean="0">
                <a:sym typeface="Wingdings" pitchFamily="2" charset="2"/>
              </a:rPr>
              <a:t></a:t>
            </a:r>
            <a:endParaRPr lang="en-AU" sz="4400" dirty="0" smtClean="0"/>
          </a:p>
        </p:txBody>
      </p:sp>
      <p:pic>
        <p:nvPicPr>
          <p:cNvPr id="1026" name="Picture 2" descr="C:\Documents and Settings\len075\Local Settings\Temporary Internet Files\Content.IE5\APUFLV1Z\MC9001982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411" y="180879"/>
            <a:ext cx="3293953" cy="504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Development Projects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Parkes Remote Operations</a:t>
            </a:r>
          </a:p>
        </p:txBody>
      </p:sp>
      <p:pic>
        <p:nvPicPr>
          <p:cNvPr id="15364" name="Picture 88" descr="Control Room H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288" y="203200"/>
            <a:ext cx="32242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9"/>
          <p:cNvSpPr>
            <a:spLocks noChangeArrowheads="1"/>
          </p:cNvSpPr>
          <p:nvPr/>
        </p:nvSpPr>
        <p:spPr bwMode="auto">
          <a:xfrm>
            <a:off x="968375" y="1385888"/>
            <a:ext cx="3595688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 algn="ctr">
              <a:spcBef>
                <a:spcPct val="20000"/>
              </a:spcBef>
            </a:pPr>
            <a:r>
              <a:rPr lang="en-AU" i="1" dirty="0">
                <a:solidFill>
                  <a:schemeClr val="accent1"/>
                </a:solidFill>
              </a:rPr>
              <a:t/>
            </a:r>
            <a:br>
              <a:rPr lang="en-AU" i="1" dirty="0">
                <a:solidFill>
                  <a:schemeClr val="accent1"/>
                </a:solidFill>
              </a:rPr>
            </a:br>
            <a:r>
              <a:rPr lang="en-AU" b="1" dirty="0"/>
              <a:t>HIGH LEVEL OBJECTIVES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endParaRPr lang="en-AU" b="1" dirty="0">
              <a:solidFill>
                <a:schemeClr val="accent1"/>
              </a:solidFill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AU" dirty="0"/>
              <a:t>Operate &amp; maintain a network of radio telescopes; </a:t>
            </a:r>
          </a:p>
          <a:p>
            <a:pPr marL="180975" indent="-180975">
              <a:spcBef>
                <a:spcPct val="20000"/>
              </a:spcBef>
            </a:pPr>
            <a:endParaRPr lang="en-AU" dirty="0"/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AU" dirty="0"/>
              <a:t>Science Operations Centre;</a:t>
            </a:r>
            <a:br>
              <a:rPr lang="en-AU" dirty="0"/>
            </a:br>
            <a:endParaRPr lang="en-AU" dirty="0"/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AU" dirty="0"/>
              <a:t>Scheduling improvements;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endParaRPr lang="en-AU" dirty="0"/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AU" dirty="0"/>
              <a:t>Reliability;</a:t>
            </a:r>
          </a:p>
          <a:p>
            <a:pPr marL="180975" indent="-180975">
              <a:spcBef>
                <a:spcPct val="20000"/>
              </a:spcBef>
            </a:pPr>
            <a:endParaRPr lang="en-AU" dirty="0"/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AU" dirty="0"/>
              <a:t>Rationalise legacy systems;</a:t>
            </a:r>
          </a:p>
          <a:p>
            <a:pPr marL="180975" indent="-180975">
              <a:spcBef>
                <a:spcPct val="20000"/>
              </a:spcBef>
            </a:pPr>
            <a:endParaRPr lang="en-AU" dirty="0"/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AU" dirty="0"/>
              <a:t>Health &amp; Safety.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endParaRPr lang="en-AU" b="1" dirty="0">
              <a:solidFill>
                <a:schemeClr val="accent1"/>
              </a:solidFill>
            </a:endParaRPr>
          </a:p>
          <a:p>
            <a:pPr marL="180975" indent="-180975">
              <a:spcBef>
                <a:spcPct val="20000"/>
              </a:spcBef>
            </a:pP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5366" name="Rectangle 90"/>
          <p:cNvSpPr>
            <a:spLocks noChangeArrowheads="1"/>
          </p:cNvSpPr>
          <p:nvPr/>
        </p:nvSpPr>
        <p:spPr bwMode="auto">
          <a:xfrm>
            <a:off x="5072063" y="3113088"/>
            <a:ext cx="38004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spcBef>
                <a:spcPct val="20000"/>
              </a:spcBef>
            </a:pPr>
            <a:endParaRPr lang="en-US" sz="2000" i="1">
              <a:solidFill>
                <a:schemeClr val="accent1"/>
              </a:solidFill>
            </a:endParaRP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5673725" y="319405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187950" y="3082925"/>
            <a:ext cx="3548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i="1" dirty="0" smtClean="0">
                <a:solidFill>
                  <a:schemeClr val="accent1"/>
                </a:solidFill>
              </a:rPr>
              <a:t>TECHNOLOGIES  </a:t>
            </a:r>
            <a:r>
              <a:rPr lang="en-AU" b="1" i="1" dirty="0">
                <a:solidFill>
                  <a:schemeClr val="accent1"/>
                </a:solidFill>
              </a:rPr>
              <a:t>DEVELOPMENT PROJECTS</a:t>
            </a:r>
            <a:r>
              <a:rPr lang="en-AU" i="1" dirty="0">
                <a:solidFill>
                  <a:schemeClr val="accent1"/>
                </a:solidFill>
              </a:rPr>
              <a:t/>
            </a:r>
            <a:br>
              <a:rPr lang="en-AU" i="1" dirty="0">
                <a:solidFill>
                  <a:schemeClr val="accent1"/>
                </a:solidFill>
              </a:rPr>
            </a:br>
            <a:endParaRPr lang="en-AU" i="1" dirty="0">
              <a:solidFill>
                <a:schemeClr val="accent1"/>
              </a:solidFill>
            </a:endParaRPr>
          </a:p>
          <a:p>
            <a:r>
              <a:rPr lang="en-AU" i="1" dirty="0">
                <a:solidFill>
                  <a:srgbClr val="002060"/>
                </a:solidFill>
              </a:rPr>
              <a:t>‘To enable computer control &amp; monitoring of standard telescope systems’</a:t>
            </a:r>
            <a:endParaRPr lang="en-A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Development Projects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Parkes Development Projects</a:t>
            </a:r>
          </a:p>
        </p:txBody>
      </p:sp>
      <p:sp>
        <p:nvSpPr>
          <p:cNvPr id="16388" name="Content Placeholder 7"/>
          <p:cNvSpPr>
            <a:spLocks noGrp="1"/>
          </p:cNvSpPr>
          <p:nvPr>
            <p:ph idx="1"/>
          </p:nvPr>
        </p:nvSpPr>
        <p:spPr>
          <a:xfrm>
            <a:off x="735013" y="1274763"/>
            <a:ext cx="4162425" cy="5033962"/>
          </a:xfrm>
        </p:spPr>
        <p:txBody>
          <a:bodyPr/>
          <a:lstStyle/>
          <a:p>
            <a:pPr algn="ctr">
              <a:buFontTx/>
              <a:buNone/>
            </a:pPr>
            <a:endParaRPr lang="en-AU" smtClean="0"/>
          </a:p>
          <a:p>
            <a:r>
              <a:rPr lang="en-AU" i="1" smtClean="0"/>
              <a:t>115 - Parkes Drive Control</a:t>
            </a:r>
            <a:br>
              <a:rPr lang="en-AU" i="1" smtClean="0"/>
            </a:br>
            <a:r>
              <a:rPr lang="en-AU" b="1" i="1" smtClean="0">
                <a:solidFill>
                  <a:srgbClr val="002060"/>
                </a:solidFill>
              </a:rPr>
              <a:t>Objective:</a:t>
            </a:r>
            <a:r>
              <a:rPr lang="en-AU" smtClean="0">
                <a:solidFill>
                  <a:srgbClr val="002060"/>
                </a:solidFill>
              </a:rPr>
              <a:t>  </a:t>
            </a:r>
            <a:r>
              <a:rPr lang="en-AU" i="1" smtClean="0">
                <a:solidFill>
                  <a:srgbClr val="002060"/>
                </a:solidFill>
              </a:rPr>
              <a:t>Computer control of the MCP (manual Control Panel)</a:t>
            </a:r>
          </a:p>
          <a:p>
            <a:pPr>
              <a:buFontTx/>
              <a:buNone/>
            </a:pPr>
            <a:endParaRPr lang="en-AU" i="1" smtClean="0"/>
          </a:p>
          <a:p>
            <a:r>
              <a:rPr lang="en-AU" i="1" smtClean="0"/>
              <a:t>117 - Parkes Control &amp; Monitor </a:t>
            </a:r>
            <a:br>
              <a:rPr lang="en-AU" i="1" smtClean="0"/>
            </a:br>
            <a:r>
              <a:rPr lang="en-US" b="1" i="1" smtClean="0">
                <a:solidFill>
                  <a:schemeClr val="tx1"/>
                </a:solidFill>
              </a:rPr>
              <a:t> Objective:</a:t>
            </a:r>
            <a:r>
              <a:rPr lang="en-US" i="1" smtClean="0">
                <a:solidFill>
                  <a:schemeClr val="tx1"/>
                </a:solidFill>
              </a:rPr>
              <a:t> Safe, reliable remote monitoring &amp; control of critical telescope systems.</a:t>
            </a:r>
          </a:p>
          <a:p>
            <a:pPr>
              <a:buFontTx/>
              <a:buNone/>
            </a:pPr>
            <a:endParaRPr lang="en-AU" i="1" smtClean="0"/>
          </a:p>
          <a:p>
            <a:r>
              <a:rPr lang="en-AU" i="1" smtClean="0"/>
              <a:t>118 - Parkes Receiver Upgrade</a:t>
            </a:r>
            <a:br>
              <a:rPr lang="en-AU" i="1" smtClean="0"/>
            </a:br>
            <a:r>
              <a:rPr lang="en-AU" b="1" i="1" smtClean="0">
                <a:solidFill>
                  <a:schemeClr val="tx1"/>
                </a:solidFill>
              </a:rPr>
              <a:t>Objective:</a:t>
            </a:r>
            <a:r>
              <a:rPr lang="en-AU" i="1" smtClean="0">
                <a:solidFill>
                  <a:schemeClr val="tx1"/>
                </a:solidFill>
              </a:rPr>
              <a:t>  Establish a maintainable set of receivers consistent with expected science demand.</a:t>
            </a:r>
            <a:endParaRPr lang="en-AU" smtClean="0"/>
          </a:p>
        </p:txBody>
      </p:sp>
      <p:pic>
        <p:nvPicPr>
          <p:cNvPr id="16389" name="Picture 5" descr="Parkes 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558925"/>
            <a:ext cx="3424238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Drive Control Project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115 - Parkes Drive Control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865688" y="1822450"/>
            <a:ext cx="40846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AU" b="1" i="1"/>
              <a:t>OVERVIEW</a:t>
            </a:r>
            <a:br>
              <a:rPr lang="en-AU" b="1" i="1"/>
            </a:br>
            <a:endParaRPr lang="en-AU" b="1" i="1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Replaces the Parkes existing </a:t>
            </a:r>
            <a:br>
              <a:rPr lang="en-AU"/>
            </a:br>
            <a:r>
              <a:rPr lang="en-AU"/>
              <a:t>  &lt;&lt;&lt; Manual Control Panel (MCP).</a:t>
            </a:r>
            <a:br>
              <a:rPr lang="en-AU"/>
            </a:br>
            <a:endParaRPr lang="en-AU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New MCP to provide for safe</a:t>
            </a:r>
            <a:br>
              <a:rPr lang="en-AU"/>
            </a:br>
            <a:r>
              <a:rPr lang="en-AU"/>
              <a:t>   remote operation.</a:t>
            </a:r>
            <a:br>
              <a:rPr lang="en-AU"/>
            </a:br>
            <a:endParaRPr lang="en-AU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Documented software</a:t>
            </a:r>
            <a:br>
              <a:rPr lang="en-AU"/>
            </a:br>
            <a:endParaRPr lang="en-AU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Safe remote operation</a:t>
            </a:r>
            <a:br>
              <a:rPr lang="en-AU"/>
            </a:br>
            <a:endParaRPr lang="en-AU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Working + ‘spare’ MCP</a:t>
            </a:r>
            <a:br>
              <a:rPr lang="en-AU"/>
            </a:br>
            <a:r>
              <a:rPr lang="en-AU"/>
              <a:t/>
            </a:r>
            <a:br>
              <a:rPr lang="en-AU"/>
            </a:br>
            <a:endParaRPr lang="en-AU" i="1"/>
          </a:p>
        </p:txBody>
      </p:sp>
      <p:pic>
        <p:nvPicPr>
          <p:cNvPr id="17413" name="Picture 11" descr="MPj04277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6804" y="233362"/>
            <a:ext cx="1523009" cy="152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Parkes MC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288" y="1285875"/>
            <a:ext cx="373062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Drive Control Project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New Manual Control Panel (MCP)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30250" y="3541713"/>
            <a:ext cx="43338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AU" b="1" i="1"/>
              <a:t>HIGHLIGHTS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Development platform ‘dummy</a:t>
            </a:r>
            <a:br>
              <a:rPr lang="en-AU"/>
            </a:br>
            <a:r>
              <a:rPr lang="en-AU"/>
              <a:t>   telescope’ hardware completed &gt;&gt;&gt;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Two MCP’s under construction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Software ‘middleware’ under </a:t>
            </a:r>
            <a:br>
              <a:rPr lang="en-AU"/>
            </a:br>
            <a:r>
              <a:rPr lang="en-AU"/>
              <a:t>  development to support TCS/EPICS</a:t>
            </a:r>
          </a:p>
          <a:p>
            <a:pPr>
              <a:spcBef>
                <a:spcPct val="20000"/>
              </a:spcBef>
            </a:pPr>
            <a:r>
              <a:rPr lang="en-AU"/>
              <a:t/>
            </a:r>
            <a:br>
              <a:rPr lang="en-AU"/>
            </a:br>
            <a:r>
              <a:rPr lang="en-AU"/>
              <a:t/>
            </a:r>
            <a:br>
              <a:rPr lang="en-AU"/>
            </a:br>
            <a:endParaRPr lang="en-AU" i="1"/>
          </a:p>
        </p:txBody>
      </p:sp>
      <p:pic>
        <p:nvPicPr>
          <p:cNvPr id="18437" name="Picture 11" descr="MPj04277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131" y="233363"/>
            <a:ext cx="1525682" cy="15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115 New MC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3" y="1274763"/>
            <a:ext cx="48498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115 Dummy Telesco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8038" y="1900238"/>
            <a:ext cx="29019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720725" y="5602288"/>
            <a:ext cx="7599363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AU" b="1" i="1"/>
              <a:t>TIMELINE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/>
              <a:t> Commissioning target: Q1/2011</a:t>
            </a:r>
            <a:br>
              <a:rPr lang="en-AU"/>
            </a:br>
            <a:r>
              <a:rPr lang="en-AU" i="1"/>
              <a:t>(expect 3-4 week scheduled 64m telescope shutdown ~ Feb/Mar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dirty="0" smtClean="0"/>
              <a:t>CSIRO Astronomy and Space Science</a:t>
            </a:r>
            <a:r>
              <a:rPr lang="en-US" b="0" dirty="0" smtClean="0">
                <a:solidFill>
                  <a:schemeClr val="tx1"/>
                </a:solidFill>
              </a:rPr>
              <a:t> Parkes Equipment Control &amp; Monitor Project 25 May 2010</a:t>
            </a:r>
            <a:endParaRPr lang="en-AU" b="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117 - Parkes Equipment Control &amp; Monitor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16" y="3486293"/>
            <a:ext cx="3905250" cy="298693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Focus </a:t>
            </a:r>
            <a:r>
              <a:rPr lang="en-US" b="1" dirty="0" smtClean="0">
                <a:solidFill>
                  <a:schemeClr val="tx1"/>
                </a:solidFill>
              </a:rPr>
              <a:t>Cabin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dirty="0" smtClean="0"/>
          </a:p>
          <a:p>
            <a:pPr lvl="1" eaLnBrk="1" hangingPunct="1"/>
            <a:r>
              <a:rPr lang="en-AU" dirty="0" smtClean="0"/>
              <a:t>A “remote site</a:t>
            </a:r>
            <a:r>
              <a:rPr lang="en-AU" dirty="0" smtClean="0"/>
              <a:t>”.</a:t>
            </a:r>
            <a:endParaRPr lang="en-AU" dirty="0" smtClean="0"/>
          </a:p>
          <a:p>
            <a:pPr lvl="1" eaLnBrk="1" hangingPunct="1"/>
            <a:r>
              <a:rPr lang="en-US" dirty="0" smtClean="0"/>
              <a:t>Monitoring &amp; diagnostics for major </a:t>
            </a:r>
            <a:r>
              <a:rPr lang="en-US" dirty="0" smtClean="0"/>
              <a:t>subsystems  (DC power, </a:t>
            </a:r>
            <a:r>
              <a:rPr lang="en-US" dirty="0" smtClean="0"/>
              <a:t>receivers </a:t>
            </a:r>
            <a:r>
              <a:rPr lang="en-US" dirty="0" smtClean="0"/>
              <a:t>&amp; translator</a:t>
            </a:r>
            <a:r>
              <a:rPr lang="en-US" dirty="0" smtClean="0"/>
              <a:t>).</a:t>
            </a:r>
          </a:p>
          <a:p>
            <a:pPr lvl="1" eaLnBrk="1" hangingPunct="1"/>
            <a:r>
              <a:rPr lang="en-US" dirty="0" smtClean="0"/>
              <a:t>Video </a:t>
            </a:r>
            <a:r>
              <a:rPr lang="en-US" dirty="0" smtClean="0"/>
              <a:t>and audio monitoring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Vibration </a:t>
            </a:r>
            <a:r>
              <a:rPr lang="en-US" dirty="0" smtClean="0"/>
              <a:t>monitoring</a:t>
            </a:r>
          </a:p>
        </p:txBody>
      </p:sp>
      <p:pic>
        <p:nvPicPr>
          <p:cNvPr id="19461" name="Picture 17" descr="Parkes Focus Ca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1427163"/>
            <a:ext cx="3176588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:\Documents and Settings\len075\Local Settings\Temporary Internet Files\Content.IE5\APUFLV1Z\MC9001979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846" y="1380325"/>
            <a:ext cx="2714847" cy="18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Parkes Backend </a:t>
            </a:r>
            <a:r>
              <a:rPr lang="en-AU" b="1" dirty="0" smtClean="0"/>
              <a:t>Connections</a:t>
            </a:r>
            <a:endParaRPr lang="en-AU" b="1" dirty="0" smtClean="0"/>
          </a:p>
        </p:txBody>
      </p:sp>
      <p:pic>
        <p:nvPicPr>
          <p:cNvPr id="21507" name="Content Placeholder 4" descr="parkes_system_diagram_1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170" y="1136649"/>
            <a:ext cx="7761555" cy="5483883"/>
          </a:xfrm>
        </p:spPr>
      </p:pic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Equipment Control &amp; Monitor Project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len075\Local Settings\Temporary Internet Files\Content.IE5\APUFLV1Z\MC9000786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6927" y="135803"/>
            <a:ext cx="903127" cy="1942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Equipment Control &amp; Monitor Project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RF/IF </a:t>
            </a:r>
            <a:r>
              <a:rPr lang="en-AU" b="1" dirty="0" smtClean="0"/>
              <a:t>Switching Matrix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746" y="3676681"/>
            <a:ext cx="7548563" cy="276938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b="1" dirty="0" smtClean="0">
                <a:solidFill>
                  <a:schemeClr val="tx1"/>
                </a:solidFill>
              </a:rPr>
              <a:t>Connecting the Parkes conversion system to the </a:t>
            </a:r>
            <a:r>
              <a:rPr lang="en-AU" b="1" dirty="0" err="1" smtClean="0">
                <a:solidFill>
                  <a:schemeClr val="tx1"/>
                </a:solidFill>
              </a:rPr>
              <a:t>backends</a:t>
            </a:r>
            <a:endParaRPr lang="en-AU" b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AU" dirty="0" smtClean="0"/>
              <a:t>Replaces manual patch panels with computer controlled switching.</a:t>
            </a:r>
          </a:p>
          <a:p>
            <a:pPr lvl="1" eaLnBrk="1" hangingPunct="1"/>
            <a:r>
              <a:rPr lang="en-AU" dirty="0" smtClean="0"/>
              <a:t>Consistent configuration scripts for ‘standard’ observations</a:t>
            </a:r>
          </a:p>
          <a:p>
            <a:pPr lvl="1" eaLnBrk="1" hangingPunct="1"/>
            <a:r>
              <a:rPr lang="en-AU" dirty="0" smtClean="0"/>
              <a:t>Modular </a:t>
            </a:r>
            <a:r>
              <a:rPr lang="en-AU" dirty="0" smtClean="0"/>
              <a:t>commercial </a:t>
            </a:r>
            <a:r>
              <a:rPr lang="en-AU" dirty="0" smtClean="0"/>
              <a:t>off-the-shelf (COTS) hardware (~$196k capital)</a:t>
            </a:r>
          </a:p>
          <a:p>
            <a:pPr lvl="1" eaLnBrk="1" hangingPunct="1"/>
            <a:r>
              <a:rPr lang="en-AU" dirty="0" smtClean="0"/>
              <a:t>Intelligent (up to 18 GHz) switching under native Linux O/S</a:t>
            </a:r>
          </a:p>
          <a:p>
            <a:pPr lvl="1" eaLnBrk="1" hangingPunct="1"/>
            <a:r>
              <a:rPr lang="en-AU" dirty="0" smtClean="0"/>
              <a:t>Remote control via Ethernet</a:t>
            </a:r>
          </a:p>
          <a:p>
            <a:pPr lvl="1" eaLnBrk="1" hangingPunct="1"/>
            <a:r>
              <a:rPr lang="en-AU" dirty="0" smtClean="0"/>
              <a:t>Expandable with additional COTS </a:t>
            </a:r>
            <a:r>
              <a:rPr lang="en-AU" dirty="0" smtClean="0"/>
              <a:t>modules</a:t>
            </a:r>
          </a:p>
        </p:txBody>
      </p:sp>
      <p:pic>
        <p:nvPicPr>
          <p:cNvPr id="20485" name="Picture 5" descr="Matrix Switch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1163638"/>
            <a:ext cx="7032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len075\Local Settings\Temporary Internet Files\Content.IE5\DL5ZPZQ0\MC9002220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826" y="0"/>
            <a:ext cx="1765239" cy="163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 Astronomy and Space Science</a:t>
            </a:r>
            <a:r>
              <a:rPr lang="en-US" b="0" smtClean="0">
                <a:solidFill>
                  <a:schemeClr val="tx1"/>
                </a:solidFill>
              </a:rPr>
              <a:t> Parkes Equipment Control &amp; Monitor Project 25 May 2010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6065837" cy="900112"/>
          </a:xfrm>
        </p:spPr>
        <p:txBody>
          <a:bodyPr/>
          <a:lstStyle/>
          <a:p>
            <a:pPr eaLnBrk="1" hangingPunct="1"/>
            <a:r>
              <a:rPr lang="en-AU" b="1" dirty="0" smtClean="0"/>
              <a:t>Backend Switching </a:t>
            </a:r>
            <a:endParaRPr lang="en-AU" b="1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1230313"/>
            <a:ext cx="78613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Documents and Settings\len075\Local Settings\Temporary Internet Files\Content.IE5\DL5ZPZQ0\MC9002220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826" y="0"/>
            <a:ext cx="1765240" cy="163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csiro_powerpoint_070705">
  <a:themeElements>
    <a:clrScheme name="onecsiro_powerpoint_070705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707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ecsiro_powerpoint_0707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445</Words>
  <Application>Microsoft Office PowerPoint</Application>
  <PresentationFormat>On-screen Show (4:3)</PresentationFormat>
  <Paragraphs>126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onecsiro_powerpoint_070705</vt:lpstr>
      <vt:lpstr>Report to ATUC:  Engineering Operations &amp; Parkes Development Projects </vt:lpstr>
      <vt:lpstr>Parkes Remote Operations</vt:lpstr>
      <vt:lpstr>Parkes Development Projects</vt:lpstr>
      <vt:lpstr>115 - Parkes Drive Control </vt:lpstr>
      <vt:lpstr>New Manual Control Panel (MCP) </vt:lpstr>
      <vt:lpstr>117 - Parkes Equipment Control &amp; Monitor </vt:lpstr>
      <vt:lpstr>Parkes Backend Connections</vt:lpstr>
      <vt:lpstr>RF/IF Switching Matrix </vt:lpstr>
      <vt:lpstr>Backend Switching </vt:lpstr>
      <vt:lpstr>Parkes Equipment Control &amp; Monitor </vt:lpstr>
      <vt:lpstr>118 - Parkes Receiver Rationalisation</vt:lpstr>
      <vt:lpstr>H-OH Receiver (meas.) Performance</vt:lpstr>
      <vt:lpstr>New H-OH (est.) Feed Performance</vt:lpstr>
      <vt:lpstr>118 - Parkes Receiver Rationalisation</vt:lpstr>
      <vt:lpstr>Other ‘Horizon 1’ Developments</vt:lpstr>
      <vt:lpstr>Thank you 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Arial Regular 29pt Sub title, Arial Regular 24pt</dc:title>
  <dc:creator>Hayes, Kathy (Comms, North Ryde)</dc:creator>
  <cp:lastModifiedBy>Lensson, Erik (CASS, Parkes)</cp:lastModifiedBy>
  <cp:revision>197</cp:revision>
  <dcterms:created xsi:type="dcterms:W3CDTF">2008-05-16T06:05:21Z</dcterms:created>
  <dcterms:modified xsi:type="dcterms:W3CDTF">2010-05-25T08:16:18Z</dcterms:modified>
</cp:coreProperties>
</file>