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png" ContentType="image/png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78" r:id="rId14"/>
    <p:sldId id="268" r:id="rId15"/>
    <p:sldId id="275" r:id="rId16"/>
    <p:sldId id="276" r:id="rId17"/>
    <p:sldId id="269" r:id="rId18"/>
    <p:sldId id="271" r:id="rId19"/>
    <p:sldId id="272" r:id="rId20"/>
    <p:sldId id="270" r:id="rId21"/>
    <p:sldId id="27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94692" autoAdjust="0"/>
  </p:normalViewPr>
  <p:slideViewPr>
    <p:cSldViewPr snapToGrid="0" snapToObjects="1">
      <p:cViewPr varScale="1">
        <p:scale>
          <a:sx n="140" d="100"/>
          <a:sy n="140" d="100"/>
        </p:scale>
        <p:origin x="-15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B0DB-7BD3-1949-B4D6-C0D46F0ACA07}" type="datetimeFigureOut">
              <a:rPr lang="en-US" smtClean="0"/>
              <a:pPr/>
              <a:t>5/25/10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0203-9746-2D43-94DE-942209178A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Relationship Id="rId5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Relationship Id="rId5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Relationship Id="rId5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Relationship Id="rId5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Relationship Id="rId6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3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714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Parkes</a:t>
            </a:r>
            <a:r>
              <a:rPr lang="en-US" dirty="0" smtClean="0">
                <a:solidFill>
                  <a:schemeClr val="bg1"/>
                </a:solidFill>
              </a:rPr>
              <a:t> Single Digital Backend?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9" y="3855357"/>
            <a:ext cx="8282213" cy="23948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Matthew </a:t>
            </a:r>
            <a:r>
              <a:rPr lang="en-US" dirty="0" err="1" smtClean="0">
                <a:solidFill>
                  <a:schemeClr val="bg1"/>
                </a:solidFill>
              </a:rPr>
              <a:t>Bailes</a:t>
            </a:r>
            <a:r>
              <a:rPr lang="en-US" dirty="0" smtClean="0">
                <a:solidFill>
                  <a:schemeClr val="bg1"/>
                </a:solidFill>
              </a:rPr>
              <a:t>, Jonathon </a:t>
            </a:r>
            <a:r>
              <a:rPr lang="en-US" dirty="0" err="1" smtClean="0">
                <a:solidFill>
                  <a:schemeClr val="bg1"/>
                </a:solidFill>
              </a:rPr>
              <a:t>Kocz</a:t>
            </a:r>
            <a:r>
              <a:rPr lang="en-US" dirty="0" smtClean="0">
                <a:solidFill>
                  <a:schemeClr val="bg1"/>
                </a:solidFill>
              </a:rPr>
              <a:t>, Willem van </a:t>
            </a:r>
            <a:r>
              <a:rPr lang="en-US" dirty="0" err="1" smtClean="0">
                <a:solidFill>
                  <a:schemeClr val="bg1"/>
                </a:solidFill>
              </a:rPr>
              <a:t>Straten</a:t>
            </a:r>
            <a:r>
              <a:rPr lang="en-US" dirty="0" smtClean="0">
                <a:solidFill>
                  <a:schemeClr val="bg1"/>
                </a:solidFill>
              </a:rPr>
              <a:t>, Andrew Jameson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Centre for Astrophysics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Supercomputing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Swinburne University of </a:t>
            </a:r>
            <a:r>
              <a:rPr lang="en-US" dirty="0" smtClean="0">
                <a:solidFill>
                  <a:schemeClr val="bg1"/>
                </a:solidFill>
              </a:rPr>
              <a:t>Technology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Lister </a:t>
            </a:r>
            <a:r>
              <a:rPr lang="en-US" dirty="0" err="1" smtClean="0">
                <a:solidFill>
                  <a:schemeClr val="bg1"/>
                </a:solidFill>
              </a:rPr>
              <a:t>Staveley</a:t>
            </a:r>
            <a:r>
              <a:rPr lang="en-US" dirty="0" smtClean="0">
                <a:solidFill>
                  <a:schemeClr val="bg1"/>
                </a:solidFill>
              </a:rPr>
              <a:t>-Smith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ICRAR/UWA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Pulsar Work?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 Coherent </a:t>
            </a:r>
            <a:r>
              <a:rPr lang="en-US" dirty="0" err="1" smtClean="0">
                <a:solidFill>
                  <a:schemeClr val="bg1"/>
                </a:solidFill>
              </a:rPr>
              <a:t>Dedispersion</a:t>
            </a:r>
            <a:r>
              <a:rPr lang="en-US" dirty="0" smtClean="0">
                <a:solidFill>
                  <a:schemeClr val="bg1"/>
                </a:solidFill>
              </a:rPr>
              <a:t> Machines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1701829" y="3828173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1718164" y="4207348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1709093" y="4724395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17" y="39098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281" y="40622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7352" y="42799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4616" y="44323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4565" y="48060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1829" y="49584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7874" y="3828173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21473" y="4216207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48686" y="4740730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4565" y="4438297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8231" y="3828173"/>
            <a:ext cx="1469571" cy="131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Port 10Gb</a:t>
            </a:r>
          </a:p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3229445" y="3311104"/>
            <a:ext cx="235857" cy="51706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>
            <a:off x="2837572" y="2050176"/>
            <a:ext cx="1026879" cy="65314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 TB disk</a:t>
            </a:r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3229445" y="2703319"/>
            <a:ext cx="235857" cy="172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05874" y="2213462"/>
            <a:ext cx="1215571" cy="362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 </a:t>
            </a:r>
            <a:r>
              <a:rPr lang="en-US" dirty="0" err="1" smtClean="0"/>
              <a:t>Gb/s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2964566" y="5143533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116966" y="5150797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21445" y="5606143"/>
            <a:ext cx="898055" cy="417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DeMUX</a:t>
            </a:r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 rot="10800000">
            <a:off x="3619500" y="5627935"/>
            <a:ext cx="680374" cy="4100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83011" y="5346721"/>
            <a:ext cx="471731" cy="263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317992" y="5486413"/>
            <a:ext cx="834571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 Switch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851071" y="53467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03471" y="54991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155871" y="56515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308271" y="58039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460671" y="59563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>
            <a:off x="5152563" y="5499121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5152563" y="5651521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5152563" y="5803921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5152563" y="5956321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152563" y="6108721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VLB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" y="1961246"/>
            <a:ext cx="1533070" cy="144988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721445" y="2875676"/>
            <a:ext cx="1270000" cy="4354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Dell R610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961337" y="3292952"/>
            <a:ext cx="1778251" cy="2721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97443" y="3011741"/>
            <a:ext cx="1224643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10 </a:t>
            </a:r>
            <a:r>
              <a:rPr lang="en-US" dirty="0" err="1" smtClean="0"/>
              <a:t>Gb/s</a:t>
            </a:r>
            <a:endParaRPr lang="en-US" dirty="0" smtClean="0"/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Pawsey</a:t>
            </a:r>
            <a:endParaRPr lang="en-US" dirty="0"/>
          </a:p>
        </p:txBody>
      </p:sp>
      <p:pic>
        <p:nvPicPr>
          <p:cNvPr id="62" name="Picture 61" descr="CASPSR04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496" y="5226990"/>
            <a:ext cx="1670469" cy="1358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Pulsar Work?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 Coherent </a:t>
            </a:r>
            <a:r>
              <a:rPr lang="en-US" dirty="0" err="1" smtClean="0">
                <a:solidFill>
                  <a:schemeClr val="bg1"/>
                </a:solidFill>
              </a:rPr>
              <a:t>Dedispersion</a:t>
            </a:r>
            <a:r>
              <a:rPr lang="en-US" dirty="0" smtClean="0">
                <a:solidFill>
                  <a:schemeClr val="bg1"/>
                </a:solidFill>
              </a:rPr>
              <a:t> Machines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1701829" y="3828173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1718164" y="4207348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1709093" y="4724395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17" y="39098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281" y="40622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7352" y="42799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4616" y="44323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4565" y="48060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1829" y="49584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7874" y="3828173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21473" y="4216207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48686" y="4740730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4565" y="4438297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8231" y="3828173"/>
            <a:ext cx="1469571" cy="131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Port 10Gb</a:t>
            </a:r>
          </a:p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3229445" y="3311104"/>
            <a:ext cx="235857" cy="51706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>
            <a:off x="2837572" y="2050176"/>
            <a:ext cx="1026879" cy="65314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 TB disk</a:t>
            </a:r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3229445" y="2703319"/>
            <a:ext cx="235857" cy="172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05874" y="2213462"/>
            <a:ext cx="1215571" cy="362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 </a:t>
            </a:r>
            <a:r>
              <a:rPr lang="en-US" dirty="0" err="1" smtClean="0"/>
              <a:t>Gb/s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2964566" y="5143533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116966" y="5150797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21445" y="5606143"/>
            <a:ext cx="898055" cy="417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DeMUX</a:t>
            </a:r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 rot="10800000">
            <a:off x="3619500" y="5627935"/>
            <a:ext cx="680374" cy="4100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83011" y="5346721"/>
            <a:ext cx="471731" cy="263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317992" y="5486413"/>
            <a:ext cx="834571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 Switch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851071" y="53467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03471" y="54991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155871" y="56515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308271" y="58039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460671" y="59563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>
            <a:off x="5152563" y="5499121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5152563" y="5651521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5152563" y="5803921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5152563" y="5956321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5152563" y="6108721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VLB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" y="1961246"/>
            <a:ext cx="1533070" cy="144988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721445" y="2875676"/>
            <a:ext cx="1270000" cy="4354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Dell R610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961337" y="3292952"/>
            <a:ext cx="1778251" cy="2721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97443" y="3011741"/>
            <a:ext cx="1224643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10 </a:t>
            </a:r>
            <a:r>
              <a:rPr lang="en-US" dirty="0" err="1" smtClean="0"/>
              <a:t>Gb/s</a:t>
            </a:r>
            <a:endParaRPr lang="en-US" dirty="0" smtClean="0"/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Pawsey</a:t>
            </a:r>
            <a:endParaRPr lang="en-US" dirty="0"/>
          </a:p>
        </p:txBody>
      </p:sp>
      <p:pic>
        <p:nvPicPr>
          <p:cNvPr id="62" name="Picture 61" descr="CASPSR04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144" y="1238252"/>
            <a:ext cx="6573822" cy="534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Spectroscopy?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 GPU Machines to make </a:t>
            </a:r>
            <a:r>
              <a:rPr lang="en-US" dirty="0" err="1" smtClean="0">
                <a:solidFill>
                  <a:schemeClr val="bg1"/>
                </a:solidFill>
              </a:rPr>
              <a:t>Polyphase</a:t>
            </a:r>
            <a:r>
              <a:rPr lang="en-US" dirty="0" smtClean="0">
                <a:solidFill>
                  <a:schemeClr val="bg1"/>
                </a:solidFill>
              </a:rPr>
              <a:t> Filters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1701829" y="3828173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1718164" y="4207348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1709093" y="4724395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17" y="39098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281" y="40622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7352" y="42799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4616" y="44323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4565" y="48060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1829" y="49584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7874" y="3828173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21473" y="4216207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48686" y="4740730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48231" y="3828173"/>
            <a:ext cx="1469571" cy="131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Port 10Gb</a:t>
            </a:r>
          </a:p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3229445" y="3311104"/>
            <a:ext cx="235857" cy="51706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21445" y="2875676"/>
            <a:ext cx="1270000" cy="4354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Dell R610</a:t>
            </a:r>
            <a:endParaRPr lang="en-US" dirty="0"/>
          </a:p>
        </p:txBody>
      </p:sp>
      <p:sp>
        <p:nvSpPr>
          <p:cNvPr id="30" name="Can 29"/>
          <p:cNvSpPr/>
          <p:nvPr/>
        </p:nvSpPr>
        <p:spPr>
          <a:xfrm>
            <a:off x="2837572" y="2050176"/>
            <a:ext cx="1026879" cy="65314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 TB disk</a:t>
            </a:r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3229445" y="2703319"/>
            <a:ext cx="235857" cy="172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05874" y="2213462"/>
            <a:ext cx="1215571" cy="362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 </a:t>
            </a:r>
            <a:r>
              <a:rPr lang="en-US" dirty="0" err="1" smtClean="0"/>
              <a:t>Gb/s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2964566" y="5143533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116966" y="5150797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21445" y="5606143"/>
            <a:ext cx="898055" cy="417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DeMUX</a:t>
            </a:r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 rot="10800000">
            <a:off x="3619500" y="5627935"/>
            <a:ext cx="680374" cy="4100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83011" y="5346721"/>
            <a:ext cx="471731" cy="263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317992" y="5486413"/>
            <a:ext cx="834571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 Switch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851071" y="53467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03471" y="54991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155871" y="56515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08271" y="58039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460671" y="59563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9" name="Right Arrow 58"/>
          <p:cNvSpPr/>
          <p:nvPr/>
        </p:nvSpPr>
        <p:spPr>
          <a:xfrm>
            <a:off x="5152563" y="5499121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152563" y="5651521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152563" y="5803921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5152563" y="5956321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5152563" y="6108721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32655" y="37212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285055" y="38736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437455" y="40260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589855" y="41784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742255" y="43308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4434147" y="3873605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4434147" y="4026005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4434147" y="4178405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4434147" y="4330805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4434147" y="4483205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141726" y="42563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294126" y="44087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446526" y="45611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598926" y="47135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751326" y="48659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9" name="Right Arrow 78"/>
          <p:cNvSpPr/>
          <p:nvPr/>
        </p:nvSpPr>
        <p:spPr>
          <a:xfrm>
            <a:off x="4443218" y="4408794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4443218" y="4561194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4443218" y="4713594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4443218" y="4865994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4443218" y="5018394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24565" y="4438297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14026" y="3504273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39611" y="6237535"/>
            <a:ext cx="47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 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7" name="Picture 86" descr="VLB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" y="1961246"/>
            <a:ext cx="1533070" cy="1449880"/>
          </a:xfrm>
          <a:prstGeom prst="rect">
            <a:avLst/>
          </a:prstGeom>
        </p:spPr>
      </p:pic>
      <p:cxnSp>
        <p:nvCxnSpPr>
          <p:cNvPr id="88" name="Straight Arrow Connector 87"/>
          <p:cNvCxnSpPr/>
          <p:nvPr/>
        </p:nvCxnSpPr>
        <p:spPr>
          <a:xfrm rot="10800000" flipV="1">
            <a:off x="961337" y="3292952"/>
            <a:ext cx="1778251" cy="2721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197443" y="3011741"/>
            <a:ext cx="1224643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10 </a:t>
            </a:r>
            <a:r>
              <a:rPr lang="en-US" dirty="0" err="1" smtClean="0"/>
              <a:t>Gb/s</a:t>
            </a:r>
            <a:endParaRPr lang="en-US" dirty="0" smtClean="0"/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Pawsey</a:t>
            </a:r>
            <a:endParaRPr lang="en-US" dirty="0"/>
          </a:p>
        </p:txBody>
      </p:sp>
      <p:pic>
        <p:nvPicPr>
          <p:cNvPr id="90" name="Picture 89" descr="CASPSR04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496" y="5226990"/>
            <a:ext cx="1670469" cy="1358879"/>
          </a:xfrm>
          <a:prstGeom prst="rect">
            <a:avLst/>
          </a:prstGeom>
        </p:spPr>
      </p:pic>
      <p:pic>
        <p:nvPicPr>
          <p:cNvPr id="91" name="Picture 90" descr="caspsr_20cm_spectru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355" y="2389387"/>
            <a:ext cx="2533757" cy="2019407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6930571" y="2050176"/>
            <a:ext cx="1957187" cy="308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131,072 Channels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Spectroscopy?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 GPU Machines to make </a:t>
            </a:r>
            <a:r>
              <a:rPr lang="en-US" dirty="0" err="1" smtClean="0">
                <a:solidFill>
                  <a:schemeClr val="bg1"/>
                </a:solidFill>
              </a:rPr>
              <a:t>Polyphase</a:t>
            </a:r>
            <a:r>
              <a:rPr lang="en-US" dirty="0" smtClean="0">
                <a:solidFill>
                  <a:schemeClr val="bg1"/>
                </a:solidFill>
              </a:rPr>
              <a:t> Filters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1701829" y="3828173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1718164" y="4207348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1709093" y="4724395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17" y="39098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281" y="40622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7352" y="42799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4616" y="44323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4565" y="48060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1829" y="49584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7874" y="3828173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21473" y="4216207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48686" y="4740730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48231" y="3828173"/>
            <a:ext cx="1469571" cy="131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Port 10Gb</a:t>
            </a:r>
          </a:p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3229445" y="3311104"/>
            <a:ext cx="235857" cy="51706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21445" y="2875676"/>
            <a:ext cx="1270000" cy="4354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Dell R610</a:t>
            </a:r>
            <a:endParaRPr lang="en-US" dirty="0"/>
          </a:p>
        </p:txBody>
      </p:sp>
      <p:sp>
        <p:nvSpPr>
          <p:cNvPr id="30" name="Can 29"/>
          <p:cNvSpPr/>
          <p:nvPr/>
        </p:nvSpPr>
        <p:spPr>
          <a:xfrm>
            <a:off x="2837572" y="2050176"/>
            <a:ext cx="1026879" cy="65314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 TB disk</a:t>
            </a:r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3229445" y="2703319"/>
            <a:ext cx="235857" cy="172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05874" y="2213462"/>
            <a:ext cx="1215571" cy="362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 </a:t>
            </a:r>
            <a:r>
              <a:rPr lang="en-US" dirty="0" err="1" smtClean="0"/>
              <a:t>Gb/s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2964566" y="5143533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116966" y="5150797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21445" y="5606143"/>
            <a:ext cx="898055" cy="417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DeMUX</a:t>
            </a:r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 rot="10800000">
            <a:off x="3619500" y="5627935"/>
            <a:ext cx="680374" cy="4100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83011" y="5346721"/>
            <a:ext cx="471731" cy="263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317992" y="5486413"/>
            <a:ext cx="834571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 Switch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851071" y="53467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03471" y="54991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155871" y="56515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08271" y="58039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460671" y="59563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9" name="Right Arrow 58"/>
          <p:cNvSpPr/>
          <p:nvPr/>
        </p:nvSpPr>
        <p:spPr>
          <a:xfrm>
            <a:off x="5152563" y="5499121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152563" y="5651521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152563" y="5803921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5152563" y="5956321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5152563" y="6108721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32655" y="37212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285055" y="38736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437455" y="40260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589855" y="41784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742255" y="43308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4434147" y="3873605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4434147" y="4026005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4434147" y="4178405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4434147" y="4330805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4434147" y="4483205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141726" y="42563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294126" y="44087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446526" y="45611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598926" y="47135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751326" y="48659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9" name="Right Arrow 78"/>
          <p:cNvSpPr/>
          <p:nvPr/>
        </p:nvSpPr>
        <p:spPr>
          <a:xfrm>
            <a:off x="4443218" y="4408794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4443218" y="4561194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4443218" y="4713594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4443218" y="4865994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4443218" y="5018394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24565" y="4438297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14026" y="3504273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39611" y="6237535"/>
            <a:ext cx="47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 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7" name="Picture 86" descr="VLB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" y="1961246"/>
            <a:ext cx="1533070" cy="1449880"/>
          </a:xfrm>
          <a:prstGeom prst="rect">
            <a:avLst/>
          </a:prstGeom>
        </p:spPr>
      </p:pic>
      <p:cxnSp>
        <p:nvCxnSpPr>
          <p:cNvPr id="88" name="Straight Arrow Connector 87"/>
          <p:cNvCxnSpPr/>
          <p:nvPr/>
        </p:nvCxnSpPr>
        <p:spPr>
          <a:xfrm rot="10800000" flipV="1">
            <a:off x="961337" y="3292952"/>
            <a:ext cx="1778251" cy="2721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197443" y="3011741"/>
            <a:ext cx="1224643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10 </a:t>
            </a:r>
            <a:r>
              <a:rPr lang="en-US" dirty="0" err="1" smtClean="0"/>
              <a:t>Gb/s</a:t>
            </a:r>
            <a:endParaRPr lang="en-US" dirty="0" smtClean="0"/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Pawsey</a:t>
            </a:r>
            <a:endParaRPr lang="en-US" dirty="0"/>
          </a:p>
        </p:txBody>
      </p:sp>
      <p:pic>
        <p:nvPicPr>
          <p:cNvPr id="90" name="Picture 89" descr="CASPSR04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496" y="5226990"/>
            <a:ext cx="1670469" cy="1358879"/>
          </a:xfrm>
          <a:prstGeom prst="rect">
            <a:avLst/>
          </a:prstGeom>
        </p:spPr>
      </p:pic>
      <p:pic>
        <p:nvPicPr>
          <p:cNvPr id="91" name="Picture 90" descr="caspsr_20cm_spectru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51" y="1585695"/>
            <a:ext cx="6410520" cy="5109192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4873639" y="1905040"/>
            <a:ext cx="1957187" cy="308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131,072 Channels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Pulsar Searching?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355" y="1417638"/>
            <a:ext cx="9086609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Re-use GPU Machines to make 2/4/8-bit </a:t>
            </a:r>
            <a:r>
              <a:rPr lang="en-US" dirty="0" err="1" smtClean="0">
                <a:solidFill>
                  <a:schemeClr val="bg1"/>
                </a:solidFill>
              </a:rPr>
              <a:t>Filterbanks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1701829" y="3828173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1718164" y="4207348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1709093" y="4724395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17" y="39098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281" y="40622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7352" y="42799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4616" y="44323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4565" y="48060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1829" y="49584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7874" y="3828173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21473" y="4216207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48686" y="4740730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48231" y="3828173"/>
            <a:ext cx="1469571" cy="131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Port 10Gb</a:t>
            </a:r>
          </a:p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3229445" y="3311104"/>
            <a:ext cx="235857" cy="51706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21445" y="2875676"/>
            <a:ext cx="1270000" cy="4354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Dell R610</a:t>
            </a:r>
            <a:endParaRPr lang="en-US" dirty="0"/>
          </a:p>
        </p:txBody>
      </p:sp>
      <p:sp>
        <p:nvSpPr>
          <p:cNvPr id="30" name="Can 29"/>
          <p:cNvSpPr/>
          <p:nvPr/>
        </p:nvSpPr>
        <p:spPr>
          <a:xfrm>
            <a:off x="2837572" y="2050176"/>
            <a:ext cx="1026879" cy="65314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 TB disk</a:t>
            </a:r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3229445" y="2703319"/>
            <a:ext cx="235857" cy="172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05874" y="2213462"/>
            <a:ext cx="1215571" cy="362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 </a:t>
            </a:r>
            <a:r>
              <a:rPr lang="en-US" dirty="0" err="1" smtClean="0"/>
              <a:t>Gb/s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2964566" y="5143533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116966" y="5150797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21445" y="5606143"/>
            <a:ext cx="898055" cy="417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DeMUX</a:t>
            </a:r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 rot="10800000">
            <a:off x="3619500" y="5627935"/>
            <a:ext cx="680374" cy="4100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83011" y="5346721"/>
            <a:ext cx="471731" cy="263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317992" y="5486413"/>
            <a:ext cx="834571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 Switch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851071" y="53467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03471" y="54991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155871" y="56515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08271" y="58039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460671" y="59563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9" name="Right Arrow 58"/>
          <p:cNvSpPr/>
          <p:nvPr/>
        </p:nvSpPr>
        <p:spPr>
          <a:xfrm>
            <a:off x="5152563" y="5499121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152563" y="5651521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152563" y="5803921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5152563" y="5956321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5152563" y="6108721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32655" y="37212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285055" y="38736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437455" y="40260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589855" y="41784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742255" y="43308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4434147" y="3873605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4434147" y="4026005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4434147" y="4178405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4434147" y="4330805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4434147" y="4483205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141726" y="42563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294126" y="44087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446526" y="45611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598926" y="47135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751326" y="48659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9" name="Right Arrow 78"/>
          <p:cNvSpPr/>
          <p:nvPr/>
        </p:nvSpPr>
        <p:spPr>
          <a:xfrm>
            <a:off x="4443218" y="4408794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4443218" y="4561194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4443218" y="4713594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4443218" y="4865994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4443218" y="5018394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24565" y="4438297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14026" y="3504273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39611" y="6237535"/>
            <a:ext cx="47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 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7" name="Picture 86" descr="VLB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" y="1961246"/>
            <a:ext cx="1533070" cy="1449880"/>
          </a:xfrm>
          <a:prstGeom prst="rect">
            <a:avLst/>
          </a:prstGeom>
        </p:spPr>
      </p:pic>
      <p:cxnSp>
        <p:nvCxnSpPr>
          <p:cNvPr id="88" name="Straight Arrow Connector 87"/>
          <p:cNvCxnSpPr/>
          <p:nvPr/>
        </p:nvCxnSpPr>
        <p:spPr>
          <a:xfrm rot="10800000" flipV="1">
            <a:off x="961337" y="3292952"/>
            <a:ext cx="1778251" cy="2721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197443" y="3011741"/>
            <a:ext cx="1224643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10 </a:t>
            </a:r>
            <a:r>
              <a:rPr lang="en-US" dirty="0" err="1" smtClean="0"/>
              <a:t>Gb/s</a:t>
            </a:r>
            <a:endParaRPr lang="en-US" dirty="0" smtClean="0"/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Pawsey</a:t>
            </a:r>
            <a:endParaRPr lang="en-US" dirty="0"/>
          </a:p>
        </p:txBody>
      </p:sp>
      <p:pic>
        <p:nvPicPr>
          <p:cNvPr id="90" name="Picture 89" descr="CASPSR04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496" y="5226990"/>
            <a:ext cx="1670469" cy="1358879"/>
          </a:xfrm>
          <a:prstGeom prst="rect">
            <a:avLst/>
          </a:prstGeom>
        </p:spPr>
      </p:pic>
      <p:pic>
        <p:nvPicPr>
          <p:cNvPr id="91" name="Picture 90" descr="caspsr_20cm_spectru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170" y="3205828"/>
            <a:ext cx="2153795" cy="1716577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6978169" y="2703319"/>
            <a:ext cx="1957187" cy="308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131,072 Channels</a:t>
            </a:r>
            <a:endParaRPr lang="en-US" dirty="0"/>
          </a:p>
        </p:txBody>
      </p:sp>
      <p:pic>
        <p:nvPicPr>
          <p:cNvPr id="93" name="Picture 92" descr="Screen shot 2010-05-13 at 13 May 1.17.0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953" y="2027772"/>
            <a:ext cx="2151801" cy="1555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Pulsar Searching?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355" y="1417638"/>
            <a:ext cx="9086609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Re-use GPU Machines to make 2/4/8-bit </a:t>
            </a:r>
            <a:r>
              <a:rPr lang="en-US" dirty="0" err="1" smtClean="0">
                <a:solidFill>
                  <a:schemeClr val="bg1"/>
                </a:solidFill>
              </a:rPr>
              <a:t>Filterbanks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1701829" y="3828173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1718164" y="4207348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1709093" y="4724395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17" y="39098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281" y="40622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7352" y="42799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4616" y="44323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4565" y="48060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1829" y="49584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7874" y="3828173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21473" y="4216207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48686" y="4740730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48231" y="3828173"/>
            <a:ext cx="1469571" cy="131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Port 10Gb</a:t>
            </a:r>
          </a:p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3229445" y="3311104"/>
            <a:ext cx="235857" cy="51706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21445" y="2875676"/>
            <a:ext cx="1270000" cy="4354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Dell R610</a:t>
            </a:r>
            <a:endParaRPr lang="en-US" dirty="0"/>
          </a:p>
        </p:txBody>
      </p:sp>
      <p:sp>
        <p:nvSpPr>
          <p:cNvPr id="30" name="Can 29"/>
          <p:cNvSpPr/>
          <p:nvPr/>
        </p:nvSpPr>
        <p:spPr>
          <a:xfrm>
            <a:off x="2837572" y="2050176"/>
            <a:ext cx="1026879" cy="65314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 TB disk</a:t>
            </a:r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3229445" y="2703319"/>
            <a:ext cx="235857" cy="172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05874" y="2213462"/>
            <a:ext cx="1215571" cy="362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 </a:t>
            </a:r>
            <a:r>
              <a:rPr lang="en-US" dirty="0" err="1" smtClean="0"/>
              <a:t>Gb/s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2964566" y="5143533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116966" y="5150797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21445" y="5606143"/>
            <a:ext cx="898055" cy="417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DeMUX</a:t>
            </a:r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 rot="10800000">
            <a:off x="3619500" y="5627935"/>
            <a:ext cx="680374" cy="4100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83011" y="5346721"/>
            <a:ext cx="471731" cy="263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317992" y="5486413"/>
            <a:ext cx="834571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 Switch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851071" y="53467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03471" y="54991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155871" y="56515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08271" y="58039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460671" y="59563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9" name="Right Arrow 58"/>
          <p:cNvSpPr/>
          <p:nvPr/>
        </p:nvSpPr>
        <p:spPr>
          <a:xfrm>
            <a:off x="5152563" y="5499121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152563" y="5651521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152563" y="5803921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5152563" y="5956321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5152563" y="6108721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32655" y="37212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285055" y="38736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437455" y="40260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589855" y="41784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742255" y="43308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4434147" y="3873605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4434147" y="4026005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4434147" y="4178405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4434147" y="4330805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4434147" y="4483205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141726" y="42563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294126" y="44087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446526" y="45611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598926" y="47135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751326" y="48659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9" name="Right Arrow 78"/>
          <p:cNvSpPr/>
          <p:nvPr/>
        </p:nvSpPr>
        <p:spPr>
          <a:xfrm>
            <a:off x="4443218" y="4408794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4443218" y="4561194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4443218" y="4713594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4443218" y="4865994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4443218" y="5018394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24565" y="4438297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14026" y="3504273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39611" y="6237535"/>
            <a:ext cx="47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 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7" name="Picture 86" descr="VLB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" y="1961246"/>
            <a:ext cx="1533070" cy="1449880"/>
          </a:xfrm>
          <a:prstGeom prst="rect">
            <a:avLst/>
          </a:prstGeom>
        </p:spPr>
      </p:pic>
      <p:cxnSp>
        <p:nvCxnSpPr>
          <p:cNvPr id="88" name="Straight Arrow Connector 87"/>
          <p:cNvCxnSpPr/>
          <p:nvPr/>
        </p:nvCxnSpPr>
        <p:spPr>
          <a:xfrm rot="10800000" flipV="1">
            <a:off x="961337" y="3292952"/>
            <a:ext cx="1778251" cy="2721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197443" y="3011741"/>
            <a:ext cx="1224643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10 </a:t>
            </a:r>
            <a:r>
              <a:rPr lang="en-US" dirty="0" err="1" smtClean="0"/>
              <a:t>Gb/s</a:t>
            </a:r>
            <a:endParaRPr lang="en-US" dirty="0" smtClean="0"/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Pawsey</a:t>
            </a:r>
            <a:endParaRPr lang="en-US" dirty="0"/>
          </a:p>
        </p:txBody>
      </p:sp>
      <p:pic>
        <p:nvPicPr>
          <p:cNvPr id="90" name="Picture 89" descr="CASPSR04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496" y="5226990"/>
            <a:ext cx="1670469" cy="1358879"/>
          </a:xfrm>
          <a:prstGeom prst="rect">
            <a:avLst/>
          </a:prstGeom>
        </p:spPr>
      </p:pic>
      <p:pic>
        <p:nvPicPr>
          <p:cNvPr id="91" name="Picture 90" descr="caspsr_20cm_spectru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170" y="3205828"/>
            <a:ext cx="2153795" cy="1716577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6978169" y="2703319"/>
            <a:ext cx="1957187" cy="308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131,072 Channels</a:t>
            </a:r>
            <a:endParaRPr lang="en-US" dirty="0"/>
          </a:p>
        </p:txBody>
      </p:sp>
      <p:pic>
        <p:nvPicPr>
          <p:cNvPr id="93" name="Picture 92" descr="Screen shot 2010-05-13 at 13 May 1.17.0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23" y="1269527"/>
            <a:ext cx="7730969" cy="5588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Pulsar Searching?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355" y="1417638"/>
            <a:ext cx="9086609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Re-use GPU Machines to make 2/4/8-bit </a:t>
            </a:r>
            <a:r>
              <a:rPr lang="en-US" dirty="0" err="1" smtClean="0">
                <a:solidFill>
                  <a:schemeClr val="bg1"/>
                </a:solidFill>
              </a:rPr>
              <a:t>Filterbanks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1701829" y="3828173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1718164" y="4207348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1709093" y="4724395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17" y="39098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8281" y="4062219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7352" y="42799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4616" y="4432323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4565" y="48060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1829" y="4958441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97874" y="3828173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21473" y="4216207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048686" y="4740730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48231" y="3828173"/>
            <a:ext cx="1469571" cy="131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Port 10Gb</a:t>
            </a:r>
          </a:p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3229445" y="3311104"/>
            <a:ext cx="235857" cy="51706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21445" y="2875676"/>
            <a:ext cx="1270000" cy="4354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Dell R610</a:t>
            </a:r>
            <a:endParaRPr lang="en-US" dirty="0"/>
          </a:p>
        </p:txBody>
      </p:sp>
      <p:sp>
        <p:nvSpPr>
          <p:cNvPr id="30" name="Can 29"/>
          <p:cNvSpPr/>
          <p:nvPr/>
        </p:nvSpPr>
        <p:spPr>
          <a:xfrm>
            <a:off x="2837572" y="2050176"/>
            <a:ext cx="1026879" cy="65314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 TB disk</a:t>
            </a:r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3229445" y="2703319"/>
            <a:ext cx="235857" cy="172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505874" y="2213462"/>
            <a:ext cx="1215571" cy="362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 </a:t>
            </a:r>
            <a:r>
              <a:rPr lang="en-US" dirty="0" err="1" smtClean="0"/>
              <a:t>Gb/s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2964566" y="5143533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116966" y="5150797"/>
            <a:ext cx="156005" cy="4626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21445" y="5606143"/>
            <a:ext cx="898055" cy="4172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DeMUX</a:t>
            </a:r>
            <a:endParaRPr lang="en-US" dirty="0"/>
          </a:p>
        </p:txBody>
      </p:sp>
      <p:sp>
        <p:nvSpPr>
          <p:cNvPr id="40" name="Left Arrow 39"/>
          <p:cNvSpPr/>
          <p:nvPr/>
        </p:nvSpPr>
        <p:spPr>
          <a:xfrm rot="10800000">
            <a:off x="3619500" y="5627935"/>
            <a:ext cx="680374" cy="4100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83011" y="5346721"/>
            <a:ext cx="471731" cy="263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317992" y="5486413"/>
            <a:ext cx="834571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 Switch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851071" y="53467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03471" y="54991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155871" y="56515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08271" y="58039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460671" y="5956321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59" name="Right Arrow 58"/>
          <p:cNvSpPr/>
          <p:nvPr/>
        </p:nvSpPr>
        <p:spPr>
          <a:xfrm>
            <a:off x="5152563" y="5499121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5152563" y="5651521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152563" y="5803921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5152563" y="5956321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5152563" y="6108721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32655" y="37212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285055" y="38736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437455" y="40260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589855" y="41784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742255" y="4330805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4434147" y="3873605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4434147" y="4026005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4434147" y="4178405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Arrow 71"/>
          <p:cNvSpPr/>
          <p:nvPr/>
        </p:nvSpPr>
        <p:spPr>
          <a:xfrm>
            <a:off x="4434147" y="4330805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>
            <a:off x="4434147" y="4483205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141726" y="42563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294126" y="44087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446526" y="45611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598926" y="47135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751326" y="4865994"/>
            <a:ext cx="1079500" cy="2812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79" name="Right Arrow 78"/>
          <p:cNvSpPr/>
          <p:nvPr/>
        </p:nvSpPr>
        <p:spPr>
          <a:xfrm>
            <a:off x="4443218" y="4408794"/>
            <a:ext cx="6985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4443218" y="4561194"/>
            <a:ext cx="8509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>
            <a:off x="4443218" y="4713594"/>
            <a:ext cx="10033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4443218" y="4865994"/>
            <a:ext cx="1155708" cy="1142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4443218" y="5018394"/>
            <a:ext cx="1308108" cy="1288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24565" y="4438297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14026" y="3504273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39611" y="6237535"/>
            <a:ext cx="47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 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7" name="Picture 86" descr="VLB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" y="1961246"/>
            <a:ext cx="1533070" cy="1449880"/>
          </a:xfrm>
          <a:prstGeom prst="rect">
            <a:avLst/>
          </a:prstGeom>
        </p:spPr>
      </p:pic>
      <p:cxnSp>
        <p:nvCxnSpPr>
          <p:cNvPr id="88" name="Straight Arrow Connector 87"/>
          <p:cNvCxnSpPr/>
          <p:nvPr/>
        </p:nvCxnSpPr>
        <p:spPr>
          <a:xfrm rot="10800000" flipV="1">
            <a:off x="961337" y="3292952"/>
            <a:ext cx="1778251" cy="2721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1197443" y="3011741"/>
            <a:ext cx="1224643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10 </a:t>
            </a:r>
            <a:r>
              <a:rPr lang="en-US" dirty="0" err="1" smtClean="0"/>
              <a:t>Gb/s</a:t>
            </a:r>
            <a:endParaRPr lang="en-US" dirty="0" smtClean="0"/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Pawsey</a:t>
            </a:r>
            <a:endParaRPr lang="en-US" dirty="0"/>
          </a:p>
        </p:txBody>
      </p:sp>
      <p:pic>
        <p:nvPicPr>
          <p:cNvPr id="90" name="Picture 89" descr="CASPSR04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496" y="5226990"/>
            <a:ext cx="1670469" cy="1358879"/>
          </a:xfrm>
          <a:prstGeom prst="rect">
            <a:avLst/>
          </a:prstGeom>
        </p:spPr>
      </p:pic>
      <p:pic>
        <p:nvPicPr>
          <p:cNvPr id="91" name="Picture 90" descr="caspsr_20cm_spectru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170" y="3205828"/>
            <a:ext cx="2153795" cy="1716577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6978169" y="2703319"/>
            <a:ext cx="1957187" cy="3084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131,072 Channels</a:t>
            </a:r>
            <a:endParaRPr lang="en-US" dirty="0"/>
          </a:p>
        </p:txBody>
      </p:sp>
      <p:pic>
        <p:nvPicPr>
          <p:cNvPr id="93" name="Picture 92" descr="Screen shot 2010-05-13 at 13 May 1.17.0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23" y="1269527"/>
            <a:ext cx="7730969" cy="5588473"/>
          </a:xfrm>
          <a:prstGeom prst="rect">
            <a:avLst/>
          </a:prstGeom>
        </p:spPr>
      </p:pic>
      <p:pic>
        <p:nvPicPr>
          <p:cNvPr id="94" name="Picture 93" descr="1018-7154_swmb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026" y="3461298"/>
            <a:ext cx="4419805" cy="3396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RFI Mitigation?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355" y="1417638"/>
            <a:ext cx="9086609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Spatial Filtering Techniques: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RFI is in far </a:t>
            </a:r>
            <a:r>
              <a:rPr lang="en-US" dirty="0" err="1" smtClean="0">
                <a:solidFill>
                  <a:schemeClr val="bg1"/>
                </a:solidFill>
              </a:rPr>
              <a:t>sidelobes</a:t>
            </a:r>
            <a:r>
              <a:rPr lang="en-US" dirty="0" smtClean="0">
                <a:solidFill>
                  <a:schemeClr val="bg1"/>
                </a:solidFill>
              </a:rPr>
              <a:t> and common to all beams: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4" name="Picture 93" descr="all_beams_11_has_pulsar_1se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256"/>
            <a:ext cx="9144000" cy="53334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3492500" y="5724091"/>
            <a:ext cx="457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beams, total power, astonishing correlation.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RFI Mitigation?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355" y="1417638"/>
            <a:ext cx="9086609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Spatial Filtering Techniques: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RFI is in far </a:t>
            </a:r>
            <a:r>
              <a:rPr lang="en-US" dirty="0" err="1" smtClean="0">
                <a:solidFill>
                  <a:schemeClr val="bg1"/>
                </a:solidFill>
              </a:rPr>
              <a:t>sidelobes</a:t>
            </a:r>
            <a:r>
              <a:rPr lang="en-US" dirty="0" smtClean="0">
                <a:solidFill>
                  <a:schemeClr val="bg1"/>
                </a:solidFill>
              </a:rPr>
              <a:t> and common to all beams: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4" name="Picture 93" descr="all_beams_11_has_pulsar_1se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256"/>
            <a:ext cx="9144000" cy="53334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3492500" y="5724091"/>
            <a:ext cx="457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beams, total power, astonishing correlation.</a:t>
            </a:r>
            <a:endParaRPr lang="en-US" dirty="0"/>
          </a:p>
        </p:txBody>
      </p:sp>
      <p:pic>
        <p:nvPicPr>
          <p:cNvPr id="6" name="Picture 5" descr="all_beams_total_power_1se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2052"/>
            <a:ext cx="9144000" cy="5558261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3773714" y="3292929"/>
            <a:ext cx="3737429" cy="2630714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2500" y="6295571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= Before RFI mitigation, Red = Afterwards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RFI Mitigation?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355" y="1417638"/>
            <a:ext cx="9086609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Spatial Filtering Techniques: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Most RFI is in far </a:t>
            </a:r>
            <a:r>
              <a:rPr lang="en-US" dirty="0" err="1" smtClean="0">
                <a:solidFill>
                  <a:schemeClr val="bg1"/>
                </a:solidFill>
              </a:rPr>
              <a:t>sidelobes</a:t>
            </a:r>
            <a:r>
              <a:rPr lang="en-US" dirty="0" smtClean="0">
                <a:solidFill>
                  <a:schemeClr val="bg1"/>
                </a:solidFill>
              </a:rPr>
              <a:t> and common to all beams: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4" name="Picture 93" descr="all_beams_11_has_pulsar_1se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256"/>
            <a:ext cx="9144000" cy="53334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3492500" y="5724091"/>
            <a:ext cx="457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beams, total power, astonishing correlation.</a:t>
            </a:r>
            <a:endParaRPr lang="en-US" dirty="0"/>
          </a:p>
        </p:txBody>
      </p:sp>
      <p:pic>
        <p:nvPicPr>
          <p:cNvPr id="6" name="Picture 5" descr="all_beams_total_power_1se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94504" y="-6177692"/>
            <a:ext cx="25341238" cy="154038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2684423" y="4037079"/>
            <a:ext cx="1472366" cy="782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431940" y="3632196"/>
            <a:ext cx="321676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678319" y="3734513"/>
            <a:ext cx="2172864" cy="1296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268920" y="3526369"/>
            <a:ext cx="2310987" cy="2095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3314" y="5146010"/>
            <a:ext cx="317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Real Pulses!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Postulate #1: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Given a sufficiently large amount of: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high-speed A/Ds,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network bandwidth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computational power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e can emulate any of the current instruments at </a:t>
            </a:r>
            <a:r>
              <a:rPr lang="en-US" dirty="0" err="1" smtClean="0">
                <a:solidFill>
                  <a:schemeClr val="bg1"/>
                </a:solidFill>
              </a:rPr>
              <a:t>Parkes</a:t>
            </a:r>
            <a:r>
              <a:rPr lang="en-US" dirty="0" smtClean="0">
                <a:solidFill>
                  <a:schemeClr val="bg1"/>
                </a:solidFill>
              </a:rPr>
              <a:t> in software.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RFI Mitigation?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355" y="1417638"/>
            <a:ext cx="9086609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Spatial Filtering Techniques (</a:t>
            </a:r>
            <a:r>
              <a:rPr lang="en-US" dirty="0" err="1" smtClean="0">
                <a:solidFill>
                  <a:schemeClr val="bg1"/>
                </a:solidFill>
              </a:rPr>
              <a:t>Kocz</a:t>
            </a:r>
            <a:r>
              <a:rPr lang="en-US" dirty="0" smtClean="0">
                <a:solidFill>
                  <a:schemeClr val="bg1"/>
                </a:solidFill>
              </a:rPr>
              <a:t> &amp; Briggs):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Group spectra by common frequencies/time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Determine common signals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Subtract RFI from voltages?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fi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855" y="2547690"/>
            <a:ext cx="4101776" cy="3584595"/>
          </a:xfrm>
          <a:prstGeom prst="rect">
            <a:avLst/>
          </a:prstGeom>
        </p:spPr>
      </p:pic>
      <p:pic>
        <p:nvPicPr>
          <p:cNvPr id="5" name="Picture 4" descr="fig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5" y="4054929"/>
            <a:ext cx="4948869" cy="280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RFI Mitigation?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355" y="1417638"/>
            <a:ext cx="9086609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Spatial Filtering Techniques (</a:t>
            </a:r>
            <a:r>
              <a:rPr lang="en-US" dirty="0" err="1" smtClean="0">
                <a:solidFill>
                  <a:schemeClr val="bg1"/>
                </a:solidFill>
              </a:rPr>
              <a:t>Kocz</a:t>
            </a:r>
            <a:r>
              <a:rPr lang="en-US" dirty="0" smtClean="0">
                <a:solidFill>
                  <a:schemeClr val="bg1"/>
                </a:solidFill>
              </a:rPr>
              <a:t> &amp; Briggs):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Group spectra by common frequencies/time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Determine common signals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Subtract RFI from voltages?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fi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8" y="0"/>
            <a:ext cx="78474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355" y="1417638"/>
            <a:ext cx="9086609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Proposed Backend: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 just a big computer.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Has built-in redundancy.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 all software controlled.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Computers easier to diagnose faults in/replace than Custom FPGA boards.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Enables new powerful RFI mitigation strategies.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ASKAP Single Digital Backend?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192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36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300 MHz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2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8 bits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= 33 Tb/</a:t>
            </a:r>
            <a:r>
              <a:rPr lang="en-US" dirty="0" err="1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13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2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1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400 MHz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2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8 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= 0.166 Tb/</a:t>
            </a:r>
            <a:r>
              <a:rPr lang="en-US" dirty="0" err="1" smtClean="0">
                <a:solidFill>
                  <a:schemeClr val="bg1"/>
                </a:solidFill>
              </a:rPr>
              <a:t>s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</a:rPr>
              <a:t>Q. Why not start with the </a:t>
            </a:r>
            <a:r>
              <a:rPr lang="en-US" dirty="0" err="1" smtClean="0">
                <a:solidFill>
                  <a:schemeClr val="bg1"/>
                </a:solidFill>
              </a:rPr>
              <a:t>Parkes</a:t>
            </a:r>
            <a:r>
              <a:rPr lang="en-US" dirty="0" smtClean="0">
                <a:solidFill>
                  <a:schemeClr val="bg1"/>
                </a:solidFill>
              </a:rPr>
              <a:t> Single Digital Backend with 0.5% of the data and &lt;&lt;1% of the computations?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Postulate #2: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If we can process the data from the largest bandwidth instruments, we can process the smaller bandwidth instruments.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Maximum Receiver Bandwidths?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3383643"/>
            <a:ext cx="8229600" cy="307521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Parkes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Multibeam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13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2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400 MHz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10-50cm Receiver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 GHz at 10cm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64 MHz at 50cm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A/Ds?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Require 13 pairs of A/Ds + a couple of spares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8 bits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 GHz real samplers (1.6 GHz confirmed in lab)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4786" y="4608286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42050" y="4760686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1121" y="4978390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58385" y="5130790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8334" y="5504508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5598" y="5656908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351643" y="4526640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5242" y="4914674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402455" y="5439197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78334" y="5136764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ROACH Boards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3K each + </a:t>
            </a:r>
            <a:r>
              <a:rPr lang="en-US" dirty="0" err="1" smtClean="0">
                <a:solidFill>
                  <a:schemeClr val="bg1"/>
                </a:solidFill>
              </a:rPr>
              <a:t>FPGAs</a:t>
            </a:r>
            <a:r>
              <a:rPr lang="en-US" dirty="0" smtClean="0">
                <a:solidFill>
                  <a:schemeClr val="bg1"/>
                </a:solidFill>
              </a:rPr>
              <a:t> (buy 16 for 50K)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10 </a:t>
            </a:r>
            <a:r>
              <a:rPr lang="en-US" dirty="0" err="1" smtClean="0">
                <a:solidFill>
                  <a:schemeClr val="bg1"/>
                </a:solidFill>
              </a:rPr>
              <a:t>Gb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ethernet</a:t>
            </a:r>
            <a:r>
              <a:rPr lang="en-US" dirty="0" smtClean="0">
                <a:solidFill>
                  <a:schemeClr val="bg1"/>
                </a:solidFill>
              </a:rPr>
              <a:t> from each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Reprogrammable via Linux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2055598" y="4526640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2071933" y="4905815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2062862" y="5422862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4786" y="4608286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2050" y="4760686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1121" y="4978390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8385" y="5130790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8334" y="5504508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5598" y="5656908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51643" y="4526640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75242" y="4914674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02455" y="5439197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78334" y="5136764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Transport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Commodity off the Shelf 10Gb </a:t>
            </a:r>
            <a:r>
              <a:rPr lang="en-US" dirty="0" err="1" smtClean="0">
                <a:solidFill>
                  <a:schemeClr val="bg1"/>
                </a:solidFill>
              </a:rPr>
              <a:t>ethernet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2055598" y="4526640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2071933" y="4905815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2062862" y="5422862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4786" y="4608286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2050" y="4760686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1121" y="4978390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8385" y="5130790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8334" y="5504508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5598" y="5656908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51643" y="4526640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75242" y="4914674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02455" y="5439197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78334" y="5136764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02000" y="4526640"/>
            <a:ext cx="1469571" cy="131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Port 10Gb</a:t>
            </a:r>
          </a:p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VLBI Anyone?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4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 1 Server + a RAID box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ight Arrow Callout 13"/>
          <p:cNvSpPr/>
          <p:nvPr/>
        </p:nvSpPr>
        <p:spPr>
          <a:xfrm>
            <a:off x="2055598" y="4526640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5" name="Right Arrow Callout 14"/>
          <p:cNvSpPr/>
          <p:nvPr/>
        </p:nvSpPr>
        <p:spPr>
          <a:xfrm>
            <a:off x="2071933" y="4905815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sp>
        <p:nvSpPr>
          <p:cNvPr id="16" name="Right Arrow Callout 15"/>
          <p:cNvSpPr/>
          <p:nvPr/>
        </p:nvSpPr>
        <p:spPr>
          <a:xfrm>
            <a:off x="2062862" y="5422862"/>
            <a:ext cx="1246402" cy="290060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Roach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4786" y="4608286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2050" y="4760686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1121" y="4978390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8385" y="5130790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8334" y="5504508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5598" y="5656908"/>
            <a:ext cx="61685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51643" y="4526640"/>
            <a:ext cx="703955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75242" y="4914674"/>
            <a:ext cx="680356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02455" y="5439197"/>
            <a:ext cx="653143" cy="29006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A/D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78334" y="5136764"/>
            <a:ext cx="51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02000" y="4526640"/>
            <a:ext cx="1469571" cy="131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 Port 10Gb</a:t>
            </a:r>
          </a:p>
          <a:p>
            <a:pPr algn="ctr"/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3583214" y="4009571"/>
            <a:ext cx="235857" cy="51706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075214" y="3574143"/>
            <a:ext cx="1270000" cy="4354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Dell R610</a:t>
            </a:r>
            <a:endParaRPr lang="en-US" dirty="0"/>
          </a:p>
        </p:txBody>
      </p:sp>
      <p:sp>
        <p:nvSpPr>
          <p:cNvPr id="30" name="Can 29"/>
          <p:cNvSpPr/>
          <p:nvPr/>
        </p:nvSpPr>
        <p:spPr>
          <a:xfrm>
            <a:off x="3191341" y="2748643"/>
            <a:ext cx="1026879" cy="65314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96 TB disk</a:t>
            </a:r>
            <a:endParaRPr lang="en-US" dirty="0"/>
          </a:p>
        </p:txBody>
      </p:sp>
      <p:sp>
        <p:nvSpPr>
          <p:cNvPr id="31" name="Up Arrow 30"/>
          <p:cNvSpPr/>
          <p:nvPr/>
        </p:nvSpPr>
        <p:spPr>
          <a:xfrm>
            <a:off x="3583214" y="3401786"/>
            <a:ext cx="235857" cy="1723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59643" y="2911929"/>
            <a:ext cx="1215571" cy="3628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12.8 </a:t>
            </a:r>
            <a:r>
              <a:rPr lang="en-US" dirty="0" err="1" smtClean="0"/>
              <a:t>Gb/s</a:t>
            </a:r>
            <a:endParaRPr lang="en-US" dirty="0"/>
          </a:p>
        </p:txBody>
      </p:sp>
      <p:pic>
        <p:nvPicPr>
          <p:cNvPr id="38" name="Picture 37" descr="VLB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" y="1961246"/>
            <a:ext cx="1533070" cy="1449880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rot="10800000" flipV="1">
            <a:off x="1296964" y="3791857"/>
            <a:ext cx="1778251" cy="2721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33070" y="3510646"/>
            <a:ext cx="1224643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10 </a:t>
            </a:r>
            <a:r>
              <a:rPr lang="en-US" dirty="0" err="1" smtClean="0"/>
              <a:t>Gb/s</a:t>
            </a:r>
            <a:endParaRPr lang="en-US" dirty="0" smtClean="0"/>
          </a:p>
          <a:p>
            <a:pPr algn="ctr"/>
            <a:r>
              <a:rPr lang="en-US" dirty="0" smtClean="0"/>
              <a:t>To </a:t>
            </a:r>
            <a:r>
              <a:rPr lang="en-US" dirty="0" err="1" smtClean="0"/>
              <a:t>Pawsey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973</Words>
  <Application>Microsoft Macintosh PowerPoint</Application>
  <PresentationFormat>On-screen Show (4:3)</PresentationFormat>
  <Paragraphs>342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Parkes Single Digital Backend?</vt:lpstr>
      <vt:lpstr>Postulate #1:</vt:lpstr>
      <vt:lpstr>ASKAP Single Digital Backend?</vt:lpstr>
      <vt:lpstr>Postulate #2:</vt:lpstr>
      <vt:lpstr>Maximum Receiver Bandwidths?</vt:lpstr>
      <vt:lpstr>A/Ds?</vt:lpstr>
      <vt:lpstr>Boards</vt:lpstr>
      <vt:lpstr>Data Transport</vt:lpstr>
      <vt:lpstr>VLBI Anyone?</vt:lpstr>
      <vt:lpstr>Pulsar Work?</vt:lpstr>
      <vt:lpstr>Pulsar Work?</vt:lpstr>
      <vt:lpstr>Spectroscopy?</vt:lpstr>
      <vt:lpstr>Spectroscopy?</vt:lpstr>
      <vt:lpstr>Pulsar Searching?</vt:lpstr>
      <vt:lpstr>Pulsar Searching?</vt:lpstr>
      <vt:lpstr>Pulsar Searching?</vt:lpstr>
      <vt:lpstr>RFI Mitigation?</vt:lpstr>
      <vt:lpstr>RFI Mitigation?</vt:lpstr>
      <vt:lpstr>RFI Mitigation?</vt:lpstr>
      <vt:lpstr>RFI Mitigation?</vt:lpstr>
      <vt:lpstr>RFI Mitigation?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Astrotour</dc:creator>
  <cp:lastModifiedBy>mbailes</cp:lastModifiedBy>
  <cp:revision>11</cp:revision>
  <dcterms:created xsi:type="dcterms:W3CDTF">2010-05-24T22:50:24Z</dcterms:created>
  <dcterms:modified xsi:type="dcterms:W3CDTF">2010-05-25T00:39:52Z</dcterms:modified>
</cp:coreProperties>
</file>