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handoutMasterIdLst>
    <p:handoutMasterId r:id="rId29"/>
  </p:handoutMasterIdLst>
  <p:sldIdLst>
    <p:sldId id="257" r:id="rId2"/>
    <p:sldId id="297" r:id="rId3"/>
    <p:sldId id="258" r:id="rId4"/>
    <p:sldId id="298" r:id="rId5"/>
    <p:sldId id="300" r:id="rId6"/>
    <p:sldId id="301" r:id="rId7"/>
    <p:sldId id="285" r:id="rId8"/>
    <p:sldId id="299" r:id="rId9"/>
    <p:sldId id="282" r:id="rId10"/>
    <p:sldId id="284" r:id="rId11"/>
    <p:sldId id="287" r:id="rId12"/>
    <p:sldId id="292" r:id="rId13"/>
    <p:sldId id="283" r:id="rId14"/>
    <p:sldId id="286" r:id="rId15"/>
    <p:sldId id="288" r:id="rId16"/>
    <p:sldId id="290" r:id="rId17"/>
    <p:sldId id="289" r:id="rId18"/>
    <p:sldId id="293" r:id="rId19"/>
    <p:sldId id="304" r:id="rId20"/>
    <p:sldId id="295" r:id="rId21"/>
    <p:sldId id="296" r:id="rId22"/>
    <p:sldId id="303" r:id="rId23"/>
    <p:sldId id="294" r:id="rId24"/>
    <p:sldId id="305" r:id="rId25"/>
    <p:sldId id="302" r:id="rId26"/>
    <p:sldId id="259" r:id="rId27"/>
  </p:sldIdLst>
  <p:sldSz cx="9144000" cy="6858000" type="screen4x3"/>
  <p:notesSz cx="6858000" cy="9144000"/>
  <p:defaultTextStyle>
    <a:defPPr>
      <a:defRPr lang="en-A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09" autoAdjust="0"/>
    <p:restoredTop sz="86372" autoAdjust="0"/>
  </p:normalViewPr>
  <p:slideViewPr>
    <p:cSldViewPr>
      <p:cViewPr varScale="1">
        <p:scale>
          <a:sx n="61" d="100"/>
          <a:sy n="61" d="100"/>
        </p:scale>
        <p:origin x="-46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66" d="100"/>
        <a:sy n="66" d="100"/>
      </p:scale>
      <p:origin x="0" y="23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3461DE-AEB0-4B49-8667-559C8B1B7DBA}" type="datetimeFigureOut">
              <a:rPr lang="en-AU" smtClean="0"/>
              <a:pPr/>
              <a:t>23/10/2011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83CEDE-347C-49AD-A169-59F704E76487}"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AU"/>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AU"/>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AU"/>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AF209E0-B1B7-4A26-8D71-F6D743B67E62}" type="slidenum">
              <a:rPr lang="en-AU"/>
              <a:pPr/>
              <a:t>‹#›</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FFB700-640D-4447-9C19-63E27377901D}" type="slidenum">
              <a:rPr lang="en-AU"/>
              <a:pPr/>
              <a:t>1</a:t>
            </a:fld>
            <a:endParaRPr lang="en-AU"/>
          </a:p>
        </p:txBody>
      </p:sp>
      <p:sp>
        <p:nvSpPr>
          <p:cNvPr id="5122" name="Rectangle 2"/>
          <p:cNvSpPr>
            <a:spLocks noGrp="1" noRot="1" noChangeAspect="1" noChangeArrowheads="1" noTextEdit="1"/>
          </p:cNvSpPr>
          <p:nvPr>
            <p:ph type="sldImg"/>
          </p:nvPr>
        </p:nvSpPr>
        <p:spPr bwMode="auto">
          <a:xfrm>
            <a:off x="1293813" y="796925"/>
            <a:ext cx="4273550" cy="3205163"/>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14400" y="4346575"/>
            <a:ext cx="5029200" cy="3849688"/>
          </a:xfrm>
          <a:prstGeom prst="rect">
            <a:avLst/>
          </a:prstGeom>
          <a:solidFill>
            <a:srgbClr val="FFFFFF"/>
          </a:solidFill>
          <a:ln>
            <a:solidFill>
              <a:srgbClr val="000000"/>
            </a:solidFill>
            <a:miter lim="800000"/>
            <a:headEnd/>
            <a:tailEnd/>
          </a:ln>
        </p:spPr>
        <p:txBody>
          <a:bodyPr/>
          <a:lstStyle/>
          <a:p>
            <a:r>
              <a:rPr lang="en-AU" sz="1200" kern="1200" dirty="0" smtClean="0">
                <a:solidFill>
                  <a:schemeClr val="tx1"/>
                </a:solidFill>
                <a:latin typeface="Times New Roman" pitchFamily="18" charset="0"/>
                <a:ea typeface="+mn-ea"/>
                <a:cs typeface="+mn-cs"/>
              </a:rPr>
              <a:t>Review of Time Domain Astronomy (invited)</a:t>
            </a:r>
          </a:p>
          <a:p>
            <a:r>
              <a:rPr lang="en-AU" sz="1200" kern="1200" dirty="0" smtClean="0">
                <a:solidFill>
                  <a:schemeClr val="tx1"/>
                </a:solidFill>
                <a:latin typeface="Times New Roman" pitchFamily="18" charset="0"/>
                <a:ea typeface="+mn-ea"/>
                <a:cs typeface="+mn-cs"/>
              </a:rPr>
              <a:t>Abstract: I will review the range of phenomena that have generated time variable signals at radio wavelengths and comment on the different instrumental requirements for signals with structure in time, space or frequency.  The time scales involved range from decades to nanoseconds and require totally different observational techniques.  I will look at the historical context and speculate about future opportunities.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F209E0-B1B7-4A26-8D71-F6D743B67E62}"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44588" y="687388"/>
            <a:ext cx="4568825" cy="3425825"/>
          </a:xfrm>
          <a:ln/>
        </p:spPr>
      </p:sp>
      <p:sp>
        <p:nvSpPr>
          <p:cNvPr id="65539" name="Rectangle 3"/>
          <p:cNvSpPr>
            <a:spLocks noGrp="1" noChangeArrowheads="1"/>
          </p:cNvSpPr>
          <p:nvPr>
            <p:ph type="body" idx="1"/>
          </p:nvPr>
        </p:nvSpPr>
        <p:spPr>
          <a:xfrm>
            <a:off x="914400" y="4343364"/>
            <a:ext cx="5029200" cy="4113991"/>
          </a:xfrm>
          <a:noFill/>
          <a:ln w="9525"/>
        </p:spPr>
        <p:txBody>
          <a:bodyPr/>
          <a:lstStyle/>
          <a:p>
            <a:r>
              <a:rPr lang="en-AU" smtClean="0"/>
              <a:t>Hey, Phillips and Parsons, Nature 158, p234 (1946)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1EB46F4-AC1F-44AB-A14D-1B8E1DBD915B}" type="slidenum">
              <a:rPr lang="en-AU"/>
              <a:pPr/>
              <a:t>5</a:t>
            </a:fld>
            <a:endParaRPr lang="en-AU"/>
          </a:p>
        </p:txBody>
      </p:sp>
      <p:sp>
        <p:nvSpPr>
          <p:cNvPr id="69635" name="Rectangle 7"/>
          <p:cNvSpPr txBox="1">
            <a:spLocks noGrp="1" noChangeArrowheads="1"/>
          </p:cNvSpPr>
          <p:nvPr/>
        </p:nvSpPr>
        <p:spPr bwMode="auto">
          <a:xfrm>
            <a:off x="3885996" y="8687297"/>
            <a:ext cx="2972004" cy="456704"/>
          </a:xfrm>
          <a:prstGeom prst="rect">
            <a:avLst/>
          </a:prstGeom>
          <a:noFill/>
          <a:ln w="9525">
            <a:noFill/>
            <a:miter lim="800000"/>
            <a:headEnd/>
            <a:tailEnd/>
          </a:ln>
        </p:spPr>
        <p:txBody>
          <a:bodyPr lIns="91422" tIns="45712" rIns="91422" bIns="45712" anchor="b"/>
          <a:lstStyle/>
          <a:p>
            <a:pPr algn="r" defTabSz="914423" eaLnBrk="1" hangingPunct="1"/>
            <a:fld id="{FB5AA1DC-7C63-439E-98B5-0314EA6807FA}" type="slidenum">
              <a:rPr lang="en-AU" sz="1200"/>
              <a:pPr algn="r" defTabSz="914423" eaLnBrk="1" hangingPunct="1"/>
              <a:t>5</a:t>
            </a:fld>
            <a:endParaRPr lang="en-AU" sz="1200" dirty="0"/>
          </a:p>
        </p:txBody>
      </p:sp>
      <p:sp>
        <p:nvSpPr>
          <p:cNvPr id="69636" name="Rectangle 2"/>
          <p:cNvSpPr>
            <a:spLocks noGrp="1" noRot="1" noChangeAspect="1" noChangeArrowheads="1" noTextEdit="1"/>
          </p:cNvSpPr>
          <p:nvPr>
            <p:ph type="sldImg"/>
          </p:nvPr>
        </p:nvSpPr>
        <p:spPr>
          <a:xfrm>
            <a:off x="1143000" y="685800"/>
            <a:ext cx="4572000" cy="3429000"/>
          </a:xfrm>
          <a:ln/>
        </p:spPr>
      </p:sp>
      <p:sp>
        <p:nvSpPr>
          <p:cNvPr id="69637" name="Rectangle 3"/>
          <p:cNvSpPr>
            <a:spLocks noGrp="1" noChangeArrowheads="1"/>
          </p:cNvSpPr>
          <p:nvPr>
            <p:ph type="body" idx="1"/>
          </p:nvPr>
        </p:nvSpPr>
        <p:spPr>
          <a:noFill/>
          <a:ln/>
        </p:spPr>
        <p:txBody>
          <a:bodyPr lIns="91422" tIns="45712" rIns="91422" bIns="45712"/>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AF209E0-B1B7-4A26-8D71-F6D743B67E62}" type="slidenum">
              <a:rPr lang="en-AU" smtClean="0"/>
              <a:pPr/>
              <a:t>10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5DDD9AB9-7F40-4AC5-A6B8-980A043AB488}"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CD6D1A3-9EB8-4FEF-9242-5C92B6F09113}"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90500"/>
            <a:ext cx="1943100" cy="59055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190500"/>
            <a:ext cx="5676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59394ED8-28B3-487C-8F51-5892422F0D55}"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B100CFB-D97E-4DA2-A537-D269348D29C0}"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0D9EE034-B0C6-42AD-BDB0-CC4C6A9392D4}"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59F746F-FB25-44D5-95F3-443288BB73C7}"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3650DD0C-C02F-4B4F-A729-A41E46953BCE}"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E70C01DE-A662-4599-BD84-E8B241B756CE}"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6EAFEC4-B2DE-4E93-944D-8F4FDBB702AC}"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B6466453-2610-4C57-A16A-C9C02D5CD7CC}"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FCF298E-76A6-474F-B101-5560D45689C7}"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6350" y="1443038"/>
            <a:ext cx="8372475" cy="287337"/>
            <a:chOff x="4" y="909"/>
            <a:chExt cx="5274" cy="181"/>
          </a:xfrm>
        </p:grpSpPr>
        <p:grpSp>
          <p:nvGrpSpPr>
            <p:cNvPr id="6147" name="Group 3"/>
            <p:cNvGrpSpPr>
              <a:grpSpLocks/>
            </p:cNvGrpSpPr>
            <p:nvPr/>
          </p:nvGrpSpPr>
          <p:grpSpPr bwMode="auto">
            <a:xfrm>
              <a:off x="5162" y="909"/>
              <a:ext cx="116" cy="181"/>
              <a:chOff x="5162" y="909"/>
              <a:chExt cx="116" cy="181"/>
            </a:xfrm>
          </p:grpSpPr>
          <p:sp>
            <p:nvSpPr>
              <p:cNvPr id="6148" name="Rectangle 4"/>
              <p:cNvSpPr>
                <a:spLocks noChangeArrowheads="1"/>
              </p:cNvSpPr>
              <p:nvPr/>
            </p:nvSpPr>
            <p:spPr bwMode="auto">
              <a:xfrm>
                <a:off x="5256" y="909"/>
                <a:ext cx="22"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49" name="Rectangle 5"/>
              <p:cNvSpPr>
                <a:spLocks noChangeArrowheads="1"/>
              </p:cNvSpPr>
              <p:nvPr/>
            </p:nvSpPr>
            <p:spPr bwMode="auto">
              <a:xfrm>
                <a:off x="5162" y="909"/>
                <a:ext cx="52"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grpSp>
        <p:grpSp>
          <p:nvGrpSpPr>
            <p:cNvPr id="6150" name="Group 6"/>
            <p:cNvGrpSpPr>
              <a:grpSpLocks/>
            </p:cNvGrpSpPr>
            <p:nvPr/>
          </p:nvGrpSpPr>
          <p:grpSpPr bwMode="auto">
            <a:xfrm>
              <a:off x="4852" y="909"/>
              <a:ext cx="255" cy="181"/>
              <a:chOff x="4852" y="909"/>
              <a:chExt cx="255" cy="181"/>
            </a:xfrm>
          </p:grpSpPr>
          <p:sp>
            <p:nvSpPr>
              <p:cNvPr id="6151" name="Rectangle 7"/>
              <p:cNvSpPr>
                <a:spLocks noChangeArrowheads="1"/>
              </p:cNvSpPr>
              <p:nvPr/>
            </p:nvSpPr>
            <p:spPr bwMode="auto">
              <a:xfrm>
                <a:off x="5022" y="909"/>
                <a:ext cx="85"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52" name="Rectangle 8"/>
              <p:cNvSpPr>
                <a:spLocks noChangeArrowheads="1"/>
              </p:cNvSpPr>
              <p:nvPr/>
            </p:nvSpPr>
            <p:spPr bwMode="auto">
              <a:xfrm>
                <a:off x="4852" y="909"/>
                <a:ext cx="118"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grpSp>
        <p:grpSp>
          <p:nvGrpSpPr>
            <p:cNvPr id="6153" name="Group 9"/>
            <p:cNvGrpSpPr>
              <a:grpSpLocks/>
            </p:cNvGrpSpPr>
            <p:nvPr/>
          </p:nvGrpSpPr>
          <p:grpSpPr bwMode="auto">
            <a:xfrm>
              <a:off x="4422" y="909"/>
              <a:ext cx="378" cy="181"/>
              <a:chOff x="4422" y="909"/>
              <a:chExt cx="378" cy="181"/>
            </a:xfrm>
          </p:grpSpPr>
          <p:sp>
            <p:nvSpPr>
              <p:cNvPr id="6154" name="Rectangle 10"/>
              <p:cNvSpPr>
                <a:spLocks noChangeArrowheads="1"/>
              </p:cNvSpPr>
              <p:nvPr/>
            </p:nvSpPr>
            <p:spPr bwMode="auto">
              <a:xfrm>
                <a:off x="4654" y="909"/>
                <a:ext cx="146"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55" name="Rectangle 11"/>
              <p:cNvSpPr>
                <a:spLocks noChangeArrowheads="1"/>
              </p:cNvSpPr>
              <p:nvPr/>
            </p:nvSpPr>
            <p:spPr bwMode="auto">
              <a:xfrm>
                <a:off x="4422" y="909"/>
                <a:ext cx="181"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grpSp>
        <p:grpSp>
          <p:nvGrpSpPr>
            <p:cNvPr id="6156" name="Group 12"/>
            <p:cNvGrpSpPr>
              <a:grpSpLocks/>
            </p:cNvGrpSpPr>
            <p:nvPr/>
          </p:nvGrpSpPr>
          <p:grpSpPr bwMode="auto">
            <a:xfrm>
              <a:off x="3187" y="909"/>
              <a:ext cx="1183" cy="181"/>
              <a:chOff x="3187" y="909"/>
              <a:chExt cx="1183" cy="181"/>
            </a:xfrm>
          </p:grpSpPr>
          <p:sp>
            <p:nvSpPr>
              <p:cNvPr id="6157" name="Rectangle 13"/>
              <p:cNvSpPr>
                <a:spLocks noChangeArrowheads="1"/>
              </p:cNvSpPr>
              <p:nvPr/>
            </p:nvSpPr>
            <p:spPr bwMode="auto">
              <a:xfrm>
                <a:off x="3562" y="909"/>
                <a:ext cx="242"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58" name="Rectangle 14"/>
              <p:cNvSpPr>
                <a:spLocks noChangeArrowheads="1"/>
              </p:cNvSpPr>
              <p:nvPr/>
            </p:nvSpPr>
            <p:spPr bwMode="auto">
              <a:xfrm>
                <a:off x="4160" y="909"/>
                <a:ext cx="210"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59" name="Rectangle 15"/>
              <p:cNvSpPr>
                <a:spLocks noChangeArrowheads="1"/>
              </p:cNvSpPr>
              <p:nvPr/>
            </p:nvSpPr>
            <p:spPr bwMode="auto">
              <a:xfrm>
                <a:off x="3868" y="909"/>
                <a:ext cx="242"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60" name="Rectangle 16"/>
              <p:cNvSpPr>
                <a:spLocks noChangeArrowheads="1"/>
              </p:cNvSpPr>
              <p:nvPr/>
            </p:nvSpPr>
            <p:spPr bwMode="auto">
              <a:xfrm>
                <a:off x="3187" y="909"/>
                <a:ext cx="306"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grpSp>
        <p:grpSp>
          <p:nvGrpSpPr>
            <p:cNvPr id="6161" name="Group 17"/>
            <p:cNvGrpSpPr>
              <a:grpSpLocks/>
            </p:cNvGrpSpPr>
            <p:nvPr/>
          </p:nvGrpSpPr>
          <p:grpSpPr bwMode="auto">
            <a:xfrm>
              <a:off x="4" y="909"/>
              <a:ext cx="3135" cy="181"/>
              <a:chOff x="4" y="909"/>
              <a:chExt cx="3135" cy="181"/>
            </a:xfrm>
          </p:grpSpPr>
          <p:sp>
            <p:nvSpPr>
              <p:cNvPr id="6162" name="Rectangle 18"/>
              <p:cNvSpPr>
                <a:spLocks noChangeArrowheads="1"/>
              </p:cNvSpPr>
              <p:nvPr/>
            </p:nvSpPr>
            <p:spPr bwMode="auto">
              <a:xfrm>
                <a:off x="2802" y="909"/>
                <a:ext cx="337"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sp>
            <p:nvSpPr>
              <p:cNvPr id="6163" name="Rectangle 19"/>
              <p:cNvSpPr>
                <a:spLocks noChangeArrowheads="1"/>
              </p:cNvSpPr>
              <p:nvPr/>
            </p:nvSpPr>
            <p:spPr bwMode="auto">
              <a:xfrm>
                <a:off x="4" y="909"/>
                <a:ext cx="2748" cy="181"/>
              </a:xfrm>
              <a:prstGeom prst="rect">
                <a:avLst/>
              </a:prstGeom>
              <a:solidFill>
                <a:schemeClr val="tx2"/>
              </a:solidFill>
              <a:ln w="12700">
                <a:solidFill>
                  <a:schemeClr val="tx1"/>
                </a:solidFill>
                <a:miter lim="800000"/>
                <a:headEnd/>
                <a:tailEnd/>
              </a:ln>
              <a:effectLst/>
            </p:spPr>
            <p:txBody>
              <a:bodyPr wrap="none" anchor="ctr"/>
              <a:lstStyle/>
              <a:p>
                <a:endParaRPr lang="en-AU"/>
              </a:p>
            </p:txBody>
          </p:sp>
        </p:grpSp>
      </p:grpSp>
      <p:sp>
        <p:nvSpPr>
          <p:cNvPr id="6164" name="Rectangle 20"/>
          <p:cNvSpPr>
            <a:spLocks noGrp="1" noChangeArrowheads="1"/>
          </p:cNvSpPr>
          <p:nvPr>
            <p:ph type="title"/>
          </p:nvPr>
        </p:nvSpPr>
        <p:spPr bwMode="auto">
          <a:xfrm>
            <a:off x="685800" y="190500"/>
            <a:ext cx="7772400" cy="1181100"/>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p>
            <a:pPr lvl="0"/>
            <a:r>
              <a:rPr lang="en-US" smtClean="0"/>
              <a:t>Click to edit Master title style</a:t>
            </a:r>
            <a:endParaRPr lang="en-AU" smtClean="0"/>
          </a:p>
        </p:txBody>
      </p:sp>
      <p:sp>
        <p:nvSpPr>
          <p:cNvPr id="6165" name="Rectangle 21"/>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graphicFrame>
        <p:nvGraphicFramePr>
          <p:cNvPr id="6166" name="Object 22"/>
          <p:cNvGraphicFramePr>
            <a:graphicFrameLocks/>
          </p:cNvGraphicFramePr>
          <p:nvPr/>
        </p:nvGraphicFramePr>
        <p:xfrm>
          <a:off x="47625" y="76200"/>
          <a:ext cx="1019175" cy="1219200"/>
        </p:xfrm>
        <a:graphic>
          <a:graphicData uri="http://schemas.openxmlformats.org/presentationml/2006/ole">
            <p:oleObj spid="_x0000_s6166" name="Bitmap Image" r:id="rId14" imgW="3114355" imgH="3724138" progId="PBrush">
              <p:embed/>
            </p:oleObj>
          </a:graphicData>
        </a:graphic>
      </p:graphicFrame>
      <p:sp>
        <p:nvSpPr>
          <p:cNvPr id="6167" name="Rectangle 23"/>
          <p:cNvSpPr>
            <a:spLocks noGrp="1" noChangeArrowheads="1"/>
          </p:cNvSpPr>
          <p:nvPr>
            <p:ph type="dt" sz="half" idx="2"/>
          </p:nvPr>
        </p:nvSpPr>
        <p:spPr bwMode="auto">
          <a:xfrm>
            <a:off x="6858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6168" name="Rectangle 24"/>
          <p:cNvSpPr>
            <a:spLocks noGrp="1" noChangeArrowheads="1"/>
          </p:cNvSpPr>
          <p:nvPr>
            <p:ph type="ftr" sz="quarter" idx="3"/>
          </p:nvPr>
        </p:nvSpPr>
        <p:spPr bwMode="auto">
          <a:xfrm>
            <a:off x="3124200" y="6477000"/>
            <a:ext cx="28956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6169" name="Rectangle 25"/>
          <p:cNvSpPr>
            <a:spLocks noGrp="1" noChangeArrowheads="1"/>
          </p:cNvSpPr>
          <p:nvPr>
            <p:ph type="sldNum" sz="quarter" idx="4"/>
          </p:nvPr>
        </p:nvSpPr>
        <p:spPr bwMode="auto">
          <a:xfrm>
            <a:off x="6553200" y="6477000"/>
            <a:ext cx="1905000" cy="4572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5CFBCE1-24E7-47D3-907A-3EFA2A25FDAC}"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5000"/>
        <a:buFont typeface="Monotype Sort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100000"/>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SzPct val="100000"/>
        <a:buChar char="»"/>
        <a:defRPr sz="2000">
          <a:solidFill>
            <a:schemeClr val="tx1"/>
          </a:solidFill>
          <a:latin typeface="+mn-lt"/>
        </a:defRPr>
      </a:lvl3pPr>
      <a:lvl4pPr marL="1600200" indent="-228600" algn="l" rtl="0" eaLnBrk="1" fontAlgn="base" hangingPunct="1">
        <a:spcBef>
          <a:spcPct val="20000"/>
        </a:spcBef>
        <a:spcAft>
          <a:spcPct val="0"/>
        </a:spcAft>
        <a:buClr>
          <a:schemeClr val="tx2"/>
        </a:buClr>
        <a:buSzPct val="10000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SzPct val="10000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SzPct val="10000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SzPct val="10000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SzPct val="10000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0118F2E-6E51-451F-AD1A-4C0359CA6A9A}" type="slidenum">
              <a:rPr lang="en-AU"/>
              <a:pPr/>
              <a:t>1</a:t>
            </a:fld>
            <a:endParaRPr lang="en-AU"/>
          </a:p>
        </p:txBody>
      </p:sp>
      <p:sp>
        <p:nvSpPr>
          <p:cNvPr id="3074" name="Rectangle 2"/>
          <p:cNvSpPr>
            <a:spLocks noGrp="1" noChangeArrowheads="1"/>
          </p:cNvSpPr>
          <p:nvPr>
            <p:ph type="ctrTitle"/>
          </p:nvPr>
        </p:nvSpPr>
        <p:spPr>
          <a:xfrm>
            <a:off x="1143000" y="152400"/>
            <a:ext cx="7696200" cy="990600"/>
          </a:xfrm>
        </p:spPr>
        <p:txBody>
          <a:bodyPr/>
          <a:lstStyle/>
          <a:p>
            <a:r>
              <a:rPr lang="en-AU" kern="1200" dirty="0" smtClean="0">
                <a:solidFill>
                  <a:schemeClr val="tx1"/>
                </a:solidFill>
                <a:latin typeface="Times New Roman" pitchFamily="18" charset="0"/>
              </a:rPr>
              <a:t>Time </a:t>
            </a:r>
            <a:r>
              <a:rPr lang="en-AU" kern="1200" dirty="0">
                <a:solidFill>
                  <a:schemeClr val="tx1"/>
                </a:solidFill>
                <a:latin typeface="Times New Roman" pitchFamily="18" charset="0"/>
              </a:rPr>
              <a:t>Domain Astronomy</a:t>
            </a:r>
            <a:endParaRPr lang="en-AU" sz="5400" dirty="0"/>
          </a:p>
        </p:txBody>
      </p:sp>
      <p:sp>
        <p:nvSpPr>
          <p:cNvPr id="3075" name="Rectangle 3"/>
          <p:cNvSpPr>
            <a:spLocks noGrp="1" noChangeArrowheads="1"/>
          </p:cNvSpPr>
          <p:nvPr>
            <p:ph type="subTitle" idx="1"/>
          </p:nvPr>
        </p:nvSpPr>
        <p:spPr>
          <a:xfrm>
            <a:off x="1115616" y="2564904"/>
            <a:ext cx="7162800" cy="2438400"/>
          </a:xfrm>
        </p:spPr>
        <p:txBody>
          <a:bodyPr/>
          <a:lstStyle/>
          <a:p>
            <a:r>
              <a:rPr lang="en-AU" sz="3600" b="1" dirty="0" smtClean="0"/>
              <a:t>ATUC Science Day</a:t>
            </a:r>
          </a:p>
          <a:p>
            <a:endParaRPr lang="en-US" sz="3600" b="1" dirty="0"/>
          </a:p>
          <a:p>
            <a:endParaRPr lang="en-AU" sz="3600" b="1" dirty="0" smtClean="0"/>
          </a:p>
          <a:p>
            <a:r>
              <a:rPr lang="en-AU" dirty="0" smtClean="0"/>
              <a:t>Sydney,  24 Oct 2011</a:t>
            </a:r>
            <a:endParaRPr lang="en-AU" dirty="0"/>
          </a:p>
          <a:p>
            <a:r>
              <a:rPr lang="en-AU" sz="2400" dirty="0"/>
              <a:t>Ron  Ekers</a:t>
            </a:r>
          </a:p>
          <a:p>
            <a:r>
              <a:rPr lang="en-AU" sz="2400" dirty="0"/>
              <a:t>CSIRO, Australia</a:t>
            </a:r>
          </a:p>
          <a:p>
            <a:endParaRPr lang="en-A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AGN – Intensity Interferometer</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10</a:t>
            </a:fld>
            <a:endParaRPr lang="en-AU"/>
          </a:p>
        </p:txBody>
      </p:sp>
      <p:sp>
        <p:nvSpPr>
          <p:cNvPr id="4" name="Text Placeholder 3"/>
          <p:cNvSpPr>
            <a:spLocks noGrp="1"/>
          </p:cNvSpPr>
          <p:nvPr>
            <p:ph type="body" idx="4294967295"/>
          </p:nvPr>
        </p:nvSpPr>
        <p:spPr/>
        <p:txBody>
          <a:bodyPr>
            <a:normAutofit fontScale="92500" lnSpcReduction="10000"/>
          </a:bodyPr>
          <a:lstStyle/>
          <a:p>
            <a:pPr lvl="0"/>
            <a:r>
              <a:rPr lang="en-US" dirty="0" err="1" smtClean="0"/>
              <a:t>Woomera</a:t>
            </a:r>
            <a:r>
              <a:rPr lang="en-US" dirty="0" smtClean="0"/>
              <a:t> (Aus) – Goldstone (USA)</a:t>
            </a:r>
          </a:p>
          <a:p>
            <a:pPr lvl="0"/>
            <a:r>
              <a:rPr lang="en-US" dirty="0" smtClean="0"/>
              <a:t>First trans continental </a:t>
            </a:r>
            <a:r>
              <a:rPr lang="en-US" dirty="0" err="1" smtClean="0"/>
              <a:t>interferometery</a:t>
            </a:r>
            <a:r>
              <a:rPr lang="en-US" dirty="0" smtClean="0"/>
              <a:t>?</a:t>
            </a:r>
          </a:p>
          <a:p>
            <a:pPr lvl="1"/>
            <a:r>
              <a:rPr lang="en-US" dirty="0" smtClean="0"/>
              <a:t>Is an intensity interferometer VLBI?</a:t>
            </a:r>
          </a:p>
          <a:p>
            <a:r>
              <a:rPr lang="en-US" dirty="0" smtClean="0"/>
              <a:t>Source size larger than light travel time since flare</a:t>
            </a:r>
          </a:p>
          <a:p>
            <a:r>
              <a:rPr lang="en-US" dirty="0" smtClean="0"/>
              <a:t>First evidence for superluminal expansion</a:t>
            </a:r>
            <a:endParaRPr lang="en-AU" dirty="0" smtClean="0"/>
          </a:p>
          <a:p>
            <a:pPr lvl="1"/>
            <a:r>
              <a:rPr lang="en-AU" sz="2000" i="1" dirty="0" smtClean="0">
                <a:solidFill>
                  <a:srgbClr val="FFC000"/>
                </a:solidFill>
              </a:rPr>
              <a:t>GUBBAY, J., LEGG, A.J., ROBERTSON, D.S., MOFFET, A.T., EKERS, R.D. &amp; SEIDEL, B.: "Variations of a small quasar component at 2300 MHz". Nature, </a:t>
            </a:r>
            <a:r>
              <a:rPr lang="en-AU" sz="2000" b="1" i="1" dirty="0" smtClean="0">
                <a:solidFill>
                  <a:srgbClr val="FFC000"/>
                </a:solidFill>
              </a:rPr>
              <a:t>224</a:t>
            </a:r>
            <a:r>
              <a:rPr lang="en-AU" sz="2000" i="1" dirty="0" smtClean="0">
                <a:solidFill>
                  <a:srgbClr val="FFC000"/>
                </a:solidFill>
              </a:rPr>
              <a:t>, 1094-1095 (1969). </a:t>
            </a:r>
          </a:p>
          <a:p>
            <a:r>
              <a:rPr lang="en-US" dirty="0" smtClean="0"/>
              <a:t>DSTO group disbanded and telescope demolished</a:t>
            </a:r>
          </a:p>
          <a:p>
            <a:pPr lvl="1"/>
            <a:r>
              <a:rPr lang="en-US" dirty="0" smtClean="0"/>
              <a:t>CSIRO advised that a telescope so far away was of little value!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AGN</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11</a:t>
            </a:fld>
            <a:endParaRPr lang="en-AU"/>
          </a:p>
        </p:txBody>
      </p:sp>
      <p:sp>
        <p:nvSpPr>
          <p:cNvPr id="4" name="Text Placeholder 3"/>
          <p:cNvSpPr>
            <a:spLocks noGrp="1"/>
          </p:cNvSpPr>
          <p:nvPr>
            <p:ph type="body" idx="4294967295"/>
          </p:nvPr>
        </p:nvSpPr>
        <p:spPr/>
        <p:txBody>
          <a:bodyPr>
            <a:normAutofit fontScale="77500" lnSpcReduction="20000"/>
          </a:bodyPr>
          <a:lstStyle/>
          <a:p>
            <a:pPr lvl="0"/>
            <a:r>
              <a:rPr lang="en-AU" dirty="0" smtClean="0"/>
              <a:t>EKERS, R.D., WEILER, K.W. &amp; VAN DER HULST, J.M.: "A study of the variable source BL </a:t>
            </a:r>
            <a:r>
              <a:rPr lang="en-AU" dirty="0" err="1" smtClean="0"/>
              <a:t>Lacertae</a:t>
            </a:r>
            <a:r>
              <a:rPr lang="en-AU" dirty="0" smtClean="0"/>
              <a:t> in total intensity and linear and circular polarization". Astron. </a:t>
            </a:r>
            <a:r>
              <a:rPr lang="en-AU" dirty="0" err="1" smtClean="0"/>
              <a:t>Astrophys</a:t>
            </a:r>
            <a:r>
              <a:rPr lang="en-AU" dirty="0" smtClean="0"/>
              <a:t>., </a:t>
            </a:r>
            <a:r>
              <a:rPr lang="en-AU" b="1" dirty="0" smtClean="0"/>
              <a:t>38</a:t>
            </a:r>
            <a:r>
              <a:rPr lang="en-AU" dirty="0" smtClean="0"/>
              <a:t>, 67-73 (1975). </a:t>
            </a:r>
          </a:p>
          <a:p>
            <a:pPr lvl="0"/>
            <a:endParaRPr lang="en-AU" dirty="0" smtClean="0"/>
          </a:p>
          <a:p>
            <a:pPr lvl="0"/>
            <a:r>
              <a:rPr lang="en-AU" dirty="0" smtClean="0"/>
              <a:t>EKERS, R.D., FANTI, R. &amp; MILEY, G.K.: "Variability at 5GHz in low luminosity radio nuclei of galaxies and quasars". Astron. </a:t>
            </a:r>
            <a:r>
              <a:rPr lang="en-AU" dirty="0" err="1" smtClean="0"/>
              <a:t>Astrophys</a:t>
            </a:r>
            <a:r>
              <a:rPr lang="en-AU" dirty="0" smtClean="0"/>
              <a:t>., </a:t>
            </a:r>
            <a:r>
              <a:rPr lang="en-AU" b="1" dirty="0" smtClean="0"/>
              <a:t>120</a:t>
            </a:r>
            <a:r>
              <a:rPr lang="en-AU" dirty="0" smtClean="0"/>
              <a:t>, 297-301 (1983). </a:t>
            </a:r>
          </a:p>
          <a:p>
            <a:pPr lvl="0"/>
            <a:endParaRPr lang="en-AU" dirty="0" smtClean="0"/>
          </a:p>
          <a:p>
            <a:pPr lvl="0"/>
            <a:r>
              <a:rPr lang="da-DK" cap="all" dirty="0" smtClean="0"/>
              <a:t>Massardi, M.; Bonaldi, A.; Bonavera, L.; López-Caniego, M.; De Zotti, G.; Ekers, R. D., </a:t>
            </a:r>
            <a:r>
              <a:rPr lang="da-DK" dirty="0" smtClean="0"/>
              <a:t>"The Planck-ATCA Co-eval Observations (PACO) project: the bright sample", submitted to MNRAS 2011  eprint arXiv:1101.0225.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SgrA</a:t>
            </a:r>
            <a:r>
              <a:rPr lang="en-US" dirty="0" smtClean="0"/>
              <a:t>*</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12</a:t>
            </a:fld>
            <a:endParaRPr lang="en-AU" dirty="0"/>
          </a:p>
        </p:txBody>
      </p:sp>
      <p:sp>
        <p:nvSpPr>
          <p:cNvPr id="4" name="Text Placeholder 3"/>
          <p:cNvSpPr>
            <a:spLocks noGrp="1"/>
          </p:cNvSpPr>
          <p:nvPr>
            <p:ph type="body" idx="4294967295"/>
          </p:nvPr>
        </p:nvSpPr>
        <p:spPr/>
        <p:txBody>
          <a:bodyPr/>
          <a:lstStyle/>
          <a:p>
            <a:pPr lvl="0"/>
            <a:r>
              <a:rPr lang="en-US" dirty="0" smtClean="0"/>
              <a:t>1975 – WSRT search for the periodicity related to black hole orbital time scales</a:t>
            </a:r>
          </a:p>
          <a:p>
            <a:pPr lvl="1"/>
            <a:r>
              <a:rPr lang="en-US" dirty="0" smtClean="0"/>
              <a:t>No variability on  hourly time scales</a:t>
            </a:r>
          </a:p>
          <a:p>
            <a:r>
              <a:rPr lang="en-US" dirty="0" smtClean="0"/>
              <a:t>1989 - Variability eventually found using VLA</a:t>
            </a:r>
          </a:p>
          <a:p>
            <a:pPr lvl="1"/>
            <a:r>
              <a:rPr lang="en-US" dirty="0" smtClean="0"/>
              <a:t>Due to scintillation</a:t>
            </a:r>
            <a:endParaRPr lang="en-AU" dirty="0" smtClean="0"/>
          </a:p>
          <a:p>
            <a:pPr lvl="1"/>
            <a:r>
              <a:rPr lang="en-AU" i="1" dirty="0" smtClean="0">
                <a:solidFill>
                  <a:srgbClr val="FFC000"/>
                </a:solidFill>
              </a:rPr>
              <a:t>ZHAO, J.-H., EKERS, R.D., GOSS, W.M., LO, K.Y., NARAYAN, R.: "Long-term variations of the compact radio source </a:t>
            </a:r>
            <a:r>
              <a:rPr lang="en-AU" i="1" dirty="0" err="1" smtClean="0">
                <a:solidFill>
                  <a:srgbClr val="FFC000"/>
                </a:solidFill>
              </a:rPr>
              <a:t>Sgr</a:t>
            </a:r>
            <a:r>
              <a:rPr lang="en-AU" i="1" dirty="0" smtClean="0">
                <a:solidFill>
                  <a:srgbClr val="FFC000"/>
                </a:solidFill>
              </a:rPr>
              <a:t> A at the galactic </a:t>
            </a:r>
            <a:r>
              <a:rPr lang="en-AU" i="1" dirty="0" err="1" smtClean="0">
                <a:solidFill>
                  <a:srgbClr val="FFC000"/>
                </a:solidFill>
              </a:rPr>
              <a:t>center</a:t>
            </a:r>
            <a:r>
              <a:rPr lang="en-AU" i="1" dirty="0" smtClean="0">
                <a:solidFill>
                  <a:srgbClr val="FFC000"/>
                </a:solidFill>
              </a:rPr>
              <a:t>." IAU </a:t>
            </a:r>
            <a:r>
              <a:rPr lang="en-AU" i="1" dirty="0" err="1" smtClean="0">
                <a:solidFill>
                  <a:srgbClr val="FFC000"/>
                </a:solidFill>
              </a:rPr>
              <a:t>Symp</a:t>
            </a:r>
            <a:r>
              <a:rPr lang="en-AU" i="1" dirty="0" smtClean="0">
                <a:solidFill>
                  <a:srgbClr val="FFC000"/>
                </a:solidFill>
              </a:rPr>
              <a:t>. 136 (1989). </a:t>
            </a:r>
            <a:endParaRPr lang="en-AU" i="1" dirty="0">
              <a:solidFill>
                <a:srgbClr val="FFC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Pulsars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13</a:t>
            </a:fld>
            <a:endParaRPr lang="en-AU"/>
          </a:p>
        </p:txBody>
      </p:sp>
      <p:sp>
        <p:nvSpPr>
          <p:cNvPr id="4" name="Text Placeholder 3"/>
          <p:cNvSpPr>
            <a:spLocks noGrp="1"/>
          </p:cNvSpPr>
          <p:nvPr>
            <p:ph type="body" idx="4294967295"/>
          </p:nvPr>
        </p:nvSpPr>
        <p:spPr/>
        <p:txBody>
          <a:bodyPr/>
          <a:lstStyle/>
          <a:p>
            <a:pPr lvl="0"/>
            <a:r>
              <a:rPr lang="en-US" dirty="0" smtClean="0"/>
              <a:t>Goldstone used for pulsar observations</a:t>
            </a:r>
          </a:p>
          <a:p>
            <a:pPr lvl="1"/>
            <a:r>
              <a:rPr lang="en-US" dirty="0" smtClean="0"/>
              <a:t>Before first publication (LGM1,2,3)</a:t>
            </a:r>
          </a:p>
          <a:p>
            <a:pPr lvl="1"/>
            <a:r>
              <a:rPr lang="en-US" dirty="0" smtClean="0"/>
              <a:t>Already set up for  IPS experiments</a:t>
            </a:r>
          </a:p>
          <a:p>
            <a:pPr lvl="1"/>
            <a:r>
              <a:rPr lang="en-US" dirty="0" smtClean="0"/>
              <a:t>S/N good enough to study structure in individual pulses</a:t>
            </a:r>
          </a:p>
          <a:p>
            <a:pPr lvl="1"/>
            <a:r>
              <a:rPr lang="en-US" dirty="0" smtClean="0"/>
              <a:t>Developed interactive graphics software</a:t>
            </a:r>
          </a:p>
          <a:p>
            <a:pPr lvl="1"/>
            <a:r>
              <a:rPr lang="en-US" dirty="0" smtClean="0"/>
              <a:t>Influenced the development of the Gipsy interactive data reduction package</a:t>
            </a:r>
            <a:endParaRPr lang="en-AU" dirty="0" smtClean="0"/>
          </a:p>
          <a:p>
            <a:pPr lvl="0"/>
            <a:r>
              <a:rPr lang="en-AU" sz="2000" i="1" dirty="0" smtClean="0">
                <a:solidFill>
                  <a:srgbClr val="FFC000"/>
                </a:solidFill>
              </a:rPr>
              <a:t>EKERS, R.D. &amp; MOFFET, A.T.: "Further observations of pulsating radio sources at 13 cm.".  Nature, </a:t>
            </a:r>
            <a:r>
              <a:rPr lang="en-AU" sz="2000" b="1" i="1" dirty="0" smtClean="0">
                <a:solidFill>
                  <a:srgbClr val="FFC000"/>
                </a:solidFill>
              </a:rPr>
              <a:t>220</a:t>
            </a:r>
            <a:r>
              <a:rPr lang="en-AU" sz="2000" i="1" dirty="0" smtClean="0">
                <a:solidFill>
                  <a:srgbClr val="FFC000"/>
                </a:solidFill>
              </a:rPr>
              <a:t>, 756-761 (1968). </a:t>
            </a:r>
            <a:endParaRPr lang="en-AU" sz="2000" i="1" dirty="0">
              <a:solidFill>
                <a:srgbClr val="FFC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Supernovae</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14</a:t>
            </a:fld>
            <a:endParaRPr lang="en-AU" dirty="0"/>
          </a:p>
        </p:txBody>
      </p:sp>
      <p:sp>
        <p:nvSpPr>
          <p:cNvPr id="4" name="Text Placeholder 3"/>
          <p:cNvSpPr>
            <a:spLocks noGrp="1"/>
          </p:cNvSpPr>
          <p:nvPr>
            <p:ph type="body" idx="4294967295"/>
          </p:nvPr>
        </p:nvSpPr>
        <p:spPr/>
        <p:txBody>
          <a:bodyPr>
            <a:normAutofit lnSpcReduction="10000"/>
          </a:bodyPr>
          <a:lstStyle/>
          <a:p>
            <a:pPr lvl="0"/>
            <a:r>
              <a:rPr lang="en-US" dirty="0" smtClean="0"/>
              <a:t>Continuum and HI imaging of M101 at 21cm</a:t>
            </a:r>
          </a:p>
          <a:p>
            <a:pPr lvl="0"/>
            <a:r>
              <a:rPr lang="en-US" dirty="0" smtClean="0"/>
              <a:t>Early detection of an extragalactic supernovae</a:t>
            </a:r>
          </a:p>
          <a:p>
            <a:pPr lvl="1"/>
            <a:r>
              <a:rPr lang="en-AU" i="1" dirty="0" smtClean="0">
                <a:solidFill>
                  <a:srgbClr val="FFC000"/>
                </a:solidFill>
              </a:rPr>
              <a:t>GOSS, W.M., ALLEN, R.J., EKERS, R.D. &amp; de BRUYN, A.G.: "Variable radio emission from the extragalactic supernova 1970g, in M101". Nature Phys. Science, </a:t>
            </a:r>
            <a:r>
              <a:rPr lang="en-AU" b="1" i="1" dirty="0" smtClean="0">
                <a:solidFill>
                  <a:srgbClr val="FFC000"/>
                </a:solidFill>
              </a:rPr>
              <a:t>243</a:t>
            </a:r>
            <a:r>
              <a:rPr lang="en-AU" i="1" dirty="0" smtClean="0">
                <a:solidFill>
                  <a:srgbClr val="FFC000"/>
                </a:solidFill>
              </a:rPr>
              <a:t>, 42-44 (1973). </a:t>
            </a:r>
          </a:p>
          <a:p>
            <a:pPr lvl="0"/>
            <a:r>
              <a:rPr lang="en-US" dirty="0" smtClean="0"/>
              <a:t>Anne </a:t>
            </a:r>
            <a:r>
              <a:rPr lang="en-US" dirty="0" err="1" smtClean="0"/>
              <a:t>Wherle</a:t>
            </a:r>
            <a:r>
              <a:rPr lang="en-US" dirty="0" smtClean="0"/>
              <a:t> and the missed type IV SN in NGC891</a:t>
            </a:r>
          </a:p>
          <a:p>
            <a:pPr lvl="1"/>
            <a:r>
              <a:rPr lang="en-US" dirty="0" smtClean="0"/>
              <a:t>VLA normal galaxy continuum survey</a:t>
            </a:r>
          </a:p>
          <a:p>
            <a:pPr lvl="1"/>
            <a:r>
              <a:rPr lang="en-US" dirty="0" smtClean="0"/>
              <a:t>misidentified as an AGN</a:t>
            </a:r>
            <a:endParaRPr lang="en-AU"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Exploding black holes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15</a:t>
            </a:fld>
            <a:endParaRPr lang="en-AU"/>
          </a:p>
        </p:txBody>
      </p:sp>
      <p:sp>
        <p:nvSpPr>
          <p:cNvPr id="4" name="Text Placeholder 3"/>
          <p:cNvSpPr>
            <a:spLocks noGrp="1"/>
          </p:cNvSpPr>
          <p:nvPr>
            <p:ph type="body" idx="4294967295"/>
          </p:nvPr>
        </p:nvSpPr>
        <p:spPr/>
        <p:txBody>
          <a:bodyPr/>
          <a:lstStyle/>
          <a:p>
            <a:pPr lvl="0"/>
            <a:r>
              <a:rPr lang="en-US" dirty="0" err="1" smtClean="0"/>
              <a:t>Dwingeloo</a:t>
            </a:r>
            <a:r>
              <a:rPr lang="en-US" dirty="0" smtClean="0"/>
              <a:t> used to search for exploding black holes</a:t>
            </a:r>
          </a:p>
          <a:p>
            <a:pPr lvl="1"/>
            <a:r>
              <a:rPr lang="en-US" dirty="0" smtClean="0"/>
              <a:t>Predicted by Martin Rees as a consequence of the Hawking radiation theory</a:t>
            </a:r>
          </a:p>
          <a:p>
            <a:pPr lvl="1"/>
            <a:r>
              <a:rPr lang="en-US" dirty="0" smtClean="0"/>
              <a:t>No black holes found</a:t>
            </a:r>
          </a:p>
          <a:p>
            <a:r>
              <a:rPr lang="en-US" dirty="0" smtClean="0"/>
              <a:t>John O’Sullivan gets idea which leads to 802.11 wireless internet</a:t>
            </a:r>
            <a:endParaRPr lang="en-AU" dirty="0" smtClean="0"/>
          </a:p>
          <a:p>
            <a:pPr lvl="0"/>
            <a:r>
              <a:rPr lang="en-AU" sz="2400" i="1" dirty="0" smtClean="0">
                <a:solidFill>
                  <a:srgbClr val="FFC000"/>
                </a:solidFill>
              </a:rPr>
              <a:t>O'SULLIVAN, J.D., EKERS, R.D. &amp; SHAVER, R.A.: "Limits on cosmic radio bursts with microsecond time scales". Nature, </a:t>
            </a:r>
            <a:r>
              <a:rPr lang="en-AU" sz="2400" b="1" i="1" dirty="0" smtClean="0">
                <a:solidFill>
                  <a:srgbClr val="FFC000"/>
                </a:solidFill>
              </a:rPr>
              <a:t>276</a:t>
            </a:r>
            <a:r>
              <a:rPr lang="en-AU" sz="2400" i="1" dirty="0" smtClean="0">
                <a:solidFill>
                  <a:srgbClr val="FFC000"/>
                </a:solidFill>
              </a:rPr>
              <a:t>, 590-591 (1978). </a:t>
            </a:r>
            <a:endParaRPr lang="en-AU" sz="2400" i="1" dirty="0">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M87 </a:t>
            </a:r>
            <a:r>
              <a:rPr lang="en-US" dirty="0" err="1" smtClean="0"/>
              <a:t>millipulses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16</a:t>
            </a:fld>
            <a:endParaRPr lang="en-AU"/>
          </a:p>
        </p:txBody>
      </p:sp>
      <p:sp>
        <p:nvSpPr>
          <p:cNvPr id="4" name="Text Placeholder 3"/>
          <p:cNvSpPr>
            <a:spLocks noGrp="1"/>
          </p:cNvSpPr>
          <p:nvPr>
            <p:ph type="body" idx="4294967295"/>
          </p:nvPr>
        </p:nvSpPr>
        <p:spPr/>
        <p:txBody>
          <a:bodyPr/>
          <a:lstStyle/>
          <a:p>
            <a:pPr lvl="0"/>
            <a:r>
              <a:rPr lang="en-US" dirty="0" smtClean="0"/>
              <a:t>Millisecond pulses coming from M87detected at Arecibo</a:t>
            </a:r>
          </a:p>
          <a:p>
            <a:pPr lvl="0"/>
            <a:r>
              <a:rPr lang="en-US" dirty="0" smtClean="0"/>
              <a:t>Not confirmed</a:t>
            </a:r>
            <a:endParaRPr lang="en-AU" dirty="0" smtClean="0"/>
          </a:p>
          <a:p>
            <a:pPr lvl="1"/>
            <a:r>
              <a:rPr lang="en-AU" i="1" dirty="0" smtClean="0">
                <a:solidFill>
                  <a:srgbClr val="FFC000"/>
                </a:solidFill>
              </a:rPr>
              <a:t>HANKINS, T.H., CAMPBELL, D.B., DAVIS, M.M., FERGUSON, D.C., NEIDHOFER, J., WRIGHT G.A.E., EKERS, R.D. &amp; O'SULLIVAN, J.D.: "Searches for the radio </a:t>
            </a:r>
            <a:r>
              <a:rPr lang="en-AU" i="1" dirty="0" err="1" smtClean="0">
                <a:solidFill>
                  <a:srgbClr val="FFC000"/>
                </a:solidFill>
              </a:rPr>
              <a:t>millipulses</a:t>
            </a:r>
            <a:r>
              <a:rPr lang="en-AU" i="1" dirty="0" smtClean="0">
                <a:solidFill>
                  <a:srgbClr val="FFC000"/>
                </a:solidFill>
              </a:rPr>
              <a:t> from M87 Virgo A". </a:t>
            </a:r>
            <a:r>
              <a:rPr lang="en-AU" i="1" dirty="0" err="1" smtClean="0">
                <a:solidFill>
                  <a:srgbClr val="FFC000"/>
                </a:solidFill>
              </a:rPr>
              <a:t>Astrophys</a:t>
            </a:r>
            <a:r>
              <a:rPr lang="en-AU" i="1" dirty="0" smtClean="0">
                <a:solidFill>
                  <a:srgbClr val="FFC000"/>
                </a:solidFill>
              </a:rPr>
              <a:t>. J., </a:t>
            </a:r>
            <a:r>
              <a:rPr lang="en-AU" b="1" i="1" dirty="0" smtClean="0">
                <a:solidFill>
                  <a:srgbClr val="FFC000"/>
                </a:solidFill>
              </a:rPr>
              <a:t>244</a:t>
            </a:r>
            <a:r>
              <a:rPr lang="en-AU" i="1" dirty="0" smtClean="0">
                <a:solidFill>
                  <a:srgbClr val="FFC000"/>
                </a:solidFill>
              </a:rPr>
              <a:t>, L61-L64 (1981). </a:t>
            </a:r>
            <a:endParaRPr lang="en-AU" i="1" dirty="0">
              <a:solidFill>
                <a:srgbClr val="FFC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SETI</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17</a:t>
            </a:fld>
            <a:endParaRPr lang="en-AU"/>
          </a:p>
        </p:txBody>
      </p:sp>
      <p:sp>
        <p:nvSpPr>
          <p:cNvPr id="4" name="Text Placeholder 3"/>
          <p:cNvSpPr>
            <a:spLocks noGrp="1"/>
          </p:cNvSpPr>
          <p:nvPr>
            <p:ph type="body" idx="4294967295"/>
          </p:nvPr>
        </p:nvSpPr>
        <p:spPr/>
        <p:txBody>
          <a:bodyPr/>
          <a:lstStyle/>
          <a:p>
            <a:pPr lvl="0"/>
            <a:r>
              <a:rPr lang="en-US" dirty="0" smtClean="0"/>
              <a:t>Pulses are just as likely as CW signals</a:t>
            </a:r>
          </a:p>
          <a:p>
            <a:pPr lvl="0"/>
            <a:r>
              <a:rPr lang="en-US" dirty="0" smtClean="0"/>
              <a:t>Parkes experiment using the exploding black hole backend</a:t>
            </a:r>
            <a:endParaRPr lang="en-AU" dirty="0" smtClean="0"/>
          </a:p>
          <a:p>
            <a:pPr lvl="1"/>
            <a:r>
              <a:rPr lang="en-AU" sz="2000" i="1" dirty="0" smtClean="0">
                <a:solidFill>
                  <a:srgbClr val="FFC000"/>
                </a:solidFill>
              </a:rPr>
              <a:t>COLE, T.W. &amp; EKERS, R.D.: "A survey for sharply pulsed emissions". Proc. Astron. Soc. Aust., </a:t>
            </a:r>
            <a:r>
              <a:rPr lang="en-AU" sz="2000" b="1" i="1" dirty="0" smtClean="0">
                <a:solidFill>
                  <a:srgbClr val="FFC000"/>
                </a:solidFill>
              </a:rPr>
              <a:t>3</a:t>
            </a:r>
            <a:r>
              <a:rPr lang="en-AU" sz="2000" i="1" dirty="0" smtClean="0">
                <a:solidFill>
                  <a:srgbClr val="FFC000"/>
                </a:solidFill>
              </a:rPr>
              <a:t>, 328-330 (1979).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sources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18</a:t>
            </a:fld>
            <a:endParaRPr lang="en-AU" dirty="0"/>
          </a:p>
        </p:txBody>
      </p:sp>
      <p:sp>
        <p:nvSpPr>
          <p:cNvPr id="4" name="Text Placeholder 3"/>
          <p:cNvSpPr>
            <a:spLocks noGrp="1"/>
          </p:cNvSpPr>
          <p:nvPr>
            <p:ph type="body" idx="4294967295"/>
          </p:nvPr>
        </p:nvSpPr>
        <p:spPr/>
        <p:txBody>
          <a:bodyPr>
            <a:normAutofit fontScale="92500" lnSpcReduction="20000"/>
          </a:bodyPr>
          <a:lstStyle/>
          <a:p>
            <a:pPr lvl="0"/>
            <a:r>
              <a:rPr lang="en-US" dirty="0" smtClean="0"/>
              <a:t>Dec 1990 VLA – A new radio source appears in the </a:t>
            </a:r>
            <a:r>
              <a:rPr lang="en-US" dirty="0" err="1" smtClean="0"/>
              <a:t>Sgr</a:t>
            </a:r>
            <a:r>
              <a:rPr lang="en-US" dirty="0" smtClean="0"/>
              <a:t> A field</a:t>
            </a:r>
          </a:p>
          <a:p>
            <a:pPr lvl="1"/>
            <a:r>
              <a:rPr lang="en-US" dirty="0" smtClean="0"/>
              <a:t>Keep your eyes open</a:t>
            </a:r>
          </a:p>
          <a:p>
            <a:pPr lvl="0"/>
            <a:r>
              <a:rPr lang="en-US" dirty="0" smtClean="0"/>
              <a:t>Increased for 1 month then 3 month to decay</a:t>
            </a:r>
          </a:p>
          <a:p>
            <a:pPr lvl="0"/>
            <a:r>
              <a:rPr lang="en-US" dirty="0" smtClean="0"/>
              <a:t>Front cover of Science</a:t>
            </a:r>
          </a:p>
          <a:p>
            <a:pPr lvl="0"/>
            <a:r>
              <a:rPr lang="en-US" dirty="0" smtClean="0"/>
              <a:t>Unlike any other class of source - interpretation unknown</a:t>
            </a:r>
            <a:endParaRPr lang="en-AU" dirty="0" smtClean="0"/>
          </a:p>
          <a:p>
            <a:pPr lvl="1"/>
            <a:r>
              <a:rPr lang="en-AU" sz="2200" i="1" dirty="0" smtClean="0">
                <a:solidFill>
                  <a:srgbClr val="FFC000"/>
                </a:solidFill>
              </a:rPr>
              <a:t>ZHAO, J-H., ROBERTS, D.A., GOSS, W.M., FRAIL, D.A., LO, K.Y., SUBRAHMANYAN, R., KESTEVEN, M.J., EKERS, R.D., ALLEN, D.A., BURTON, M.G., &amp; SPYROMILIO, J. "A transient radio source near the </a:t>
            </a:r>
            <a:r>
              <a:rPr lang="en-AU" sz="2200" i="1" dirty="0" err="1" smtClean="0">
                <a:solidFill>
                  <a:srgbClr val="FFC000"/>
                </a:solidFill>
              </a:rPr>
              <a:t>center</a:t>
            </a:r>
            <a:r>
              <a:rPr lang="en-AU" sz="2200" i="1" dirty="0" smtClean="0">
                <a:solidFill>
                  <a:srgbClr val="FFC000"/>
                </a:solidFill>
              </a:rPr>
              <a:t> of the Milky Way Galaxy". Science, </a:t>
            </a:r>
            <a:r>
              <a:rPr lang="en-AU" sz="2200" b="1" i="1" dirty="0" smtClean="0">
                <a:solidFill>
                  <a:srgbClr val="FFC000"/>
                </a:solidFill>
              </a:rPr>
              <a:t>255</a:t>
            </a:r>
            <a:r>
              <a:rPr lang="en-AU" sz="2200" i="1" dirty="0" smtClean="0">
                <a:solidFill>
                  <a:srgbClr val="FFC000"/>
                </a:solidFill>
              </a:rPr>
              <a:t>, 1538-1543 (1992)</a:t>
            </a:r>
            <a:endParaRPr lang="en-AU" sz="2200" i="1" dirty="0">
              <a:solidFill>
                <a:srgbClr val="FFC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Sgr</a:t>
            </a:r>
            <a:r>
              <a:rPr lang="en-US" dirty="0" smtClean="0"/>
              <a:t> A </a:t>
            </a:r>
            <a:br>
              <a:rPr lang="en-US" dirty="0" smtClean="0"/>
            </a:br>
            <a:r>
              <a:rPr lang="en-US" dirty="0" smtClean="0"/>
              <a:t>transient</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19</a:t>
            </a:fld>
            <a:endParaRPr lang="en-AU" dirty="0"/>
          </a:p>
        </p:txBody>
      </p:sp>
      <p:pic>
        <p:nvPicPr>
          <p:cNvPr id="7170" name="Picture 2" descr="C:\User Files\images work\Astronomy\Galactic Centre\SgrA_transient.jpg"/>
          <p:cNvPicPr>
            <a:picLocks noChangeAspect="1" noChangeArrowheads="1"/>
          </p:cNvPicPr>
          <p:nvPr/>
        </p:nvPicPr>
        <p:blipFill>
          <a:blip r:embed="rId2" cstate="screen"/>
          <a:srcRect/>
          <a:stretch>
            <a:fillRect/>
          </a:stretch>
        </p:blipFill>
        <p:spPr bwMode="auto">
          <a:xfrm>
            <a:off x="0" y="0"/>
            <a:ext cx="5226827" cy="6858000"/>
          </a:xfrm>
          <a:prstGeom prst="rect">
            <a:avLst/>
          </a:prstGeom>
          <a:noFill/>
          <a:ln w="12700">
            <a:solidFill>
              <a:srgbClr val="FFFF00"/>
            </a:solidFill>
          </a:ln>
          <a:effectLst>
            <a:outerShdw blurRad="50800" dist="38100" algn="l" rotWithShape="0">
              <a:prstClr val="black">
                <a:alpha val="40000"/>
              </a:prstClr>
            </a:outerShdw>
          </a:effectLst>
        </p:spPr>
      </p:pic>
      <p:sp>
        <p:nvSpPr>
          <p:cNvPr id="5" name="Text Placeholder 4"/>
          <p:cNvSpPr>
            <a:spLocks noGrp="1"/>
          </p:cNvSpPr>
          <p:nvPr>
            <p:ph type="body" idx="4294967295"/>
          </p:nvPr>
        </p:nvSpPr>
        <p:spPr>
          <a:xfrm>
            <a:off x="5220072" y="1981200"/>
            <a:ext cx="3923928" cy="4114800"/>
          </a:xfrm>
        </p:spPr>
        <p:txBody>
          <a:bodyPr>
            <a:normAutofit fontScale="92500"/>
          </a:bodyPr>
          <a:lstStyle/>
          <a:p>
            <a:r>
              <a:rPr lang="en-US" dirty="0" smtClean="0"/>
              <a:t>Test case for ASKAP?</a:t>
            </a:r>
          </a:p>
          <a:p>
            <a:r>
              <a:rPr lang="en-US" dirty="0" smtClean="0"/>
              <a:t>Complex field</a:t>
            </a:r>
          </a:p>
          <a:p>
            <a:r>
              <a:rPr lang="en-US" dirty="0" smtClean="0"/>
              <a:t>Measured HI &amp; OH absorption</a:t>
            </a:r>
          </a:p>
          <a:p>
            <a:pPr lvl="1"/>
            <a:r>
              <a:rPr lang="en-US" dirty="0" smtClean="0"/>
              <a:t>Located at galactic centre</a:t>
            </a:r>
          </a:p>
          <a:p>
            <a:r>
              <a:rPr lang="en-US" dirty="0" smtClean="0"/>
              <a:t>Spectra at 4 frequencies</a:t>
            </a:r>
          </a:p>
          <a:p>
            <a:pPr lvl="1"/>
            <a:r>
              <a:rPr lang="en-US" dirty="0" smtClean="0"/>
              <a:t>Steep spectrum</a:t>
            </a:r>
          </a:p>
          <a:p>
            <a:r>
              <a:rPr lang="en-US" dirty="0" smtClean="0"/>
              <a:t>Weekly samples</a:t>
            </a:r>
          </a:p>
        </p:txBody>
      </p:sp>
      <p:sp>
        <p:nvSpPr>
          <p:cNvPr id="9" name="Rounded Rectangular Callout 8"/>
          <p:cNvSpPr/>
          <p:nvPr/>
        </p:nvSpPr>
        <p:spPr bwMode="auto">
          <a:xfrm>
            <a:off x="1403648" y="4653136"/>
            <a:ext cx="1490464" cy="540640"/>
          </a:xfrm>
          <a:prstGeom prst="wedgeRoundRectCallout">
            <a:avLst>
              <a:gd name="adj1" fmla="val -46829"/>
              <a:gd name="adj2" fmla="val 110565"/>
              <a:gd name="adj3" fmla="val 16667"/>
            </a:avLst>
          </a:prstGeom>
          <a:no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Times New Roman" pitchFamily="18" charset="0"/>
              </a:rPr>
              <a:t>transient</a:t>
            </a:r>
            <a:endParaRPr kumimoji="0" lang="en-AU" sz="2400" b="0" i="0" u="none" strike="noStrike" cap="none" normalizeH="0" baseline="0" dirty="0" smtClean="0">
              <a:ln>
                <a:noFill/>
              </a:ln>
              <a:solidFill>
                <a:schemeClr val="tx2"/>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me?</a:t>
            </a:r>
            <a:endParaRPr lang="en-AU" dirty="0"/>
          </a:p>
        </p:txBody>
      </p:sp>
      <p:sp>
        <p:nvSpPr>
          <p:cNvPr id="3" name="Content Placeholder 2"/>
          <p:cNvSpPr>
            <a:spLocks noGrp="1"/>
          </p:cNvSpPr>
          <p:nvPr>
            <p:ph idx="1"/>
          </p:nvPr>
        </p:nvSpPr>
        <p:spPr/>
        <p:txBody>
          <a:bodyPr/>
          <a:lstStyle/>
          <a:p>
            <a:r>
              <a:rPr lang="en-US" dirty="0" smtClean="0"/>
              <a:t>No erudite overview of the field</a:t>
            </a:r>
          </a:p>
          <a:p>
            <a:r>
              <a:rPr lang="en-US" dirty="0" smtClean="0"/>
              <a:t>I have observed all the classes of variables listed</a:t>
            </a:r>
          </a:p>
          <a:p>
            <a:pPr lvl="1"/>
            <a:r>
              <a:rPr lang="en-US" dirty="0" smtClean="0"/>
              <a:t>And a few more</a:t>
            </a:r>
          </a:p>
          <a:p>
            <a:r>
              <a:rPr lang="en-US" dirty="0" smtClean="0"/>
              <a:t>I will make various personal observations and anecdotes based on my experience</a:t>
            </a:r>
            <a:endParaRPr lang="en-AU" dirty="0"/>
          </a:p>
        </p:txBody>
      </p:sp>
      <p:sp>
        <p:nvSpPr>
          <p:cNvPr id="4" name="Slide Number Placeholder 3"/>
          <p:cNvSpPr>
            <a:spLocks noGrp="1"/>
          </p:cNvSpPr>
          <p:nvPr>
            <p:ph type="sldNum" sz="quarter" idx="12"/>
          </p:nvPr>
        </p:nvSpPr>
        <p:spPr/>
        <p:txBody>
          <a:bodyPr/>
          <a:lstStyle/>
          <a:p>
            <a:fld id="{0B100CFB-D97E-4DA2-A537-D269348D29C0}" type="slidenum">
              <a:rPr lang="en-AU" smtClean="0"/>
              <a:pPr/>
              <a:t>2</a:t>
            </a:fld>
            <a:endParaRPr lang="en-A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GRB and SN 1998bw</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20</a:t>
            </a:fld>
            <a:endParaRPr lang="en-AU"/>
          </a:p>
        </p:txBody>
      </p:sp>
      <p:sp>
        <p:nvSpPr>
          <p:cNvPr id="4" name="Text Placeholder 3"/>
          <p:cNvSpPr>
            <a:spLocks noGrp="1"/>
          </p:cNvSpPr>
          <p:nvPr>
            <p:ph type="body" idx="4294967295"/>
          </p:nvPr>
        </p:nvSpPr>
        <p:spPr/>
        <p:txBody>
          <a:bodyPr>
            <a:normAutofit fontScale="92500" lnSpcReduction="10000"/>
          </a:bodyPr>
          <a:lstStyle/>
          <a:p>
            <a:pPr lvl="0"/>
            <a:r>
              <a:rPr lang="en-US" dirty="0" smtClean="0"/>
              <a:t>ATCA observations of SN 1998bw </a:t>
            </a:r>
          </a:p>
          <a:p>
            <a:pPr lvl="1"/>
            <a:r>
              <a:rPr lang="en-US" dirty="0" smtClean="0"/>
              <a:t>ATCA-AAO collaboration and rapid </a:t>
            </a:r>
            <a:r>
              <a:rPr lang="en-US" dirty="0" err="1" smtClean="0"/>
              <a:t>followup</a:t>
            </a:r>
            <a:r>
              <a:rPr lang="en-US" dirty="0" smtClean="0"/>
              <a:t>  after lunch discussion in the Marsfield canteen</a:t>
            </a:r>
          </a:p>
          <a:p>
            <a:pPr lvl="1"/>
            <a:r>
              <a:rPr lang="en-US" dirty="0" smtClean="0"/>
              <a:t>timing and position  coincidence  </a:t>
            </a:r>
          </a:p>
          <a:p>
            <a:pPr lvl="1"/>
            <a:r>
              <a:rPr lang="en-US" dirty="0" smtClean="0"/>
              <a:t>establishes the first SN – GRB link</a:t>
            </a:r>
          </a:p>
          <a:p>
            <a:pPr lvl="1"/>
            <a:r>
              <a:rPr lang="en-US" dirty="0" smtClean="0"/>
              <a:t>Basis for the “</a:t>
            </a:r>
            <a:r>
              <a:rPr lang="en-US" dirty="0" err="1" smtClean="0"/>
              <a:t>Hypernovae</a:t>
            </a:r>
            <a:r>
              <a:rPr lang="en-US" dirty="0" smtClean="0"/>
              <a:t>” model</a:t>
            </a:r>
          </a:p>
          <a:p>
            <a:pPr lvl="1"/>
            <a:r>
              <a:rPr lang="en-US" dirty="0" smtClean="0"/>
              <a:t>My most cited paper</a:t>
            </a:r>
            <a:endParaRPr lang="en-AU" dirty="0" smtClean="0"/>
          </a:p>
          <a:p>
            <a:pPr lvl="1"/>
            <a:r>
              <a:rPr lang="en-AU" sz="2000" i="1" dirty="0" smtClean="0">
                <a:solidFill>
                  <a:srgbClr val="FFC000"/>
                </a:solidFill>
              </a:rPr>
              <a:t>KULKARNI, S.R., FRAIL, D.A., WIERINGA, M.H., EKERS, R.D., SADLER, E.M., WARK, R.M., HIGDON, J.L., PHINNEY, E.S. &amp; BLOOM, J.S. "Radio emission from the unusual supernova 1998bw and its association with the gamma-ray burst of 25 April 1998". Nature, </a:t>
            </a:r>
            <a:r>
              <a:rPr lang="en-AU" sz="2000" b="1" i="1" dirty="0" smtClean="0">
                <a:solidFill>
                  <a:srgbClr val="FFC000"/>
                </a:solidFill>
              </a:rPr>
              <a:t>395</a:t>
            </a:r>
            <a:r>
              <a:rPr lang="en-AU" sz="2000" i="1" dirty="0" smtClean="0">
                <a:solidFill>
                  <a:srgbClr val="FFC000"/>
                </a:solidFill>
              </a:rPr>
              <a:t>, 663-669 (1998).</a:t>
            </a:r>
            <a:endParaRPr lang="en-AU" sz="2000" i="1" dirty="0">
              <a:solidFill>
                <a:srgbClr val="FFC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Perytons</a:t>
            </a:r>
            <a:r>
              <a:rPr lang="en-US" dirty="0" smtClean="0"/>
              <a:t/>
            </a:r>
            <a:br>
              <a:rPr lang="en-US" dirty="0" smtClean="0"/>
            </a:br>
            <a:r>
              <a:rPr lang="en-US" dirty="0" smtClean="0"/>
              <a:t>the </a:t>
            </a:r>
            <a:r>
              <a:rPr lang="en-US" dirty="0" err="1" smtClean="0"/>
              <a:t>Lorimer</a:t>
            </a:r>
            <a:r>
              <a:rPr lang="en-US" dirty="0" smtClean="0"/>
              <a:t> type bursts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21</a:t>
            </a:fld>
            <a:endParaRPr lang="en-AU"/>
          </a:p>
        </p:txBody>
      </p:sp>
      <p:sp>
        <p:nvSpPr>
          <p:cNvPr id="4" name="Text Placeholder 3"/>
          <p:cNvSpPr>
            <a:spLocks noGrp="1"/>
          </p:cNvSpPr>
          <p:nvPr>
            <p:ph type="body" idx="4294967295"/>
          </p:nvPr>
        </p:nvSpPr>
        <p:spPr/>
        <p:txBody>
          <a:bodyPr>
            <a:normAutofit fontScale="92500" lnSpcReduction="20000"/>
          </a:bodyPr>
          <a:lstStyle/>
          <a:p>
            <a:pPr lvl="0"/>
            <a:r>
              <a:rPr lang="en-US" dirty="0" smtClean="0"/>
              <a:t>Sarah Burke finds </a:t>
            </a:r>
            <a:r>
              <a:rPr lang="en-US" dirty="0" err="1" smtClean="0"/>
              <a:t>Lorimer</a:t>
            </a:r>
            <a:r>
              <a:rPr lang="en-US" dirty="0" smtClean="0"/>
              <a:t> burst look-alikes  in multiple multi-beam beams</a:t>
            </a:r>
          </a:p>
          <a:p>
            <a:pPr lvl="1"/>
            <a:r>
              <a:rPr lang="en-US" dirty="0" smtClean="0"/>
              <a:t>Must be coming through </a:t>
            </a:r>
            <a:r>
              <a:rPr lang="en-US" dirty="0" err="1" smtClean="0"/>
              <a:t>sidelobes</a:t>
            </a:r>
            <a:endParaRPr lang="en-US" dirty="0" smtClean="0"/>
          </a:p>
          <a:p>
            <a:pPr lvl="1"/>
            <a:r>
              <a:rPr lang="en-US" dirty="0" err="1" smtClean="0"/>
              <a:t>Tropospheric</a:t>
            </a:r>
            <a:r>
              <a:rPr lang="en-US" dirty="0" smtClean="0"/>
              <a:t> origin likely</a:t>
            </a:r>
          </a:p>
          <a:p>
            <a:pPr lvl="1"/>
            <a:r>
              <a:rPr lang="en-US" dirty="0" smtClean="0"/>
              <a:t>“dispersion” due to plasma frequency drift as seen in type IIII solar bursts</a:t>
            </a:r>
          </a:p>
          <a:p>
            <a:pPr lvl="1"/>
            <a:r>
              <a:rPr lang="en-US" dirty="0" smtClean="0"/>
              <a:t>Difficulty publishing</a:t>
            </a:r>
          </a:p>
          <a:p>
            <a:pPr lvl="2"/>
            <a:r>
              <a:rPr lang="en-US" dirty="0" smtClean="0"/>
              <a:t>If it’s </a:t>
            </a:r>
            <a:r>
              <a:rPr lang="en-US" dirty="0" err="1" smtClean="0"/>
              <a:t>tropospheric</a:t>
            </a:r>
            <a:r>
              <a:rPr lang="en-US" dirty="0" smtClean="0"/>
              <a:t> it’s not interesting</a:t>
            </a:r>
            <a:endParaRPr lang="en-AU" cap="all" dirty="0" smtClean="0"/>
          </a:p>
          <a:p>
            <a:pPr lvl="1"/>
            <a:r>
              <a:rPr lang="en-AU" sz="2200" i="1" cap="all" dirty="0" smtClean="0">
                <a:solidFill>
                  <a:srgbClr val="FFC000"/>
                </a:solidFill>
              </a:rPr>
              <a:t>Burke-Spolaor, S.; Bailes, M.; Ekers, R.; Macquart, J.-P.; Crawford, F. III., </a:t>
            </a:r>
            <a:r>
              <a:rPr lang="en-AU" sz="2200" i="1" dirty="0" smtClean="0">
                <a:solidFill>
                  <a:srgbClr val="FFC000"/>
                </a:solidFill>
              </a:rPr>
              <a:t>"Radio Bursts with Extragalactic Spectral Characteristics Show Terrestrial Origins", The Astrophysical Journal, Volume 727, Issue 1, article id. 18 (2011).</a:t>
            </a:r>
          </a:p>
          <a:p>
            <a:pPr lvl="0"/>
            <a:r>
              <a:rPr lang="en-US" dirty="0" smtClean="0"/>
              <a:t>Phenomenon still not understood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Perytons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22</a:t>
            </a:fld>
            <a:endParaRPr lang="en-AU"/>
          </a:p>
        </p:txBody>
      </p:sp>
      <p:pic>
        <p:nvPicPr>
          <p:cNvPr id="7170" name="Picture 2" descr="C:\User Files\images work\Astronomy\Transients\Peryton.png"/>
          <p:cNvPicPr>
            <a:picLocks noChangeAspect="1" noChangeArrowheads="1"/>
          </p:cNvPicPr>
          <p:nvPr/>
        </p:nvPicPr>
        <p:blipFill>
          <a:blip r:embed="rId2" cstate="screen"/>
          <a:srcRect/>
          <a:stretch>
            <a:fillRect/>
          </a:stretch>
        </p:blipFill>
        <p:spPr bwMode="auto">
          <a:xfrm>
            <a:off x="0" y="0"/>
            <a:ext cx="5769096" cy="6858000"/>
          </a:xfrm>
          <a:prstGeom prst="rect">
            <a:avLst/>
          </a:prstGeom>
          <a:noFill/>
        </p:spPr>
      </p:pic>
      <p:sp>
        <p:nvSpPr>
          <p:cNvPr id="5" name="Text Placeholder 4"/>
          <p:cNvSpPr>
            <a:spLocks noGrp="1"/>
          </p:cNvSpPr>
          <p:nvPr>
            <p:ph type="body" idx="4294967295"/>
          </p:nvPr>
        </p:nvSpPr>
        <p:spPr>
          <a:xfrm>
            <a:off x="5364088" y="1981200"/>
            <a:ext cx="3312368" cy="4114800"/>
          </a:xfrm>
        </p:spPr>
        <p:txBody>
          <a:bodyPr/>
          <a:lstStyle/>
          <a:p>
            <a:pPr>
              <a:buNone/>
            </a:pPr>
            <a:r>
              <a:rPr lang="en-US" dirty="0" smtClean="0"/>
              <a:t>Not what they seem to be!</a:t>
            </a:r>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UHE neutrinos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23</a:t>
            </a:fld>
            <a:endParaRPr lang="en-AU"/>
          </a:p>
        </p:txBody>
      </p:sp>
      <p:sp>
        <p:nvSpPr>
          <p:cNvPr id="4" name="Text Placeholder 3"/>
          <p:cNvSpPr>
            <a:spLocks noGrp="1"/>
          </p:cNvSpPr>
          <p:nvPr>
            <p:ph type="body" idx="4294967295"/>
          </p:nvPr>
        </p:nvSpPr>
        <p:spPr/>
        <p:txBody>
          <a:bodyPr>
            <a:normAutofit fontScale="92500" lnSpcReduction="10000"/>
          </a:bodyPr>
          <a:lstStyle/>
          <a:p>
            <a:pPr lvl="0"/>
            <a:r>
              <a:rPr lang="en-US" dirty="0" smtClean="0"/>
              <a:t>First search for Lunar </a:t>
            </a:r>
            <a:r>
              <a:rPr lang="en-US" dirty="0" err="1" smtClean="0"/>
              <a:t>Cerenkoff</a:t>
            </a:r>
            <a:r>
              <a:rPr lang="en-US" dirty="0" smtClean="0"/>
              <a:t> pulses from UHE neutrinos</a:t>
            </a:r>
            <a:endParaRPr lang="en-AU" dirty="0" smtClean="0"/>
          </a:p>
          <a:p>
            <a:pPr lvl="1"/>
            <a:r>
              <a:rPr lang="en-AU" sz="2000" i="1" dirty="0" smtClean="0">
                <a:solidFill>
                  <a:srgbClr val="FFC000"/>
                </a:solidFill>
              </a:rPr>
              <a:t>HANKINS, T.H., EKERS, R.D. &amp; O'SULLIVAN, J.D. "A search for lunar radio Cerenkov emission from high-energy neutrinos". MNRAS, </a:t>
            </a:r>
            <a:r>
              <a:rPr lang="en-AU" sz="2000" b="1" i="1" dirty="0" smtClean="0">
                <a:solidFill>
                  <a:srgbClr val="FFC000"/>
                </a:solidFill>
              </a:rPr>
              <a:t>283</a:t>
            </a:r>
            <a:r>
              <a:rPr lang="en-AU" sz="2000" i="1" dirty="0" smtClean="0">
                <a:solidFill>
                  <a:srgbClr val="FFC000"/>
                </a:solidFill>
              </a:rPr>
              <a:t>, 1027-1030 (1996). </a:t>
            </a:r>
          </a:p>
          <a:p>
            <a:r>
              <a:rPr lang="en-US" dirty="0" smtClean="0"/>
              <a:t>Spectacular Parkes photograph by Seth </a:t>
            </a:r>
            <a:r>
              <a:rPr lang="en-US" dirty="0" err="1" smtClean="0"/>
              <a:t>Shostack</a:t>
            </a:r>
            <a:endParaRPr lang="en-US" dirty="0" smtClean="0"/>
          </a:p>
          <a:p>
            <a:r>
              <a:rPr lang="en-US" dirty="0" smtClean="0"/>
              <a:t>Most sensitive Lunar </a:t>
            </a:r>
            <a:r>
              <a:rPr lang="en-US" dirty="0" err="1" smtClean="0"/>
              <a:t>Cerenkof</a:t>
            </a:r>
            <a:r>
              <a:rPr lang="en-US" dirty="0" smtClean="0"/>
              <a:t> pulse search</a:t>
            </a:r>
          </a:p>
          <a:p>
            <a:pPr lvl="1"/>
            <a:r>
              <a:rPr lang="en-US" dirty="0" smtClean="0"/>
              <a:t>See talk by Justin Bray</a:t>
            </a:r>
            <a:endParaRPr lang="en-AU" dirty="0" smtClean="0"/>
          </a:p>
          <a:p>
            <a:pPr lvl="1"/>
            <a:r>
              <a:rPr lang="da-DK" sz="2000" i="1" dirty="0" smtClean="0">
                <a:solidFill>
                  <a:srgbClr val="FFC000"/>
                </a:solidFill>
              </a:rPr>
              <a:t>EKERS, R.D., JAMES, C.W., PROTHEROE, R., McFADDEN, R.A., "Lunar radio Cherenkov Observations of UHE Neutrinos", </a:t>
            </a:r>
            <a:r>
              <a:rPr lang="en-AU" sz="2000" i="1" dirty="0" smtClean="0">
                <a:solidFill>
                  <a:srgbClr val="FFC000"/>
                </a:solidFill>
              </a:rPr>
              <a:t>Nuclear Instruments and Methods in Physics Research Section A, Volume 604, Issue 1-2, p. S106-S111. (2009).</a:t>
            </a:r>
            <a:endParaRPr lang="en-AU" sz="2000" i="1" dirty="0">
              <a:solidFill>
                <a:srgbClr val="FFC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Parkes</a:t>
            </a:r>
            <a:br>
              <a:rPr lang="en-US" dirty="0" smtClean="0"/>
            </a:br>
            <a:r>
              <a:rPr lang="en-US" dirty="0" smtClean="0"/>
              <a:t>2001</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24</a:t>
            </a:fld>
            <a:endParaRPr lang="en-AU" dirty="0"/>
          </a:p>
        </p:txBody>
      </p:sp>
      <p:pic>
        <p:nvPicPr>
          <p:cNvPr id="7170" name="Picture 2" descr="C:\User Files\images work\Telescopes\ATNF\Parkes\Parkes lunar small.tif"/>
          <p:cNvPicPr>
            <a:picLocks noChangeAspect="1" noChangeArrowheads="1"/>
          </p:cNvPicPr>
          <p:nvPr/>
        </p:nvPicPr>
        <p:blipFill>
          <a:blip r:embed="rId2" cstate="screen">
            <a:lum bright="-10000"/>
          </a:blip>
          <a:srcRect/>
          <a:stretch>
            <a:fillRect/>
          </a:stretch>
        </p:blipFill>
        <p:spPr bwMode="auto">
          <a:xfrm>
            <a:off x="-1" y="1"/>
            <a:ext cx="5037107" cy="6858000"/>
          </a:xfrm>
          <a:prstGeom prst="rect">
            <a:avLst/>
          </a:prstGeom>
          <a:noFill/>
          <a:ln>
            <a:solidFill>
              <a:schemeClr val="tx2"/>
            </a:solidFill>
          </a:ln>
        </p:spPr>
      </p:pic>
      <p:sp>
        <p:nvSpPr>
          <p:cNvPr id="5" name="Text Placeholder 4"/>
          <p:cNvSpPr>
            <a:spLocks noGrp="1"/>
          </p:cNvSpPr>
          <p:nvPr>
            <p:ph type="body" idx="4294967295"/>
          </p:nvPr>
        </p:nvSpPr>
        <p:spPr>
          <a:xfrm>
            <a:off x="5076056" y="1981200"/>
            <a:ext cx="3382144" cy="4114800"/>
          </a:xfrm>
        </p:spPr>
        <p:txBody>
          <a:bodyPr/>
          <a:lstStyle/>
          <a:p>
            <a:pPr lvl="0"/>
            <a:r>
              <a:rPr lang="en-US" i="1" dirty="0" smtClean="0">
                <a:solidFill>
                  <a:srgbClr val="FFC000"/>
                </a:solidFill>
              </a:rPr>
              <a:t>Seth </a:t>
            </a:r>
            <a:r>
              <a:rPr lang="en-US" i="1" dirty="0" err="1" smtClean="0">
                <a:solidFill>
                  <a:srgbClr val="FFC000"/>
                </a:solidFill>
              </a:rPr>
              <a:t>Shostack</a:t>
            </a:r>
            <a:r>
              <a:rPr lang="en-US" i="1" dirty="0" smtClean="0">
                <a:solidFill>
                  <a:srgbClr val="FFC000"/>
                </a:solidFill>
              </a:rPr>
              <a:t>,  SETI</a:t>
            </a:r>
            <a:r>
              <a:rPr lang="en-US" i="1" baseline="0" dirty="0" smtClean="0">
                <a:solidFill>
                  <a:srgbClr val="FFC000"/>
                </a:solidFill>
              </a:rPr>
              <a:t> institute</a:t>
            </a:r>
            <a:endParaRPr lang="en-AU" i="1" dirty="0">
              <a:solidFill>
                <a:srgbClr val="FFC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Atmospheric </a:t>
            </a:r>
            <a:br>
              <a:rPr lang="en-US" dirty="0" smtClean="0"/>
            </a:br>
            <a:r>
              <a:rPr lang="en-US" dirty="0" smtClean="0"/>
              <a:t>Cosmic Ray Showers</a:t>
            </a:r>
            <a:endParaRPr lang="en-AU" dirty="0"/>
          </a:p>
        </p:txBody>
      </p:sp>
      <p:sp>
        <p:nvSpPr>
          <p:cNvPr id="3" name="Content Placeholder 2"/>
          <p:cNvSpPr>
            <a:spLocks noGrp="1"/>
          </p:cNvSpPr>
          <p:nvPr>
            <p:ph idx="1"/>
          </p:nvPr>
        </p:nvSpPr>
        <p:spPr>
          <a:xfrm>
            <a:off x="685800" y="1981200"/>
            <a:ext cx="7772400" cy="4400128"/>
          </a:xfrm>
        </p:spPr>
        <p:txBody>
          <a:bodyPr>
            <a:normAutofit fontScale="85000" lnSpcReduction="20000"/>
          </a:bodyPr>
          <a:lstStyle/>
          <a:p>
            <a:r>
              <a:rPr lang="en-US" dirty="0" smtClean="0"/>
              <a:t>Really high energy cosmic rays are very rare</a:t>
            </a:r>
          </a:p>
          <a:p>
            <a:r>
              <a:rPr lang="en-US" dirty="0" smtClean="0"/>
              <a:t>There direction composition and energy are of great interest</a:t>
            </a:r>
          </a:p>
          <a:p>
            <a:pPr lvl="1"/>
            <a:r>
              <a:rPr lang="en-US" dirty="0" smtClean="0"/>
              <a:t>They may be heavy nuclei</a:t>
            </a:r>
          </a:p>
          <a:p>
            <a:pPr lvl="1"/>
            <a:r>
              <a:rPr lang="en-US" dirty="0" smtClean="0"/>
              <a:t>They may show the GKZ cutoff</a:t>
            </a:r>
          </a:p>
          <a:p>
            <a:pPr lvl="1"/>
            <a:r>
              <a:rPr lang="en-US" dirty="0" err="1" smtClean="0"/>
              <a:t>Cen</a:t>
            </a:r>
            <a:r>
              <a:rPr lang="en-US" dirty="0" smtClean="0"/>
              <a:t> A may be a source</a:t>
            </a:r>
          </a:p>
          <a:p>
            <a:r>
              <a:rPr lang="en-US" dirty="0" smtClean="0"/>
              <a:t>Fluorescence detectors  require clear dark moon nights</a:t>
            </a:r>
          </a:p>
          <a:p>
            <a:pPr lvl="1"/>
            <a:r>
              <a:rPr lang="en-US" dirty="0" smtClean="0"/>
              <a:t>Duty cycle about 10% </a:t>
            </a:r>
          </a:p>
          <a:p>
            <a:pPr lvl="1"/>
            <a:r>
              <a:rPr lang="en-US" dirty="0" smtClean="0"/>
              <a:t>Very few rare events are captured</a:t>
            </a:r>
          </a:p>
          <a:p>
            <a:r>
              <a:rPr lang="en-US" dirty="0" smtClean="0"/>
              <a:t>Pulsed radio emission may be a viable alternative</a:t>
            </a:r>
          </a:p>
          <a:p>
            <a:pPr lvl="1"/>
            <a:r>
              <a:rPr lang="en-US" dirty="0" smtClean="0"/>
              <a:t>100% duty cycle</a:t>
            </a:r>
          </a:p>
          <a:p>
            <a:pPr lvl="1"/>
            <a:r>
              <a:rPr lang="en-US" dirty="0" smtClean="0"/>
              <a:t>100 </a:t>
            </a:r>
            <a:r>
              <a:rPr lang="el-GR" dirty="0" smtClean="0"/>
              <a:t>η</a:t>
            </a:r>
            <a:r>
              <a:rPr lang="en-US" dirty="0" smtClean="0"/>
              <a:t> sec resolution</a:t>
            </a:r>
          </a:p>
          <a:p>
            <a:pPr lvl="1"/>
            <a:r>
              <a:rPr lang="en-US" dirty="0" smtClean="0"/>
              <a:t>Near field, anisotropic, time dependent structure</a:t>
            </a:r>
            <a:endParaRPr lang="en-AU" dirty="0"/>
          </a:p>
        </p:txBody>
      </p:sp>
      <p:sp>
        <p:nvSpPr>
          <p:cNvPr id="4" name="Slide Number Placeholder 3"/>
          <p:cNvSpPr>
            <a:spLocks noGrp="1"/>
          </p:cNvSpPr>
          <p:nvPr>
            <p:ph type="sldNum" sz="quarter" idx="12"/>
          </p:nvPr>
        </p:nvSpPr>
        <p:spPr/>
        <p:txBody>
          <a:bodyPr/>
          <a:lstStyle/>
          <a:p>
            <a:fld id="{0B100CFB-D97E-4DA2-A537-D269348D29C0}" type="slidenum">
              <a:rPr lang="en-AU" smtClean="0"/>
              <a:pPr/>
              <a:t>25</a:t>
            </a:fld>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26</a:t>
            </a:fld>
            <a:endParaRPr lang="en-AU"/>
          </a:p>
        </p:txBody>
      </p:sp>
      <p:sp>
        <p:nvSpPr>
          <p:cNvPr id="4" name="Text Placeholder 3"/>
          <p:cNvSpPr>
            <a:spLocks noGrp="1"/>
          </p:cNvSpPr>
          <p:nvPr>
            <p:ph type="body" idx="4294967295"/>
          </p:nvPr>
        </p:nvSpPr>
        <p:spPr/>
        <p:txBody>
          <a:bodyPr>
            <a:normAutofit fontScale="25000" lnSpcReduction="20000"/>
          </a:bodyPr>
          <a:lstStyle/>
          <a:p>
            <a:pPr lvl="0"/>
            <a:r>
              <a:rPr lang="en-AU" dirty="0" smtClean="0"/>
              <a:t>ROBERTS, J.A. &amp; EKERS, R.D.: "The position of Jupiter's Van Allen Belt". </a:t>
            </a:r>
            <a:r>
              <a:rPr lang="en-AU" dirty="0" err="1" smtClean="0"/>
              <a:t>Icarus</a:t>
            </a:r>
            <a:r>
              <a:rPr lang="en-AU" dirty="0" smtClean="0"/>
              <a:t>, </a:t>
            </a:r>
            <a:r>
              <a:rPr lang="en-AU" b="1" dirty="0" smtClean="0"/>
              <a:t>5</a:t>
            </a:r>
            <a:r>
              <a:rPr lang="en-AU" dirty="0" smtClean="0"/>
              <a:t>, 149-153 (1966). </a:t>
            </a:r>
          </a:p>
          <a:p>
            <a:r>
              <a:rPr lang="en-AU" dirty="0" smtClean="0"/>
              <a:t>EKERS, R.D. &amp; MOFFET, A.T.: "Further observations of pulsating radio sources at 13 cm.".  Nature, </a:t>
            </a:r>
            <a:r>
              <a:rPr lang="en-AU" b="1" dirty="0" smtClean="0"/>
              <a:t>220</a:t>
            </a:r>
            <a:r>
              <a:rPr lang="en-AU" dirty="0" smtClean="0"/>
              <a:t>, 756-761 (1968). </a:t>
            </a:r>
          </a:p>
          <a:p>
            <a:r>
              <a:rPr lang="en-AU" dirty="0" smtClean="0"/>
              <a:t>GUBBAY, J., LEGG, A.J., ROBERTSON, D.S., MOFFET, A.T., EKERS, R.D. &amp; SEIDEL, B.: "Variations of a small quasar component at 2300 MHz". Nature, </a:t>
            </a:r>
            <a:r>
              <a:rPr lang="en-AU" b="1" dirty="0" smtClean="0"/>
              <a:t>224</a:t>
            </a:r>
            <a:r>
              <a:rPr lang="en-AU" dirty="0" smtClean="0"/>
              <a:t>, 1094-1095 (1969). </a:t>
            </a:r>
          </a:p>
          <a:p>
            <a:r>
              <a:rPr lang="en-AU" dirty="0" smtClean="0"/>
              <a:t>EKERS, R.D. &amp; LITTLE, L.T.: "The motion of the solar wind close to the sun". Astron. </a:t>
            </a:r>
            <a:r>
              <a:rPr lang="en-AU" dirty="0" err="1" smtClean="0"/>
              <a:t>Astrophys</a:t>
            </a:r>
            <a:r>
              <a:rPr lang="en-AU" dirty="0" smtClean="0"/>
              <a:t>., </a:t>
            </a:r>
            <a:r>
              <a:rPr lang="en-AU" b="1" dirty="0" smtClean="0"/>
              <a:t>10</a:t>
            </a:r>
            <a:r>
              <a:rPr lang="en-AU" dirty="0" smtClean="0"/>
              <a:t>, 310-316 (1971). </a:t>
            </a:r>
          </a:p>
          <a:p>
            <a:pPr lvl="0"/>
            <a:r>
              <a:rPr lang="en-AU" dirty="0" smtClean="0"/>
              <a:t>GOSS, W.M., ALLEN, R.J., EKERS, R.D. &amp; de BRUYN, A.G.: "Variable radio emission from the extragalactic supernova 1970g, in M101". Nature Phys. Science, </a:t>
            </a:r>
            <a:r>
              <a:rPr lang="en-AU" b="1" dirty="0" smtClean="0"/>
              <a:t>243</a:t>
            </a:r>
            <a:r>
              <a:rPr lang="en-AU" dirty="0" smtClean="0"/>
              <a:t>, 42-44 (1973). </a:t>
            </a:r>
          </a:p>
          <a:p>
            <a:pPr lvl="0"/>
            <a:r>
              <a:rPr lang="en-AU" dirty="0" smtClean="0"/>
              <a:t>EKERS, R.D., WEILER, K.W. &amp; VAN DER HULST, J.M.: "A study of the variable source BL </a:t>
            </a:r>
            <a:r>
              <a:rPr lang="en-AU" dirty="0" err="1" smtClean="0"/>
              <a:t>Lacertae</a:t>
            </a:r>
            <a:r>
              <a:rPr lang="en-AU" dirty="0" smtClean="0"/>
              <a:t> in total intensity and linear and circular polarization". Astron. </a:t>
            </a:r>
            <a:r>
              <a:rPr lang="en-AU" dirty="0" err="1" smtClean="0"/>
              <a:t>Astrophys</a:t>
            </a:r>
            <a:r>
              <a:rPr lang="en-AU" dirty="0" smtClean="0"/>
              <a:t>., </a:t>
            </a:r>
            <a:r>
              <a:rPr lang="en-AU" b="1" dirty="0" smtClean="0"/>
              <a:t>38</a:t>
            </a:r>
            <a:r>
              <a:rPr lang="en-AU" dirty="0" smtClean="0"/>
              <a:t>, 67-73 (1975). </a:t>
            </a:r>
          </a:p>
          <a:p>
            <a:pPr lvl="0"/>
            <a:r>
              <a:rPr lang="en-AU" dirty="0" smtClean="0"/>
              <a:t>O'SULLIVAN, J.D., EKERS, R.D. &amp; SHAVER, R.A.: "Limits on cosmic radio bursts with microsecond time scales". Nature, </a:t>
            </a:r>
            <a:r>
              <a:rPr lang="en-AU" b="1" dirty="0" smtClean="0"/>
              <a:t>276</a:t>
            </a:r>
            <a:r>
              <a:rPr lang="en-AU" dirty="0" smtClean="0"/>
              <a:t>, 590-591 (1978). </a:t>
            </a:r>
          </a:p>
          <a:p>
            <a:pPr lvl="0"/>
            <a:r>
              <a:rPr lang="en-AU" dirty="0" smtClean="0"/>
              <a:t>COLE, T.W. &amp; EKERS, R.D.: "A survey for sharply pulsed emissions". Proc. Astron. Soc. Aust., </a:t>
            </a:r>
            <a:r>
              <a:rPr lang="en-AU" b="1" dirty="0" smtClean="0"/>
              <a:t>3</a:t>
            </a:r>
            <a:r>
              <a:rPr lang="en-AU" dirty="0" smtClean="0"/>
              <a:t>, 328-330 (1979). </a:t>
            </a:r>
          </a:p>
          <a:p>
            <a:pPr lvl="0"/>
            <a:r>
              <a:rPr lang="en-AU" dirty="0" smtClean="0"/>
              <a:t>HANKINS, T.H., CAMPBELL, D.B., DAVIS, M.M., FERGUSON, D.C., NEIDHOFER, J., WRIGHT G.A.E., EKERS, R.D. &amp; O'SULLIVAN, J.D.: "Searches for the radio </a:t>
            </a:r>
            <a:r>
              <a:rPr lang="en-AU" dirty="0" err="1" smtClean="0"/>
              <a:t>millipulses</a:t>
            </a:r>
            <a:r>
              <a:rPr lang="en-AU" dirty="0" smtClean="0"/>
              <a:t> from M87 Virgo A". </a:t>
            </a:r>
            <a:r>
              <a:rPr lang="en-AU" dirty="0" err="1" smtClean="0"/>
              <a:t>Astrophys</a:t>
            </a:r>
            <a:r>
              <a:rPr lang="en-AU" dirty="0" smtClean="0"/>
              <a:t>. J., </a:t>
            </a:r>
            <a:r>
              <a:rPr lang="en-AU" b="1" dirty="0" smtClean="0"/>
              <a:t>244</a:t>
            </a:r>
            <a:r>
              <a:rPr lang="en-AU" dirty="0" smtClean="0"/>
              <a:t>, L61-L64 (1981). </a:t>
            </a:r>
          </a:p>
          <a:p>
            <a:pPr lvl="0"/>
            <a:r>
              <a:rPr lang="en-AU" dirty="0" smtClean="0"/>
              <a:t>EKERS, R.D., FANTI, R. &amp; MILEY, G.K.: "Variability at 5GHz in low luminosity radio nuclei of galaxies and quasars". Astron. </a:t>
            </a:r>
            <a:r>
              <a:rPr lang="en-AU" dirty="0" err="1" smtClean="0"/>
              <a:t>Astrophys</a:t>
            </a:r>
            <a:r>
              <a:rPr lang="en-AU" dirty="0" smtClean="0"/>
              <a:t>., </a:t>
            </a:r>
            <a:r>
              <a:rPr lang="en-AU" b="1" dirty="0" smtClean="0"/>
              <a:t>120</a:t>
            </a:r>
            <a:r>
              <a:rPr lang="en-AU" dirty="0" smtClean="0"/>
              <a:t>, 297-301 (1983). </a:t>
            </a:r>
          </a:p>
          <a:p>
            <a:pPr lvl="0"/>
            <a:r>
              <a:rPr lang="en-AU" dirty="0" smtClean="0"/>
              <a:t>COWAN, J.J., EKERS, R.D., GOSS, W.M., SRAMEK, R.A., ROBERTS, D.A. &amp; BRANCH, D. "G25.5 + 0.2: a very young galactic supernova remnant". Mon. Not. R. Astron. Soc., </a:t>
            </a:r>
            <a:r>
              <a:rPr lang="en-AU" b="1" dirty="0" smtClean="0"/>
              <a:t>241</a:t>
            </a:r>
            <a:r>
              <a:rPr lang="en-AU" dirty="0" smtClean="0"/>
              <a:t>, 613-623  (1989). </a:t>
            </a:r>
          </a:p>
          <a:p>
            <a:pPr lvl="0"/>
            <a:r>
              <a:rPr lang="en-AU" dirty="0" smtClean="0"/>
              <a:t>ZHAO, J.-H., EKERS, R.D., GOSS, W.M., LO, K.Y., NARAYAN, R.: "Long-term variations of the compact radio source </a:t>
            </a:r>
            <a:r>
              <a:rPr lang="en-AU" dirty="0" err="1" smtClean="0"/>
              <a:t>Sgr</a:t>
            </a:r>
            <a:r>
              <a:rPr lang="en-AU" dirty="0" smtClean="0"/>
              <a:t> A at the galactic </a:t>
            </a:r>
            <a:r>
              <a:rPr lang="en-AU" dirty="0" err="1" smtClean="0"/>
              <a:t>center</a:t>
            </a:r>
            <a:r>
              <a:rPr lang="en-AU" dirty="0" smtClean="0"/>
              <a:t>." IAU </a:t>
            </a:r>
            <a:r>
              <a:rPr lang="en-AU" dirty="0" err="1" smtClean="0"/>
              <a:t>Symp</a:t>
            </a:r>
            <a:r>
              <a:rPr lang="en-AU" dirty="0" smtClean="0"/>
              <a:t>. 136: The </a:t>
            </a:r>
            <a:r>
              <a:rPr lang="en-AU" dirty="0" err="1" smtClean="0"/>
              <a:t>Center</a:t>
            </a:r>
            <a:r>
              <a:rPr lang="en-AU" dirty="0" smtClean="0"/>
              <a:t> of the Galaxy, Los Angeles, July 1988, 535-541 </a:t>
            </a:r>
            <a:r>
              <a:rPr lang="en-AU" dirty="0" err="1" smtClean="0"/>
              <a:t>Kluwer</a:t>
            </a:r>
            <a:r>
              <a:rPr lang="en-AU" dirty="0" smtClean="0"/>
              <a:t> (1989). </a:t>
            </a:r>
          </a:p>
          <a:p>
            <a:pPr lvl="0"/>
            <a:r>
              <a:rPr lang="en-AU" dirty="0" smtClean="0"/>
              <a:t>ZHAO, J.-H., ROBERTS, D.A., GOSS, W.M., FRAIL D.A. &amp; EKERS, R.D. "A transient radio source in </a:t>
            </a:r>
            <a:r>
              <a:rPr lang="en-AU" dirty="0" err="1" smtClean="0"/>
              <a:t>Sgr</a:t>
            </a:r>
            <a:r>
              <a:rPr lang="en-AU" dirty="0" smtClean="0"/>
              <a:t> A West", IAU Circular, no. 5210 (1991). </a:t>
            </a:r>
          </a:p>
          <a:p>
            <a:pPr lvl="0"/>
            <a:r>
              <a:rPr lang="en-AU" dirty="0" smtClean="0"/>
              <a:t>SRAMEK, R.A., COWAN, J.J., ROBERTS, D.A., GOSS, W.M. &amp; EKERS, R.D. "A VLA search for young galactic supernova remnants". Astron. J., </a:t>
            </a:r>
            <a:r>
              <a:rPr lang="en-AU" b="1" dirty="0" smtClean="0"/>
              <a:t>104</a:t>
            </a:r>
            <a:r>
              <a:rPr lang="en-AU" dirty="0" smtClean="0"/>
              <a:t>, 704-718 (1992). </a:t>
            </a:r>
          </a:p>
          <a:p>
            <a:pPr lvl="0"/>
            <a:r>
              <a:rPr lang="en-AU" dirty="0" smtClean="0"/>
              <a:t>ZHAO, J-H., ROBERTS, D.A., GOSS, W.M., FRAIL, D.A., LO, K.Y., SUBRAHMANYAN, R., KESTEVEN, M.J., EKERS, R.D., ALLEN, D.A., BURTON, M.G., &amp; SPYROMILIO, J. "A transient radio source near the </a:t>
            </a:r>
            <a:r>
              <a:rPr lang="en-AU" dirty="0" err="1" smtClean="0"/>
              <a:t>center</a:t>
            </a:r>
            <a:r>
              <a:rPr lang="en-AU" dirty="0" smtClean="0"/>
              <a:t> of the Milky Way Galaxy". Science, </a:t>
            </a:r>
            <a:r>
              <a:rPr lang="en-AU" b="1" dirty="0" smtClean="0"/>
              <a:t>255</a:t>
            </a:r>
            <a:r>
              <a:rPr lang="en-AU" dirty="0" smtClean="0"/>
              <a:t>, 1538-1543 (1992)</a:t>
            </a:r>
          </a:p>
          <a:p>
            <a:pPr lvl="0"/>
            <a:r>
              <a:rPr lang="en-AU" dirty="0" smtClean="0"/>
              <a:t>HANKINS, T.H., EKERS, R.D. &amp; O'SULLIVAN, J.D. "A search for lunar radio Cerenkov emission from high-energy neutrinos". MNRAS, </a:t>
            </a:r>
            <a:r>
              <a:rPr lang="en-AU" b="1" dirty="0" smtClean="0"/>
              <a:t>283</a:t>
            </a:r>
            <a:r>
              <a:rPr lang="en-AU" dirty="0" smtClean="0"/>
              <a:t>, 1027-1030 (1996). </a:t>
            </a:r>
          </a:p>
          <a:p>
            <a:pPr lvl="0"/>
            <a:r>
              <a:rPr lang="en-AU" dirty="0" smtClean="0"/>
              <a:t>SHOSTAK, S., EKERS, R.D. &amp; VAILE, R. "A search for artificial signals from the Small </a:t>
            </a:r>
            <a:r>
              <a:rPr lang="en-AU" dirty="0" err="1" smtClean="0"/>
              <a:t>Magellanic</a:t>
            </a:r>
            <a:r>
              <a:rPr lang="en-AU" dirty="0" smtClean="0"/>
              <a:t> Cloud". AJ, , 164-166 (1996). </a:t>
            </a:r>
          </a:p>
          <a:p>
            <a:pPr lvl="0"/>
            <a:r>
              <a:rPr lang="en-AU" dirty="0" smtClean="0"/>
              <a:t>KULKARNI, S.R., FRAIL, D.A., WIERINGA, M.H., EKERS, R.D., SADLER, E.M., WARK, R.M., HIGDON, J.L., PHINNEY, E.S. &amp; BLOOM, J.S. "Radio emission from the unusual supernova 1998bw and its association with the gamma-ray burst of 25 April 1998". Nature, </a:t>
            </a:r>
            <a:r>
              <a:rPr lang="en-AU" b="1" dirty="0" smtClean="0"/>
              <a:t>395</a:t>
            </a:r>
            <a:r>
              <a:rPr lang="en-AU" dirty="0" smtClean="0"/>
              <a:t>, 663-669 (1998).</a:t>
            </a:r>
          </a:p>
          <a:p>
            <a:pPr lvl="0"/>
            <a:r>
              <a:rPr lang="da-DK" dirty="0" smtClean="0"/>
              <a:t>EKERS, R.D., JAMES, C.W., PROTHEROE, R., McFADDEN, R.A., "Lunar radio Cherenkov Observations of UHE Neutrinos", Proceedings of ARENA 2008, 3rd international workshop on the Acoustic and Radio EeV  Neutrino Detection Activities, June 25-27, 2008, Rome Italy.  </a:t>
            </a:r>
            <a:r>
              <a:rPr lang="en-AU" dirty="0" smtClean="0"/>
              <a:t>Nuclear Instruments and Methods in Physics Research Section A, Volume 604, Issue 1-2, p. S106-S111. (2009).</a:t>
            </a:r>
          </a:p>
          <a:p>
            <a:pPr lvl="0"/>
            <a:r>
              <a:rPr lang="en-AU" cap="all" dirty="0" smtClean="0"/>
              <a:t>Burke-Spolaor, S.; Bailes, M.; Ekers, R.; Macquart, J.-P.; Crawford, F. III., </a:t>
            </a:r>
            <a:r>
              <a:rPr lang="en-AU" dirty="0" smtClean="0"/>
              <a:t>"Radio Bursts with Extragalactic Spectral Characteristics Show Terrestrial Origins", The Astrophysical Journal, Volume 727, Issue 1, article id. 18 (2011).</a:t>
            </a:r>
          </a:p>
          <a:p>
            <a:pPr lvl="0"/>
            <a:r>
              <a:rPr lang="da-DK" cap="all" dirty="0" smtClean="0"/>
              <a:t>Massardi, M.; Bonaldi, A.; Bonavera, L.; López-Caniego, M.; De Zotti, G.; Ekers, R. D., </a:t>
            </a:r>
            <a:r>
              <a:rPr lang="da-DK" dirty="0" smtClean="0"/>
              <a:t>"The Planck-ATCA Co-eval Observations (PACO) project: the bright sample", submitted to MNRAS 2011  eprint arXiv:1101.0225.  (2011)</a:t>
            </a:r>
            <a:endParaRPr lang="en-AU" dirty="0" smtClean="0"/>
          </a:p>
          <a:p>
            <a:endParaRPr lang="en-AU" dirty="0"/>
          </a:p>
        </p:txBody>
      </p:sp>
      <p:sp>
        <p:nvSpPr>
          <p:cNvPr id="5" name="Date Placeholder 4"/>
          <p:cNvSpPr>
            <a:spLocks noGrp="1"/>
          </p:cNvSpPr>
          <p:nvPr>
            <p:ph type="dt" sz="half" idx="10"/>
          </p:nvPr>
        </p:nvSpPr>
        <p:spPr/>
        <p:txBody>
          <a:bodyPr/>
          <a:lstStyle/>
          <a:p>
            <a:r>
              <a:rPr lang="en-US" smtClean="0"/>
              <a:t>24 oct 2001</a:t>
            </a:r>
            <a:endParaRPr lang="en-AU"/>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AU"/>
              <a:t>27 Nov 1999</a:t>
            </a:r>
          </a:p>
        </p:txBody>
      </p:sp>
      <p:sp>
        <p:nvSpPr>
          <p:cNvPr id="20483" name="Footer Placeholder 4"/>
          <p:cNvSpPr>
            <a:spLocks noGrp="1"/>
          </p:cNvSpPr>
          <p:nvPr>
            <p:ph type="ftr" sz="quarter" idx="11"/>
          </p:nvPr>
        </p:nvSpPr>
        <p:spPr>
          <a:noFill/>
        </p:spPr>
        <p:txBody>
          <a:bodyPr/>
          <a:lstStyle/>
          <a:p>
            <a:r>
              <a:rPr lang="en-AU"/>
              <a:t>R D Ekers - APRIM2011</a:t>
            </a:r>
          </a:p>
        </p:txBody>
      </p:sp>
      <p:sp>
        <p:nvSpPr>
          <p:cNvPr id="20484" name="Slide Number Placeholder 5"/>
          <p:cNvSpPr>
            <a:spLocks noGrp="1"/>
          </p:cNvSpPr>
          <p:nvPr>
            <p:ph type="sldNum" sz="quarter" idx="12"/>
          </p:nvPr>
        </p:nvSpPr>
        <p:spPr>
          <a:noFill/>
        </p:spPr>
        <p:txBody>
          <a:bodyPr/>
          <a:lstStyle/>
          <a:p>
            <a:fld id="{8FFFCF89-CB57-4E54-86F3-C90317BF8B21}" type="slidenum">
              <a:rPr lang="en-AU"/>
              <a:pPr/>
              <a:t>3</a:t>
            </a:fld>
            <a:endParaRPr lang="en-AU"/>
          </a:p>
        </p:txBody>
      </p:sp>
      <p:sp>
        <p:nvSpPr>
          <p:cNvPr id="20485" name="Rectangle 2"/>
          <p:cNvSpPr>
            <a:spLocks noGrp="1" noChangeArrowheads="1"/>
          </p:cNvSpPr>
          <p:nvPr>
            <p:ph type="title"/>
          </p:nvPr>
        </p:nvSpPr>
        <p:spPr/>
        <p:txBody>
          <a:bodyPr/>
          <a:lstStyle/>
          <a:p>
            <a:r>
              <a:rPr lang="en-AU" sz="4000" dirty="0" smtClean="0"/>
              <a:t>Cygnus A</a:t>
            </a:r>
            <a:br>
              <a:rPr lang="en-AU" sz="4000" dirty="0" smtClean="0"/>
            </a:br>
            <a:r>
              <a:rPr lang="en-AU" sz="4000" dirty="0" smtClean="0"/>
              <a:t>strongest radio source in sky</a:t>
            </a:r>
          </a:p>
        </p:txBody>
      </p:sp>
      <p:sp>
        <p:nvSpPr>
          <p:cNvPr id="20486" name="Rectangle 3"/>
          <p:cNvSpPr>
            <a:spLocks noGrp="1" noChangeArrowheads="1"/>
          </p:cNvSpPr>
          <p:nvPr>
            <p:ph type="body" idx="1"/>
          </p:nvPr>
        </p:nvSpPr>
        <p:spPr/>
        <p:txBody>
          <a:bodyPr/>
          <a:lstStyle/>
          <a:p>
            <a:r>
              <a:rPr lang="en-AU" sz="2800" dirty="0" smtClean="0"/>
              <a:t>Hey 1946 </a:t>
            </a:r>
          </a:p>
          <a:p>
            <a:pPr lvl="1"/>
            <a:r>
              <a:rPr lang="en-AU" sz="2400" dirty="0" smtClean="0"/>
              <a:t>source with variable intensity</a:t>
            </a:r>
          </a:p>
          <a:p>
            <a:pPr lvl="1"/>
            <a:r>
              <a:rPr lang="en-AU" sz="2400" dirty="0" smtClean="0"/>
              <a:t>time scale of seconds to minutes</a:t>
            </a:r>
          </a:p>
          <a:p>
            <a:pPr lvl="1"/>
            <a:r>
              <a:rPr lang="en-AU" sz="2400" dirty="0" smtClean="0"/>
              <a:t>must be small diameter</a:t>
            </a:r>
          </a:p>
          <a:p>
            <a:pPr lvl="1"/>
            <a:r>
              <a:rPr lang="en-AU" sz="2400" dirty="0" smtClean="0"/>
              <a:t>the first “radio star”</a:t>
            </a:r>
          </a:p>
          <a:p>
            <a:r>
              <a:rPr lang="en-AU" sz="2800" dirty="0" smtClean="0"/>
              <a:t>What was it?</a:t>
            </a:r>
          </a:p>
          <a:p>
            <a:pPr lvl="1"/>
            <a:r>
              <a:rPr lang="en-AU" sz="2400" dirty="0" smtClean="0"/>
              <a:t>no optical counterpart</a:t>
            </a:r>
          </a:p>
          <a:p>
            <a:pPr lvl="1"/>
            <a:r>
              <a:rPr lang="en-AU" sz="2400" dirty="0" smtClean="0"/>
              <a:t>was the whole galactic plane was made of such stars?</a:t>
            </a:r>
          </a:p>
          <a:p>
            <a:pPr lvl="1"/>
            <a:r>
              <a:rPr lang="en-AU" sz="2400" dirty="0" smtClean="0"/>
              <a:t>no theory linking diffuse galactic emission to cosmic rays</a:t>
            </a:r>
          </a:p>
        </p:txBody>
      </p:sp>
      <p:pic>
        <p:nvPicPr>
          <p:cNvPr id="20487" name="Picture 4" descr="Hey"/>
          <p:cNvPicPr>
            <a:picLocks noChangeAspect="1" noChangeArrowheads="1"/>
          </p:cNvPicPr>
          <p:nvPr/>
        </p:nvPicPr>
        <p:blipFill>
          <a:blip r:embed="rId3" cstate="screen"/>
          <a:srcRect/>
          <a:stretch>
            <a:fillRect/>
          </a:stretch>
        </p:blipFill>
        <p:spPr bwMode="auto">
          <a:xfrm>
            <a:off x="5796136" y="1772816"/>
            <a:ext cx="2033587" cy="2520950"/>
          </a:xfrm>
          <a:prstGeom prst="rect">
            <a:avLst/>
          </a:prstGeom>
          <a:noFill/>
          <a:ln w="9525">
            <a:solidFill>
              <a:schemeClr val="tx2"/>
            </a:solidFill>
            <a:miter lim="800000"/>
            <a:headEnd/>
            <a:tailEnd/>
          </a:ln>
        </p:spPr>
      </p:pic>
      <p:pic>
        <p:nvPicPr>
          <p:cNvPr id="538629" name="Picture 5" descr="Cosmic_Noise"/>
          <p:cNvPicPr>
            <a:picLocks noChangeAspect="1" noChangeArrowheads="1"/>
          </p:cNvPicPr>
          <p:nvPr/>
        </p:nvPicPr>
        <p:blipFill>
          <a:blip r:embed="rId4" cstate="screen"/>
          <a:srcRect/>
          <a:stretch>
            <a:fillRect/>
          </a:stretch>
        </p:blipFill>
        <p:spPr bwMode="auto">
          <a:xfrm>
            <a:off x="7165975" y="2636912"/>
            <a:ext cx="1978025" cy="2592388"/>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0"/>
                                  </p:stCondLst>
                                  <p:childTnLst>
                                    <p:set>
                                      <p:cBhvr>
                                        <p:cTn id="6" dur="1" fill="hold">
                                          <p:stCondLst>
                                            <p:cond delay="0"/>
                                          </p:stCondLst>
                                        </p:cTn>
                                        <p:tgtEl>
                                          <p:spTgt spid="538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Variable Radio Sun</a:t>
            </a:r>
            <a:r>
              <a:rPr lang="en-US" baseline="0" dirty="0" smtClean="0"/>
              <a:t> </a:t>
            </a:r>
            <a:endParaRPr lang="en-AU" dirty="0"/>
          </a:p>
        </p:txBody>
      </p:sp>
      <p:sp>
        <p:nvSpPr>
          <p:cNvPr id="3" name="Content Placeholder 2"/>
          <p:cNvSpPr>
            <a:spLocks noGrp="1"/>
          </p:cNvSpPr>
          <p:nvPr>
            <p:ph idx="1"/>
          </p:nvPr>
        </p:nvSpPr>
        <p:spPr/>
        <p:txBody>
          <a:bodyPr>
            <a:normAutofit fontScale="92500" lnSpcReduction="10000"/>
          </a:bodyPr>
          <a:lstStyle/>
          <a:p>
            <a:pPr lvl="0"/>
            <a:r>
              <a:rPr lang="en-US" dirty="0" smtClean="0"/>
              <a:t>It </a:t>
            </a:r>
            <a:r>
              <a:rPr lang="en-US" baseline="0" dirty="0" smtClean="0"/>
              <a:t>changed the course of radio astronomy</a:t>
            </a:r>
          </a:p>
          <a:p>
            <a:pPr lvl="0"/>
            <a:r>
              <a:rPr lang="en-US" dirty="0" smtClean="0"/>
              <a:t>Cambridge (Ryle) and Sydney (Pawsey) are in competition to build the first radio astronomy telescopes</a:t>
            </a:r>
          </a:p>
          <a:p>
            <a:pPr lvl="1"/>
            <a:r>
              <a:rPr lang="en-US" dirty="0" smtClean="0"/>
              <a:t>Both observing the sun</a:t>
            </a:r>
          </a:p>
          <a:p>
            <a:pPr lvl="0"/>
            <a:r>
              <a:rPr lang="en-US" dirty="0" smtClean="0"/>
              <a:t>Sydney gets ahead on solar imaging</a:t>
            </a:r>
          </a:p>
          <a:p>
            <a:pPr lvl="1"/>
            <a:r>
              <a:rPr lang="en-US" dirty="0" smtClean="0"/>
              <a:t>Time variable sun need  instantaneous UV coverage</a:t>
            </a:r>
          </a:p>
          <a:p>
            <a:pPr lvl="1"/>
            <a:r>
              <a:rPr lang="en-US" dirty="0" smtClean="0"/>
              <a:t>This  leads to large arrays of small dishes</a:t>
            </a:r>
          </a:p>
          <a:p>
            <a:r>
              <a:rPr lang="en-US" dirty="0" smtClean="0"/>
              <a:t>Cambridge shifts to static (extragalactic) radio sources</a:t>
            </a:r>
          </a:p>
          <a:p>
            <a:pPr lvl="1"/>
            <a:r>
              <a:rPr lang="en-US" dirty="0" smtClean="0"/>
              <a:t>Movable baseline arrays with large  elements</a:t>
            </a:r>
          </a:p>
        </p:txBody>
      </p:sp>
      <p:sp>
        <p:nvSpPr>
          <p:cNvPr id="4" name="Slide Number Placeholder 3"/>
          <p:cNvSpPr>
            <a:spLocks noGrp="1"/>
          </p:cNvSpPr>
          <p:nvPr>
            <p:ph type="sldNum" sz="quarter" idx="12"/>
          </p:nvPr>
        </p:nvSpPr>
        <p:spPr/>
        <p:txBody>
          <a:bodyPr/>
          <a:lstStyle/>
          <a:p>
            <a:fld id="{0B100CFB-D97E-4DA2-A537-D269348D29C0}" type="slidenum">
              <a:rPr lang="en-AU" smtClean="0"/>
              <a:pPr/>
              <a:t>4</a:t>
            </a:fld>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37FEA0DA-DBBC-4729-B7C1-B5807EE6501F}" type="slidenum">
              <a:rPr lang="en-AU"/>
              <a:pPr/>
              <a:t>5</a:t>
            </a:fld>
            <a:endParaRPr lang="en-AU"/>
          </a:p>
        </p:txBody>
      </p:sp>
      <p:sp>
        <p:nvSpPr>
          <p:cNvPr id="20483"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12FFAB9A-032E-4DC2-B0CF-0DFDE6634BDD}" type="slidenum">
              <a:rPr lang="en-AU" sz="1400">
                <a:solidFill>
                  <a:schemeClr val="bg2"/>
                </a:solidFill>
              </a:rPr>
              <a:pPr algn="r"/>
              <a:t>5</a:t>
            </a:fld>
            <a:endParaRPr lang="en-AU" sz="1400">
              <a:solidFill>
                <a:schemeClr val="bg2"/>
              </a:solidFill>
            </a:endParaRPr>
          </a:p>
        </p:txBody>
      </p:sp>
      <p:pic>
        <p:nvPicPr>
          <p:cNvPr id="160774" name="Picture 6" descr="Potts Hill"/>
          <p:cNvPicPr>
            <a:picLocks noChangeAspect="1" noChangeArrowheads="1"/>
          </p:cNvPicPr>
          <p:nvPr/>
        </p:nvPicPr>
        <p:blipFill>
          <a:blip r:embed="rId3" cstate="screen"/>
          <a:srcRect/>
          <a:stretch>
            <a:fillRect/>
          </a:stretch>
        </p:blipFill>
        <p:spPr bwMode="auto">
          <a:xfrm>
            <a:off x="5796136" y="3284984"/>
            <a:ext cx="3198812" cy="3384550"/>
          </a:xfrm>
          <a:prstGeom prst="rect">
            <a:avLst/>
          </a:prstGeom>
          <a:noFill/>
          <a:ln w="9525">
            <a:solidFill>
              <a:schemeClr val="tx2"/>
            </a:solidFill>
            <a:miter lim="800000"/>
            <a:headEnd/>
            <a:tailEnd/>
          </a:ln>
        </p:spPr>
      </p:pic>
      <p:sp>
        <p:nvSpPr>
          <p:cNvPr id="20485" name="Rectangle 2"/>
          <p:cNvSpPr>
            <a:spLocks noGrp="1" noChangeArrowheads="1"/>
          </p:cNvSpPr>
          <p:nvPr>
            <p:ph type="title" idx="4294967295"/>
          </p:nvPr>
        </p:nvSpPr>
        <p:spPr/>
        <p:txBody>
          <a:bodyPr/>
          <a:lstStyle/>
          <a:p>
            <a:r>
              <a:rPr lang="en-AU" dirty="0" smtClean="0"/>
              <a:t>The Australian arrays</a:t>
            </a:r>
          </a:p>
        </p:txBody>
      </p:sp>
      <p:sp>
        <p:nvSpPr>
          <p:cNvPr id="160771" name="Rectangle 3"/>
          <p:cNvSpPr>
            <a:spLocks noGrp="1" noChangeArrowheads="1"/>
          </p:cNvSpPr>
          <p:nvPr>
            <p:ph type="body" idx="4294967295"/>
          </p:nvPr>
        </p:nvSpPr>
        <p:spPr>
          <a:xfrm>
            <a:off x="683568" y="2060848"/>
            <a:ext cx="8062912" cy="4321175"/>
          </a:xfrm>
        </p:spPr>
        <p:txBody>
          <a:bodyPr/>
          <a:lstStyle/>
          <a:p>
            <a:pPr>
              <a:lnSpc>
                <a:spcPct val="80000"/>
              </a:lnSpc>
            </a:pPr>
            <a:r>
              <a:rPr lang="en-AU" sz="2800" dirty="0" smtClean="0"/>
              <a:t>A time variable sun needs instantaneous coverage</a:t>
            </a:r>
          </a:p>
          <a:p>
            <a:pPr>
              <a:lnSpc>
                <a:spcPct val="80000"/>
              </a:lnSpc>
            </a:pPr>
            <a:r>
              <a:rPr lang="en-AU" sz="2800" dirty="0" smtClean="0"/>
              <a:t>1951</a:t>
            </a:r>
          </a:p>
          <a:p>
            <a:pPr lvl="1">
              <a:lnSpc>
                <a:spcPct val="80000"/>
              </a:lnSpc>
            </a:pPr>
            <a:r>
              <a:rPr lang="en-AU" sz="2400" dirty="0" smtClean="0"/>
              <a:t>Christiansen build the Potts Hill grating array</a:t>
            </a:r>
          </a:p>
          <a:p>
            <a:pPr lvl="2">
              <a:lnSpc>
                <a:spcPct val="80000"/>
              </a:lnSpc>
            </a:pPr>
            <a:r>
              <a:rPr lang="en-AU" sz="2000" dirty="0" smtClean="0"/>
              <a:t>32 steerable </a:t>
            </a:r>
            <a:r>
              <a:rPr lang="en-AU" sz="2000" dirty="0" err="1" smtClean="0"/>
              <a:t>paraboloids</a:t>
            </a:r>
            <a:endParaRPr lang="en-AU" sz="2000" dirty="0" smtClean="0"/>
          </a:p>
          <a:p>
            <a:pPr>
              <a:lnSpc>
                <a:spcPct val="80000"/>
              </a:lnSpc>
            </a:pPr>
            <a:r>
              <a:rPr lang="en-AU" sz="2800" dirty="0" smtClean="0"/>
              <a:t>1953</a:t>
            </a:r>
          </a:p>
          <a:p>
            <a:pPr lvl="1">
              <a:lnSpc>
                <a:spcPct val="80000"/>
              </a:lnSpc>
            </a:pPr>
            <a:r>
              <a:rPr lang="en-AU" sz="2400" dirty="0" smtClean="0"/>
              <a:t>Chris Cross (</a:t>
            </a:r>
            <a:r>
              <a:rPr lang="en-AU" sz="2400" dirty="0" err="1" smtClean="0"/>
              <a:t>Fleurs</a:t>
            </a:r>
            <a:r>
              <a:rPr lang="en-AU" sz="2400" dirty="0" smtClean="0"/>
              <a:t>)</a:t>
            </a:r>
          </a:p>
          <a:p>
            <a:pPr>
              <a:lnSpc>
                <a:spcPct val="80000"/>
              </a:lnSpc>
            </a:pPr>
            <a:endParaRPr lang="en-AU" sz="2800" dirty="0" smtClean="0"/>
          </a:p>
          <a:p>
            <a:pPr>
              <a:lnSpc>
                <a:spcPct val="80000"/>
              </a:lnSpc>
            </a:pPr>
            <a:r>
              <a:rPr lang="en-AU" sz="2800" dirty="0" smtClean="0"/>
              <a:t>1967</a:t>
            </a:r>
          </a:p>
          <a:p>
            <a:pPr lvl="1">
              <a:lnSpc>
                <a:spcPct val="80000"/>
              </a:lnSpc>
            </a:pPr>
            <a:r>
              <a:rPr lang="en-AU" sz="2400" dirty="0" smtClean="0"/>
              <a:t>Paul Wild solar heliograph</a:t>
            </a:r>
          </a:p>
        </p:txBody>
      </p:sp>
      <p:pic>
        <p:nvPicPr>
          <p:cNvPr id="160772" name="Picture 4" descr="Y17"/>
          <p:cNvPicPr>
            <a:picLocks noChangeAspect="1" noChangeArrowheads="1"/>
          </p:cNvPicPr>
          <p:nvPr/>
        </p:nvPicPr>
        <p:blipFill>
          <a:blip r:embed="rId4" cstate="screen"/>
          <a:srcRect/>
          <a:stretch>
            <a:fillRect/>
          </a:stretch>
        </p:blipFill>
        <p:spPr bwMode="auto">
          <a:xfrm>
            <a:off x="4211638" y="3495823"/>
            <a:ext cx="4537075" cy="2957513"/>
          </a:xfrm>
          <a:prstGeom prst="rect">
            <a:avLst/>
          </a:prstGeom>
          <a:noFill/>
          <a:ln w="9525">
            <a:solidFill>
              <a:schemeClr val="tx2"/>
            </a:solidFill>
            <a:miter lim="800000"/>
            <a:headEnd/>
            <a:tailEnd/>
          </a:ln>
        </p:spPr>
      </p:pic>
      <p:pic>
        <p:nvPicPr>
          <p:cNvPr id="160775" name="Picture 7" descr="P11237-25"/>
          <p:cNvPicPr>
            <a:picLocks noChangeAspect="1" noChangeArrowheads="1"/>
          </p:cNvPicPr>
          <p:nvPr/>
        </p:nvPicPr>
        <p:blipFill>
          <a:blip r:embed="rId5" cstate="screen"/>
          <a:srcRect/>
          <a:stretch>
            <a:fillRect/>
          </a:stretch>
        </p:blipFill>
        <p:spPr bwMode="auto">
          <a:xfrm>
            <a:off x="3419872" y="1772816"/>
            <a:ext cx="4968875" cy="3249612"/>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7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774"/>
                                        </p:tgtEl>
                                        <p:attrNameLst>
                                          <p:attrName>style.visibility</p:attrName>
                                        </p:attrNameLst>
                                      </p:cBhvr>
                                      <p:to>
                                        <p:strVal val="visible"/>
                                      </p:to>
                                    </p:set>
                                  </p:childTnLst>
                                  <p:subTnLst>
                                    <p:set>
                                      <p:cBhvr override="childStyle">
                                        <p:cTn dur="1" fill="hold" display="0" masterRel="nextClick" afterEffect="1"/>
                                        <p:tgtEl>
                                          <p:spTgt spid="16077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077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0772"/>
                                        </p:tgtEl>
                                        <p:attrNameLst>
                                          <p:attrName>style.visibility</p:attrName>
                                        </p:attrNameLst>
                                      </p:cBhvr>
                                      <p:to>
                                        <p:strVal val="visible"/>
                                      </p:to>
                                    </p:set>
                                  </p:childTnLst>
                                  <p:subTnLst>
                                    <p:set>
                                      <p:cBhvr override="childStyle">
                                        <p:cTn dur="1" fill="hold" display="0" masterRel="nextClick" afterEffect="1"/>
                                        <p:tgtEl>
                                          <p:spTgt spid="16077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077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077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noFill/>
        </p:spPr>
        <p:txBody>
          <a:bodyPr/>
          <a:lstStyle/>
          <a:p>
            <a:fld id="{83BC02C1-D89E-4075-A749-58560BA7676B}" type="slidenum">
              <a:rPr lang="en-AU"/>
              <a:pPr/>
              <a:t>6</a:t>
            </a:fld>
            <a:endParaRPr lang="en-AU" dirty="0"/>
          </a:p>
        </p:txBody>
      </p:sp>
      <p:sp>
        <p:nvSpPr>
          <p:cNvPr id="32771" name="Slide Number Placeholder 4"/>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D5FCA610-7A20-4359-A2B6-D1F7E188724A}" type="slidenum">
              <a:rPr lang="en-AU" sz="1400">
                <a:solidFill>
                  <a:schemeClr val="bg2"/>
                </a:solidFill>
              </a:rPr>
              <a:pPr algn="r"/>
              <a:t>6</a:t>
            </a:fld>
            <a:endParaRPr lang="en-AU" sz="1400">
              <a:solidFill>
                <a:schemeClr val="bg2"/>
              </a:solidFill>
            </a:endParaRPr>
          </a:p>
        </p:txBody>
      </p:sp>
      <p:sp>
        <p:nvSpPr>
          <p:cNvPr id="32772" name="Rectangle 4"/>
          <p:cNvSpPr>
            <a:spLocks noGrp="1" noChangeArrowheads="1"/>
          </p:cNvSpPr>
          <p:nvPr>
            <p:ph type="title" idx="4294967295"/>
          </p:nvPr>
        </p:nvSpPr>
        <p:spPr/>
        <p:txBody>
          <a:bodyPr/>
          <a:lstStyle/>
          <a:p>
            <a:r>
              <a:rPr lang="en-AU" sz="4000" dirty="0" smtClean="0"/>
              <a:t>Cambridge One-Mile Telescope: 1962</a:t>
            </a:r>
          </a:p>
        </p:txBody>
      </p:sp>
      <p:pic>
        <p:nvPicPr>
          <p:cNvPr id="32773" name="Picture 13" descr="Y6"/>
          <p:cNvPicPr>
            <a:picLocks noChangeAspect="1" noChangeArrowheads="1"/>
          </p:cNvPicPr>
          <p:nvPr/>
        </p:nvPicPr>
        <p:blipFill>
          <a:blip r:embed="rId2" cstate="screen"/>
          <a:srcRect r="19877"/>
          <a:stretch>
            <a:fillRect/>
          </a:stretch>
        </p:blipFill>
        <p:spPr bwMode="auto">
          <a:xfrm>
            <a:off x="35496" y="1832818"/>
            <a:ext cx="5760640" cy="4908550"/>
          </a:xfrm>
          <a:prstGeom prst="rect">
            <a:avLst/>
          </a:prstGeom>
          <a:noFill/>
          <a:ln w="9525">
            <a:solidFill>
              <a:schemeClr val="tx2"/>
            </a:solidFill>
            <a:miter lim="800000"/>
            <a:headEnd/>
            <a:tailEnd/>
          </a:ln>
        </p:spPr>
      </p:pic>
      <p:sp>
        <p:nvSpPr>
          <p:cNvPr id="6" name="Text Placeholder 5"/>
          <p:cNvSpPr>
            <a:spLocks noGrp="1"/>
          </p:cNvSpPr>
          <p:nvPr>
            <p:ph type="body" idx="4294967295"/>
          </p:nvPr>
        </p:nvSpPr>
        <p:spPr>
          <a:xfrm>
            <a:off x="5796136" y="1981200"/>
            <a:ext cx="3238128" cy="4114800"/>
          </a:xfrm>
        </p:spPr>
        <p:txBody>
          <a:bodyPr/>
          <a:lstStyle/>
          <a:p>
            <a:pPr>
              <a:buNone/>
            </a:pPr>
            <a:r>
              <a:rPr lang="en-US" dirty="0" smtClean="0"/>
              <a:t>Sir Marin Ryle</a:t>
            </a:r>
            <a:endParaRPr lang="en-AU" dirty="0" smtClean="0"/>
          </a:p>
          <a:p>
            <a:pPr>
              <a:buNone/>
            </a:pPr>
            <a:r>
              <a:rPr lang="en-US" dirty="0" smtClean="0"/>
              <a:t>Nobel Prize 1974</a:t>
            </a:r>
          </a:p>
          <a:p>
            <a:pPr>
              <a:buNone/>
            </a:pPr>
            <a:endParaRPr lang="en-US" dirty="0" smtClean="0"/>
          </a:p>
          <a:p>
            <a:pPr>
              <a:buNone/>
            </a:pPr>
            <a:r>
              <a:rPr lang="en-AU" sz="2400" dirty="0" smtClean="0">
                <a:solidFill>
                  <a:srgbClr val="FFC000"/>
                </a:solidFill>
              </a:rPr>
              <a:t>     </a:t>
            </a:r>
            <a:r>
              <a:rPr lang="en-AU" sz="2400" i="1" dirty="0" smtClean="0">
                <a:solidFill>
                  <a:srgbClr val="FFC000"/>
                </a:solidFill>
              </a:rPr>
              <a:t>for his observations and inventions, in particular of the aperture synthesis technique </a:t>
            </a:r>
          </a:p>
          <a:p>
            <a:pPr>
              <a:buNone/>
            </a:pPr>
            <a:endParaRPr lang="en-AU" dirty="0"/>
          </a:p>
        </p:txBody>
      </p:sp>
      <p:pic>
        <p:nvPicPr>
          <p:cNvPr id="7" name="Picture 4" descr="ryle"/>
          <p:cNvPicPr>
            <a:picLocks noChangeAspect="1" noChangeArrowheads="1"/>
          </p:cNvPicPr>
          <p:nvPr/>
        </p:nvPicPr>
        <p:blipFill>
          <a:blip r:embed="rId3" cstate="screen"/>
          <a:srcRect/>
          <a:stretch>
            <a:fillRect/>
          </a:stretch>
        </p:blipFill>
        <p:spPr bwMode="auto">
          <a:xfrm>
            <a:off x="4427984" y="1844824"/>
            <a:ext cx="1399034" cy="1960375"/>
          </a:xfrm>
          <a:prstGeom prst="rect">
            <a:avLst/>
          </a:prstGeom>
          <a:noFill/>
          <a:ln w="9525">
            <a:solidFill>
              <a:schemeClr val="tx2"/>
            </a:solidFill>
            <a:miter lim="800000"/>
            <a:headEnd/>
            <a:tailEnd/>
          </a:ln>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Interplanetary Scintillation</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7</a:t>
            </a:fld>
            <a:endParaRPr lang="en-AU" dirty="0"/>
          </a:p>
        </p:txBody>
      </p:sp>
      <p:sp>
        <p:nvSpPr>
          <p:cNvPr id="4" name="Text Placeholder 3"/>
          <p:cNvSpPr>
            <a:spLocks noGrp="1"/>
          </p:cNvSpPr>
          <p:nvPr>
            <p:ph type="body" idx="4294967295"/>
          </p:nvPr>
        </p:nvSpPr>
        <p:spPr>
          <a:xfrm>
            <a:off x="323528" y="1981200"/>
            <a:ext cx="8352928" cy="4400128"/>
          </a:xfrm>
        </p:spPr>
        <p:txBody>
          <a:bodyPr>
            <a:normAutofit fontScale="77500" lnSpcReduction="20000"/>
          </a:bodyPr>
          <a:lstStyle/>
          <a:p>
            <a:pPr lvl="0"/>
            <a:r>
              <a:rPr lang="en-US" dirty="0" smtClean="0"/>
              <a:t>1962: Margret Clarke observes intensity fluctuations</a:t>
            </a:r>
          </a:p>
          <a:p>
            <a:pPr lvl="1"/>
            <a:r>
              <a:rPr lang="en-US" dirty="0" smtClean="0"/>
              <a:t>Notes that only small diameter sources scintillate</a:t>
            </a:r>
          </a:p>
          <a:p>
            <a:pPr lvl="1"/>
            <a:r>
              <a:rPr lang="en-US" dirty="0" smtClean="0"/>
              <a:t>Deduces distance much further than  the ionosphere</a:t>
            </a:r>
          </a:p>
          <a:p>
            <a:pPr lvl="1"/>
            <a:r>
              <a:rPr lang="en-US" dirty="0" smtClean="0"/>
              <a:t>Notes proximity to sun and correctly  identifies the solar corona as the cause</a:t>
            </a:r>
          </a:p>
          <a:p>
            <a:r>
              <a:rPr lang="en-US" dirty="0" smtClean="0"/>
              <a:t>Aug 1964: Margret Clark (now in Australia) submits PhD thesis</a:t>
            </a:r>
          </a:p>
          <a:p>
            <a:r>
              <a:rPr lang="en-US" dirty="0" smtClean="0"/>
              <a:t>Sep 1964: Hewish publishes IPS discovery</a:t>
            </a:r>
          </a:p>
          <a:p>
            <a:pPr lvl="1"/>
            <a:r>
              <a:rPr lang="en-US" dirty="0" smtClean="0"/>
              <a:t>Margret is acknowledged but is not an author !</a:t>
            </a:r>
          </a:p>
          <a:p>
            <a:pPr lvl="1"/>
            <a:r>
              <a:rPr lang="en-US" dirty="0" smtClean="0"/>
              <a:t>She knew nothing of the paper until it was published</a:t>
            </a:r>
          </a:p>
          <a:p>
            <a:pPr lvl="0"/>
            <a:r>
              <a:rPr lang="en-US" dirty="0" smtClean="0"/>
              <a:t>Jan 1965: Parkes starts IPS observations</a:t>
            </a:r>
          </a:p>
          <a:p>
            <a:pPr lvl="0"/>
            <a:r>
              <a:rPr lang="en-US" dirty="0" smtClean="0"/>
              <a:t>1975:  Scintillation theory now clarified  </a:t>
            </a:r>
            <a:r>
              <a:rPr lang="en-US" i="1" dirty="0" smtClean="0">
                <a:solidFill>
                  <a:srgbClr val="FFC000"/>
                </a:solidFill>
              </a:rPr>
              <a:t>(Thanks Bill Coles)</a:t>
            </a:r>
            <a:endParaRPr lang="en-US" dirty="0" smtClean="0"/>
          </a:p>
          <a:p>
            <a:pPr lvl="1"/>
            <a:r>
              <a:rPr lang="en-US" dirty="0" smtClean="0"/>
              <a:t>Russians: </a:t>
            </a:r>
            <a:r>
              <a:rPr lang="en-AU" dirty="0" err="1" smtClean="0"/>
              <a:t>Tatarsky</a:t>
            </a:r>
            <a:r>
              <a:rPr lang="en-AU" dirty="0" smtClean="0"/>
              <a:t>, </a:t>
            </a:r>
            <a:r>
              <a:rPr lang="en-AU" dirty="0" err="1" smtClean="0"/>
              <a:t>Shishov</a:t>
            </a:r>
            <a:r>
              <a:rPr lang="en-AU" dirty="0" smtClean="0"/>
              <a:t>, .....</a:t>
            </a:r>
          </a:p>
          <a:p>
            <a:pPr lvl="1"/>
            <a:r>
              <a:rPr lang="en-AU" dirty="0" smtClean="0"/>
              <a:t>Power law turbulence and both diffractive and refractive components</a:t>
            </a:r>
            <a:endParaRPr lang="en-US" dirty="0" smtClean="0"/>
          </a:p>
          <a:p>
            <a:pPr lvl="1"/>
            <a:r>
              <a:rPr lang="en-US" dirty="0" smtClean="0"/>
              <a:t>Hewish model with Gaussian structure and diffractive scintillation was incorrect and misleading</a:t>
            </a:r>
          </a:p>
          <a:p>
            <a:pPr lvl="1">
              <a:buNone/>
            </a:pPr>
            <a:endParaRPr lang="en-A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Interplanetary Scintillation</a:t>
            </a:r>
            <a:br>
              <a:rPr lang="en-US" dirty="0" smtClean="0"/>
            </a:br>
            <a:r>
              <a:rPr lang="en-US" dirty="0" smtClean="0"/>
              <a:t>Solar wind velocity</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8</a:t>
            </a:fld>
            <a:endParaRPr lang="en-AU" dirty="0"/>
          </a:p>
        </p:txBody>
      </p:sp>
      <p:sp>
        <p:nvSpPr>
          <p:cNvPr id="4" name="Text Placeholder 3"/>
          <p:cNvSpPr>
            <a:spLocks noGrp="1"/>
          </p:cNvSpPr>
          <p:nvPr>
            <p:ph type="body" idx="4294967295"/>
          </p:nvPr>
        </p:nvSpPr>
        <p:spPr>
          <a:xfrm>
            <a:off x="323528" y="1981200"/>
            <a:ext cx="8352928" cy="4114800"/>
          </a:xfrm>
        </p:spPr>
        <p:txBody>
          <a:bodyPr>
            <a:normAutofit fontScale="92500" lnSpcReduction="20000"/>
          </a:bodyPr>
          <a:lstStyle/>
          <a:p>
            <a:pPr lvl="0"/>
            <a:r>
              <a:rPr lang="en-US" dirty="0" smtClean="0"/>
              <a:t>Jan 1965: Parkes starts IPS observations</a:t>
            </a:r>
          </a:p>
          <a:p>
            <a:pPr lvl="0"/>
            <a:r>
              <a:rPr lang="en-US" dirty="0" smtClean="0"/>
              <a:t>Mid 1967: Measured solar wind velocity</a:t>
            </a:r>
          </a:p>
          <a:p>
            <a:pPr lvl="1"/>
            <a:r>
              <a:rPr lang="en-US" dirty="0" smtClean="0"/>
              <a:t>Parkes - </a:t>
            </a:r>
            <a:r>
              <a:rPr lang="en-US" dirty="0" err="1" smtClean="0"/>
              <a:t>Molongolo</a:t>
            </a:r>
            <a:endParaRPr lang="en-AU" dirty="0" smtClean="0"/>
          </a:p>
          <a:p>
            <a:pPr lvl="0"/>
            <a:r>
              <a:rPr lang="en-US" dirty="0" smtClean="0"/>
              <a:t>1968: Goldstone measurement of solar wind velocity close to Sun</a:t>
            </a:r>
          </a:p>
          <a:p>
            <a:pPr lvl="1"/>
            <a:r>
              <a:rPr lang="en-US" dirty="0" smtClean="0"/>
              <a:t>Observed acceleration confirming the Parker model</a:t>
            </a:r>
          </a:p>
          <a:p>
            <a:pPr lvl="1"/>
            <a:r>
              <a:rPr lang="en-US" dirty="0" smtClean="0"/>
              <a:t>Effect of  multiple velocity components studied</a:t>
            </a:r>
          </a:p>
          <a:p>
            <a:pPr lvl="1"/>
            <a:endParaRPr lang="en-AU" dirty="0" smtClean="0"/>
          </a:p>
          <a:p>
            <a:pPr lvl="1"/>
            <a:r>
              <a:rPr lang="en-AU" sz="1700" i="1" dirty="0" smtClean="0">
                <a:solidFill>
                  <a:srgbClr val="FFC000"/>
                </a:solidFill>
              </a:rPr>
              <a:t>EKERS, R.D. &amp; LITTLE, L.T.: "The motion of the solar wind close to the sun". Astron. </a:t>
            </a:r>
            <a:r>
              <a:rPr lang="en-AU" sz="1700" i="1" dirty="0" err="1" smtClean="0">
                <a:solidFill>
                  <a:srgbClr val="FFC000"/>
                </a:solidFill>
              </a:rPr>
              <a:t>Astrophys</a:t>
            </a:r>
            <a:r>
              <a:rPr lang="en-AU" sz="1700" i="1" dirty="0" smtClean="0">
                <a:solidFill>
                  <a:srgbClr val="FFC000"/>
                </a:solidFill>
              </a:rPr>
              <a:t>., </a:t>
            </a:r>
            <a:r>
              <a:rPr lang="en-AU" sz="1700" b="1" i="1" dirty="0" smtClean="0">
                <a:solidFill>
                  <a:srgbClr val="FFC000"/>
                </a:solidFill>
              </a:rPr>
              <a:t>10</a:t>
            </a:r>
            <a:r>
              <a:rPr lang="en-AU" sz="1700" i="1" dirty="0" smtClean="0">
                <a:solidFill>
                  <a:srgbClr val="FFC000"/>
                </a:solidFill>
              </a:rPr>
              <a:t>, 310-316 (1971)</a:t>
            </a:r>
          </a:p>
          <a:p>
            <a:pPr lvl="1"/>
            <a:r>
              <a:rPr lang="en-AU" sz="1700" i="1" dirty="0" smtClean="0">
                <a:solidFill>
                  <a:srgbClr val="FFC000"/>
                </a:solidFill>
              </a:rPr>
              <a:t>LITTLE, L.T. &amp; EKERS, R.D.: "A new method for </a:t>
            </a:r>
            <a:r>
              <a:rPr lang="en-AU" sz="1700" i="1" dirty="0" err="1" smtClean="0">
                <a:solidFill>
                  <a:srgbClr val="FFC000"/>
                </a:solidFill>
              </a:rPr>
              <a:t>analyzing</a:t>
            </a:r>
            <a:r>
              <a:rPr lang="en-AU" sz="1700" i="1" dirty="0" smtClean="0">
                <a:solidFill>
                  <a:srgbClr val="FFC000"/>
                </a:solidFill>
              </a:rPr>
              <a:t> drifting random patterns in astronomy and geophysics". Astron. </a:t>
            </a:r>
            <a:r>
              <a:rPr lang="en-AU" sz="1700" i="1" dirty="0" err="1" smtClean="0">
                <a:solidFill>
                  <a:srgbClr val="FFC000"/>
                </a:solidFill>
              </a:rPr>
              <a:t>Astrophys</a:t>
            </a:r>
            <a:r>
              <a:rPr lang="en-AU" sz="1700" i="1" dirty="0" smtClean="0">
                <a:solidFill>
                  <a:srgbClr val="FFC000"/>
                </a:solidFill>
              </a:rPr>
              <a:t>., 10, 306-309 (1971). </a:t>
            </a:r>
          </a:p>
          <a:p>
            <a:pPr lvl="1"/>
            <a:endParaRPr lang="en-AU" i="1"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Jupiter</a:t>
            </a:r>
            <a:endParaRPr lang="en-AU" dirty="0"/>
          </a:p>
        </p:txBody>
      </p:sp>
      <p:sp>
        <p:nvSpPr>
          <p:cNvPr id="3" name="Slide Number Placeholder 2"/>
          <p:cNvSpPr>
            <a:spLocks noGrp="1"/>
          </p:cNvSpPr>
          <p:nvPr>
            <p:ph type="sldNum" sz="quarter" idx="12"/>
          </p:nvPr>
        </p:nvSpPr>
        <p:spPr/>
        <p:txBody>
          <a:bodyPr/>
          <a:lstStyle/>
          <a:p>
            <a:fld id="{E70C01DE-A662-4599-BD84-E8B241B756CE}" type="slidenum">
              <a:rPr lang="en-AU" smtClean="0"/>
              <a:pPr/>
              <a:t>9</a:t>
            </a:fld>
            <a:endParaRPr lang="en-AU"/>
          </a:p>
        </p:txBody>
      </p:sp>
      <p:sp>
        <p:nvSpPr>
          <p:cNvPr id="4" name="Text Placeholder 3"/>
          <p:cNvSpPr>
            <a:spLocks noGrp="1"/>
          </p:cNvSpPr>
          <p:nvPr>
            <p:ph type="body" idx="4294967295"/>
          </p:nvPr>
        </p:nvSpPr>
        <p:spPr/>
        <p:txBody>
          <a:bodyPr/>
          <a:lstStyle/>
          <a:p>
            <a:pPr lvl="0"/>
            <a:r>
              <a:rPr lang="en-US" dirty="0" smtClean="0"/>
              <a:t>OVRO  measures offset in Jupiter’s radiation belt</a:t>
            </a:r>
          </a:p>
          <a:p>
            <a:pPr lvl="0"/>
            <a:r>
              <a:rPr lang="en-US" dirty="0" smtClean="0"/>
              <a:t>Parkes saw no position oscillation with rotation</a:t>
            </a:r>
          </a:p>
          <a:p>
            <a:pPr lvl="1"/>
            <a:r>
              <a:rPr lang="en-AU" sz="1800" i="1" dirty="0" smtClean="0">
                <a:solidFill>
                  <a:srgbClr val="FFC000"/>
                </a:solidFill>
              </a:rPr>
              <a:t>ROBERTS, J.A. &amp; EKERS, R.D.: "The position of Jupiter's Van Allen Belt". </a:t>
            </a:r>
            <a:r>
              <a:rPr lang="en-AU" sz="1800" i="1" dirty="0" err="1" smtClean="0">
                <a:solidFill>
                  <a:srgbClr val="FFC000"/>
                </a:solidFill>
              </a:rPr>
              <a:t>Icarus</a:t>
            </a:r>
            <a:r>
              <a:rPr lang="en-AU" sz="1800" i="1" dirty="0" smtClean="0">
                <a:solidFill>
                  <a:srgbClr val="FFC000"/>
                </a:solidFill>
              </a:rPr>
              <a:t>, </a:t>
            </a:r>
            <a:r>
              <a:rPr lang="en-AU" sz="1800" b="1" i="1" dirty="0" smtClean="0">
                <a:solidFill>
                  <a:srgbClr val="FFC000"/>
                </a:solidFill>
              </a:rPr>
              <a:t>5</a:t>
            </a:r>
            <a:r>
              <a:rPr lang="en-AU" sz="1800" i="1" dirty="0" smtClean="0">
                <a:solidFill>
                  <a:srgbClr val="FFC000"/>
                </a:solidFill>
              </a:rPr>
              <a:t>, 149-153 (1966). </a:t>
            </a:r>
          </a:p>
          <a:p>
            <a:pPr lvl="0"/>
            <a:r>
              <a:rPr lang="en-US" dirty="0" smtClean="0"/>
              <a:t>Glen Berge re-interprets the OVRO result as the effect of changing circular polarization</a:t>
            </a:r>
          </a:p>
          <a:p>
            <a:pPr lvl="0"/>
            <a:r>
              <a:rPr lang="en-US" dirty="0" smtClean="0"/>
              <a:t>Variations in intensity with rotation used to model the synchrotron beaming</a:t>
            </a:r>
          </a:p>
          <a:p>
            <a:pPr lvl="1"/>
            <a:r>
              <a:rPr lang="en-AU" sz="1800" i="1" dirty="0" smtClean="0">
                <a:solidFill>
                  <a:srgbClr val="FFC000"/>
                </a:solidFill>
              </a:rPr>
              <a:t>ROBERTS, J.A. &amp; EKERS, R.D.: "Observations of the beaming of Jupiter's radio emission at 620 and 2650 Mc/sec". </a:t>
            </a:r>
            <a:r>
              <a:rPr lang="en-AU" sz="1800" i="1" dirty="0" err="1" smtClean="0">
                <a:solidFill>
                  <a:srgbClr val="FFC000"/>
                </a:solidFill>
              </a:rPr>
              <a:t>Icarus</a:t>
            </a:r>
            <a:r>
              <a:rPr lang="en-AU" sz="1800" i="1" dirty="0" smtClean="0">
                <a:solidFill>
                  <a:srgbClr val="FFC000"/>
                </a:solidFill>
              </a:rPr>
              <a:t>, </a:t>
            </a:r>
            <a:r>
              <a:rPr lang="en-AU" sz="1800" b="1" i="1" dirty="0" smtClean="0">
                <a:solidFill>
                  <a:srgbClr val="FFC000"/>
                </a:solidFill>
              </a:rPr>
              <a:t>8</a:t>
            </a:r>
            <a:r>
              <a:rPr lang="en-AU" sz="1800" i="1" dirty="0" smtClean="0">
                <a:solidFill>
                  <a:srgbClr val="FFC000"/>
                </a:solidFill>
              </a:rPr>
              <a:t>, 160-165 (1968). </a:t>
            </a:r>
          </a:p>
          <a:p>
            <a:pPr lvl="1"/>
            <a:endParaRPr lang="en-A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IRO_neg_grad">
  <a:themeElements>
    <a:clrScheme name="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CSIRO_neg_gra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SIRO_neg_gra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IRO_neg_gra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IRO_neg_gra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IRO_neg_gra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IRO_neg_gra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IRO_neg_gra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IRO_neg_gra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CSIRO_neg_grad</Template>
  <TotalTime>1373</TotalTime>
  <Words>2627</Words>
  <Application>Microsoft Office PowerPoint</Application>
  <PresentationFormat>On-screen Show (4:3)</PresentationFormat>
  <Paragraphs>245</Paragraphs>
  <Slides>26</Slides>
  <Notes>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CSIRO_neg_grad</vt:lpstr>
      <vt:lpstr>Bitmap Image</vt:lpstr>
      <vt:lpstr>Time Domain Astronomy</vt:lpstr>
      <vt:lpstr>Why me?</vt:lpstr>
      <vt:lpstr>Cygnus A strongest radio source in sky</vt:lpstr>
      <vt:lpstr>The Variable Radio Sun </vt:lpstr>
      <vt:lpstr>The Australian arrays</vt:lpstr>
      <vt:lpstr>Cambridge One-Mile Telescope: 1962</vt:lpstr>
      <vt:lpstr>Interplanetary Scintillation</vt:lpstr>
      <vt:lpstr>Interplanetary Scintillation Solar wind velocity</vt:lpstr>
      <vt:lpstr>Jupiter</vt:lpstr>
      <vt:lpstr>AGN – Intensity Interferometer</vt:lpstr>
      <vt:lpstr>AGN</vt:lpstr>
      <vt:lpstr>SgrA*</vt:lpstr>
      <vt:lpstr>Pulsars</vt:lpstr>
      <vt:lpstr>Supernovae</vt:lpstr>
      <vt:lpstr>Exploding black holes</vt:lpstr>
      <vt:lpstr>M87 millipulses</vt:lpstr>
      <vt:lpstr>SETI</vt:lpstr>
      <vt:lpstr>Transient sources</vt:lpstr>
      <vt:lpstr>Sgr A  transient</vt:lpstr>
      <vt:lpstr>GRB and SN 1998bw</vt:lpstr>
      <vt:lpstr>Perytons the Lorimer type bursts</vt:lpstr>
      <vt:lpstr>Perytons</vt:lpstr>
      <vt:lpstr>UHE neutrinos</vt:lpstr>
      <vt:lpstr>Parkes 2001</vt:lpstr>
      <vt:lpstr>Atmospheric  Cosmic Ray Showers</vt:lpstr>
      <vt:lpstr>References</vt:lpstr>
    </vt:vector>
  </TitlesOfParts>
  <Company>CSIRO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Domain Astronomy</dc:title>
  <dc:subject>Variable radio sources</dc:subject>
  <dc:creator>Ekers, Ron (CASS, Marsfield)</dc:creator>
  <cp:keywords>variability</cp:keywords>
  <dc:description>ATUC science day</dc:description>
  <cp:lastModifiedBy>Ekers, Ron (CASS, Marsfield)</cp:lastModifiedBy>
  <cp:revision>83</cp:revision>
  <dcterms:created xsi:type="dcterms:W3CDTF">2011-10-18T04:32:50Z</dcterms:created>
  <dcterms:modified xsi:type="dcterms:W3CDTF">2011-10-23T12:44:04Z</dcterms:modified>
  <cp:category>review</cp:category>
</cp:coreProperties>
</file>