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embeddings/oleObject2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789" autoAdjust="0"/>
  </p:normalViewPr>
  <p:slideViewPr>
    <p:cSldViewPr snapToGrid="0" snapToObjects="1">
      <p:cViewPr varScale="1">
        <p:scale>
          <a:sx n="83" d="100"/>
          <a:sy n="83" d="100"/>
        </p:scale>
        <p:origin x="-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523E4-4D98-FD49-BBAD-CAF09EA6C645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D85E0-C78D-1E4B-8D9D-F8F49AAB2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8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Ang. Res. -&gt; get close to jet base</a:t>
            </a:r>
          </a:p>
          <a:p>
            <a:r>
              <a:rPr lang="en-US" dirty="0" smtClean="0"/>
              <a:t>Important</a:t>
            </a:r>
            <a:r>
              <a:rPr lang="en-US" baseline="0" dirty="0" smtClean="0"/>
              <a:t> to all parts of AGN</a:t>
            </a:r>
          </a:p>
          <a:p>
            <a:r>
              <a:rPr lang="en-US" baseline="0" dirty="0" smtClean="0"/>
              <a:t>Most basic: separate AGN and SFs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Ang. Res. -&gt; get close to jet base</a:t>
            </a:r>
          </a:p>
          <a:p>
            <a:r>
              <a:rPr lang="en-US" dirty="0" smtClean="0"/>
              <a:t>Important</a:t>
            </a:r>
            <a:r>
              <a:rPr lang="en-US" baseline="0" dirty="0" smtClean="0"/>
              <a:t> to all parts of AGN</a:t>
            </a:r>
          </a:p>
          <a:p>
            <a:r>
              <a:rPr lang="en-US" baseline="0" dirty="0" smtClean="0"/>
              <a:t>Most basic: separate AGN and SFs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Ang. Res. -&gt; get close to jet base</a:t>
            </a:r>
          </a:p>
          <a:p>
            <a:r>
              <a:rPr lang="en-US" dirty="0" smtClean="0"/>
              <a:t>Important</a:t>
            </a:r>
            <a:r>
              <a:rPr lang="en-US" baseline="0" dirty="0" smtClean="0"/>
              <a:t> to all parts of AGN</a:t>
            </a:r>
          </a:p>
          <a:p>
            <a:r>
              <a:rPr lang="en-US" baseline="0" dirty="0" smtClean="0"/>
              <a:t>Most basic: separate AGN and SFs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Ang. Res. -&gt; get close to jet base</a:t>
            </a:r>
          </a:p>
          <a:p>
            <a:r>
              <a:rPr lang="en-US" dirty="0" smtClean="0"/>
              <a:t>Important</a:t>
            </a:r>
            <a:r>
              <a:rPr lang="en-US" baseline="0" dirty="0" smtClean="0"/>
              <a:t> to all parts of AGN</a:t>
            </a:r>
          </a:p>
          <a:p>
            <a:r>
              <a:rPr lang="en-US" baseline="0" dirty="0" smtClean="0"/>
              <a:t>Most basic: separate AGN and SFs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Ang. Res. -&gt; get close to jet base</a:t>
            </a:r>
          </a:p>
          <a:p>
            <a:r>
              <a:rPr lang="en-US" dirty="0" smtClean="0"/>
              <a:t>Important</a:t>
            </a:r>
            <a:r>
              <a:rPr lang="en-US" baseline="0" dirty="0" smtClean="0"/>
              <a:t> to all parts of AGN</a:t>
            </a:r>
          </a:p>
          <a:p>
            <a:r>
              <a:rPr lang="en-US" baseline="0" dirty="0" smtClean="0"/>
              <a:t>Most basic: separate AGN and SFs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 Ang. Res. -&gt; get close to jet base</a:t>
            </a:r>
          </a:p>
          <a:p>
            <a:r>
              <a:rPr lang="en-US" dirty="0" smtClean="0"/>
              <a:t>Important</a:t>
            </a:r>
            <a:r>
              <a:rPr lang="en-US" baseline="0" dirty="0" smtClean="0"/>
              <a:t> to all parts of AGN</a:t>
            </a:r>
          </a:p>
          <a:p>
            <a:r>
              <a:rPr lang="en-US" baseline="0" dirty="0" smtClean="0"/>
              <a:t>Most basic: separate AGN and SFs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D85E0-C78D-1E4B-8D9D-F8F49AAB24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5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4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8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5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6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19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8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77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3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7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95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74502-55BD-734D-9652-10AF69BFB437}" type="datetimeFigureOut">
              <a:rPr lang="en-US" smtClean="0"/>
              <a:t>27/10/12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46C07-9B88-9647-9B78-82CF9AE8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3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1.jpe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1.jpe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4" Type="http://schemas.openxmlformats.org/officeDocument/2006/relationships/image" Target="../media/image1.jpe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1.jpeg"/><Relationship Id="rId5" Type="http://schemas.openxmlformats.org/officeDocument/2006/relationships/image" Target="../media/image6.jpeg"/><Relationship Id="rId6" Type="http://schemas.openxmlformats.org/officeDocument/2006/relationships/oleObject" Target="../embeddings/oleObject1.bin"/><Relationship Id="rId7" Type="http://schemas.openxmlformats.org/officeDocument/2006/relationships/image" Target="../media/image7.emf"/><Relationship Id="rId8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1.jpeg"/><Relationship Id="rId5" Type="http://schemas.openxmlformats.org/officeDocument/2006/relationships/oleObject" Target="../embeddings/oleObject2.bin"/><Relationship Id="rId6" Type="http://schemas.openxmlformats.org/officeDocument/2006/relationships/image" Target="../media/image9.emf"/><Relationship Id="rId7" Type="http://schemas.openxmlformats.org/officeDocument/2006/relationships/image" Target="../media/image10.png"/><Relationship Id="rId8" Type="http://schemas.openxmlformats.org/officeDocument/2006/relationships/image" Target="../media/image4.jp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1320800"/>
            <a:ext cx="7772400" cy="2878138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badi MT Condensed Extra Bold" charset="0"/>
                <a:ea typeface="ＭＳ Ｐゴシック" charset="0"/>
                <a:cs typeface="ＭＳ Ｐゴシック" charset="0"/>
              </a:rPr>
              <a:t>Probing AGN physics</a:t>
            </a:r>
            <a:br>
              <a:rPr lang="en-US" sz="4000" dirty="0" smtClean="0">
                <a:latin typeface="Abadi MT Condensed Extra Bold" charset="0"/>
                <a:ea typeface="ＭＳ Ｐゴシック" charset="0"/>
                <a:cs typeface="ＭＳ Ｐゴシック" charset="0"/>
              </a:rPr>
            </a:br>
            <a:r>
              <a:rPr lang="en-US" sz="4000" dirty="0" smtClean="0">
                <a:latin typeface="Abadi MT Condensed Extra Bold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 smtClean="0">
                <a:latin typeface="Abadi MT Condensed Extra Bold" charset="0"/>
                <a:ea typeface="ＭＳ Ｐゴシック" charset="0"/>
                <a:cs typeface="ＭＳ Ｐゴシック" charset="0"/>
              </a:rPr>
            </a:br>
            <a:r>
              <a:rPr lang="en-US" sz="4000" dirty="0" smtClean="0">
                <a:latin typeface="Abadi MT Condensed Extra Bold" charset="0"/>
                <a:ea typeface="ＭＳ Ｐゴシック" charset="0"/>
                <a:cs typeface="ＭＳ Ｐゴシック" charset="0"/>
              </a:rPr>
              <a:t>with VLBI at </a:t>
            </a:r>
            <a:r>
              <a:rPr lang="en-US" sz="4000" dirty="0" err="1" smtClean="0">
                <a:latin typeface="Abadi MT Condensed Extra Bold" charset="0"/>
                <a:ea typeface="ＭＳ Ｐゴシック" charset="0"/>
                <a:cs typeface="ＭＳ Ｐゴシック" charset="0"/>
              </a:rPr>
              <a:t>Parkes</a:t>
            </a:r>
            <a:endParaRPr lang="en-US" sz="4000" dirty="0">
              <a:latin typeface="Abadi MT Condensed Extra Bold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362" name="Picture 4" descr="Utas_ve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2286000" y="4702175"/>
            <a:ext cx="4786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latin typeface="Copperplate Gothic Bold" charset="0"/>
              </a:rPr>
              <a:t>Stas Shabala</a:t>
            </a:r>
          </a:p>
          <a:p>
            <a:pPr algn="ctr"/>
            <a:r>
              <a:rPr lang="en-US" sz="2400">
                <a:latin typeface="Baskerville" charset="0"/>
              </a:rPr>
              <a:t>University of Tasmania</a:t>
            </a:r>
          </a:p>
        </p:txBody>
      </p:sp>
    </p:spTree>
    <p:extLst>
      <p:ext uri="{BB962C8B-B14F-4D97-AF65-F5344CB8AC3E}">
        <p14:creationId xmlns:p14="http://schemas.microsoft.com/office/powerpoint/2010/main" val="1377515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Why study AGN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48017" y="1417638"/>
            <a:ext cx="7243926" cy="512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US" dirty="0">
                <a:latin typeface="Baskerville" charset="0"/>
                <a:cs typeface="Baskerville" charset="0"/>
              </a:rPr>
              <a:t>  </a:t>
            </a:r>
            <a:r>
              <a:rPr lang="en-US" b="1" dirty="0" smtClean="0">
                <a:latin typeface="Baskerville" charset="0"/>
                <a:cs typeface="Baskerville" charset="0"/>
              </a:rPr>
              <a:t>AGN physics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dirty="0" smtClean="0">
                <a:latin typeface="Baskerville" charset="0"/>
                <a:cs typeface="Baskerville" charset="0"/>
              </a:rPr>
              <a:t>Brightest objects in the Universe, yet we don’t know: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Composition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Accretion / outflow connection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Details of interaction with environment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US" dirty="0" smtClean="0">
                <a:latin typeface="Baskerville" charset="0"/>
                <a:cs typeface="Baskerville" charset="0"/>
              </a:rPr>
              <a:t>  </a:t>
            </a:r>
            <a:r>
              <a:rPr lang="en-US" b="1" dirty="0" smtClean="0">
                <a:latin typeface="Baskerville" charset="0"/>
                <a:cs typeface="Baskerville" charset="0"/>
              </a:rPr>
              <a:t>Feedback</a:t>
            </a:r>
            <a:endParaRPr lang="en-US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dirty="0" smtClean="0">
                <a:latin typeface="Baskerville" charset="0"/>
                <a:cs typeface="Baskerville" charset="0"/>
              </a:rPr>
              <a:t>Galaxies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dirty="0">
                <a:latin typeface="Baskerville" charset="0"/>
                <a:cs typeface="Baskerville" charset="0"/>
              </a:rPr>
              <a:t>C</a:t>
            </a:r>
            <a:r>
              <a:rPr lang="en-US" sz="2000" dirty="0" smtClean="0">
                <a:latin typeface="Baskerville" charset="0"/>
                <a:cs typeface="Baskerville" charset="0"/>
              </a:rPr>
              <a:t>lusters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US" dirty="0" smtClean="0">
                <a:latin typeface="Baskerville" charset="0"/>
                <a:cs typeface="Baskerville" charset="0"/>
              </a:rPr>
              <a:t>  </a:t>
            </a:r>
            <a:r>
              <a:rPr lang="en-US" b="1" dirty="0" smtClean="0">
                <a:latin typeface="Baskerville" charset="0"/>
                <a:cs typeface="Baskerville" charset="0"/>
              </a:rPr>
              <a:t>Probes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dirty="0" smtClean="0">
                <a:latin typeface="Baskerville" charset="0"/>
                <a:cs typeface="Baskerville" charset="0"/>
              </a:rPr>
              <a:t>ISM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dirty="0" smtClean="0">
                <a:latin typeface="Baskerville" charset="0"/>
                <a:cs typeface="Baskerville" charset="0"/>
              </a:rPr>
              <a:t>HI in and outside galaxies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dirty="0" smtClean="0">
                <a:latin typeface="Baskerville" charset="0"/>
                <a:cs typeface="Baskerville" charset="0"/>
              </a:rPr>
              <a:t>High </a:t>
            </a:r>
            <a:r>
              <a:rPr lang="en-US" sz="2000" i="1" dirty="0" smtClean="0">
                <a:latin typeface="Baskerville" charset="0"/>
                <a:cs typeface="Baskerville" charset="0"/>
              </a:rPr>
              <a:t>z</a:t>
            </a:r>
            <a:r>
              <a:rPr lang="en-US" sz="2000" dirty="0" smtClean="0">
                <a:latin typeface="Baskerville" charset="0"/>
                <a:cs typeface="Baskerville" charset="0"/>
              </a:rPr>
              <a:t> Universe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Baskerville" charset="0"/>
                <a:cs typeface="Baskerville" charset="0"/>
              </a:rPr>
              <a:t>Earth</a:t>
            </a:r>
            <a:r>
              <a:rPr lang="en-US" sz="2000" dirty="0" smtClean="0">
                <a:latin typeface="Baskerville" charset="0"/>
                <a:cs typeface="Baskerville" charset="0"/>
              </a:rPr>
              <a:t> 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7792" y="2448029"/>
            <a:ext cx="3840170" cy="2031325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SKA Key Science</a:t>
            </a:r>
          </a:p>
          <a:p>
            <a:pPr algn="ctr"/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Baskerville"/>
                <a:cs typeface="Baskerville"/>
              </a:rPr>
              <a:t>Probing the Dark Ages</a:t>
            </a:r>
            <a:r>
              <a:rPr lang="en-US" dirty="0" smtClean="0"/>
              <a:t>		</a:t>
            </a:r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Baskerville"/>
                <a:cs typeface="Baskerville"/>
              </a:rPr>
              <a:t>Galaxy evolution + cosmology</a:t>
            </a:r>
            <a:r>
              <a:rPr lang="en-US" dirty="0" smtClean="0"/>
              <a:t>	</a:t>
            </a:r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Baskerville"/>
                <a:cs typeface="Baskerville"/>
              </a:rPr>
              <a:t>Cosmic magnetism	</a:t>
            </a:r>
            <a:r>
              <a:rPr lang="en-US" dirty="0" smtClean="0"/>
              <a:t>		</a:t>
            </a:r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Baskerville"/>
                <a:cs typeface="Baskerville"/>
              </a:rPr>
              <a:t>Gravity with pulsars/BHs	</a:t>
            </a:r>
            <a:r>
              <a:rPr lang="en-US" dirty="0" smtClean="0"/>
              <a:t>	</a:t>
            </a:r>
            <a:r>
              <a:rPr lang="en-US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Baskerville"/>
                <a:cs typeface="Baskerville"/>
              </a:rPr>
              <a:t>Cradle of life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3401" y="3212221"/>
            <a:ext cx="2103887" cy="1982646"/>
          </a:xfrm>
          <a:prstGeom prst="rect">
            <a:avLst/>
          </a:prstGeom>
        </p:spPr>
      </p:pic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3840780" y="4661588"/>
            <a:ext cx="100584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latin typeface="+mn-lt"/>
                <a:cs typeface="Baskerville" charset="0"/>
              </a:rPr>
              <a:t>Croton et al. 2006</a:t>
            </a:r>
            <a:endParaRPr lang="en-US" sz="800" dirty="0">
              <a:latin typeface="+mn-lt"/>
              <a:cs typeface="Baskerville" charset="0"/>
            </a:endParaRPr>
          </a:p>
        </p:txBody>
      </p:sp>
      <p:pic>
        <p:nvPicPr>
          <p:cNvPr id="11" name="Picture 6" descr="EOP_beutler_3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421" y="4877032"/>
            <a:ext cx="1833474" cy="1759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6180520" y="6574936"/>
            <a:ext cx="96837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charset="0"/>
              </a:rPr>
              <a:t>Beutler</a:t>
            </a:r>
            <a:r>
              <a:rPr lang="en-US" sz="800" dirty="0">
                <a:latin typeface="Calibri" charset="0"/>
              </a:rPr>
              <a:t> 2004</a:t>
            </a:r>
          </a:p>
        </p:txBody>
      </p:sp>
    </p:spTree>
    <p:extLst>
      <p:ext uri="{BB962C8B-B14F-4D97-AF65-F5344CB8AC3E}">
        <p14:creationId xmlns:p14="http://schemas.microsoft.com/office/powerpoint/2010/main" val="2219800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ygA_PerleyNRA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180" y="5080537"/>
            <a:ext cx="2461701" cy="1406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AGN at high angular resolution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0887" y="1592826"/>
            <a:ext cx="7243926" cy="512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Cores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Survey </a:t>
            </a:r>
            <a:r>
              <a:rPr lang="en-US" sz="1600" b="1" dirty="0" smtClean="0">
                <a:latin typeface="Baskerville" charset="0"/>
                <a:cs typeface="Baskerville" charset="0"/>
              </a:rPr>
              <a:t>follow up</a:t>
            </a:r>
            <a:r>
              <a:rPr lang="en-US" sz="1600" dirty="0" smtClean="0">
                <a:latin typeface="Baskerville" charset="0"/>
                <a:cs typeface="Baskerville" charset="0"/>
              </a:rPr>
              <a:t>: AGN 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and/or</a:t>
            </a:r>
            <a:r>
              <a:rPr lang="en-US" sz="1600" dirty="0" smtClean="0">
                <a:latin typeface="Baskerville" charset="0"/>
                <a:cs typeface="Baskerville" charset="0"/>
              </a:rPr>
              <a:t> </a:t>
            </a:r>
            <a:r>
              <a:rPr lang="en-US" sz="1600" dirty="0" smtClean="0">
                <a:latin typeface="Baskerville" charset="0"/>
                <a:cs typeface="Baskerville" charset="0"/>
              </a:rPr>
              <a:t>SF </a:t>
            </a:r>
            <a:r>
              <a:rPr lang="en-US" sz="1200" dirty="0" smtClean="0">
                <a:latin typeface="Baskerville" charset="0"/>
                <a:cs typeface="Baskerville" charset="0"/>
              </a:rPr>
              <a:t>(Falcke+04, Middelberg+12)</a:t>
            </a:r>
            <a:endParaRPr lang="en-US" sz="1200" dirty="0" smtClean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>
                <a:latin typeface="Baskerville" charset="0"/>
                <a:cs typeface="Baskerville" charset="0"/>
              </a:rPr>
              <a:t>S</a:t>
            </a:r>
            <a:r>
              <a:rPr lang="en-US" sz="1600" b="1" dirty="0" smtClean="0">
                <a:latin typeface="Baskerville" charset="0"/>
                <a:cs typeface="Baskerville" charset="0"/>
              </a:rPr>
              <a:t>elf – absorption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AGN energetics and </a:t>
            </a:r>
            <a:r>
              <a:rPr lang="en-US" sz="1600" dirty="0" smtClean="0">
                <a:latin typeface="Baskerville" charset="0"/>
                <a:cs typeface="Baskerville" charset="0"/>
              </a:rPr>
              <a:t>feedback </a:t>
            </a:r>
            <a:r>
              <a:rPr lang="en-US" sz="1200" dirty="0" smtClean="0">
                <a:latin typeface="Baskerville" charset="0"/>
                <a:cs typeface="Baskerville" charset="0"/>
              </a:rPr>
              <a:t>(</a:t>
            </a:r>
            <a:r>
              <a:rPr lang="en-US" sz="1200" dirty="0" err="1" smtClean="0">
                <a:latin typeface="Baskerville" charset="0"/>
                <a:cs typeface="Baskerville" charset="0"/>
              </a:rPr>
              <a:t>Lobanov</a:t>
            </a:r>
            <a:r>
              <a:rPr lang="en-US" sz="1200" dirty="0" smtClean="0">
                <a:latin typeface="Baskerville" charset="0"/>
                <a:cs typeface="Baskerville" charset="0"/>
              </a:rPr>
              <a:t> 96, Kovalev+08)</a:t>
            </a:r>
            <a:endParaRPr lang="en-US" sz="1200" dirty="0" smtClean="0">
              <a:latin typeface="Baskerville" charset="0"/>
              <a:cs typeface="Baskerville" charset="0"/>
            </a:endParaRP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Geodesy </a:t>
            </a:r>
            <a:r>
              <a:rPr lang="en-US" sz="1200" dirty="0" smtClean="0">
                <a:latin typeface="Baskerville" charset="0"/>
                <a:cs typeface="Baskerville" charset="0"/>
              </a:rPr>
              <a:t>(</a:t>
            </a:r>
            <a:r>
              <a:rPr lang="en-US" sz="1200" dirty="0" err="1" smtClean="0">
                <a:latin typeface="Baskerville" charset="0"/>
                <a:cs typeface="Baskerville" charset="0"/>
              </a:rPr>
              <a:t>Porcas</a:t>
            </a:r>
            <a:r>
              <a:rPr lang="en-US" sz="1200" dirty="0" smtClean="0">
                <a:latin typeface="Baskerville" charset="0"/>
                <a:cs typeface="Baskerville" charset="0"/>
              </a:rPr>
              <a:t> 09)</a:t>
            </a:r>
            <a:endParaRPr lang="en-US" sz="1200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Jets</a:t>
            </a:r>
            <a:endParaRPr lang="en-US" sz="2000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Composition</a:t>
            </a:r>
            <a:r>
              <a:rPr lang="en-US" sz="1600" dirty="0" smtClean="0">
                <a:latin typeface="Baskerville" charset="0"/>
                <a:cs typeface="Baskerville" charset="0"/>
              </a:rPr>
              <a:t>: Faraday depolarization, jet </a:t>
            </a:r>
            <a:r>
              <a:rPr lang="en-US" sz="1600" dirty="0" smtClean="0">
                <a:latin typeface="Baskerville" charset="0"/>
                <a:cs typeface="Baskerville" charset="0"/>
              </a:rPr>
              <a:t>powers </a:t>
            </a:r>
            <a:r>
              <a:rPr lang="en-US" sz="1200" dirty="0" smtClean="0">
                <a:latin typeface="Baskerville" charset="0"/>
                <a:cs typeface="Baskerville" charset="0"/>
              </a:rPr>
              <a:t>(O’Sullivan+11)</a:t>
            </a:r>
            <a:endParaRPr lang="en-US" sz="1200" dirty="0" smtClean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Propagation</a:t>
            </a:r>
            <a:r>
              <a:rPr lang="en-US" sz="1600" dirty="0" smtClean="0">
                <a:latin typeface="Baskerville" charset="0"/>
                <a:cs typeface="Baskerville" charset="0"/>
              </a:rPr>
              <a:t> + interaction: KHI, </a:t>
            </a:r>
            <a:r>
              <a:rPr lang="en-US" sz="1600" dirty="0" smtClean="0">
                <a:latin typeface="Baskerville" charset="0"/>
                <a:cs typeface="Baskerville" charset="0"/>
              </a:rPr>
              <a:t>entrainment </a:t>
            </a:r>
            <a:r>
              <a:rPr lang="en-US" sz="1200" dirty="0" smtClean="0">
                <a:latin typeface="Baskerville" charset="0"/>
                <a:cs typeface="Baskerville" charset="0"/>
              </a:rPr>
              <a:t>(</a:t>
            </a:r>
            <a:r>
              <a:rPr lang="en-US" sz="1200" dirty="0" err="1" smtClean="0">
                <a:latin typeface="Baskerville" charset="0"/>
                <a:cs typeface="Baskerville" charset="0"/>
              </a:rPr>
              <a:t>Lobanov</a:t>
            </a:r>
            <a:r>
              <a:rPr lang="en-US" sz="1200" dirty="0" smtClean="0">
                <a:latin typeface="Baskerville" charset="0"/>
                <a:cs typeface="Baskerville" charset="0"/>
              </a:rPr>
              <a:t> 96, </a:t>
            </a:r>
            <a:r>
              <a:rPr lang="en-US" sz="1200" err="1" smtClean="0">
                <a:latin typeface="Baskerville" charset="0"/>
                <a:cs typeface="Baskerville" charset="0"/>
              </a:rPr>
              <a:t>Croston</a:t>
            </a:r>
            <a:r>
              <a:rPr lang="en-US" sz="1200" smtClean="0">
                <a:latin typeface="Baskerville" charset="0"/>
                <a:cs typeface="Baskerville" charset="0"/>
              </a:rPr>
              <a:t>+03)</a:t>
            </a:r>
            <a:endParaRPr lang="en-US" sz="1200" dirty="0" smtClean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Physics</a:t>
            </a:r>
            <a:r>
              <a:rPr lang="en-US" sz="1600" dirty="0" smtClean="0">
                <a:latin typeface="Baskerville" charset="0"/>
                <a:cs typeface="Baskerville" charset="0"/>
              </a:rPr>
              <a:t>: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 B</a:t>
            </a:r>
            <a:r>
              <a:rPr lang="en-US" sz="1600" dirty="0" smtClean="0">
                <a:latin typeface="Baskerville" charset="0"/>
                <a:cs typeface="Baskerville" charset="0"/>
              </a:rPr>
              <a:t>-field,</a:t>
            </a:r>
            <a:r>
              <a:rPr lang="en-US" sz="1600" dirty="0">
                <a:latin typeface="Baskerville" charset="0"/>
                <a:cs typeface="Baskerville" charset="0"/>
              </a:rPr>
              <a:t> </a:t>
            </a:r>
            <a:r>
              <a:rPr lang="en-US" sz="1600" dirty="0" smtClean="0">
                <a:latin typeface="Baskerville" charset="0"/>
                <a:cs typeface="Baskerville" charset="0"/>
              </a:rPr>
              <a:t>central engine modulation,</a:t>
            </a:r>
          </a:p>
          <a:p>
            <a:pPr marL="457200" lvl="1" indent="0">
              <a:spcBef>
                <a:spcPct val="20000"/>
              </a:spcBef>
            </a:pPr>
            <a:r>
              <a:rPr lang="en-US" sz="1600" dirty="0">
                <a:latin typeface="Baskerville" charset="0"/>
                <a:cs typeface="Baskerville" charset="0"/>
              </a:rPr>
              <a:t>	</a:t>
            </a:r>
            <a:r>
              <a:rPr lang="en-US" sz="1600" dirty="0" smtClean="0">
                <a:latin typeface="Baskerville" charset="0"/>
                <a:cs typeface="Baskerville" charset="0"/>
              </a:rPr>
              <a:t>	standing shocks, binary BHs</a:t>
            </a:r>
            <a:r>
              <a:rPr lang="en-US" sz="1600" dirty="0" smtClean="0">
                <a:latin typeface="Baskerville" charset="0"/>
                <a:cs typeface="Baskerville" charset="0"/>
              </a:rPr>
              <a:t>… </a:t>
            </a:r>
            <a:r>
              <a:rPr lang="en-US" sz="1200" dirty="0" smtClean="0">
                <a:latin typeface="Baskerville" charset="0"/>
                <a:cs typeface="Baskerville" charset="0"/>
              </a:rPr>
              <a:t>(O’Sullivan &amp; </a:t>
            </a:r>
            <a:r>
              <a:rPr lang="en-US" sz="1200" dirty="0" err="1" smtClean="0">
                <a:latin typeface="Baskerville" charset="0"/>
                <a:cs typeface="Baskerville" charset="0"/>
              </a:rPr>
              <a:t>Gabuzda</a:t>
            </a:r>
            <a:r>
              <a:rPr lang="en-US" sz="1200" dirty="0" smtClean="0">
                <a:latin typeface="Baskerville" charset="0"/>
                <a:cs typeface="Baskerville" charset="0"/>
              </a:rPr>
              <a:t> 09, Godfrey+12)</a:t>
            </a:r>
            <a:endParaRPr lang="en-US" sz="1200" dirty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Lobes</a:t>
            </a:r>
            <a:endParaRPr lang="en-US" sz="2000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Ageing</a:t>
            </a:r>
            <a:r>
              <a:rPr lang="en-US" sz="1600" dirty="0" smtClean="0">
                <a:latin typeface="Baskerville" charset="0"/>
                <a:cs typeface="Baskerville" charset="0"/>
              </a:rPr>
              <a:t>: backflow + large-scale </a:t>
            </a:r>
            <a:r>
              <a:rPr lang="en-US" sz="1600" dirty="0" smtClean="0">
                <a:latin typeface="Baskerville" charset="0"/>
                <a:cs typeface="Baskerville" charset="0"/>
              </a:rPr>
              <a:t>dynamics </a:t>
            </a:r>
            <a:r>
              <a:rPr lang="en-US" sz="1200" dirty="0" smtClean="0">
                <a:latin typeface="Baskerville" charset="0"/>
                <a:cs typeface="Baskerville" charset="0"/>
              </a:rPr>
              <a:t>(Alexander &amp; Leahy 87)</a:t>
            </a:r>
            <a:endParaRPr lang="en-US" sz="1200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Hotspots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AGN </a:t>
            </a:r>
            <a:r>
              <a:rPr lang="en-US" sz="1600" b="1" dirty="0" smtClean="0">
                <a:latin typeface="Baskerville" charset="0"/>
                <a:cs typeface="Baskerville" charset="0"/>
              </a:rPr>
              <a:t>energetics</a:t>
            </a:r>
            <a:r>
              <a:rPr lang="en-US" sz="1600" dirty="0" smtClean="0">
                <a:latin typeface="Baskerville" charset="0"/>
                <a:cs typeface="Baskerville" charset="0"/>
              </a:rPr>
              <a:t> </a:t>
            </a:r>
            <a:r>
              <a:rPr lang="en-US" sz="1200" dirty="0" smtClean="0">
                <a:latin typeface="Baskerville" charset="0"/>
                <a:cs typeface="Baskerville" charset="0"/>
              </a:rPr>
              <a:t>(Godfrey &amp; Shabala 12)</a:t>
            </a:r>
            <a:endParaRPr lang="en-US" sz="1200" dirty="0" smtClean="0">
              <a:latin typeface="Baskerville" charset="0"/>
              <a:cs typeface="Baskerville" charset="0"/>
            </a:endParaRPr>
          </a:p>
        </p:txBody>
      </p:sp>
      <p:pic>
        <p:nvPicPr>
          <p:cNvPr id="3" name="Picture 2" descr="0637_jet_GodfreyEA1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33" y="3299427"/>
            <a:ext cx="1784148" cy="1185254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6822054" y="4484681"/>
            <a:ext cx="17526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latin typeface="+mn-lt"/>
                <a:cs typeface="Baskerville" charset="0"/>
              </a:rPr>
              <a:t>Godfrey et al. 2012, </a:t>
            </a:r>
            <a:r>
              <a:rPr lang="en-US" sz="800" dirty="0" err="1" smtClean="0">
                <a:latin typeface="+mn-lt"/>
                <a:cs typeface="Baskerville" charset="0"/>
              </a:rPr>
              <a:t>ApJ</a:t>
            </a:r>
            <a:r>
              <a:rPr lang="en-US" sz="800" dirty="0" smtClean="0">
                <a:latin typeface="+mn-lt"/>
                <a:cs typeface="Baskerville" charset="0"/>
              </a:rPr>
              <a:t> 758, 27 </a:t>
            </a:r>
            <a:endParaRPr lang="en-US" sz="800" dirty="0">
              <a:latin typeface="+mn-lt"/>
              <a:cs typeface="Baskerville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7269945" y="6237052"/>
            <a:ext cx="17526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solidFill>
                  <a:schemeClr val="bg1"/>
                </a:solidFill>
                <a:latin typeface="+mn-lt"/>
                <a:cs typeface="Baskerville" charset="0"/>
              </a:rPr>
              <a:t>Image: R. </a:t>
            </a:r>
            <a:r>
              <a:rPr lang="en-US" sz="800" dirty="0" err="1" smtClean="0">
                <a:solidFill>
                  <a:schemeClr val="bg1"/>
                </a:solidFill>
                <a:latin typeface="+mn-lt"/>
                <a:cs typeface="Baskerville" charset="0"/>
              </a:rPr>
              <a:t>Perley</a:t>
            </a:r>
            <a:r>
              <a:rPr lang="en-US" sz="800" dirty="0" smtClean="0">
                <a:solidFill>
                  <a:schemeClr val="bg1"/>
                </a:solidFill>
                <a:latin typeface="+mn-lt"/>
                <a:cs typeface="Baskerville" charset="0"/>
              </a:rPr>
              <a:t> / NRAO</a:t>
            </a:r>
            <a:endParaRPr lang="en-US" sz="800" dirty="0">
              <a:solidFill>
                <a:schemeClr val="bg1"/>
              </a:solidFill>
              <a:latin typeface="+mn-lt"/>
              <a:cs typeface="Baskerville" charset="0"/>
            </a:endParaRPr>
          </a:p>
        </p:txBody>
      </p:sp>
      <p:pic>
        <p:nvPicPr>
          <p:cNvPr id="9" name="Content Placeholder 3" descr="KovalevEA08_corePositionsCartoo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288" b="-4288"/>
          <a:stretch>
            <a:fillRect/>
          </a:stretch>
        </p:blipFill>
        <p:spPr>
          <a:xfrm>
            <a:off x="5869834" y="1368988"/>
            <a:ext cx="2602632" cy="1431347"/>
          </a:xfrm>
          <a:prstGeom prst="rect">
            <a:avLst/>
          </a:prstGeom>
        </p:spPr>
      </p:pic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6780473" y="2812419"/>
            <a:ext cx="167740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err="1" smtClean="0">
                <a:latin typeface="+mn-lt"/>
                <a:cs typeface="Baskerville" charset="0"/>
              </a:rPr>
              <a:t>Kovalev</a:t>
            </a:r>
            <a:r>
              <a:rPr lang="en-US" sz="800" dirty="0" smtClean="0">
                <a:latin typeface="+mn-lt"/>
                <a:cs typeface="Baskerville" charset="0"/>
              </a:rPr>
              <a:t> </a:t>
            </a:r>
            <a:r>
              <a:rPr lang="en-US" sz="800" dirty="0">
                <a:latin typeface="+mn-lt"/>
                <a:cs typeface="Baskerville" charset="0"/>
              </a:rPr>
              <a:t>et al. 2008, A&amp;A 383, 759</a:t>
            </a:r>
          </a:p>
        </p:txBody>
      </p:sp>
    </p:spTree>
    <p:extLst>
      <p:ext uri="{BB962C8B-B14F-4D97-AF65-F5344CB8AC3E}">
        <p14:creationId xmlns:p14="http://schemas.microsoft.com/office/powerpoint/2010/main" val="1226558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ygA_PerleyNRA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180" y="5080537"/>
            <a:ext cx="2461701" cy="1406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Multi – frequency VLBI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0887" y="1592826"/>
            <a:ext cx="7243926" cy="512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Cores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Survey </a:t>
            </a: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follow up</a:t>
            </a:r>
            <a:r>
              <a:rPr lang="en-US" sz="1600" dirty="0" smtClean="0">
                <a:latin typeface="Baskerville" charset="0"/>
                <a:cs typeface="Baskerville" charset="0"/>
              </a:rPr>
              <a:t>: AGN 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and/or</a:t>
            </a:r>
            <a:r>
              <a:rPr lang="en-US" sz="1600" dirty="0" smtClean="0">
                <a:latin typeface="Baskerville" charset="0"/>
                <a:cs typeface="Baskerville" charset="0"/>
              </a:rPr>
              <a:t> SF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>
                <a:solidFill>
                  <a:srgbClr val="0000FF"/>
                </a:solidFill>
                <a:latin typeface="Baskerville" charset="0"/>
                <a:cs typeface="Baskerville" charset="0"/>
              </a:rPr>
              <a:t>S</a:t>
            </a: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elf – absorption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AGN energetics and feedback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>
                <a:latin typeface="Baskerville" charset="0"/>
                <a:cs typeface="Baskerville" charset="0"/>
              </a:rPr>
              <a:t>G</a:t>
            </a:r>
            <a:r>
              <a:rPr lang="en-US" sz="1600" dirty="0" smtClean="0">
                <a:latin typeface="Baskerville" charset="0"/>
                <a:cs typeface="Baskerville" charset="0"/>
              </a:rPr>
              <a:t>eodesy</a:t>
            </a:r>
            <a:endParaRPr lang="en-US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Jets</a:t>
            </a:r>
            <a:endParaRPr lang="en-US" sz="2000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Composition</a:t>
            </a:r>
            <a:r>
              <a:rPr lang="en-US" sz="1600" dirty="0" smtClean="0">
                <a:latin typeface="Baskerville" charset="0"/>
                <a:cs typeface="Baskerville" charset="0"/>
              </a:rPr>
              <a:t>: Faraday depolarization, jet powers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Propagation</a:t>
            </a:r>
            <a:r>
              <a:rPr lang="en-US" sz="1600" dirty="0" smtClean="0">
                <a:latin typeface="Baskerville" charset="0"/>
                <a:cs typeface="Baskerville" charset="0"/>
              </a:rPr>
              <a:t> + interaction: KHI, entrainment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Physics</a:t>
            </a:r>
            <a:r>
              <a:rPr lang="en-US" sz="1600" dirty="0" smtClean="0">
                <a:latin typeface="Baskerville" charset="0"/>
                <a:cs typeface="Baskerville" charset="0"/>
              </a:rPr>
              <a:t>: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 B</a:t>
            </a:r>
            <a:r>
              <a:rPr lang="en-US" sz="1600" dirty="0" smtClean="0">
                <a:latin typeface="Baskerville" charset="0"/>
                <a:cs typeface="Baskerville" charset="0"/>
              </a:rPr>
              <a:t>-field,</a:t>
            </a:r>
            <a:r>
              <a:rPr lang="en-US" sz="1600" dirty="0">
                <a:latin typeface="Baskerville" charset="0"/>
                <a:cs typeface="Baskerville" charset="0"/>
              </a:rPr>
              <a:t> </a:t>
            </a:r>
            <a:r>
              <a:rPr lang="en-US" sz="1600" dirty="0" smtClean="0">
                <a:latin typeface="Baskerville" charset="0"/>
                <a:cs typeface="Baskerville" charset="0"/>
              </a:rPr>
              <a:t>central engine modulation,</a:t>
            </a:r>
          </a:p>
          <a:p>
            <a:pPr marL="457200" lvl="1" indent="0">
              <a:spcBef>
                <a:spcPct val="20000"/>
              </a:spcBef>
            </a:pPr>
            <a:r>
              <a:rPr lang="en-US" sz="1600" dirty="0">
                <a:latin typeface="Baskerville" charset="0"/>
                <a:cs typeface="Baskerville" charset="0"/>
              </a:rPr>
              <a:t>	</a:t>
            </a:r>
            <a:r>
              <a:rPr lang="en-US" sz="1600" dirty="0" smtClean="0">
                <a:latin typeface="Baskerville" charset="0"/>
                <a:cs typeface="Baskerville" charset="0"/>
              </a:rPr>
              <a:t>	standing shocks, binary BHs…</a:t>
            </a:r>
            <a:endParaRPr lang="en-US" sz="1600" dirty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Lobes</a:t>
            </a:r>
            <a:endParaRPr lang="en-US" sz="2000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Ageing</a:t>
            </a:r>
            <a:r>
              <a:rPr lang="en-US" sz="1600" dirty="0" smtClean="0">
                <a:latin typeface="Baskerville" charset="0"/>
                <a:cs typeface="Baskerville" charset="0"/>
              </a:rPr>
              <a:t>: backflow + large-scale dynamics</a:t>
            </a:r>
            <a:endParaRPr lang="en-US" sz="2000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Hotspots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AGN </a:t>
            </a: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energetics</a:t>
            </a:r>
            <a:endParaRPr lang="en-US" sz="2000" b="1" dirty="0" smtClean="0">
              <a:solidFill>
                <a:srgbClr val="0000FF"/>
              </a:solidFill>
              <a:latin typeface="Baskerville" charset="0"/>
              <a:cs typeface="Baskerville" charset="0"/>
            </a:endParaRPr>
          </a:p>
        </p:txBody>
      </p:sp>
      <p:pic>
        <p:nvPicPr>
          <p:cNvPr id="3" name="Picture 2" descr="0637_jet_GodfreyEA1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33" y="3299427"/>
            <a:ext cx="1784148" cy="1185254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6822054" y="4484681"/>
            <a:ext cx="17526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latin typeface="+mn-lt"/>
                <a:cs typeface="Baskerville" charset="0"/>
              </a:rPr>
              <a:t>Godfrey et al. 2012, </a:t>
            </a:r>
            <a:r>
              <a:rPr lang="en-US" sz="800" dirty="0" err="1" smtClean="0">
                <a:latin typeface="+mn-lt"/>
                <a:cs typeface="Baskerville" charset="0"/>
              </a:rPr>
              <a:t>ApJ</a:t>
            </a:r>
            <a:r>
              <a:rPr lang="en-US" sz="800" dirty="0" smtClean="0">
                <a:latin typeface="+mn-lt"/>
                <a:cs typeface="Baskerville" charset="0"/>
              </a:rPr>
              <a:t> 758, 27 </a:t>
            </a:r>
            <a:endParaRPr lang="en-US" sz="800" dirty="0">
              <a:latin typeface="+mn-lt"/>
              <a:cs typeface="Baskerville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7269945" y="6237052"/>
            <a:ext cx="17526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solidFill>
                  <a:schemeClr val="bg1"/>
                </a:solidFill>
                <a:latin typeface="+mn-lt"/>
                <a:cs typeface="Baskerville" charset="0"/>
              </a:rPr>
              <a:t>Image: R. </a:t>
            </a:r>
            <a:r>
              <a:rPr lang="en-US" sz="800" dirty="0" err="1" smtClean="0">
                <a:solidFill>
                  <a:schemeClr val="bg1"/>
                </a:solidFill>
                <a:latin typeface="+mn-lt"/>
                <a:cs typeface="Baskerville" charset="0"/>
              </a:rPr>
              <a:t>Perley</a:t>
            </a:r>
            <a:r>
              <a:rPr lang="en-US" sz="800" dirty="0" smtClean="0">
                <a:solidFill>
                  <a:schemeClr val="bg1"/>
                </a:solidFill>
                <a:latin typeface="+mn-lt"/>
                <a:cs typeface="Baskerville" charset="0"/>
              </a:rPr>
              <a:t> / NRAO</a:t>
            </a:r>
            <a:endParaRPr lang="en-US" sz="800" dirty="0">
              <a:solidFill>
                <a:schemeClr val="bg1"/>
              </a:solidFill>
              <a:latin typeface="+mn-lt"/>
              <a:cs typeface="Baskerville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9140" y="2328565"/>
            <a:ext cx="2637480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f</a:t>
            </a:r>
            <a:r>
              <a:rPr lang="en-US" sz="1400" dirty="0" smtClean="0"/>
              <a:t>requency – dependent core shift</a:t>
            </a:r>
            <a:endParaRPr lang="en-US" sz="1400" dirty="0"/>
          </a:p>
        </p:txBody>
      </p:sp>
      <p:cxnSp>
        <p:nvCxnSpPr>
          <p:cNvPr id="12" name="Straight Arrow Connector 11"/>
          <p:cNvCxnSpPr>
            <a:stCxn id="11" idx="1"/>
          </p:cNvCxnSpPr>
          <p:nvPr/>
        </p:nvCxnSpPr>
        <p:spPr>
          <a:xfrm flipH="1">
            <a:off x="2819102" y="2482454"/>
            <a:ext cx="145003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94314" y="6267830"/>
            <a:ext cx="1211658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</a:t>
            </a:r>
            <a:r>
              <a:rPr lang="en-US" sz="1400" dirty="0" smtClean="0"/>
              <a:t>pectral index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622041" y="5985695"/>
            <a:ext cx="0" cy="280555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03798" y="5441750"/>
            <a:ext cx="1413135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b</a:t>
            </a:r>
            <a:r>
              <a:rPr lang="en-US" sz="1400" dirty="0" smtClean="0"/>
              <a:t>reak frequency</a:t>
            </a:r>
            <a:endParaRPr lang="en-US" sz="14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1622041" y="5293626"/>
            <a:ext cx="970787" cy="144146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910599" y="2991650"/>
            <a:ext cx="1579987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</a:t>
            </a:r>
            <a:r>
              <a:rPr lang="en-US" sz="1400" dirty="0" smtClean="0"/>
              <a:t>otation measures</a:t>
            </a:r>
            <a:endParaRPr lang="en-US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3910599" y="3299428"/>
            <a:ext cx="506131" cy="248191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092118" y="1592826"/>
            <a:ext cx="3012381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GPS sources: turnover frequency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400" dirty="0" smtClean="0"/>
              <a:t> </a:t>
            </a:r>
            <a:r>
              <a:rPr lang="en-US" sz="1400" i="1" dirty="0" smtClean="0"/>
              <a:t>z</a:t>
            </a:r>
            <a:endParaRPr lang="en-US" sz="1400" i="1" dirty="0"/>
          </a:p>
        </p:txBody>
      </p:sp>
      <p:cxnSp>
        <p:nvCxnSpPr>
          <p:cNvPr id="35" name="Straight Arrow Connector 34"/>
          <p:cNvCxnSpPr>
            <a:stCxn id="34" idx="1"/>
          </p:cNvCxnSpPr>
          <p:nvPr/>
        </p:nvCxnSpPr>
        <p:spPr>
          <a:xfrm flipH="1">
            <a:off x="3910600" y="1746715"/>
            <a:ext cx="1181518" cy="26798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990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ygA_PerleyNRA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180" y="5080537"/>
            <a:ext cx="2461701" cy="14066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Multi – frequency VLBI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958947" y="1592826"/>
            <a:ext cx="7243926" cy="512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Cores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Survey </a:t>
            </a: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follow up</a:t>
            </a:r>
            <a:r>
              <a:rPr lang="en-US" sz="1600" dirty="0" smtClean="0">
                <a:latin typeface="Baskerville" charset="0"/>
                <a:cs typeface="Baskerville" charset="0"/>
              </a:rPr>
              <a:t>: AGN 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and/or</a:t>
            </a:r>
            <a:r>
              <a:rPr lang="en-US" sz="1600" dirty="0" smtClean="0">
                <a:latin typeface="Baskerville" charset="0"/>
                <a:cs typeface="Baskerville" charset="0"/>
              </a:rPr>
              <a:t> SF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>
                <a:solidFill>
                  <a:srgbClr val="0000FF"/>
                </a:solidFill>
                <a:latin typeface="Baskerville" charset="0"/>
                <a:cs typeface="Baskerville" charset="0"/>
              </a:rPr>
              <a:t>S</a:t>
            </a: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elf – absorption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latin typeface="Baskerville" charset="0"/>
                <a:cs typeface="Baskerville" charset="0"/>
              </a:rPr>
              <a:t>AGN energetics and feedback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>
                <a:latin typeface="Baskerville" charset="0"/>
                <a:cs typeface="Baskerville" charset="0"/>
              </a:rPr>
              <a:t>G</a:t>
            </a:r>
            <a:r>
              <a:rPr lang="en-US" sz="1600" dirty="0" smtClean="0">
                <a:latin typeface="Baskerville" charset="0"/>
                <a:cs typeface="Baskerville" charset="0"/>
              </a:rPr>
              <a:t>eodesy</a:t>
            </a:r>
            <a:endParaRPr lang="en-US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Jets</a:t>
            </a:r>
            <a:endParaRPr lang="en-US" sz="2000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Composition</a:t>
            </a:r>
            <a:r>
              <a:rPr lang="en-US" sz="1600" dirty="0" smtClean="0">
                <a:latin typeface="Baskerville" charset="0"/>
                <a:cs typeface="Baskerville" charset="0"/>
              </a:rPr>
              <a:t>: Faraday depolarization, jet powers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Propagation</a:t>
            </a:r>
            <a:r>
              <a:rPr lang="en-US" sz="1600" dirty="0" smtClean="0">
                <a:latin typeface="Baskerville" charset="0"/>
                <a:cs typeface="Baskerville" charset="0"/>
              </a:rPr>
              <a:t> + interaction: KHI, entrainment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latin typeface="Baskerville" charset="0"/>
                <a:cs typeface="Baskerville" charset="0"/>
              </a:rPr>
              <a:t>Physics</a:t>
            </a:r>
            <a:r>
              <a:rPr lang="en-US" sz="1600" dirty="0" smtClean="0">
                <a:latin typeface="Baskerville" charset="0"/>
                <a:cs typeface="Baskerville" charset="0"/>
              </a:rPr>
              <a:t>: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 B</a:t>
            </a:r>
            <a:r>
              <a:rPr lang="en-US" sz="1600" dirty="0" smtClean="0">
                <a:latin typeface="Baskerville" charset="0"/>
                <a:cs typeface="Baskerville" charset="0"/>
              </a:rPr>
              <a:t>-field,</a:t>
            </a:r>
            <a:r>
              <a:rPr lang="en-US" sz="1600" dirty="0">
                <a:latin typeface="Baskerville" charset="0"/>
                <a:cs typeface="Baskerville" charset="0"/>
              </a:rPr>
              <a:t> </a:t>
            </a:r>
            <a:r>
              <a:rPr lang="en-US" sz="1600" dirty="0" smtClean="0">
                <a:latin typeface="Baskerville" charset="0"/>
                <a:cs typeface="Baskerville" charset="0"/>
              </a:rPr>
              <a:t>central engine modulation,</a:t>
            </a:r>
          </a:p>
          <a:p>
            <a:pPr marL="457200" lvl="1" indent="0">
              <a:spcBef>
                <a:spcPct val="20000"/>
              </a:spcBef>
            </a:pPr>
            <a:r>
              <a:rPr lang="en-US" sz="1600" dirty="0">
                <a:latin typeface="Baskerville" charset="0"/>
                <a:cs typeface="Baskerville" charset="0"/>
              </a:rPr>
              <a:t>	</a:t>
            </a:r>
            <a:r>
              <a:rPr lang="en-US" sz="1600" dirty="0" smtClean="0">
                <a:latin typeface="Baskerville" charset="0"/>
                <a:cs typeface="Baskerville" charset="0"/>
              </a:rPr>
              <a:t>	standing shocks, binary BHs…</a:t>
            </a:r>
            <a:endParaRPr lang="en-US" sz="1600" dirty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Lobes</a:t>
            </a:r>
            <a:endParaRPr lang="en-US" sz="2000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Ageing</a:t>
            </a:r>
            <a:r>
              <a:rPr lang="en-US" sz="1600" dirty="0" smtClean="0">
                <a:latin typeface="Baskerville" charset="0"/>
                <a:cs typeface="Baskerville" charset="0"/>
              </a:rPr>
              <a:t>: backflow + large-scale dynamics</a:t>
            </a:r>
            <a:endParaRPr lang="en-US" sz="2000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Hotspots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16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AGN </a:t>
            </a:r>
            <a:r>
              <a:rPr lang="en-US" sz="1600" b="1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energetics</a:t>
            </a:r>
            <a:endParaRPr lang="en-US" sz="2000" b="1" dirty="0" smtClean="0">
              <a:solidFill>
                <a:srgbClr val="0000FF"/>
              </a:solidFill>
              <a:latin typeface="Baskerville" charset="0"/>
              <a:cs typeface="Baskerville" charset="0"/>
            </a:endParaRPr>
          </a:p>
        </p:txBody>
      </p:sp>
      <p:pic>
        <p:nvPicPr>
          <p:cNvPr id="3" name="Picture 2" descr="0637_jet_GodfreyEA1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733" y="3299427"/>
            <a:ext cx="1784148" cy="1185254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6822054" y="4484681"/>
            <a:ext cx="17526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latin typeface="+mn-lt"/>
                <a:cs typeface="Baskerville" charset="0"/>
              </a:rPr>
              <a:t>Godfrey et al. 2012, </a:t>
            </a:r>
            <a:r>
              <a:rPr lang="en-US" sz="800" dirty="0" err="1" smtClean="0">
                <a:latin typeface="+mn-lt"/>
                <a:cs typeface="Baskerville" charset="0"/>
              </a:rPr>
              <a:t>ApJ</a:t>
            </a:r>
            <a:r>
              <a:rPr lang="en-US" sz="800" dirty="0" smtClean="0">
                <a:latin typeface="+mn-lt"/>
                <a:cs typeface="Baskerville" charset="0"/>
              </a:rPr>
              <a:t> 758, 27 </a:t>
            </a:r>
            <a:endParaRPr lang="en-US" sz="800" dirty="0">
              <a:latin typeface="+mn-lt"/>
              <a:cs typeface="Baskerville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7269945" y="6237052"/>
            <a:ext cx="17526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smtClean="0">
                <a:solidFill>
                  <a:schemeClr val="bg1"/>
                </a:solidFill>
                <a:latin typeface="+mn-lt"/>
                <a:cs typeface="Baskerville" charset="0"/>
              </a:rPr>
              <a:t>Image: R. </a:t>
            </a:r>
            <a:r>
              <a:rPr lang="en-US" sz="800" dirty="0" err="1" smtClean="0">
                <a:solidFill>
                  <a:schemeClr val="bg1"/>
                </a:solidFill>
                <a:latin typeface="+mn-lt"/>
                <a:cs typeface="Baskerville" charset="0"/>
              </a:rPr>
              <a:t>Perley</a:t>
            </a:r>
            <a:r>
              <a:rPr lang="en-US" sz="800" dirty="0" smtClean="0">
                <a:solidFill>
                  <a:schemeClr val="bg1"/>
                </a:solidFill>
                <a:latin typeface="+mn-lt"/>
                <a:cs typeface="Baskerville" charset="0"/>
              </a:rPr>
              <a:t> / NRAO</a:t>
            </a:r>
            <a:endParaRPr lang="en-US" sz="800" dirty="0">
              <a:solidFill>
                <a:schemeClr val="bg1"/>
              </a:solidFill>
              <a:latin typeface="+mn-lt"/>
              <a:cs typeface="Baskerville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7200" y="2328565"/>
            <a:ext cx="2637480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f</a:t>
            </a:r>
            <a:r>
              <a:rPr lang="en-US" sz="1400" dirty="0" smtClean="0"/>
              <a:t>requency – dependent core shift</a:t>
            </a:r>
            <a:endParaRPr lang="en-US" sz="1400" dirty="0"/>
          </a:p>
        </p:txBody>
      </p:sp>
      <p:cxnSp>
        <p:nvCxnSpPr>
          <p:cNvPr id="12" name="Straight Arrow Connector 11"/>
          <p:cNvCxnSpPr>
            <a:stCxn id="11" idx="1"/>
          </p:cNvCxnSpPr>
          <p:nvPr/>
        </p:nvCxnSpPr>
        <p:spPr>
          <a:xfrm flipH="1">
            <a:off x="3737162" y="2482454"/>
            <a:ext cx="145003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12374" y="6267830"/>
            <a:ext cx="1211658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s</a:t>
            </a:r>
            <a:r>
              <a:rPr lang="en-US" sz="1400" dirty="0" smtClean="0"/>
              <a:t>pectral index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540101" y="5985695"/>
            <a:ext cx="0" cy="280555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0488" y="4998064"/>
            <a:ext cx="1413135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b</a:t>
            </a:r>
            <a:r>
              <a:rPr lang="en-US" sz="1400" dirty="0" smtClean="0"/>
              <a:t>reak frequency</a:t>
            </a:r>
            <a:endParaRPr lang="en-US" sz="1400" dirty="0"/>
          </a:p>
        </p:txBody>
      </p:sp>
      <p:cxnSp>
        <p:nvCxnSpPr>
          <p:cNvPr id="25" name="Straight Arrow Connector 24"/>
          <p:cNvCxnSpPr>
            <a:stCxn id="24" idx="3"/>
          </p:cNvCxnSpPr>
          <p:nvPr/>
        </p:nvCxnSpPr>
        <p:spPr>
          <a:xfrm>
            <a:off x="1503623" y="5151953"/>
            <a:ext cx="452547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28659" y="2991650"/>
            <a:ext cx="1579987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</a:t>
            </a:r>
            <a:r>
              <a:rPr lang="en-US" sz="1400" dirty="0" smtClean="0"/>
              <a:t>otation measures</a:t>
            </a:r>
            <a:endParaRPr lang="en-US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4828659" y="3299428"/>
            <a:ext cx="506131" cy="248191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10178" y="1592826"/>
            <a:ext cx="3012381" cy="30777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GPS sources: turnover frequency </a:t>
            </a:r>
            <a:r>
              <a:rPr lang="en-US" sz="1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1400" dirty="0" smtClean="0"/>
              <a:t> </a:t>
            </a:r>
            <a:r>
              <a:rPr lang="en-US" sz="1400" i="1" dirty="0" smtClean="0"/>
              <a:t>z</a:t>
            </a:r>
            <a:endParaRPr lang="en-US" sz="1400" i="1" dirty="0"/>
          </a:p>
        </p:txBody>
      </p:sp>
      <p:cxnSp>
        <p:nvCxnSpPr>
          <p:cNvPr id="35" name="Straight Arrow Connector 34"/>
          <p:cNvCxnSpPr>
            <a:stCxn id="34" idx="1"/>
          </p:cNvCxnSpPr>
          <p:nvPr/>
        </p:nvCxnSpPr>
        <p:spPr>
          <a:xfrm flipH="1">
            <a:off x="4828660" y="1746715"/>
            <a:ext cx="1181518" cy="26798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 rot="10562166">
            <a:off x="1515781" y="2279340"/>
            <a:ext cx="2505903" cy="382605"/>
          </a:xfrm>
          <a:custGeom>
            <a:avLst/>
            <a:gdLst>
              <a:gd name="connsiteX0" fmla="*/ 895350 w 2514600"/>
              <a:gd name="connsiteY0" fmla="*/ 0 h 3219450"/>
              <a:gd name="connsiteX1" fmla="*/ 2317750 w 2514600"/>
              <a:gd name="connsiteY1" fmla="*/ 1320800 h 3219450"/>
              <a:gd name="connsiteX2" fmla="*/ 2076450 w 2514600"/>
              <a:gd name="connsiteY2" fmla="*/ 2959100 h 3219450"/>
              <a:gd name="connsiteX3" fmla="*/ 260350 w 2514600"/>
              <a:gd name="connsiteY3" fmla="*/ 2882900 h 3219450"/>
              <a:gd name="connsiteX4" fmla="*/ 514350 w 2514600"/>
              <a:gd name="connsiteY4" fmla="*/ 952500 h 3219450"/>
              <a:gd name="connsiteX5" fmla="*/ 2228850 w 2514600"/>
              <a:gd name="connsiteY5" fmla="*/ 520700 h 321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4600" h="3219450">
                <a:moveTo>
                  <a:pt x="895350" y="0"/>
                </a:moveTo>
                <a:cubicBezTo>
                  <a:pt x="1508125" y="413808"/>
                  <a:pt x="2120900" y="827617"/>
                  <a:pt x="2317750" y="1320800"/>
                </a:cubicBezTo>
                <a:cubicBezTo>
                  <a:pt x="2514600" y="1813983"/>
                  <a:pt x="2419350" y="2698750"/>
                  <a:pt x="2076450" y="2959100"/>
                </a:cubicBezTo>
                <a:cubicBezTo>
                  <a:pt x="1733550" y="3219450"/>
                  <a:pt x="520700" y="3217333"/>
                  <a:pt x="260350" y="2882900"/>
                </a:cubicBezTo>
                <a:cubicBezTo>
                  <a:pt x="0" y="2548467"/>
                  <a:pt x="186267" y="1346200"/>
                  <a:pt x="514350" y="952500"/>
                </a:cubicBezTo>
                <a:cubicBezTo>
                  <a:pt x="842433" y="558800"/>
                  <a:pt x="2228850" y="520700"/>
                  <a:pt x="2228850" y="52070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Freeform 20"/>
          <p:cNvSpPr/>
          <p:nvPr/>
        </p:nvSpPr>
        <p:spPr>
          <a:xfrm rot="10800000">
            <a:off x="1435563" y="5433377"/>
            <a:ext cx="1899359" cy="282696"/>
          </a:xfrm>
          <a:custGeom>
            <a:avLst/>
            <a:gdLst>
              <a:gd name="connsiteX0" fmla="*/ 895350 w 2514600"/>
              <a:gd name="connsiteY0" fmla="*/ 0 h 3219450"/>
              <a:gd name="connsiteX1" fmla="*/ 2317750 w 2514600"/>
              <a:gd name="connsiteY1" fmla="*/ 1320800 h 3219450"/>
              <a:gd name="connsiteX2" fmla="*/ 2076450 w 2514600"/>
              <a:gd name="connsiteY2" fmla="*/ 2959100 h 3219450"/>
              <a:gd name="connsiteX3" fmla="*/ 260350 w 2514600"/>
              <a:gd name="connsiteY3" fmla="*/ 2882900 h 3219450"/>
              <a:gd name="connsiteX4" fmla="*/ 514350 w 2514600"/>
              <a:gd name="connsiteY4" fmla="*/ 952500 h 3219450"/>
              <a:gd name="connsiteX5" fmla="*/ 2228850 w 2514600"/>
              <a:gd name="connsiteY5" fmla="*/ 520700 h 321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4600" h="3219450">
                <a:moveTo>
                  <a:pt x="895350" y="0"/>
                </a:moveTo>
                <a:cubicBezTo>
                  <a:pt x="1508125" y="413808"/>
                  <a:pt x="2120900" y="827617"/>
                  <a:pt x="2317750" y="1320800"/>
                </a:cubicBezTo>
                <a:cubicBezTo>
                  <a:pt x="2514600" y="1813983"/>
                  <a:pt x="2419350" y="2698750"/>
                  <a:pt x="2076450" y="2959100"/>
                </a:cubicBezTo>
                <a:cubicBezTo>
                  <a:pt x="1733550" y="3219450"/>
                  <a:pt x="520700" y="3217333"/>
                  <a:pt x="260350" y="2882900"/>
                </a:cubicBezTo>
                <a:cubicBezTo>
                  <a:pt x="0" y="2548467"/>
                  <a:pt x="186267" y="1346200"/>
                  <a:pt x="514350" y="952500"/>
                </a:cubicBezTo>
                <a:cubicBezTo>
                  <a:pt x="842433" y="558800"/>
                  <a:pt x="2228850" y="520700"/>
                  <a:pt x="2228850" y="52070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9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133180" y="4226559"/>
            <a:ext cx="462759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/>
              <a:t>Step 1</a:t>
            </a:r>
            <a:r>
              <a:rPr lang="en-US" sz="1600" dirty="0"/>
              <a:t> : relate other variables to </a:t>
            </a:r>
            <a:r>
              <a:rPr lang="en-US" sz="1600" b="1" i="1" dirty="0"/>
              <a:t>B</a:t>
            </a:r>
            <a:r>
              <a:rPr lang="en-US" sz="1600" dirty="0"/>
              <a:t> (</a:t>
            </a:r>
            <a:r>
              <a:rPr lang="en-US" sz="1600" dirty="0" err="1"/>
              <a:t>equipartition</a:t>
            </a:r>
            <a:r>
              <a:rPr lang="en-US" sz="1600" dirty="0"/>
              <a:t>)</a:t>
            </a:r>
          </a:p>
          <a:p>
            <a:pPr eaLnBrk="1" hangingPunct="1"/>
            <a:endParaRPr lang="en-US" sz="1600" i="1" dirty="0"/>
          </a:p>
          <a:p>
            <a:pPr eaLnBrk="1" hangingPunct="1"/>
            <a:r>
              <a:rPr lang="en-US" sz="1600" b="1" dirty="0"/>
              <a:t>Step 2</a:t>
            </a:r>
            <a:r>
              <a:rPr lang="en-US" sz="1600" dirty="0"/>
              <a:t> : find </a:t>
            </a:r>
            <a:r>
              <a:rPr lang="en-US" sz="1600" b="1" i="1" dirty="0"/>
              <a:t>B</a:t>
            </a:r>
            <a:r>
              <a:rPr lang="en-US" sz="1600" dirty="0"/>
              <a:t> from core </a:t>
            </a:r>
            <a:r>
              <a:rPr lang="en-US" sz="1600" dirty="0" smtClean="0"/>
              <a:t>shift</a:t>
            </a:r>
          </a:p>
          <a:p>
            <a:pPr eaLnBrk="1" hangingPunct="1"/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Core shift jet powers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3" descr="KovalevEA08_corePositionsCartoo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288" b="-4288"/>
          <a:stretch>
            <a:fillRect/>
          </a:stretch>
        </p:blipFill>
        <p:spPr>
          <a:xfrm>
            <a:off x="5387050" y="1376967"/>
            <a:ext cx="3244684" cy="1784451"/>
          </a:xfrm>
          <a:prstGeom prst="rect">
            <a:avLst/>
          </a:prstGeom>
        </p:spPr>
      </p:pic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7009392" y="3169360"/>
            <a:ext cx="167740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 dirty="0" err="1" smtClean="0">
                <a:latin typeface="+mn-lt"/>
                <a:cs typeface="Baskerville" charset="0"/>
              </a:rPr>
              <a:t>Kovalev</a:t>
            </a:r>
            <a:r>
              <a:rPr lang="en-US" sz="800" dirty="0" smtClean="0">
                <a:latin typeface="+mn-lt"/>
                <a:cs typeface="Baskerville" charset="0"/>
              </a:rPr>
              <a:t> </a:t>
            </a:r>
            <a:r>
              <a:rPr lang="en-US" sz="800" dirty="0">
                <a:latin typeface="+mn-lt"/>
                <a:cs typeface="Baskerville" charset="0"/>
              </a:rPr>
              <a:t>et al. 2008, A&amp;A 383, 759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35946" y="1892963"/>
            <a:ext cx="4411987" cy="953888"/>
            <a:chOff x="1143000" y="3397525"/>
            <a:chExt cx="6858000" cy="1482725"/>
          </a:xfrm>
        </p:grpSpPr>
        <p:graphicFrame>
          <p:nvGraphicFramePr>
            <p:cNvPr id="11" name="Content Placeholder 3"/>
            <p:cNvGraphicFramePr>
              <a:graphicFrameLocks noGrp="1" noChangeAspect="1"/>
            </p:cNvGraphicFramePr>
            <p:nvPr>
              <p:ph idx="1"/>
              <p:extLst>
                <p:ext uri="{D42A27DB-BD31-4B8C-83A1-F6EECF244321}">
                  <p14:modId xmlns:p14="http://schemas.microsoft.com/office/powerpoint/2010/main" val="4275971759"/>
                </p:ext>
              </p:extLst>
            </p:nvPr>
          </p:nvGraphicFramePr>
          <p:xfrm>
            <a:off x="1143000" y="3445150"/>
            <a:ext cx="6858000" cy="987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0" name="Equation" r:id="rId6" imgW="3175000" imgH="457200" progId="Equation.3">
                    <p:embed/>
                  </p:oleObj>
                </mc:Choice>
                <mc:Fallback>
                  <p:oleObj name="Equation" r:id="rId6" imgW="31750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3000" y="3445150"/>
                          <a:ext cx="6858000" cy="9874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Freeform 11"/>
            <p:cNvSpPr/>
            <p:nvPr/>
          </p:nvSpPr>
          <p:spPr>
            <a:xfrm rot="11114033">
              <a:off x="2787650" y="3426100"/>
              <a:ext cx="1714500" cy="1412875"/>
            </a:xfrm>
            <a:custGeom>
              <a:avLst/>
              <a:gdLst>
                <a:gd name="connsiteX0" fmla="*/ 895350 w 2514600"/>
                <a:gd name="connsiteY0" fmla="*/ 0 h 3219450"/>
                <a:gd name="connsiteX1" fmla="*/ 2317750 w 2514600"/>
                <a:gd name="connsiteY1" fmla="*/ 1320800 h 3219450"/>
                <a:gd name="connsiteX2" fmla="*/ 2076450 w 2514600"/>
                <a:gd name="connsiteY2" fmla="*/ 2959100 h 3219450"/>
                <a:gd name="connsiteX3" fmla="*/ 260350 w 2514600"/>
                <a:gd name="connsiteY3" fmla="*/ 2882900 h 3219450"/>
                <a:gd name="connsiteX4" fmla="*/ 514350 w 2514600"/>
                <a:gd name="connsiteY4" fmla="*/ 952500 h 3219450"/>
                <a:gd name="connsiteX5" fmla="*/ 2228850 w 2514600"/>
                <a:gd name="connsiteY5" fmla="*/ 520700 h 321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4600" h="3219450">
                  <a:moveTo>
                    <a:pt x="895350" y="0"/>
                  </a:moveTo>
                  <a:cubicBezTo>
                    <a:pt x="1508125" y="413808"/>
                    <a:pt x="2120900" y="827617"/>
                    <a:pt x="2317750" y="1320800"/>
                  </a:cubicBezTo>
                  <a:cubicBezTo>
                    <a:pt x="2514600" y="1813983"/>
                    <a:pt x="2419350" y="2698750"/>
                    <a:pt x="2076450" y="2959100"/>
                  </a:cubicBezTo>
                  <a:cubicBezTo>
                    <a:pt x="1733550" y="3219450"/>
                    <a:pt x="520700" y="3217333"/>
                    <a:pt x="260350" y="2882900"/>
                  </a:cubicBezTo>
                  <a:cubicBezTo>
                    <a:pt x="0" y="2548467"/>
                    <a:pt x="186267" y="1346200"/>
                    <a:pt x="514350" y="952500"/>
                  </a:cubicBezTo>
                  <a:cubicBezTo>
                    <a:pt x="842433" y="558800"/>
                    <a:pt x="2228850" y="520700"/>
                    <a:pt x="2228850" y="52070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 rot="11114033">
              <a:off x="5291138" y="3397525"/>
              <a:ext cx="2701925" cy="1412875"/>
            </a:xfrm>
            <a:custGeom>
              <a:avLst/>
              <a:gdLst>
                <a:gd name="connsiteX0" fmla="*/ 895350 w 2514600"/>
                <a:gd name="connsiteY0" fmla="*/ 0 h 3219450"/>
                <a:gd name="connsiteX1" fmla="*/ 2317750 w 2514600"/>
                <a:gd name="connsiteY1" fmla="*/ 1320800 h 3219450"/>
                <a:gd name="connsiteX2" fmla="*/ 2076450 w 2514600"/>
                <a:gd name="connsiteY2" fmla="*/ 2959100 h 3219450"/>
                <a:gd name="connsiteX3" fmla="*/ 260350 w 2514600"/>
                <a:gd name="connsiteY3" fmla="*/ 2882900 h 3219450"/>
                <a:gd name="connsiteX4" fmla="*/ 514350 w 2514600"/>
                <a:gd name="connsiteY4" fmla="*/ 952500 h 3219450"/>
                <a:gd name="connsiteX5" fmla="*/ 2228850 w 2514600"/>
                <a:gd name="connsiteY5" fmla="*/ 520700 h 321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4600" h="3219450">
                  <a:moveTo>
                    <a:pt x="895350" y="0"/>
                  </a:moveTo>
                  <a:cubicBezTo>
                    <a:pt x="1508125" y="413808"/>
                    <a:pt x="2120900" y="827617"/>
                    <a:pt x="2317750" y="1320800"/>
                  </a:cubicBezTo>
                  <a:cubicBezTo>
                    <a:pt x="2514600" y="1813983"/>
                    <a:pt x="2419350" y="2698750"/>
                    <a:pt x="2076450" y="2959100"/>
                  </a:cubicBezTo>
                  <a:cubicBezTo>
                    <a:pt x="1733550" y="3219450"/>
                    <a:pt x="520700" y="3217333"/>
                    <a:pt x="260350" y="2882900"/>
                  </a:cubicBezTo>
                  <a:cubicBezTo>
                    <a:pt x="0" y="2548467"/>
                    <a:pt x="186267" y="1346200"/>
                    <a:pt x="514350" y="952500"/>
                  </a:cubicBezTo>
                  <a:cubicBezTo>
                    <a:pt x="842433" y="558800"/>
                    <a:pt x="2228850" y="520700"/>
                    <a:pt x="2228850" y="52070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 rot="11114033">
              <a:off x="4659313" y="3467375"/>
              <a:ext cx="579437" cy="1412875"/>
            </a:xfrm>
            <a:custGeom>
              <a:avLst/>
              <a:gdLst>
                <a:gd name="connsiteX0" fmla="*/ 895350 w 2514600"/>
                <a:gd name="connsiteY0" fmla="*/ 0 h 3219450"/>
                <a:gd name="connsiteX1" fmla="*/ 2317750 w 2514600"/>
                <a:gd name="connsiteY1" fmla="*/ 1320800 h 3219450"/>
                <a:gd name="connsiteX2" fmla="*/ 2076450 w 2514600"/>
                <a:gd name="connsiteY2" fmla="*/ 2959100 h 3219450"/>
                <a:gd name="connsiteX3" fmla="*/ 260350 w 2514600"/>
                <a:gd name="connsiteY3" fmla="*/ 2882900 h 3219450"/>
                <a:gd name="connsiteX4" fmla="*/ 514350 w 2514600"/>
                <a:gd name="connsiteY4" fmla="*/ 952500 h 3219450"/>
                <a:gd name="connsiteX5" fmla="*/ 2228850 w 2514600"/>
                <a:gd name="connsiteY5" fmla="*/ 520700 h 3219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4600" h="3219450">
                  <a:moveTo>
                    <a:pt x="895350" y="0"/>
                  </a:moveTo>
                  <a:cubicBezTo>
                    <a:pt x="1508125" y="413808"/>
                    <a:pt x="2120900" y="827617"/>
                    <a:pt x="2317750" y="1320800"/>
                  </a:cubicBezTo>
                  <a:cubicBezTo>
                    <a:pt x="2514600" y="1813983"/>
                    <a:pt x="2419350" y="2698750"/>
                    <a:pt x="2076450" y="2959100"/>
                  </a:cubicBezTo>
                  <a:cubicBezTo>
                    <a:pt x="1733550" y="3219450"/>
                    <a:pt x="520700" y="3217333"/>
                    <a:pt x="260350" y="2882900"/>
                  </a:cubicBezTo>
                  <a:cubicBezTo>
                    <a:pt x="0" y="2548467"/>
                    <a:pt x="186267" y="1346200"/>
                    <a:pt x="514350" y="952500"/>
                  </a:cubicBezTo>
                  <a:cubicBezTo>
                    <a:pt x="842433" y="558800"/>
                    <a:pt x="2228850" y="520700"/>
                    <a:pt x="2228850" y="52070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5" name="TextBox 8"/>
          <p:cNvSpPr txBox="1">
            <a:spLocks noChangeArrowheads="1"/>
          </p:cNvSpPr>
          <p:nvPr/>
        </p:nvSpPr>
        <p:spPr bwMode="auto">
          <a:xfrm>
            <a:off x="314325" y="3317605"/>
            <a:ext cx="12350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 particles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1117600" y="2885805"/>
            <a:ext cx="576262" cy="2873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1782755" y="3458893"/>
            <a:ext cx="947737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 B-field</a:t>
            </a:r>
          </a:p>
        </p:txBody>
      </p:sp>
      <p:cxnSp>
        <p:nvCxnSpPr>
          <p:cNvPr id="18" name="Straight Arrow Connector 17"/>
          <p:cNvCxnSpPr>
            <a:stCxn id="17" idx="0"/>
          </p:cNvCxnSpPr>
          <p:nvPr/>
        </p:nvCxnSpPr>
        <p:spPr>
          <a:xfrm rot="5400000" flipH="1" flipV="1">
            <a:off x="1998655" y="3000105"/>
            <a:ext cx="717550" cy="200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4"/>
          <p:cNvSpPr txBox="1">
            <a:spLocks noChangeArrowheads="1"/>
          </p:cNvSpPr>
          <p:nvPr/>
        </p:nvSpPr>
        <p:spPr bwMode="auto">
          <a:xfrm>
            <a:off x="2953429" y="3604942"/>
            <a:ext cx="1243012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 rest mass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16200000" flipV="1">
            <a:off x="3109004" y="3033442"/>
            <a:ext cx="86360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6033750" y="6423465"/>
            <a:ext cx="2597984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dirty="0">
                <a:solidFill>
                  <a:srgbClr val="0000FF"/>
                </a:solidFill>
                <a:latin typeface="Baskerville" charset="0"/>
                <a:cs typeface="Baskerville" charset="0"/>
              </a:rPr>
              <a:t>Shabala+ 2012</a:t>
            </a:r>
            <a:r>
              <a:rPr lang="en-US" sz="14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, </a:t>
            </a:r>
            <a:r>
              <a:rPr lang="en-US" sz="1400" dirty="0" err="1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ApJ</a:t>
            </a:r>
            <a:r>
              <a:rPr lang="en-US" sz="14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 756, 161</a:t>
            </a:r>
            <a:endParaRPr lang="en-US" sz="1400" dirty="0">
              <a:solidFill>
                <a:srgbClr val="0000FF"/>
              </a:solidFill>
              <a:latin typeface="Baskerville" charset="0"/>
              <a:cs typeface="Baskerville" charset="0"/>
            </a:endParaRPr>
          </a:p>
        </p:txBody>
      </p: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475142" y="5168252"/>
            <a:ext cx="41055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Wingdings" charset="0"/>
                <a:cs typeface="Wingdings" charset="0"/>
                <a:sym typeface="Wingdings" charset="0"/>
              </a:rPr>
              <a:t></a:t>
            </a:r>
            <a:r>
              <a:rPr lang="en-US" sz="1600" dirty="0" smtClean="0">
                <a:sym typeface="Wingdings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sym typeface="Wingdings" charset="0"/>
              </a:rPr>
              <a:t>Jet power</a:t>
            </a:r>
          </a:p>
          <a:p>
            <a:pPr eaLnBrk="1" hangingPunct="1"/>
            <a:endParaRPr lang="en-US" sz="800" dirty="0" smtClean="0"/>
          </a:p>
          <a:p>
            <a:pPr eaLnBrk="1" hangingPunct="1"/>
            <a:r>
              <a:rPr lang="en-US" sz="1600" dirty="0" smtClean="0"/>
              <a:t>Weak </a:t>
            </a:r>
            <a:r>
              <a:rPr lang="en-US" sz="1600" dirty="0"/>
              <a:t>jets at high </a:t>
            </a:r>
            <a:r>
              <a:rPr lang="en-US" sz="1600" i="1" dirty="0"/>
              <a:t>z</a:t>
            </a:r>
            <a:r>
              <a:rPr lang="en-US" sz="1600" dirty="0"/>
              <a:t> are Doppler boosted</a:t>
            </a:r>
          </a:p>
          <a:p>
            <a:pPr eaLnBrk="1" hangingPunct="1"/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475142" y="6073290"/>
            <a:ext cx="3205362" cy="6579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r>
              <a:rPr lang="en-US" sz="1600" b="1" dirty="0" smtClean="0">
                <a:latin typeface="Baskerville" charset="0"/>
                <a:cs typeface="Baskerville" charset="0"/>
              </a:rPr>
              <a:t>LBA </a:t>
            </a:r>
            <a:r>
              <a:rPr lang="en-US" sz="1600" dirty="0" smtClean="0">
                <a:latin typeface="Baskerville" charset="0"/>
                <a:cs typeface="Baskerville" charset="0"/>
              </a:rPr>
              <a:t>v469: 	core shifts </a:t>
            </a:r>
            <a:r>
              <a:rPr lang="en-US" sz="1600" i="1" dirty="0" smtClean="0">
                <a:latin typeface="Baskerville" charset="0"/>
                <a:cs typeface="Baskerville" charset="0"/>
              </a:rPr>
              <a:t>without</a:t>
            </a:r>
          </a:p>
          <a:p>
            <a:pPr marL="57150" indent="0">
              <a:buNone/>
            </a:pPr>
            <a:r>
              <a:rPr lang="en-US" sz="1600" dirty="0">
                <a:latin typeface="Baskerville" charset="0"/>
                <a:cs typeface="Baskerville" charset="0"/>
              </a:rPr>
              <a:t>	</a:t>
            </a:r>
            <a:r>
              <a:rPr lang="en-US" sz="1600" dirty="0" smtClean="0">
                <a:latin typeface="Baskerville" charset="0"/>
                <a:cs typeface="Baskerville" charset="0"/>
              </a:rPr>
              <a:t>		optically thin jets</a:t>
            </a:r>
            <a:endParaRPr lang="en-US" sz="1600" dirty="0">
              <a:latin typeface="Baskerville" charset="0"/>
              <a:cs typeface="Baskerville" charset="0"/>
            </a:endParaRPr>
          </a:p>
        </p:txBody>
      </p:sp>
      <p:pic>
        <p:nvPicPr>
          <p:cNvPr id="27" name="Content Placeholder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5482127" y="1438719"/>
            <a:ext cx="4572648" cy="591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82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143643" y="4402889"/>
            <a:ext cx="46275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 smtClean="0"/>
              <a:t>Hotspot size + luminosity + spectral index</a:t>
            </a:r>
          </a:p>
          <a:p>
            <a:pPr eaLnBrk="1" hangingPunct="1"/>
            <a:endParaRPr lang="en-US" sz="1600" i="1" dirty="0"/>
          </a:p>
          <a:p>
            <a:pPr eaLnBrk="1" hangingPunct="1"/>
            <a:r>
              <a:rPr lang="en-US" sz="1600" dirty="0" smtClean="0">
                <a:latin typeface="Wingdings" charset="0"/>
                <a:cs typeface="Wingdings" charset="0"/>
                <a:sym typeface="Wingdings" charset="0"/>
              </a:rPr>
              <a:t></a:t>
            </a:r>
            <a:r>
              <a:rPr lang="en-US" sz="1600" dirty="0" smtClean="0">
                <a:sym typeface="Wingdings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sym typeface="Wingdings" charset="0"/>
              </a:rPr>
              <a:t>Jet power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Hotspot jet powers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135379"/>
              </p:ext>
            </p:extLst>
          </p:nvPr>
        </p:nvGraphicFramePr>
        <p:xfrm>
          <a:off x="966788" y="1924050"/>
          <a:ext cx="27511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Equation" r:id="rId5" imgW="990600" imgH="228600" progId="Equation.3">
                  <p:embed/>
                </p:oleObj>
              </mc:Choice>
              <mc:Fallback>
                <p:oleObj name="Equation" r:id="rId5" imgW="990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8" y="1924050"/>
                        <a:ext cx="2751137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/>
          <p:cNvSpPr/>
          <p:nvPr/>
        </p:nvSpPr>
        <p:spPr>
          <a:xfrm rot="11114033">
            <a:off x="2804461" y="1895671"/>
            <a:ext cx="1011775" cy="873031"/>
          </a:xfrm>
          <a:custGeom>
            <a:avLst/>
            <a:gdLst>
              <a:gd name="connsiteX0" fmla="*/ 895350 w 2514600"/>
              <a:gd name="connsiteY0" fmla="*/ 0 h 3219450"/>
              <a:gd name="connsiteX1" fmla="*/ 2317750 w 2514600"/>
              <a:gd name="connsiteY1" fmla="*/ 1320800 h 3219450"/>
              <a:gd name="connsiteX2" fmla="*/ 2076450 w 2514600"/>
              <a:gd name="connsiteY2" fmla="*/ 2959100 h 3219450"/>
              <a:gd name="connsiteX3" fmla="*/ 260350 w 2514600"/>
              <a:gd name="connsiteY3" fmla="*/ 2882900 h 3219450"/>
              <a:gd name="connsiteX4" fmla="*/ 514350 w 2514600"/>
              <a:gd name="connsiteY4" fmla="*/ 952500 h 3219450"/>
              <a:gd name="connsiteX5" fmla="*/ 2228850 w 2514600"/>
              <a:gd name="connsiteY5" fmla="*/ 520700 h 321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4600" h="3219450">
                <a:moveTo>
                  <a:pt x="895350" y="0"/>
                </a:moveTo>
                <a:cubicBezTo>
                  <a:pt x="1508125" y="413808"/>
                  <a:pt x="2120900" y="827617"/>
                  <a:pt x="2317750" y="1320800"/>
                </a:cubicBezTo>
                <a:cubicBezTo>
                  <a:pt x="2514600" y="1813983"/>
                  <a:pt x="2419350" y="2698750"/>
                  <a:pt x="2076450" y="2959100"/>
                </a:cubicBezTo>
                <a:cubicBezTo>
                  <a:pt x="1733550" y="3219450"/>
                  <a:pt x="520700" y="3217333"/>
                  <a:pt x="260350" y="2882900"/>
                </a:cubicBezTo>
                <a:cubicBezTo>
                  <a:pt x="0" y="2548467"/>
                  <a:pt x="186267" y="1346200"/>
                  <a:pt x="514350" y="952500"/>
                </a:cubicBezTo>
                <a:cubicBezTo>
                  <a:pt x="842433" y="558800"/>
                  <a:pt x="2228850" y="520700"/>
                  <a:pt x="2228850" y="52070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3002014" y="3428564"/>
            <a:ext cx="1703866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s</a:t>
            </a:r>
            <a:r>
              <a:rPr lang="en-US" sz="1800" dirty="0" smtClean="0"/>
              <a:t>pectral index</a:t>
            </a:r>
            <a:endParaRPr lang="en-US" sz="1800" dirty="0"/>
          </a:p>
        </p:txBody>
      </p:sp>
      <p:cxnSp>
        <p:nvCxnSpPr>
          <p:cNvPr id="18" name="Straight Arrow Connector 17"/>
          <p:cNvCxnSpPr>
            <a:stCxn id="17" idx="0"/>
          </p:cNvCxnSpPr>
          <p:nvPr/>
        </p:nvCxnSpPr>
        <p:spPr>
          <a:xfrm flipH="1" flipV="1">
            <a:off x="3492733" y="2711014"/>
            <a:ext cx="361214" cy="7175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5387050" y="5752106"/>
            <a:ext cx="3430313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Godfrey &amp; Shabala </a:t>
            </a:r>
            <a:r>
              <a:rPr lang="en-US" sz="1400" dirty="0">
                <a:solidFill>
                  <a:srgbClr val="0000FF"/>
                </a:solidFill>
                <a:latin typeface="Baskerville" charset="0"/>
                <a:cs typeface="Baskerville" charset="0"/>
              </a:rPr>
              <a:t>2012</a:t>
            </a:r>
            <a:r>
              <a:rPr lang="en-US" sz="1400" dirty="0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, submitted to </a:t>
            </a:r>
            <a:r>
              <a:rPr lang="en-US" sz="1400" dirty="0" err="1" smtClean="0">
                <a:solidFill>
                  <a:srgbClr val="0000FF"/>
                </a:solidFill>
                <a:latin typeface="Baskerville" charset="0"/>
                <a:cs typeface="Baskerville" charset="0"/>
              </a:rPr>
              <a:t>ApJ</a:t>
            </a:r>
            <a:endParaRPr lang="en-US" sz="1400" dirty="0">
              <a:solidFill>
                <a:srgbClr val="0000FF"/>
              </a:solidFill>
              <a:latin typeface="Baskerville" charset="0"/>
              <a:cs typeface="Baskerville" charset="0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976007" y="5639908"/>
            <a:ext cx="3571926" cy="839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r>
              <a:rPr lang="en-US" sz="2000" b="1" dirty="0" smtClean="0">
                <a:latin typeface="Baskerville" charset="0"/>
                <a:cs typeface="Baskerville" charset="0"/>
              </a:rPr>
              <a:t>Comparison</a:t>
            </a:r>
            <a:r>
              <a:rPr lang="en-US" sz="2000" dirty="0" smtClean="0">
                <a:latin typeface="Baskerville" charset="0"/>
                <a:cs typeface="Baskerville" charset="0"/>
              </a:rPr>
              <a:t>:</a:t>
            </a:r>
          </a:p>
          <a:p>
            <a:pPr marL="57150" indent="0">
              <a:buNone/>
            </a:pPr>
            <a:r>
              <a:rPr lang="en-US" sz="2000" dirty="0" smtClean="0">
                <a:latin typeface="Baskerville" charset="0"/>
                <a:cs typeface="Baskerville" charset="0"/>
              </a:rPr>
              <a:t>Hotspot </a:t>
            </a:r>
            <a:r>
              <a:rPr lang="en-US" sz="2000" i="1" dirty="0" err="1" smtClean="0">
                <a:latin typeface="Baskerville" charset="0"/>
                <a:cs typeface="Baskerville" charset="0"/>
              </a:rPr>
              <a:t>vs</a:t>
            </a:r>
            <a:r>
              <a:rPr lang="en-US" sz="2000" dirty="0" smtClean="0">
                <a:latin typeface="Baskerville" charset="0"/>
                <a:cs typeface="Baskerville" charset="0"/>
              </a:rPr>
              <a:t> core shift jet powers</a:t>
            </a:r>
            <a:endParaRPr lang="en-US" sz="2000" dirty="0">
              <a:latin typeface="Baskerville" charset="0"/>
              <a:cs typeface="Baskerville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13340" y="1943640"/>
            <a:ext cx="3504023" cy="3407040"/>
          </a:xfrm>
          <a:prstGeom prst="rect">
            <a:avLst/>
          </a:prstGeom>
        </p:spPr>
      </p:pic>
      <p:pic>
        <p:nvPicPr>
          <p:cNvPr id="12" name="Picture 11" descr="CygA_PerleyNRAO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43" y="2725221"/>
            <a:ext cx="2461701" cy="140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254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63534" y="-211322"/>
            <a:ext cx="3493579" cy="452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pic>
        <p:nvPicPr>
          <p:cNvPr id="22" name="Content Placeholder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58413" y="-210642"/>
            <a:ext cx="3492390" cy="4520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Why southern hemisphere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-223505" y="1592826"/>
            <a:ext cx="5493495" cy="512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b="1" dirty="0" smtClean="0">
                <a:latin typeface="Baskerville" charset="0"/>
                <a:cs typeface="Baskerville" charset="0"/>
              </a:rPr>
              <a:t>VLBA issues</a:t>
            </a:r>
          </a:p>
          <a:p>
            <a:pPr marL="228600" indent="0">
              <a:spcBef>
                <a:spcPct val="20000"/>
              </a:spcBef>
            </a:pPr>
            <a:endParaRPr lang="en-US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b="1" dirty="0" smtClean="0">
                <a:latin typeface="Baskerville" charset="0"/>
                <a:cs typeface="Baskerville" charset="0"/>
              </a:rPr>
              <a:t>SKA pathfinders</a:t>
            </a:r>
          </a:p>
          <a:p>
            <a:pPr marL="228600" indent="0">
              <a:spcBef>
                <a:spcPct val="20000"/>
              </a:spcBef>
            </a:pPr>
            <a:endParaRPr lang="en-US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b="1" dirty="0" smtClean="0">
                <a:latin typeface="Baskerville" charset="0"/>
                <a:cs typeface="Baskerville" charset="0"/>
              </a:rPr>
              <a:t>Geodesy</a:t>
            </a:r>
            <a:endParaRPr lang="en-US" b="1" dirty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Structure</a:t>
            </a:r>
            <a:r>
              <a:rPr lang="en-US" sz="2000" b="1" dirty="0" smtClean="0">
                <a:latin typeface="Baskerville" charset="0"/>
                <a:cs typeface="Baskerville" charset="0"/>
              </a:rPr>
              <a:t> </a:t>
            </a:r>
            <a:r>
              <a:rPr lang="en-US" sz="2000" dirty="0" smtClean="0">
                <a:latin typeface="Baskerville" charset="0"/>
                <a:cs typeface="Baskerville" charset="0"/>
              </a:rPr>
              <a:t>+ core shift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Southern Hemisphere most affected</a:t>
            </a:r>
          </a:p>
          <a:p>
            <a:pPr marL="457200" lvl="1" indent="0">
              <a:spcBef>
                <a:spcPct val="20000"/>
              </a:spcBef>
            </a:pPr>
            <a:r>
              <a:rPr lang="en-US" sz="2000" dirty="0">
                <a:latin typeface="Baskerville" charset="0"/>
                <a:cs typeface="Baskerville" charset="0"/>
              </a:rPr>
              <a:t>	</a:t>
            </a:r>
            <a:r>
              <a:rPr lang="en-US" sz="2000" dirty="0" smtClean="0">
                <a:latin typeface="Baskerville" charset="0"/>
                <a:cs typeface="Baskerville" charset="0"/>
              </a:rPr>
              <a:t>(</a:t>
            </a:r>
            <a:r>
              <a:rPr lang="en-US" sz="2000" b="1" dirty="0" smtClean="0">
                <a:solidFill>
                  <a:srgbClr val="3366FF"/>
                </a:solidFill>
                <a:latin typeface="Baskerville" charset="0"/>
                <a:cs typeface="Baskerville" charset="0"/>
              </a:rPr>
              <a:t>O. </a:t>
            </a:r>
            <a:r>
              <a:rPr lang="en-US" sz="2000" b="1" dirty="0" err="1" smtClean="0">
                <a:solidFill>
                  <a:srgbClr val="3366FF"/>
                </a:solidFill>
                <a:latin typeface="Baskerville" charset="0"/>
                <a:cs typeface="Baskerville" charset="0"/>
              </a:rPr>
              <a:t>Titov’s</a:t>
            </a:r>
            <a:r>
              <a:rPr lang="en-US" sz="2000" b="1" dirty="0" smtClean="0">
                <a:solidFill>
                  <a:srgbClr val="3366FF"/>
                </a:solidFill>
                <a:latin typeface="Baskerville" charset="0"/>
                <a:cs typeface="Baskerville" charset="0"/>
              </a:rPr>
              <a:t> talk</a:t>
            </a:r>
            <a:r>
              <a:rPr lang="en-US" sz="2000" dirty="0" smtClean="0">
                <a:latin typeface="Baskerville" charset="0"/>
                <a:cs typeface="Baskerville" charset="0"/>
              </a:rPr>
              <a:t>)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Flux density + geodetic + LBA</a:t>
            </a:r>
          </a:p>
          <a:p>
            <a:pPr marL="457200" lvl="1" indent="0">
              <a:spcBef>
                <a:spcPct val="20000"/>
              </a:spcBef>
            </a:pPr>
            <a:endParaRPr lang="en-US" sz="2000" dirty="0" smtClean="0">
              <a:latin typeface="Wingdings" charset="0"/>
              <a:cs typeface="Wingdings" charset="0"/>
              <a:sym typeface="Wingdings" charset="0"/>
            </a:endParaRPr>
          </a:p>
          <a:p>
            <a:pPr marL="457200" lvl="1" indent="0">
              <a:spcBef>
                <a:spcPct val="20000"/>
              </a:spcBef>
            </a:pPr>
            <a:endParaRPr lang="en-US" sz="2000" dirty="0" smtClean="0">
              <a:latin typeface="Wingdings" charset="0"/>
              <a:cs typeface="Wingdings" charset="0"/>
              <a:sym typeface="Wingdings" charset="0"/>
            </a:endParaRPr>
          </a:p>
          <a:p>
            <a:pPr marL="457200" lvl="1" indent="0">
              <a:spcBef>
                <a:spcPct val="20000"/>
              </a:spcBef>
            </a:pPr>
            <a:endParaRPr lang="en-US" sz="2000" dirty="0">
              <a:latin typeface="Wingdings" charset="0"/>
              <a:cs typeface="Wingdings" charset="0"/>
              <a:sym typeface="Wingdings" charset="0"/>
            </a:endParaRP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118996" y="5726474"/>
            <a:ext cx="1267851" cy="58477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dirty="0" smtClean="0"/>
              <a:t>Scintillation</a:t>
            </a:r>
          </a:p>
          <a:p>
            <a:pPr algn="ctr" eaLnBrk="1" hangingPunct="1"/>
            <a:r>
              <a:rPr lang="en-US" sz="1600" dirty="0" smtClean="0">
                <a:solidFill>
                  <a:schemeClr val="accent2"/>
                </a:solidFill>
              </a:rPr>
              <a:t>10 </a:t>
            </a:r>
            <a:r>
              <a:rPr lang="en-US" sz="1600" dirty="0" err="1" smtClean="0">
                <a:solidFill>
                  <a:schemeClr val="accent2"/>
                </a:solidFill>
              </a:rPr>
              <a:t>μas</a:t>
            </a:r>
            <a:endParaRPr lang="en-US" sz="1600" dirty="0">
              <a:solidFill>
                <a:schemeClr val="accent2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1052135" y="5270324"/>
            <a:ext cx="115738" cy="45615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1775020" y="5726474"/>
            <a:ext cx="1267851" cy="58477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dirty="0" smtClean="0"/>
              <a:t>Intrinsic</a:t>
            </a:r>
          </a:p>
          <a:p>
            <a:pPr algn="ctr" eaLnBrk="1" hangingPunct="1"/>
            <a:r>
              <a:rPr lang="en-US" sz="1600" dirty="0" smtClean="0">
                <a:solidFill>
                  <a:srgbClr val="008000"/>
                </a:solidFill>
              </a:rPr>
              <a:t>100 </a:t>
            </a:r>
            <a:r>
              <a:rPr lang="en-US" sz="1600" dirty="0" err="1" smtClean="0">
                <a:solidFill>
                  <a:srgbClr val="008000"/>
                </a:solidFill>
              </a:rPr>
              <a:t>μas</a:t>
            </a:r>
            <a:endParaRPr lang="en-US" sz="1600" dirty="0">
              <a:solidFill>
                <a:srgbClr val="008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430797" y="5270324"/>
            <a:ext cx="115738" cy="45615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8"/>
          <p:cNvSpPr txBox="1">
            <a:spLocks noChangeArrowheads="1"/>
          </p:cNvSpPr>
          <p:nvPr/>
        </p:nvSpPr>
        <p:spPr bwMode="auto">
          <a:xfrm>
            <a:off x="3299662" y="5726474"/>
            <a:ext cx="1267851" cy="58477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dirty="0" smtClean="0"/>
              <a:t>Intrinsic</a:t>
            </a:r>
          </a:p>
          <a:p>
            <a:pPr algn="ctr" eaLnBrk="1" hangingPunct="1"/>
            <a:r>
              <a:rPr lang="en-US" sz="1600" dirty="0" smtClean="0">
                <a:solidFill>
                  <a:srgbClr val="0000FF"/>
                </a:solidFill>
              </a:rPr>
              <a:t>1 </a:t>
            </a:r>
            <a:r>
              <a:rPr lang="en-US" sz="1600" dirty="0">
                <a:solidFill>
                  <a:srgbClr val="0000FF"/>
                </a:solidFill>
              </a:rPr>
              <a:t>m</a:t>
            </a:r>
            <a:r>
              <a:rPr lang="en-US" sz="1600" dirty="0" smtClean="0">
                <a:solidFill>
                  <a:srgbClr val="0000FF"/>
                </a:solidFill>
              </a:rPr>
              <a:t>as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17" name="Straight Arrow Connector 16"/>
          <p:cNvCxnSpPr>
            <a:stCxn id="16" idx="0"/>
          </p:cNvCxnSpPr>
          <p:nvPr/>
        </p:nvCxnSpPr>
        <p:spPr>
          <a:xfrm flipH="1" flipV="1">
            <a:off x="3532257" y="5270324"/>
            <a:ext cx="401331" cy="45615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5166558" y="5940747"/>
            <a:ext cx="1409615" cy="48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ctr">
              <a:buNone/>
            </a:pPr>
            <a:r>
              <a:rPr lang="en-US" sz="2000" b="1" dirty="0" smtClean="0">
                <a:latin typeface="Baskerville" charset="0"/>
                <a:cs typeface="Baskerville" charset="0"/>
              </a:rPr>
              <a:t>Geodesy</a:t>
            </a:r>
            <a:endParaRPr lang="en-US" sz="2000" dirty="0">
              <a:latin typeface="Baskerville" charset="0"/>
              <a:cs typeface="Baskerville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170665" y="5300816"/>
            <a:ext cx="1804277" cy="48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 algn="ctr">
              <a:buNone/>
            </a:pPr>
            <a:r>
              <a:rPr lang="en-US" sz="2000" b="1" dirty="0" smtClean="0">
                <a:latin typeface="Baskerville" charset="0"/>
                <a:cs typeface="Baskerville" charset="0"/>
              </a:rPr>
              <a:t>AGN physics</a:t>
            </a:r>
            <a:endParaRPr lang="en-US" sz="2000" dirty="0">
              <a:latin typeface="Baskerville" charset="0"/>
              <a:cs typeface="Baskerville" charset="0"/>
            </a:endParaRPr>
          </a:p>
        </p:txBody>
      </p:sp>
      <p:cxnSp>
        <p:nvCxnSpPr>
          <p:cNvPr id="21" name="Straight Arrow Connector 20"/>
          <p:cNvCxnSpPr>
            <a:stCxn id="18" idx="3"/>
            <a:endCxn id="19" idx="1"/>
          </p:cNvCxnSpPr>
          <p:nvPr/>
        </p:nvCxnSpPr>
        <p:spPr>
          <a:xfrm flipV="1">
            <a:off x="6576173" y="5544516"/>
            <a:ext cx="594492" cy="639931"/>
          </a:xfrm>
          <a:prstGeom prst="straightConnector1">
            <a:avLst/>
          </a:prstGeom>
          <a:ln w="69850">
            <a:solidFill>
              <a:schemeClr val="accent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 txBox="1">
            <a:spLocks/>
          </p:cNvSpPr>
          <p:nvPr/>
        </p:nvSpPr>
        <p:spPr>
          <a:xfrm>
            <a:off x="3826514" y="1690933"/>
            <a:ext cx="1132896" cy="295248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3366FF"/>
                </a:solidFill>
                <a:latin typeface="Baskerville"/>
                <a:ea typeface="ＭＳ Ｐゴシック" charset="0"/>
                <a:cs typeface="Baskerville"/>
              </a:rPr>
              <a:t>s</a:t>
            </a:r>
            <a:r>
              <a:rPr lang="en-US" sz="2000" b="1" dirty="0" smtClean="0">
                <a:solidFill>
                  <a:srgbClr val="3366FF"/>
                </a:solidFill>
                <a:latin typeface="Baskerville"/>
                <a:ea typeface="ＭＳ Ｐゴシック" charset="0"/>
                <a:cs typeface="Baskerville"/>
              </a:rPr>
              <a:t>table</a:t>
            </a:r>
            <a:r>
              <a:rPr lang="en-US" sz="2000" dirty="0" smtClean="0">
                <a:latin typeface="Baskerville"/>
                <a:ea typeface="ＭＳ Ｐゴシック" charset="0"/>
                <a:cs typeface="Baskerville"/>
              </a:rPr>
              <a:t> quasar</a:t>
            </a:r>
            <a:endParaRPr lang="en-US" sz="2000" dirty="0">
              <a:latin typeface="Baskerville"/>
              <a:ea typeface="ＭＳ Ｐゴシック" charset="0"/>
              <a:cs typeface="Baskerville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7024471" y="1660143"/>
            <a:ext cx="1365796" cy="326037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solidFill>
                  <a:schemeClr val="accent2"/>
                </a:solidFill>
                <a:latin typeface="Baskerville"/>
                <a:ea typeface="ＭＳ Ｐゴシック" charset="0"/>
                <a:cs typeface="Baskerville"/>
              </a:rPr>
              <a:t>unstable</a:t>
            </a:r>
            <a:r>
              <a:rPr lang="en-US" sz="2000" dirty="0" smtClean="0">
                <a:latin typeface="Baskerville"/>
                <a:ea typeface="ＭＳ Ｐゴシック" charset="0"/>
                <a:cs typeface="Baskerville"/>
              </a:rPr>
              <a:t> quasar</a:t>
            </a:r>
            <a:endParaRPr lang="en-US" sz="2000" dirty="0">
              <a:latin typeface="Baskerville"/>
              <a:ea typeface="ＭＳ Ｐゴシック" charset="0"/>
              <a:cs typeface="Baskerville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956325" y="671566"/>
            <a:ext cx="4531232" cy="522234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425695">
            <a:off x="3568399" y="57180"/>
            <a:ext cx="2971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Chalkduster"/>
                <a:cs typeface="Chalkduster"/>
              </a:rPr>
              <a:t>Parkes</a:t>
            </a:r>
            <a:endParaRPr lang="en-US" sz="4400" b="1" dirty="0">
              <a:solidFill>
                <a:srgbClr val="FF0000"/>
              </a:solidFill>
              <a:latin typeface="Chalkduster"/>
              <a:cs typeface="Chalkduster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099235" y="4840615"/>
            <a:ext cx="232060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dirty="0" smtClean="0">
                <a:latin typeface="Wingdings" charset="0"/>
                <a:cs typeface="Wingdings" charset="0"/>
                <a:sym typeface="Wingdings" charset="0"/>
              </a:rPr>
              <a:t> </a:t>
            </a:r>
            <a:r>
              <a:rPr lang="en-US" sz="2000" b="1" dirty="0" smtClean="0">
                <a:latin typeface="Baskerville"/>
                <a:cs typeface="Baskerville"/>
                <a:sym typeface="Wingdings" charset="0"/>
              </a:rPr>
              <a:t>jet evolution</a:t>
            </a:r>
            <a:endParaRPr lang="en-US" sz="2000" b="1" dirty="0" smtClean="0">
              <a:latin typeface="Baskerville" charset="0"/>
              <a:cs typeface="Baskerville" charset="0"/>
            </a:endParaRPr>
          </a:p>
          <a:p>
            <a:endParaRPr lang="en-US" dirty="0"/>
          </a:p>
        </p:txBody>
      </p:sp>
      <p:sp>
        <p:nvSpPr>
          <p:cNvPr id="60" name="TextBox 8"/>
          <p:cNvSpPr txBox="1">
            <a:spLocks noChangeArrowheads="1"/>
          </p:cNvSpPr>
          <p:nvPr/>
        </p:nvSpPr>
        <p:spPr bwMode="auto">
          <a:xfrm>
            <a:off x="5773502" y="3969281"/>
            <a:ext cx="1823703" cy="338554"/>
          </a:xfrm>
          <a:prstGeom prst="rect">
            <a:avLst/>
          </a:prstGeom>
          <a:solidFill>
            <a:schemeClr val="bg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 smtClean="0"/>
              <a:t>VLBI core shift ?</a:t>
            </a:r>
            <a:endParaRPr lang="en-US" sz="1600" b="1" dirty="0"/>
          </a:p>
        </p:txBody>
      </p:sp>
      <p:cxnSp>
        <p:nvCxnSpPr>
          <p:cNvPr id="66" name="Straight Arrow Connector 65"/>
          <p:cNvCxnSpPr>
            <a:stCxn id="60" idx="0"/>
          </p:cNvCxnSpPr>
          <p:nvPr/>
        </p:nvCxnSpPr>
        <p:spPr>
          <a:xfrm flipV="1">
            <a:off x="6685354" y="2978249"/>
            <a:ext cx="88250" cy="991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141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badi MT Condensed Extra Bold" charset="0"/>
                <a:ea typeface="ＭＳ Ｐゴシック" charset="0"/>
                <a:cs typeface="Abadi MT Condensed Extra Bold" charset="0"/>
              </a:rPr>
              <a:t>Which receivers ?</a:t>
            </a:r>
            <a:endParaRPr lang="en-US" dirty="0"/>
          </a:p>
        </p:txBody>
      </p:sp>
      <p:pic>
        <p:nvPicPr>
          <p:cNvPr id="4" name="Picture 4" descr="Utas_ver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"/>
            <a:ext cx="84137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43630" y="1196392"/>
            <a:ext cx="8587797" cy="5331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Multi – frequency science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Core shifts, Faraday depolarization</a:t>
            </a:r>
          </a:p>
          <a:p>
            <a:pPr marL="457200" lvl="1" indent="0">
              <a:spcBef>
                <a:spcPct val="20000"/>
              </a:spcBef>
            </a:pPr>
            <a:r>
              <a:rPr lang="en-US" sz="2000" dirty="0" smtClean="0">
                <a:latin typeface="Baskerville" charset="0"/>
                <a:cs typeface="Baskerville" charset="0"/>
              </a:rPr>
              <a:t>	hotspots,  lobes</a:t>
            </a:r>
            <a:endParaRPr lang="en-US" sz="2000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LBA: </a:t>
            </a:r>
            <a:r>
              <a:rPr lang="en-US" sz="2000" dirty="0" smtClean="0">
                <a:latin typeface="Baskerville" charset="0"/>
                <a:cs typeface="Baskerville" charset="0"/>
              </a:rPr>
              <a:t>1.4 – 22 GHz</a:t>
            </a: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>
                <a:latin typeface="Baskerville" charset="0"/>
                <a:cs typeface="Baskerville" charset="0"/>
              </a:rPr>
              <a:t>Geodesy + astrophysics</a:t>
            </a:r>
            <a:endParaRPr lang="en-US" sz="2000" b="1" dirty="0" smtClean="0"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VLBI 2010: S / X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000" dirty="0">
                <a:latin typeface="Baskerville" charset="0"/>
                <a:cs typeface="Baskerville" charset="0"/>
                <a:sym typeface="Wingdings"/>
              </a:rPr>
              <a:t> </a:t>
            </a:r>
            <a:r>
              <a:rPr lang="en-US" sz="2000" dirty="0" smtClean="0">
                <a:latin typeface="Baskerville" charset="0"/>
                <a:cs typeface="Baskerville" charset="0"/>
                <a:sym typeface="Wingdings"/>
              </a:rPr>
              <a:t>2 – 14 GHz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  <a:sym typeface="Wingdings"/>
              </a:rPr>
              <a:t>Timelines uncertain</a:t>
            </a:r>
            <a:endParaRPr lang="en-US" sz="2000" b="1" dirty="0" smtClean="0">
              <a:latin typeface="Baskerville" charset="0"/>
              <a:cs typeface="Baskerville" charset="0"/>
            </a:endParaRPr>
          </a:p>
          <a:p>
            <a:pPr marL="685800" indent="-457200">
              <a:spcBef>
                <a:spcPct val="20000"/>
              </a:spcBef>
              <a:buFont typeface="Wingdings" charset="2"/>
              <a:buChar char="u"/>
            </a:pPr>
            <a:r>
              <a:rPr lang="en-US" sz="2000" b="1" dirty="0" smtClean="0">
                <a:solidFill>
                  <a:srgbClr val="FF0000"/>
                </a:solidFill>
                <a:latin typeface="Baskerville" charset="0"/>
                <a:cs typeface="Baskerville" charset="0"/>
              </a:rPr>
              <a:t>Consequences of losing S / X</a:t>
            </a:r>
            <a:endParaRPr lang="en-US" sz="2000" b="1" dirty="0">
              <a:solidFill>
                <a:srgbClr val="FF0000"/>
              </a:solidFill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err="1" smtClean="0">
                <a:latin typeface="Baskerville" charset="0"/>
                <a:cs typeface="Baskerville" charset="0"/>
              </a:rPr>
              <a:t>AuScope</a:t>
            </a:r>
            <a:r>
              <a:rPr lang="en-US" sz="2000" dirty="0" smtClean="0">
                <a:latin typeface="Baskerville" charset="0"/>
                <a:cs typeface="Baskerville" charset="0"/>
              </a:rPr>
              <a:t> needs </a:t>
            </a:r>
            <a:r>
              <a:rPr lang="en-US" sz="2000" dirty="0" err="1" smtClean="0">
                <a:latin typeface="Baskerville" charset="0"/>
                <a:cs typeface="Baskerville" charset="0"/>
              </a:rPr>
              <a:t>Parkes</a:t>
            </a:r>
            <a:r>
              <a:rPr lang="en-US" sz="2000" dirty="0" smtClean="0">
                <a:latin typeface="Baskerville" charset="0"/>
                <a:cs typeface="Baskerville" charset="0"/>
              </a:rPr>
              <a:t> for </a:t>
            </a:r>
            <a:r>
              <a:rPr lang="en-US" sz="2000" b="1" dirty="0" smtClean="0">
                <a:latin typeface="Baskerville" charset="0"/>
                <a:cs typeface="Baskerville" charset="0"/>
              </a:rPr>
              <a:t>sensitivity</a:t>
            </a:r>
            <a:r>
              <a:rPr lang="en-US" sz="2000" dirty="0" smtClean="0">
                <a:latin typeface="Baskerville" charset="0"/>
                <a:cs typeface="Baskerville" charset="0"/>
              </a:rPr>
              <a:t> (12 x 64 m)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>
                <a:latin typeface="Baskerville" charset="0"/>
                <a:cs typeface="Baskerville" charset="0"/>
              </a:rPr>
              <a:t>a</a:t>
            </a:r>
            <a:r>
              <a:rPr lang="en-US" sz="2000" dirty="0" smtClean="0">
                <a:latin typeface="Baskerville" charset="0"/>
                <a:cs typeface="Baskerville" charset="0"/>
              </a:rPr>
              <a:t>strometry ~ SNR</a:t>
            </a:r>
            <a:endParaRPr lang="en-US" sz="2000" dirty="0" smtClean="0">
              <a:solidFill>
                <a:srgbClr val="000000"/>
              </a:solidFill>
              <a:latin typeface="Baskerville" charset="0"/>
              <a:cs typeface="Baskerville" charset="0"/>
            </a:endParaRP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b="1" dirty="0" smtClean="0">
                <a:solidFill>
                  <a:srgbClr val="000000"/>
                </a:solidFill>
                <a:latin typeface="Baskerville" charset="0"/>
                <a:cs typeface="Baskerville" charset="0"/>
              </a:rPr>
              <a:t>no</a:t>
            </a:r>
            <a:r>
              <a:rPr lang="en-US" sz="2000" dirty="0" smtClean="0">
                <a:solidFill>
                  <a:srgbClr val="000000"/>
                </a:solidFill>
                <a:latin typeface="Baskerville" charset="0"/>
                <a:cs typeface="Baskerville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Baskerville" charset="0"/>
                <a:cs typeface="Baskerville" charset="0"/>
              </a:rPr>
              <a:t>sim</a:t>
            </a:r>
            <a:r>
              <a:rPr lang="en-US" sz="2000" b="1" dirty="0" smtClean="0">
                <a:latin typeface="Baskerville" charset="0"/>
                <a:cs typeface="Baskerville" charset="0"/>
              </a:rPr>
              <a:t>ultaneous</a:t>
            </a:r>
            <a:r>
              <a:rPr lang="en-US" sz="2000" dirty="0" smtClean="0">
                <a:latin typeface="Baskerville" charset="0"/>
                <a:cs typeface="Baskerville" charset="0"/>
              </a:rPr>
              <a:t> multi – </a:t>
            </a:r>
            <a:r>
              <a:rPr lang="en-US" sz="2000" dirty="0" err="1" smtClean="0">
                <a:latin typeface="Baskerville" charset="0"/>
                <a:cs typeface="Baskerville" charset="0"/>
              </a:rPr>
              <a:t>λ</a:t>
            </a:r>
            <a:r>
              <a:rPr lang="en-US" sz="2000" dirty="0" smtClean="0">
                <a:latin typeface="Baskerville" charset="0"/>
                <a:cs typeface="Baskerville" charset="0"/>
              </a:rPr>
              <a:t> on </a:t>
            </a:r>
            <a:r>
              <a:rPr lang="en-US" sz="2000" b="1" dirty="0" smtClean="0">
                <a:solidFill>
                  <a:srgbClr val="000000"/>
                </a:solidFill>
                <a:latin typeface="Baskerville" charset="0"/>
                <a:cs typeface="Baskerville" charset="0"/>
              </a:rPr>
              <a:t>long</a:t>
            </a:r>
            <a:r>
              <a:rPr lang="en-US" sz="2000" dirty="0" smtClean="0">
                <a:solidFill>
                  <a:srgbClr val="000000"/>
                </a:solidFill>
                <a:latin typeface="Baskerville" charset="0"/>
                <a:cs typeface="Baskerville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Baskerville" charset="0"/>
                <a:cs typeface="Baskerville" charset="0"/>
              </a:rPr>
              <a:t>baselines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E.g. with </a:t>
            </a:r>
            <a:r>
              <a:rPr lang="en-US" sz="2000" dirty="0" smtClean="0">
                <a:latin typeface="Baskerville" charset="0"/>
                <a:cs typeface="Baskerville" charset="0"/>
              </a:rPr>
              <a:t>4 GHz </a:t>
            </a:r>
            <a:r>
              <a:rPr lang="en-US" sz="1600" dirty="0" smtClean="0"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000" dirty="0" smtClean="0">
                <a:latin typeface="Baskerville" charset="0"/>
                <a:cs typeface="Baskerville" charset="0"/>
              </a:rPr>
              <a:t> </a:t>
            </a:r>
            <a:r>
              <a:rPr lang="en-US" sz="2000" dirty="0" smtClean="0">
                <a:latin typeface="Baskerville" charset="0"/>
                <a:cs typeface="Baskerville" charset="0"/>
              </a:rPr>
              <a:t>broadband </a:t>
            </a:r>
            <a:r>
              <a:rPr lang="en-US" sz="2000" dirty="0" smtClean="0">
                <a:latin typeface="Baskerville" charset="0"/>
                <a:cs typeface="Baskerville" charset="0"/>
              </a:rPr>
              <a:t>receiver (need 2.3 GHz)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Geodesy</a:t>
            </a:r>
            <a:r>
              <a:rPr lang="en-US" sz="2000" dirty="0" smtClean="0">
                <a:latin typeface="Baskerville" charset="0"/>
                <a:cs typeface="Baskerville" charset="0"/>
              </a:rPr>
              <a:t> impossible without S / X   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n-US" sz="2000" dirty="0" smtClean="0">
                <a:latin typeface="Baskerville" charset="0"/>
                <a:cs typeface="Baskerville" charset="0"/>
              </a:rPr>
              <a:t>AGN physics loses out</a:t>
            </a:r>
          </a:p>
          <a:p>
            <a:pPr marL="914400" lvl="1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b="1" dirty="0" smtClean="0">
                <a:latin typeface="Baskerville" charset="0"/>
                <a:cs typeface="Baskerville" charset="0"/>
              </a:rPr>
              <a:t>AGN</a:t>
            </a:r>
            <a:r>
              <a:rPr lang="en-US" sz="2000" dirty="0" smtClean="0">
                <a:latin typeface="Baskerville" charset="0"/>
                <a:cs typeface="Baskerville" charset="0"/>
              </a:rPr>
              <a:t> studies need quasi-simultaneous multi – </a:t>
            </a:r>
            <a:r>
              <a:rPr lang="en-US" sz="2000" dirty="0" err="1" smtClean="0">
                <a:latin typeface="Baskerville" charset="0"/>
                <a:cs typeface="Baskerville" charset="0"/>
              </a:rPr>
              <a:t>λ</a:t>
            </a:r>
            <a:r>
              <a:rPr lang="en-US" sz="2000" dirty="0" smtClean="0">
                <a:latin typeface="Baskerville" charset="0"/>
                <a:cs typeface="Baskerville" charset="0"/>
              </a:rPr>
              <a:t> observations</a:t>
            </a:r>
          </a:p>
          <a:p>
            <a:pPr marL="1314450" lvl="2" indent="-457200">
              <a:spcBef>
                <a:spcPct val="20000"/>
              </a:spcBef>
              <a:buFont typeface="Wingdings" charset="2"/>
              <a:buChar char="²"/>
            </a:pPr>
            <a:r>
              <a:rPr lang="en-US" sz="2000" dirty="0" smtClean="0">
                <a:latin typeface="Baskerville" charset="0"/>
                <a:cs typeface="Baskerville" charset="0"/>
              </a:rPr>
              <a:t>Core shift ~ ν</a:t>
            </a:r>
            <a:r>
              <a:rPr lang="en-US" sz="2000" baseline="30000" dirty="0" smtClean="0">
                <a:latin typeface="Baskerville" charset="0"/>
                <a:cs typeface="Baskerville" charset="0"/>
              </a:rPr>
              <a:t>-1</a:t>
            </a:r>
            <a:endParaRPr lang="en-US" sz="2000" baseline="30000" dirty="0" smtClean="0">
              <a:latin typeface="Baskerville" charset="0"/>
              <a:cs typeface="Baskerville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285200" y="1346694"/>
            <a:ext cx="2860641" cy="2219668"/>
            <a:chOff x="5285200" y="1346693"/>
            <a:chExt cx="3673452" cy="2850355"/>
          </a:xfrm>
        </p:grpSpPr>
        <p:pic>
          <p:nvPicPr>
            <p:cNvPr id="7" name="Picture 6" descr="LBA_map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5200" y="1346693"/>
              <a:ext cx="3673452" cy="2850355"/>
            </a:xfrm>
            <a:prstGeom prst="rect">
              <a:avLst/>
            </a:prstGeom>
          </p:spPr>
        </p:pic>
        <p:sp>
          <p:nvSpPr>
            <p:cNvPr id="3" name="Smiley Face 2"/>
            <p:cNvSpPr/>
            <p:nvPr/>
          </p:nvSpPr>
          <p:spPr>
            <a:xfrm>
              <a:off x="5488957" y="2790919"/>
              <a:ext cx="248187" cy="248187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Smiley Face 25"/>
            <p:cNvSpPr/>
            <p:nvPr/>
          </p:nvSpPr>
          <p:spPr>
            <a:xfrm>
              <a:off x="6823801" y="1646386"/>
              <a:ext cx="248187" cy="248187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8"/>
          <p:cNvSpPr txBox="1">
            <a:spLocks noChangeArrowheads="1"/>
          </p:cNvSpPr>
          <p:nvPr/>
        </p:nvSpPr>
        <p:spPr bwMode="auto">
          <a:xfrm>
            <a:off x="6685353" y="3835822"/>
            <a:ext cx="1823703" cy="1077218"/>
          </a:xfrm>
          <a:prstGeom prst="rect">
            <a:avLst/>
          </a:prstGeom>
          <a:solidFill>
            <a:schemeClr val="bg2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 err="1" smtClean="0"/>
              <a:t>AuScope</a:t>
            </a:r>
            <a:r>
              <a:rPr lang="en-US" sz="1600" b="1" dirty="0" smtClean="0"/>
              <a:t> </a:t>
            </a:r>
            <a:r>
              <a:rPr lang="en-US" sz="1600" b="1" dirty="0" smtClean="0"/>
              <a:t>12m:</a:t>
            </a:r>
          </a:p>
          <a:p>
            <a:pPr algn="ctr" eaLnBrk="1" hangingPunct="1"/>
            <a:r>
              <a:rPr lang="en-US" sz="1600" dirty="0" err="1" smtClean="0"/>
              <a:t>Yarragadee</a:t>
            </a:r>
            <a:r>
              <a:rPr lang="en-US" sz="1600" dirty="0" smtClean="0"/>
              <a:t> +</a:t>
            </a:r>
          </a:p>
          <a:p>
            <a:pPr algn="ctr" eaLnBrk="1" hangingPunct="1"/>
            <a:r>
              <a:rPr lang="en-US" sz="1600" dirty="0" smtClean="0"/>
              <a:t>Katherine</a:t>
            </a:r>
          </a:p>
          <a:p>
            <a:pPr algn="ctr" eaLnBrk="1" hangingPunct="1"/>
            <a:r>
              <a:rPr lang="en-US" sz="1600" b="1" dirty="0" smtClean="0"/>
              <a:t>LBA</a:t>
            </a:r>
            <a:r>
              <a:rPr lang="en-US" sz="1600" dirty="0" smtClean="0"/>
              <a:t> Sep 2012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5637144" y="2664634"/>
            <a:ext cx="1189847" cy="1171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6" idx="4"/>
          </p:cNvCxnSpPr>
          <p:nvPr/>
        </p:nvCxnSpPr>
        <p:spPr>
          <a:xfrm flipH="1" flipV="1">
            <a:off x="6579997" y="1773347"/>
            <a:ext cx="1060678" cy="20624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753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2779</TotalTime>
  <Words>656</Words>
  <Application>Microsoft Macintosh PowerPoint</Application>
  <PresentationFormat>On-screen Show (4:3)</PresentationFormat>
  <Paragraphs>179</Paragraphs>
  <Slides>9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Probing AGN physics  with VLBI at Parkes</vt:lpstr>
      <vt:lpstr>Why study AGN</vt:lpstr>
      <vt:lpstr>AGN at high angular resolution</vt:lpstr>
      <vt:lpstr>Multi – frequency VLBI</vt:lpstr>
      <vt:lpstr>Multi – frequency VLBI</vt:lpstr>
      <vt:lpstr>Core shift jet powers</vt:lpstr>
      <vt:lpstr>Hotspot jet powers</vt:lpstr>
      <vt:lpstr>Why southern hemisphere</vt:lpstr>
      <vt:lpstr>Which receivers ?</vt:lpstr>
    </vt:vector>
  </TitlesOfParts>
  <Company>University of Tasmania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VLBI as a probe of AGN physics</dc:title>
  <dc:creator>Stas Shabala</dc:creator>
  <cp:lastModifiedBy>Stas Shabala</cp:lastModifiedBy>
  <cp:revision>106</cp:revision>
  <cp:lastPrinted>2012-10-28T23:39:05Z</cp:lastPrinted>
  <dcterms:created xsi:type="dcterms:W3CDTF">2012-10-26T02:18:28Z</dcterms:created>
  <dcterms:modified xsi:type="dcterms:W3CDTF">2012-10-29T00:06:33Z</dcterms:modified>
</cp:coreProperties>
</file>