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FF00"/>
    <a:srgbClr val="0CFF00"/>
    <a:srgbClr val="00FF53"/>
    <a:srgbClr val="00F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60000" autoAdjust="0"/>
  </p:normalViewPr>
  <p:slideViewPr>
    <p:cSldViewPr snapToGrid="0">
      <p:cViewPr varScale="1">
        <p:scale>
          <a:sx n="55" d="100"/>
          <a:sy n="55" d="100"/>
        </p:scale>
        <p:origin x="-2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44CD-55E2-1649-8337-0C7ABC770AD7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2D53-DA9B-944D-AF6A-0379CBEFE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8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0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10: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providing a rough guideline of what might be needed in a PAF. So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10x10 PAF is very flexible. We don't have to go for 20x sensitivity and we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don't have to spend 2000 hours either. Just gives an idea of what can be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11: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the two take-home messages. Time to start dancing :)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2: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overview of the situation, as I understand it, 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Probably most people already know this and probably know it better than 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this serves as a fundamental point so people know where I am coming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3: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Overall, the idea is to convey the message that a major survey like HOPS was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possible because we decided to push the boundaries of what the standard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thinking said was 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8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4: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of the success of HOPS. The important ingredients here are: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two strip images of water masers and NH3 emission. There is a great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 of NH3 in the CMZ (within about 3 degrees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but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great concentration of water masers. NH3 is supposed to be gas that will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 stars, but water masers trace active star formation. Conclusion: plenty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gas available to form stars, but it just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ain't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forming stars out of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This result is only in perspective from blind surveys of both NH3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masers.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The full HOPS survey (100 square degrees) puts the result in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perspective of the whole Galaxy and shows this anomaly is a factor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20-50x.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5: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to put context on where I think the NH3 and water lines sit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importance. Yes, I know you'd have methanol up there too, but I 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deliberately trying to be contentious at this point to get people to pay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 and think about this comparison of the lines everyone knows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loves (HI and CO) and those weird lines that no one except those star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 nutcases take an interest in.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is also there to try and make you stuff up saying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sububiquitous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6: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giving the straight facts on water masers' usefulness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9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7: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for NH3, although I don't think most people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 important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ammonia can be. The hammer home message is down the bottom: NH3 is the BEST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tracer of gas associated with star formation. Ignore inherent contradiction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Slide 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8: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Pretty straight forward. Nothing else to say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9: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think the message in red is pretty clear. Just stare deeply into their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eyes and shout at them ;)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2D53-DA9B-944D-AF6A-0379CBEFED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9B00-C302-784F-905F-4F8F87C670BA}" type="datetimeFigureOut">
              <a:rPr lang="en-US" smtClean="0"/>
              <a:pPr/>
              <a:t>19/10/12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C06C-6239-0347-AE02-98ABD5C11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2154532" y="6042458"/>
            <a:ext cx="5091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AU" b="1" dirty="0" smtClean="0"/>
              <a:t>Andrew </a:t>
            </a:r>
            <a:r>
              <a:rPr lang="en-AU" b="1" dirty="0"/>
              <a:t>Walsh</a:t>
            </a:r>
            <a:r>
              <a:rPr lang="en-AU" b="1" dirty="0" smtClean="0"/>
              <a:t>, James </a:t>
            </a:r>
            <a:r>
              <a:rPr lang="en-AU" b="1" dirty="0"/>
              <a:t>Cook </a:t>
            </a:r>
            <a:r>
              <a:rPr lang="en-AU" b="1" dirty="0" smtClean="0"/>
              <a:t>University</a:t>
            </a:r>
          </a:p>
          <a:p>
            <a:pPr algn="ctr"/>
            <a:r>
              <a:rPr lang="en-AU" b="1" dirty="0" smtClean="0"/>
              <a:t>Narrated by James Green (CASS) – thanks Jimi!</a:t>
            </a:r>
            <a:endParaRPr lang="en-US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a typeface="Consolas"/>
                <a:cs typeface="Consolas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ea typeface="Consolas"/>
                <a:cs typeface="Consolas"/>
              </a:rPr>
              <a:t>Psshhh</a:t>
            </a:r>
            <a:r>
              <a:rPr lang="en-US" sz="2400" dirty="0" smtClean="0">
                <a:solidFill>
                  <a:srgbClr val="000000"/>
                </a:solidFill>
                <a:ea typeface="Consolas"/>
                <a:cs typeface="Consola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Consolas"/>
                <a:cs typeface="Consolas"/>
              </a:rPr>
              <a:t>aaahhh</a:t>
            </a:r>
            <a:r>
              <a:rPr lang="en-US" sz="2400" dirty="0" smtClean="0">
                <a:solidFill>
                  <a:srgbClr val="000000"/>
                </a:solidFill>
                <a:ea typeface="Consolas"/>
                <a:cs typeface="Consola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Consolas"/>
                <a:cs typeface="Consolas"/>
              </a:rPr>
              <a:t>sssss</a:t>
            </a:r>
            <a:r>
              <a:rPr lang="en-US" sz="2400" dirty="0" smtClean="0">
                <a:solidFill>
                  <a:srgbClr val="000000"/>
                </a:solidFill>
                <a:ea typeface="Consolas"/>
                <a:cs typeface="Consolas"/>
              </a:rPr>
              <a:t> push it) 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ea typeface="Consolas"/>
                <a:cs typeface="Consolas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he Case </a:t>
            </a:r>
            <a:r>
              <a:rPr lang="en-US" sz="3600" dirty="0">
                <a:solidFill>
                  <a:srgbClr val="000000"/>
                </a:solidFill>
                <a:ea typeface="Consolas"/>
                <a:cs typeface="Consolas"/>
              </a:rPr>
              <a:t>for </a:t>
            </a:r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High Frequency Line Observations with </a:t>
            </a:r>
            <a:r>
              <a:rPr lang="en-US" sz="3600" dirty="0" err="1" smtClean="0">
                <a:solidFill>
                  <a:srgbClr val="000000"/>
                </a:solidFill>
                <a:ea typeface="Consolas"/>
                <a:cs typeface="Consolas"/>
              </a:rPr>
              <a:t>Parkes</a:t>
            </a:r>
            <a:endParaRPr lang="en-US" sz="3600" b="1" dirty="0"/>
          </a:p>
        </p:txBody>
      </p:sp>
      <p:pic>
        <p:nvPicPr>
          <p:cNvPr id="2" name="Picture 1" descr="psychedelick_d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85" y="1905092"/>
            <a:ext cx="6225541" cy="413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A </a:t>
            </a:r>
            <a:r>
              <a:rPr lang="en-US" sz="3600" dirty="0" err="1" smtClean="0">
                <a:solidFill>
                  <a:srgbClr val="000000"/>
                </a:solidFill>
                <a:ea typeface="Consolas"/>
                <a:cs typeface="Consolas"/>
              </a:rPr>
              <a:t>Parkes</a:t>
            </a:r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 Survey of the Milky Way in Water and Ammonia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089" y="1523975"/>
            <a:ext cx="89989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What is needed?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solidFill>
                  <a:srgbClr val="000000"/>
                </a:solidFill>
              </a:rPr>
              <a:t>To efficiently survey the Galaxy, </a:t>
            </a:r>
            <a:r>
              <a:rPr lang="en-US" dirty="0" smtClean="0">
                <a:solidFill>
                  <a:srgbClr val="FF0000"/>
                </a:solidFill>
              </a:rPr>
              <a:t>a PAF is needed: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 10×10 array will survey the Galaxy with 20× the sensitivity of HOPS in ~2000 hours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benefits of such a survey will be far-reaching in the fields of understanding star formation both within our Galaxy and other galaxies, as well as understanding the structure of the Milky Way.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 Developing such a PAF may be challenging, but this is where CASS needs to Push It!!!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9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Summary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0163" y="1483011"/>
            <a:ext cx="603568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</a:rPr>
              <a:t>Parkes</a:t>
            </a:r>
            <a:r>
              <a:rPr lang="en-US" sz="2800" dirty="0" smtClean="0">
                <a:solidFill>
                  <a:srgbClr val="000000"/>
                </a:solidFill>
              </a:rPr>
              <a:t> high frequency receiver should be designed to include spectral lines of water and ammonia.</a:t>
            </a: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 PAF at high frequency will bring great benefits to studying star formation and g(G)</a:t>
            </a:r>
            <a:r>
              <a:rPr lang="en-US" sz="2800" dirty="0" err="1" smtClean="0">
                <a:solidFill>
                  <a:srgbClr val="000000"/>
                </a:solidFill>
              </a:rPr>
              <a:t>alactic</a:t>
            </a:r>
            <a:r>
              <a:rPr lang="en-US" sz="2800" dirty="0" smtClean="0">
                <a:solidFill>
                  <a:srgbClr val="000000"/>
                </a:solidFill>
              </a:rPr>
              <a:t> structure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1208" y="6581001"/>
            <a:ext cx="137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Salt-n-</a:t>
            </a:r>
            <a:r>
              <a:rPr lang="en-US" sz="1200" dirty="0" err="1" smtClean="0"/>
              <a:t>Pepa’s</a:t>
            </a:r>
            <a:r>
              <a:rPr lang="en-US" sz="1200" dirty="0" smtClean="0"/>
              <a:t> here!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27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1190540" y="1160660"/>
            <a:ext cx="75216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2400" b="1" dirty="0" smtClean="0"/>
              <a:t>Early stages of planning to make </a:t>
            </a:r>
            <a:r>
              <a:rPr lang="en-AU" sz="2400" b="1" dirty="0" err="1" smtClean="0"/>
              <a:t>Parkes</a:t>
            </a:r>
            <a:r>
              <a:rPr lang="en-AU" sz="2400" b="1" dirty="0" smtClean="0"/>
              <a:t> future operations more streamlined</a:t>
            </a:r>
          </a:p>
          <a:p>
            <a:pPr marL="285750" indent="-285750">
              <a:buFont typeface="Arial"/>
              <a:buChar char="•"/>
            </a:pPr>
            <a:endParaRPr lang="en-AU" sz="2400" b="1" dirty="0"/>
          </a:p>
          <a:p>
            <a:pPr marL="285750" indent="-285750">
              <a:buFont typeface="Arial"/>
              <a:buChar char="•"/>
            </a:pPr>
            <a:r>
              <a:rPr lang="en-AU" sz="2400" b="1" dirty="0" smtClean="0"/>
              <a:t>Suggestion to replace receiver fleet with two wideband receivers</a:t>
            </a:r>
          </a:p>
          <a:p>
            <a:pPr marL="285750" indent="-285750">
              <a:buFont typeface="Arial"/>
              <a:buChar char="•"/>
            </a:pPr>
            <a:endParaRPr lang="en-AU" sz="2400" b="1" dirty="0"/>
          </a:p>
          <a:p>
            <a:pPr marL="285750" indent="-285750">
              <a:buFont typeface="Arial"/>
              <a:buChar char="•"/>
            </a:pPr>
            <a:r>
              <a:rPr lang="en-AU" sz="2400" b="1" dirty="0" smtClean="0"/>
              <a:t>Nominal frequency range is 0.7 – 4 GHz and 4 </a:t>
            </a:r>
            <a:r>
              <a:rPr lang="en-AU" sz="2400" b="1" dirty="0"/>
              <a:t>–</a:t>
            </a:r>
            <a:r>
              <a:rPr lang="en-AU" sz="2400" b="1" dirty="0" smtClean="0"/>
              <a:t> 24 GHz</a:t>
            </a:r>
          </a:p>
          <a:p>
            <a:pPr marL="285750" indent="-285750">
              <a:buFont typeface="Arial"/>
              <a:buChar char="•"/>
            </a:pPr>
            <a:endParaRPr lang="en-AU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Possible/likely use of Phased Array Feeds (PAFs)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–  more likely for low frequency</a:t>
            </a:r>
            <a:endParaRPr lang="en-US" sz="24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Receiver </a:t>
            </a:r>
            <a:r>
              <a:rPr lang="en-US" sz="3600" dirty="0" err="1">
                <a:solidFill>
                  <a:srgbClr val="000000"/>
                </a:solidFill>
                <a:ea typeface="Consolas"/>
                <a:cs typeface="Consolas"/>
              </a:rPr>
              <a:t>R</a:t>
            </a:r>
            <a:r>
              <a:rPr lang="en-US" sz="3600" dirty="0" err="1" smtClean="0">
                <a:solidFill>
                  <a:srgbClr val="000000"/>
                </a:solidFill>
                <a:ea typeface="Consolas"/>
                <a:cs typeface="Consolas"/>
              </a:rPr>
              <a:t>ationalisation</a:t>
            </a:r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 on </a:t>
            </a:r>
            <a:r>
              <a:rPr lang="en-US" sz="3600" dirty="0" err="1" smtClean="0">
                <a:solidFill>
                  <a:srgbClr val="000000"/>
                </a:solidFill>
                <a:ea typeface="Consolas"/>
                <a:cs typeface="Consolas"/>
              </a:rPr>
              <a:t>Parkes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008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1190540" y="1160660"/>
            <a:ext cx="7407796" cy="44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Fast efficient mapping became available partly due to the broadband receiver and backend.</a:t>
            </a:r>
          </a:p>
          <a:p>
            <a:pPr marL="285750" indent="-285750">
              <a:buFont typeface="Arial"/>
              <a:buChar char="•"/>
            </a:pP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Survey multiple spectral lines simultaneously</a:t>
            </a:r>
          </a:p>
          <a:p>
            <a:pPr marL="285750" indent="-285750">
              <a:buFont typeface="Arial"/>
              <a:buChar char="•"/>
            </a:pP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Key to HOPS: observe during summer months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b="1" dirty="0" smtClean="0">
                <a:sym typeface="Wingdings"/>
              </a:rPr>
              <a:t> No great demand for </a:t>
            </a:r>
            <a:r>
              <a:rPr lang="en-US" b="1" dirty="0" err="1" smtClean="0">
                <a:sym typeface="Wingdings"/>
              </a:rPr>
              <a:t>Mopra</a:t>
            </a:r>
            <a:r>
              <a:rPr lang="en-US" b="1" dirty="0">
                <a:sym typeface="Wingdings"/>
              </a:rPr>
              <a:t> </a:t>
            </a:r>
            <a:r>
              <a:rPr lang="en-US" sz="1400" b="1" dirty="0" smtClean="0">
                <a:sym typeface="Wingdings"/>
              </a:rPr>
              <a:t>(General feeling the time was unusable at 12mm)</a:t>
            </a:r>
          </a:p>
          <a:p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     Testing showed </a:t>
            </a:r>
            <a:r>
              <a:rPr lang="en-US" b="1" dirty="0" err="1" smtClean="0">
                <a:sym typeface="Wingdings"/>
              </a:rPr>
              <a:t>Mopra</a:t>
            </a:r>
            <a:r>
              <a:rPr lang="en-US" b="1" dirty="0" smtClean="0">
                <a:sym typeface="Wingdings"/>
              </a:rPr>
              <a:t> usable any time when not cloudy</a:t>
            </a:r>
          </a:p>
          <a:p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     Take a hit in sensitivity, but main aim is to look for bright lines</a:t>
            </a:r>
          </a:p>
          <a:p>
            <a:endParaRPr lang="en-US" sz="1400" b="1" dirty="0">
              <a:sym typeface="Wingdings"/>
            </a:endParaRPr>
          </a:p>
          <a:p>
            <a:endParaRPr lang="en-US" sz="1400" b="1" dirty="0" smtClean="0">
              <a:sym typeface="Wingdings"/>
            </a:endParaRPr>
          </a:p>
          <a:p>
            <a:pPr algn="ctr"/>
            <a:r>
              <a:rPr lang="en-US" sz="2400" b="1" dirty="0" smtClean="0">
                <a:sym typeface="Wingdings"/>
              </a:rPr>
              <a:t>CONCLUSION: You can do great science if you… Push it!!!</a:t>
            </a:r>
          </a:p>
          <a:p>
            <a:endParaRPr lang="en-US" sz="24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The (relevant) Story of HOPS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8422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The (relevant) Story of HOPS</a:t>
            </a:r>
            <a:endParaRPr lang="en-US" sz="3600" b="1" dirty="0"/>
          </a:p>
        </p:txBody>
      </p:sp>
      <p:pic>
        <p:nvPicPr>
          <p:cNvPr id="5" name="Picture 4" descr="NH3-1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5001"/>
            <a:ext cx="9158788" cy="917578"/>
          </a:xfrm>
          <a:prstGeom prst="rect">
            <a:avLst/>
          </a:prstGeom>
        </p:spPr>
      </p:pic>
      <p:pic>
        <p:nvPicPr>
          <p:cNvPr id="6" name="Picture 5" descr="fred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4096"/>
            <a:ext cx="9158788" cy="917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3193" y="1098074"/>
            <a:ext cx="2313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quick example: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92668"/>
            <a:ext cx="8966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10                     8                         6                          4                         2                          0                         -2</a:t>
            </a:r>
          </a:p>
          <a:p>
            <a:pPr algn="ctr"/>
            <a:r>
              <a:rPr lang="en-US" dirty="0" smtClean="0"/>
              <a:t>                                                                      Galactic Longitude (degrees)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564" y="195801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2FF00"/>
                </a:solidFill>
              </a:rPr>
              <a:t>H</a:t>
            </a:r>
            <a:r>
              <a:rPr lang="en-US" baseline="-25000" dirty="0" smtClean="0">
                <a:solidFill>
                  <a:srgbClr val="02FF00"/>
                </a:solidFill>
              </a:rPr>
              <a:t>2</a:t>
            </a:r>
            <a:r>
              <a:rPr lang="en-US" dirty="0" smtClean="0">
                <a:solidFill>
                  <a:srgbClr val="02FF00"/>
                </a:solidFill>
              </a:rPr>
              <a:t>O masers</a:t>
            </a:r>
            <a:endParaRPr lang="en-US" dirty="0">
              <a:solidFill>
                <a:srgbClr val="02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911" y="2864510"/>
            <a:ext cx="107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2FF00"/>
                </a:solidFill>
              </a:rPr>
              <a:t>NH</a:t>
            </a:r>
            <a:r>
              <a:rPr lang="en-US" baseline="-25000" dirty="0" smtClean="0">
                <a:solidFill>
                  <a:srgbClr val="02FF00"/>
                </a:solidFill>
              </a:rPr>
              <a:t>3</a:t>
            </a:r>
            <a:r>
              <a:rPr lang="en-US" dirty="0" smtClean="0">
                <a:solidFill>
                  <a:srgbClr val="02FF00"/>
                </a:solidFill>
              </a:rPr>
              <a:t> (1,1)</a:t>
            </a:r>
            <a:endParaRPr lang="en-US" dirty="0">
              <a:solidFill>
                <a:srgbClr val="02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659" y="4828879"/>
            <a:ext cx="6340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CMZ shows copious NH</a:t>
            </a:r>
            <a:r>
              <a:rPr lang="en-US" baseline="-25000" dirty="0" smtClean="0"/>
              <a:t>3</a:t>
            </a:r>
            <a:r>
              <a:rPr lang="en-US" dirty="0" smtClean="0"/>
              <a:t> emission, but not many H</a:t>
            </a:r>
            <a:r>
              <a:rPr lang="en-US" baseline="-25000" dirty="0" smtClean="0"/>
              <a:t>2</a:t>
            </a:r>
            <a:r>
              <a:rPr lang="en-US" dirty="0" smtClean="0"/>
              <a:t>O masers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 Significant deficit of ongoing star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7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The Understated Usefulness of Water and Ammonia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9115" y="2124776"/>
            <a:ext cx="7141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Arguably, the two most important spectral transitions for radio astronomy are H</a:t>
            </a:r>
            <a:r>
              <a:rPr lang="en-US" dirty="0" smtClean="0"/>
              <a:t>I</a:t>
            </a:r>
            <a:r>
              <a:rPr lang="en-US" sz="2400" dirty="0" smtClean="0"/>
              <a:t> and CO J = N – N-1, mainly because they are ubiquitous.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Arguably, the second two most important spectral transitions for radio astronomy are the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maser at 22 GHz and the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inversion transitions at 24+ GHz.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Both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and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are ubiquitous, but perhaps not as ubiquitous as </a:t>
            </a:r>
            <a:r>
              <a:rPr lang="en-US" sz="2400" dirty="0"/>
              <a:t>H</a:t>
            </a:r>
            <a:r>
              <a:rPr lang="en-US" dirty="0"/>
              <a:t>I</a:t>
            </a:r>
            <a:r>
              <a:rPr lang="en-US" sz="2400" dirty="0"/>
              <a:t> and </a:t>
            </a:r>
            <a:r>
              <a:rPr lang="en-US" sz="2400" dirty="0" smtClean="0"/>
              <a:t>CO (</a:t>
            </a:r>
            <a:r>
              <a:rPr lang="en-US" sz="2400" dirty="0" err="1" smtClean="0"/>
              <a:t>sububiquitous</a:t>
            </a:r>
            <a:r>
              <a:rPr lang="en-US" sz="2400" dirty="0" smtClean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69708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The Understated Usefulness of Water and Ammonia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9115" y="1278193"/>
            <a:ext cx="7141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masers are found in a wide variety of situations: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Both low- and high-mass star formation within the Milky Way (typically trace outflows)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Evolved stars such as post-AGB stars (again tracing outflows)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Megamasers</a:t>
            </a:r>
            <a:r>
              <a:rPr lang="en-US" dirty="0" smtClean="0"/>
              <a:t> around the </a:t>
            </a:r>
            <a:r>
              <a:rPr lang="en-US" dirty="0" err="1" smtClean="0"/>
              <a:t>centres</a:t>
            </a:r>
            <a:r>
              <a:rPr lang="en-US" dirty="0" smtClean="0"/>
              <a:t> of other galaxies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650" y="3806486"/>
            <a:ext cx="714177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masers can be used for a wide variety of diagnostics: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Studying outflows in star formation and evolved stars – particularly high velocity outflows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Constraining the ages of high-mass star-forming regions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Study of </a:t>
            </a:r>
            <a:r>
              <a:rPr lang="en-US" dirty="0" err="1" smtClean="0"/>
              <a:t>circumnuclear</a:t>
            </a:r>
            <a:r>
              <a:rPr lang="en-US" dirty="0" smtClean="0"/>
              <a:t> disks in other galaxies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LBA high resolution studies</a:t>
            </a:r>
          </a:p>
        </p:txBody>
      </p:sp>
    </p:spTree>
    <p:extLst>
      <p:ext uri="{BB962C8B-B14F-4D97-AF65-F5344CB8AC3E}">
        <p14:creationId xmlns:p14="http://schemas.microsoft.com/office/powerpoint/2010/main" val="394596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The Understated Usefulness of Water and Ammonia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9114" y="1278193"/>
            <a:ext cx="794744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inversion transitions are particularly useful because: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Multiple transitions are close together in frequency that probe a wide range of densities (few × 10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 10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cm</a:t>
            </a:r>
            <a:r>
              <a:rPr lang="en-US" baseline="30000" dirty="0" smtClean="0">
                <a:solidFill>
                  <a:srgbClr val="000000"/>
                </a:solidFill>
              </a:rPr>
              <a:t>-3</a:t>
            </a:r>
            <a:r>
              <a:rPr lang="en-US" dirty="0" smtClean="0">
                <a:solidFill>
                  <a:srgbClr val="000000"/>
                </a:solidFill>
              </a:rPr>
              <a:t>) and temperatures (15 – 400 K)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Lower transitions like NH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(1,1) and (2,2) probe currently </a:t>
            </a:r>
            <a:r>
              <a:rPr lang="en-US" dirty="0" err="1" smtClean="0">
                <a:solidFill>
                  <a:srgbClr val="000000"/>
                </a:solidFill>
              </a:rPr>
              <a:t>modelled</a:t>
            </a:r>
            <a:r>
              <a:rPr lang="en-US" dirty="0" smtClean="0">
                <a:solidFill>
                  <a:srgbClr val="000000"/>
                </a:solidFill>
              </a:rPr>
              <a:t> conditions for star formation (where you see ammonia, you *should* see star formation)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Lower transitions show hyperfine structure, which can be used to more reliably measure column densities.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927" y="4264861"/>
            <a:ext cx="77131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molecule is particularly useful because: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 is robust against freeze out in coldest, densest regions (pre-stellar clouds)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 does not appear in outflows (consumed by outflow tracers CO and HCO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NH</a:t>
            </a:r>
            <a:r>
              <a:rPr lang="en-US" baseline="-25000" dirty="0" smtClean="0">
                <a:solidFill>
                  <a:srgbClr val="000000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is the most reliable tracer of dense, quiescent, star-forming gas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5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A </a:t>
            </a:r>
            <a:r>
              <a:rPr lang="en-US" sz="3600" dirty="0" err="1" smtClean="0">
                <a:solidFill>
                  <a:srgbClr val="000000"/>
                </a:solidFill>
                <a:ea typeface="Consolas"/>
                <a:cs typeface="Consolas"/>
              </a:rPr>
              <a:t>Parkes</a:t>
            </a:r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 Survey of the Milky Way in Water and Ammonia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090" y="1523975"/>
            <a:ext cx="87718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HOPS is not sensitive enough to detect typical clouds right across the Galaxy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Common spectral lines like H</a:t>
            </a:r>
            <a:r>
              <a:rPr lang="en-US" dirty="0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and CO can be detected across the Galaxy. But they trace low density gas not necessarily associated with star formation, as well as gas in inter-spiral arm regions, making Galactic structure difficult to discern.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sensitive </a:t>
            </a:r>
            <a:r>
              <a:rPr lang="en-US" sz="2400" dirty="0" err="1" smtClean="0">
                <a:solidFill>
                  <a:srgbClr val="000000"/>
                </a:solidFill>
              </a:rPr>
              <a:t>Parkes</a:t>
            </a:r>
            <a:r>
              <a:rPr lang="en-US" sz="2400" dirty="0" smtClean="0">
                <a:solidFill>
                  <a:srgbClr val="000000"/>
                </a:solidFill>
              </a:rPr>
              <a:t> survey for water masers and ammonia would use both molecules to map the Galactic structure in star-forming gas more clearly than ever before!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924" y="5759612"/>
            <a:ext cx="596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 that only </a:t>
            </a:r>
            <a:r>
              <a:rPr lang="en-US" sz="2400" dirty="0" err="1" smtClean="0"/>
              <a:t>Parkes</a:t>
            </a:r>
            <a:r>
              <a:rPr lang="en-US" sz="2400" dirty="0" smtClean="0"/>
              <a:t> can see the southern Galactic plane and can do such a survey!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022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03768" y="-13230"/>
            <a:ext cx="6746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A </a:t>
            </a:r>
            <a:r>
              <a:rPr lang="en-US" sz="3600" dirty="0" err="1" smtClean="0">
                <a:solidFill>
                  <a:srgbClr val="000000"/>
                </a:solidFill>
                <a:ea typeface="Consolas"/>
                <a:cs typeface="Consolas"/>
              </a:rPr>
              <a:t>Parkes</a:t>
            </a:r>
            <a:r>
              <a:rPr lang="en-US" sz="3600" dirty="0" smtClean="0">
                <a:solidFill>
                  <a:srgbClr val="000000"/>
                </a:solidFill>
                <a:ea typeface="Consolas"/>
                <a:cs typeface="Consolas"/>
              </a:rPr>
              <a:t> Survey of the Milky Way in Water and Ammonia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089" y="1523975"/>
            <a:ext cx="899891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What is needed?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sure that any high frequency receiver includes the water and ammonia line frequencies.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6"/>
            <a:r>
              <a:rPr lang="en-US" sz="2400" dirty="0" smtClean="0">
                <a:solidFill>
                  <a:srgbClr val="000000"/>
                </a:solidFill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O maser		22.235 GHz</a:t>
            </a:r>
          </a:p>
          <a:p>
            <a:pPr lvl="6"/>
            <a:r>
              <a:rPr lang="en-US" sz="2400" dirty="0" smtClean="0">
                <a:solidFill>
                  <a:srgbClr val="000000"/>
                </a:solidFill>
              </a:rPr>
              <a:t>NH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(1,1)		23.694 GHz</a:t>
            </a:r>
          </a:p>
          <a:p>
            <a:pPr lvl="6"/>
            <a:r>
              <a:rPr lang="en-US" sz="2400" dirty="0" smtClean="0">
                <a:solidFill>
                  <a:srgbClr val="000000"/>
                </a:solidFill>
              </a:rPr>
              <a:t>NH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(2,2)		23.722 GHz</a:t>
            </a:r>
          </a:p>
          <a:p>
            <a:pPr lvl="6"/>
            <a:r>
              <a:rPr lang="en-US" sz="2400" dirty="0" smtClean="0">
                <a:solidFill>
                  <a:srgbClr val="000000"/>
                </a:solidFill>
              </a:rPr>
              <a:t>NH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(3,3)		23.870 GHz</a:t>
            </a:r>
          </a:p>
          <a:p>
            <a:pPr lvl="6"/>
            <a:r>
              <a:rPr lang="en-US" sz="2400" dirty="0" smtClean="0">
                <a:solidFill>
                  <a:srgbClr val="000000"/>
                </a:solidFill>
              </a:rPr>
              <a:t>NH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(4,4)		24.139 GHz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467" y="5516439"/>
            <a:ext cx="69953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These frequencies are a no-brainer, given the current rough specs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BUT PLEASE DON’T FORGET THEM!!!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5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40056</TotalTime>
  <Words>1404</Words>
  <Application>Microsoft Macintosh PowerPoint</Application>
  <PresentationFormat>On-screen Show (4:3)</PresentationFormat>
  <Paragraphs>177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Walsh</dc:creator>
  <cp:lastModifiedBy/>
  <cp:revision>113</cp:revision>
  <dcterms:created xsi:type="dcterms:W3CDTF">2012-06-04T09:40:46Z</dcterms:created>
  <dcterms:modified xsi:type="dcterms:W3CDTF">2012-10-19T04:47:14Z</dcterms:modified>
</cp:coreProperties>
</file>