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1" r:id="rId2"/>
    <p:sldId id="416" r:id="rId3"/>
    <p:sldId id="417" r:id="rId4"/>
    <p:sldId id="406" r:id="rId5"/>
    <p:sldId id="446" r:id="rId6"/>
    <p:sldId id="420" r:id="rId7"/>
    <p:sldId id="447" r:id="rId8"/>
    <p:sldId id="400" r:id="rId9"/>
    <p:sldId id="427" r:id="rId10"/>
    <p:sldId id="439" r:id="rId11"/>
    <p:sldId id="440" r:id="rId12"/>
    <p:sldId id="448" r:id="rId13"/>
    <p:sldId id="441" r:id="rId14"/>
    <p:sldId id="444" r:id="rId15"/>
    <p:sldId id="442" r:id="rId16"/>
    <p:sldId id="445" r:id="rId17"/>
    <p:sldId id="399" r:id="rId18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F7F7"/>
    <a:srgbClr val="005C3E"/>
    <a:srgbClr val="3FAF6F"/>
    <a:srgbClr val="2A754A"/>
    <a:srgbClr val="FFB81C"/>
    <a:srgbClr val="E87722"/>
    <a:srgbClr val="E4002B"/>
    <a:srgbClr val="DF1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68" y="-152"/>
      </p:cViewPr>
      <p:guideLst>
        <p:guide orient="horz" pos="3676"/>
        <p:guide orient="horz" pos="1967"/>
        <p:guide orient="horz" pos="804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66F0904-379D-4820-8340-8886D5590A3B}" type="datetimeFigureOut">
              <a:rPr lang="en-US"/>
              <a:pPr/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319658E-CC33-4DA6-AC01-2D604426A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32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F0003E-9D74-4F32-9201-CE03C343E99E}" type="datetimeFigureOut">
              <a:rPr lang="en-US"/>
              <a:pPr/>
              <a:t>11/11/16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B5DC0D1-9B9F-4745-BED4-A19E0CF34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2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C0D1-9B9F-4745-BED4-A19E0CF34D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C0D1-9B9F-4745-BED4-A19E0CF34D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5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DC0D1-9B9F-4745-BED4-A19E0CF34D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0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318B0-61E9-48BE-82BE-AF882D3E2C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1588" y="5500688"/>
            <a:ext cx="9170987" cy="1357312"/>
            <a:chOff x="1497" y="5500319"/>
            <a:chExt cx="9170984" cy="1357681"/>
          </a:xfrm>
        </p:grpSpPr>
        <p:sp>
          <p:nvSpPr>
            <p:cNvPr id="6" name="Rectangle 5"/>
            <p:cNvSpPr/>
            <p:nvPr userDrawn="1"/>
          </p:nvSpPr>
          <p:spPr>
            <a:xfrm>
              <a:off x="1497" y="5940176"/>
              <a:ext cx="9158284" cy="91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 sz="1800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>
                <a:gd name="T0" fmla="*/ 2147483647 w 2880"/>
                <a:gd name="T1" fmla="*/ 1186026082 h 293"/>
                <a:gd name="T2" fmla="*/ 0 w 2880"/>
                <a:gd name="T3" fmla="*/ 1186026082 h 293"/>
                <a:gd name="T4" fmla="*/ 0 w 2880"/>
                <a:gd name="T5" fmla="*/ 1388764739 h 293"/>
                <a:gd name="T6" fmla="*/ 2147483647 w 2880"/>
                <a:gd name="T7" fmla="*/ 1388764739 h 293"/>
                <a:gd name="T8" fmla="*/ 2147483647 w 2880"/>
                <a:gd name="T9" fmla="*/ 1186026082 h 293"/>
                <a:gd name="T10" fmla="*/ 2147483647 w 2880"/>
                <a:gd name="T11" fmla="*/ 0 h 293"/>
                <a:gd name="T12" fmla="*/ 2147483647 w 2880"/>
                <a:gd name="T13" fmla="*/ 0 h 293"/>
                <a:gd name="T14" fmla="*/ 2147483647 w 2880"/>
                <a:gd name="T15" fmla="*/ 1186026082 h 293"/>
                <a:gd name="T16" fmla="*/ 2147483647 w 2880"/>
                <a:gd name="T17" fmla="*/ 1186026082 h 293"/>
                <a:gd name="T18" fmla="*/ 2147483647 w 2880"/>
                <a:gd name="T19" fmla="*/ 2147483647 h 293"/>
                <a:gd name="T20" fmla="*/ 2147483647 w 2880"/>
                <a:gd name="T21" fmla="*/ 2147483647 h 293"/>
                <a:gd name="T22" fmla="*/ 2147483647 w 2880"/>
                <a:gd name="T23" fmla="*/ 0 h 2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093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800">
                <a:latin typeface="Arial" charset="0"/>
                <a:ea typeface="+mn-ea"/>
              </a:endParaRPr>
            </a:p>
          </p:txBody>
        </p:sp>
        <p:sp>
          <p:nvSpPr>
            <p:cNvPr id="10" name="Freeform 20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>
                <a:gd name="T0" fmla="*/ 2147483647 w 2313"/>
                <a:gd name="T1" fmla="*/ 1184542506 h 136"/>
                <a:gd name="T2" fmla="*/ 2147483647 w 2313"/>
                <a:gd name="T3" fmla="*/ 0 h 136"/>
                <a:gd name="T4" fmla="*/ 0 w 2313"/>
                <a:gd name="T5" fmla="*/ 0 h 136"/>
                <a:gd name="T6" fmla="*/ 0 w 2313"/>
                <a:gd name="T7" fmla="*/ 1376902314 h 136"/>
                <a:gd name="T8" fmla="*/ 2147483647 w 2313"/>
                <a:gd name="T9" fmla="*/ 1376902314 h 136"/>
                <a:gd name="T10" fmla="*/ 2147483647 w 2313"/>
                <a:gd name="T11" fmla="*/ 118454250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>
                <a:gd name="T0" fmla="*/ 2147483647 w 567"/>
                <a:gd name="T1" fmla="*/ 0 h 273"/>
                <a:gd name="T2" fmla="*/ 0 w 567"/>
                <a:gd name="T3" fmla="*/ 1186892070 h 273"/>
                <a:gd name="T4" fmla="*/ 2147483647 w 567"/>
                <a:gd name="T5" fmla="*/ 2147483647 h 273"/>
                <a:gd name="T6" fmla="*/ 2147483647 w 567"/>
                <a:gd name="T7" fmla="*/ 2147483647 h 273"/>
                <a:gd name="T8" fmla="*/ 2147483647 w 567"/>
                <a:gd name="T9" fmla="*/ 0 h 273"/>
                <a:gd name="T10" fmla="*/ 2147483647 w 567"/>
                <a:gd name="T11" fmla="*/ 0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4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 userDrawn="1"/>
        </p:nvGrpSpPr>
        <p:grpSpPr bwMode="auto"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5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147483647 w 2486"/>
                  <a:gd name="T1" fmla="*/ 2147483647 h 94"/>
                  <a:gd name="T2" fmla="*/ 2147483647 w 2486"/>
                  <a:gd name="T3" fmla="*/ 0 h 94"/>
                  <a:gd name="T4" fmla="*/ 0 w 2486"/>
                  <a:gd name="T5" fmla="*/ 0 h 94"/>
                  <a:gd name="T6" fmla="*/ 0 w 2486"/>
                  <a:gd name="T7" fmla="*/ 2147483647 h 94"/>
                  <a:gd name="T8" fmla="*/ 2147483647 w 2486"/>
                  <a:gd name="T9" fmla="*/ 2147483647 h 94"/>
                  <a:gd name="T10" fmla="*/ 2147483647 w 2486"/>
                  <a:gd name="T11" fmla="*/ 2147483647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2147483647 w 394"/>
                  <a:gd name="T1" fmla="*/ 0 h 189"/>
                  <a:gd name="T2" fmla="*/ 0 w 394"/>
                  <a:gd name="T3" fmla="*/ 2147483647 h 189"/>
                  <a:gd name="T4" fmla="*/ 2147483647 w 394"/>
                  <a:gd name="T5" fmla="*/ 2147483647 h 189"/>
                  <a:gd name="T6" fmla="*/ 2147483647 w 394"/>
                  <a:gd name="T7" fmla="*/ 2147483647 h 189"/>
                  <a:gd name="T8" fmla="*/ 2147483647 w 394"/>
                  <a:gd name="T9" fmla="*/ 0 h 189"/>
                  <a:gd name="T10" fmla="*/ 2147483647 w 394"/>
                  <a:gd name="T11" fmla="*/ 0 h 1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-26988" y="357188"/>
            <a:ext cx="9199563" cy="6500812"/>
            <a:chOff x="-26988" y="357188"/>
            <a:chExt cx="9199469" cy="6500812"/>
          </a:xfrm>
        </p:grpSpPr>
        <p:grpSp>
          <p:nvGrpSpPr>
            <p:cNvPr id="6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0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2147483647 w 2880"/>
                  <a:gd name="T3" fmla="*/ 0 h 300"/>
                  <a:gd name="T4" fmla="*/ 2147483647 w 2880"/>
                  <a:gd name="T5" fmla="*/ 2147483647 h 300"/>
                  <a:gd name="T6" fmla="*/ 2147483647 w 2880"/>
                  <a:gd name="T7" fmla="*/ 2147483647 h 300"/>
                  <a:gd name="T8" fmla="*/ 2147483647 w 2880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147483647 w 2880"/>
                  <a:gd name="T1" fmla="*/ 0 h 150"/>
                  <a:gd name="T2" fmla="*/ 2147483647 w 2880"/>
                  <a:gd name="T3" fmla="*/ 0 h 150"/>
                  <a:gd name="T4" fmla="*/ 2147483647 w 2880"/>
                  <a:gd name="T5" fmla="*/ 2147483647 h 150"/>
                  <a:gd name="T6" fmla="*/ 2147483647 w 2880"/>
                  <a:gd name="T7" fmla="*/ 2147483647 h 150"/>
                  <a:gd name="T8" fmla="*/ 0 w 2880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2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769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33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34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2147483647 w 2880"/>
                  <a:gd name="T3" fmla="*/ 0 h 299"/>
                  <a:gd name="T4" fmla="*/ 2147483647 w 2880"/>
                  <a:gd name="T5" fmla="*/ 2147483647 h 299"/>
                  <a:gd name="T6" fmla="*/ 2147483647 w 2880"/>
                  <a:gd name="T7" fmla="*/ 2147483647 h 299"/>
                  <a:gd name="T8" fmla="*/ 2147483647 w 2880"/>
                  <a:gd name="T9" fmla="*/ 2147483647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5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147483647 w 2880"/>
                  <a:gd name="T1" fmla="*/ 0 h 150"/>
                  <a:gd name="T2" fmla="*/ 2147483647 w 2880"/>
                  <a:gd name="T3" fmla="*/ 0 h 150"/>
                  <a:gd name="T4" fmla="*/ 2147483647 w 2880"/>
                  <a:gd name="T5" fmla="*/ 2147483647 h 150"/>
                  <a:gd name="T6" fmla="*/ 2147483647 w 2880"/>
                  <a:gd name="T7" fmla="*/ 2147483647 h 150"/>
                  <a:gd name="T8" fmla="*/ 0 w 2880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6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769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37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2147483647 h 150"/>
                  <a:gd name="T2" fmla="*/ 2147483647 w 2880"/>
                  <a:gd name="T3" fmla="*/ 2147483647 h 150"/>
                  <a:gd name="T4" fmla="*/ 2147483647 w 2880"/>
                  <a:gd name="T5" fmla="*/ 2147483647 h 150"/>
                  <a:gd name="T6" fmla="*/ 2147483647 w 2880"/>
                  <a:gd name="T7" fmla="*/ 0 h 150"/>
                  <a:gd name="T8" fmla="*/ 2147483647 w 2880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147483647 w 2880"/>
                  <a:gd name="T1" fmla="*/ 2147483647 h 299"/>
                  <a:gd name="T2" fmla="*/ 2147483647 w 2880"/>
                  <a:gd name="T3" fmla="*/ 2147483647 h 299"/>
                  <a:gd name="T4" fmla="*/ 2147483647 w 2880"/>
                  <a:gd name="T5" fmla="*/ 2147483647 h 299"/>
                  <a:gd name="T6" fmla="*/ 2147483647 w 2880"/>
                  <a:gd name="T7" fmla="*/ 0 h 299"/>
                  <a:gd name="T8" fmla="*/ 0 w 2880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9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769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40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769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41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2147483647 h 149"/>
                  <a:gd name="T2" fmla="*/ 2147483647 w 2880"/>
                  <a:gd name="T3" fmla="*/ 2147483647 h 149"/>
                  <a:gd name="T4" fmla="*/ 2147483647 w 2880"/>
                  <a:gd name="T5" fmla="*/ 2147483647 h 149"/>
                  <a:gd name="T6" fmla="*/ 2147483647 w 2880"/>
                  <a:gd name="T7" fmla="*/ 0 h 149"/>
                  <a:gd name="T8" fmla="*/ 2147483647 w 2880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7" name="Group 19"/>
            <p:cNvGrpSpPr>
              <a:grpSpLocks/>
            </p:cNvGrpSpPr>
            <p:nvPr userDrawn="1"/>
          </p:nvGrpSpPr>
          <p:grpSpPr bwMode="auto"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1588" y="5940425"/>
                <a:ext cx="9158193" cy="917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 sz="1800"/>
              </a:p>
            </p:txBody>
          </p:sp>
          <p:grpSp>
            <p:nvGrpSpPr>
              <p:cNvPr id="10" name="Group 21"/>
              <p:cNvGrpSpPr>
                <a:grpSpLocks/>
              </p:cNvGrpSpPr>
              <p:nvPr userDrawn="1"/>
            </p:nvGrpSpPr>
            <p:grpSpPr bwMode="auto"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26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>
                    <a:gd name="T0" fmla="*/ 2147483647 w 2880"/>
                    <a:gd name="T1" fmla="*/ 1186026082 h 293"/>
                    <a:gd name="T2" fmla="*/ 0 w 2880"/>
                    <a:gd name="T3" fmla="*/ 1186026082 h 293"/>
                    <a:gd name="T4" fmla="*/ 0 w 2880"/>
                    <a:gd name="T5" fmla="*/ 1388764739 h 293"/>
                    <a:gd name="T6" fmla="*/ 2147483647 w 2880"/>
                    <a:gd name="T7" fmla="*/ 1388764739 h 293"/>
                    <a:gd name="T8" fmla="*/ 2147483647 w 2880"/>
                    <a:gd name="T9" fmla="*/ 1186026082 h 293"/>
                    <a:gd name="T10" fmla="*/ 2147483647 w 2880"/>
                    <a:gd name="T11" fmla="*/ 0 h 293"/>
                    <a:gd name="T12" fmla="*/ 2147483647 w 2880"/>
                    <a:gd name="T13" fmla="*/ 0 h 293"/>
                    <a:gd name="T14" fmla="*/ 2147483647 w 2880"/>
                    <a:gd name="T15" fmla="*/ 1186026082 h 293"/>
                    <a:gd name="T16" fmla="*/ 2147483647 w 2880"/>
                    <a:gd name="T17" fmla="*/ 1186026082 h 293"/>
                    <a:gd name="T18" fmla="*/ 2147483647 w 2880"/>
                    <a:gd name="T19" fmla="*/ 2147483647 h 293"/>
                    <a:gd name="T20" fmla="*/ 2147483647 w 2880"/>
                    <a:gd name="T21" fmla="*/ 2147483647 h 293"/>
                    <a:gd name="T22" fmla="*/ 2147483647 w 2880"/>
                    <a:gd name="T23" fmla="*/ 0 h 2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7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588" y="5500688"/>
                  <a:ext cx="9170893" cy="434975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>
                    <a:gd name="T0" fmla="*/ 2147483647 w 2313"/>
                    <a:gd name="T1" fmla="*/ 1184542506 h 136"/>
                    <a:gd name="T2" fmla="*/ 2147483647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76902314 h 136"/>
                    <a:gd name="T8" fmla="*/ 2147483647 w 2313"/>
                    <a:gd name="T9" fmla="*/ 1376902314 h 136"/>
                    <a:gd name="T10" fmla="*/ 2147483647 w 2313"/>
                    <a:gd name="T11" fmla="*/ 1184542506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>
                    <a:gd name="T0" fmla="*/ 2147483647 w 567"/>
                    <a:gd name="T1" fmla="*/ 0 h 273"/>
                    <a:gd name="T2" fmla="*/ 0 w 567"/>
                    <a:gd name="T3" fmla="*/ 1186892070 h 273"/>
                    <a:gd name="T4" fmla="*/ 2147483647 w 567"/>
                    <a:gd name="T5" fmla="*/ 2147483647 h 273"/>
                    <a:gd name="T6" fmla="*/ 2147483647 w 567"/>
                    <a:gd name="T7" fmla="*/ 2147483647 h 273"/>
                    <a:gd name="T8" fmla="*/ 2147483647 w 567"/>
                    <a:gd name="T9" fmla="*/ 0 h 273"/>
                    <a:gd name="T10" fmla="*/ 2147483647 w 567"/>
                    <a:gd name="T11" fmla="*/ 0 h 2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pic>
            <p:nvPicPr>
              <p:cNvPr id="1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1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</p:grp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147483647 w 2313"/>
                  <a:gd name="T1" fmla="*/ 2147483647 h 136"/>
                  <a:gd name="T2" fmla="*/ 2147483647 w 2313"/>
                  <a:gd name="T3" fmla="*/ 0 h 136"/>
                  <a:gd name="T4" fmla="*/ 0 w 2313"/>
                  <a:gd name="T5" fmla="*/ 0 h 136"/>
                  <a:gd name="T6" fmla="*/ 0 w 2313"/>
                  <a:gd name="T7" fmla="*/ 2147483647 h 136"/>
                  <a:gd name="T8" fmla="*/ 2147483647 w 2313"/>
                  <a:gd name="T9" fmla="*/ 2147483647 h 136"/>
                  <a:gd name="T10" fmla="*/ 2147483647 w 2313"/>
                  <a:gd name="T11" fmla="*/ 2147483647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7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2147483647 w 567"/>
                  <a:gd name="T1" fmla="*/ 0 h 273"/>
                  <a:gd name="T2" fmla="*/ 0 w 567"/>
                  <a:gd name="T3" fmla="*/ 2147483647 h 273"/>
                  <a:gd name="T4" fmla="*/ 2147483647 w 567"/>
                  <a:gd name="T5" fmla="*/ 2147483647 h 273"/>
                  <a:gd name="T6" fmla="*/ 2147483647 w 567"/>
                  <a:gd name="T7" fmla="*/ 2147483647 h 273"/>
                  <a:gd name="T8" fmla="*/ 2147483647 w 567"/>
                  <a:gd name="T9" fmla="*/ 0 h 273"/>
                  <a:gd name="T10" fmla="*/ 2147483647 w 567"/>
                  <a:gd name="T11" fmla="*/ 0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8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330200" y="6503988"/>
            <a:ext cx="288925" cy="127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40BF444-B4C6-4DE1-86BD-874563A63BB1}" type="slidenum">
              <a:rPr lang="en-AU"/>
              <a:pPr/>
              <a:t>‹#›</a:t>
            </a:fld>
            <a:r>
              <a:rPr lang="en-AU"/>
              <a:t>  |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41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0" y="5500688"/>
            <a:ext cx="9167813" cy="996950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147483647 w 2313"/>
                  <a:gd name="T1" fmla="*/ 2147483647 h 136"/>
                  <a:gd name="T2" fmla="*/ 2147483647 w 2313"/>
                  <a:gd name="T3" fmla="*/ 0 h 136"/>
                  <a:gd name="T4" fmla="*/ 0 w 2313"/>
                  <a:gd name="T5" fmla="*/ 0 h 136"/>
                  <a:gd name="T6" fmla="*/ 0 w 2313"/>
                  <a:gd name="T7" fmla="*/ 2147483647 h 136"/>
                  <a:gd name="T8" fmla="*/ 2147483647 w 2313"/>
                  <a:gd name="T9" fmla="*/ 2147483647 h 136"/>
                  <a:gd name="T10" fmla="*/ 2147483647 w 2313"/>
                  <a:gd name="T11" fmla="*/ 2147483647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2147483647 w 567"/>
                  <a:gd name="T1" fmla="*/ 0 h 273"/>
                  <a:gd name="T2" fmla="*/ 0 w 567"/>
                  <a:gd name="T3" fmla="*/ 2147483647 h 273"/>
                  <a:gd name="T4" fmla="*/ 2147483647 w 567"/>
                  <a:gd name="T5" fmla="*/ 2147483647 h 273"/>
                  <a:gd name="T6" fmla="*/ 2147483647 w 567"/>
                  <a:gd name="T7" fmla="*/ 2147483647 h 273"/>
                  <a:gd name="T8" fmla="*/ 2147483647 w 567"/>
                  <a:gd name="T9" fmla="*/ 0 h 273"/>
                  <a:gd name="T10" fmla="*/ 2147483647 w 567"/>
                  <a:gd name="T11" fmla="*/ 0 h 2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1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3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4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5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1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-26988" y="357188"/>
            <a:ext cx="9194801" cy="6140450"/>
            <a:chOff x="-26988" y="357188"/>
            <a:chExt cx="9195409" cy="6140081"/>
          </a:xfrm>
        </p:grpSpPr>
        <p:grpSp>
          <p:nvGrpSpPr>
            <p:cNvPr id="6" name="Group 18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22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37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8544" y="5669023"/>
                  <a:ext cx="9168419" cy="99689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147483647 w 2313"/>
                    <a:gd name="T1" fmla="*/ 2147483647 h 136"/>
                    <a:gd name="T2" fmla="*/ 2147483647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2147483647 h 136"/>
                    <a:gd name="T8" fmla="*/ 2147483647 w 2313"/>
                    <a:gd name="T9" fmla="*/ 2147483647 h 136"/>
                    <a:gd name="T10" fmla="*/ 2147483647 w 2313"/>
                    <a:gd name="T11" fmla="*/ 2147483647 h 1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2147483647 w 567"/>
                    <a:gd name="T1" fmla="*/ 0 h 273"/>
                    <a:gd name="T2" fmla="*/ 0 w 567"/>
                    <a:gd name="T3" fmla="*/ 2147483647 h 273"/>
                    <a:gd name="T4" fmla="*/ 2147483647 w 567"/>
                    <a:gd name="T5" fmla="*/ 2147483647 h 273"/>
                    <a:gd name="T6" fmla="*/ 2147483647 w 567"/>
                    <a:gd name="T7" fmla="*/ 2147483647 h 273"/>
                    <a:gd name="T8" fmla="*/ 2147483647 w 567"/>
                    <a:gd name="T9" fmla="*/ 0 h 273"/>
                    <a:gd name="T10" fmla="*/ 2147483647 w 567"/>
                    <a:gd name="T11" fmla="*/ 0 h 2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pic>
            <p:nvPicPr>
              <p:cNvPr id="23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2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sz="1800">
                    <a:latin typeface="Arial" charset="0"/>
                    <a:ea typeface="+mn-ea"/>
                  </a:endParaRPr>
                </a:p>
              </p:txBody>
            </p:sp>
          </p:grp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2147483647 w 2880"/>
                  <a:gd name="T3" fmla="*/ 0 h 300"/>
                  <a:gd name="T4" fmla="*/ 2147483647 w 2880"/>
                  <a:gd name="T5" fmla="*/ 2147483647 h 300"/>
                  <a:gd name="T6" fmla="*/ 2147483647 w 2880"/>
                  <a:gd name="T7" fmla="*/ 2147483647 h 300"/>
                  <a:gd name="T8" fmla="*/ 2147483647 w 2880"/>
                  <a:gd name="T9" fmla="*/ 2147483647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147483647 w 2880"/>
                  <a:gd name="T1" fmla="*/ 0 h 150"/>
                  <a:gd name="T2" fmla="*/ 2147483647 w 2880"/>
                  <a:gd name="T3" fmla="*/ 0 h 150"/>
                  <a:gd name="T4" fmla="*/ 2147483647 w 2880"/>
                  <a:gd name="T5" fmla="*/ 2147483647 h 150"/>
                  <a:gd name="T6" fmla="*/ 2147483647 w 2880"/>
                  <a:gd name="T7" fmla="*/ 2147483647 h 150"/>
                  <a:gd name="T8" fmla="*/ 0 w 2880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2" name="Freeform 19"/>
              <p:cNvSpPr>
                <a:spLocks/>
              </p:cNvSpPr>
              <p:nvPr userDrawn="1"/>
            </p:nvSpPr>
            <p:spPr bwMode="auto">
              <a:xfrm>
                <a:off x="-17463" y="1655685"/>
                <a:ext cx="9187471" cy="954030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3" name="Freeform 20"/>
              <p:cNvSpPr>
                <a:spLocks/>
              </p:cNvSpPr>
              <p:nvPr userDrawn="1"/>
            </p:nvSpPr>
            <p:spPr bwMode="auto">
              <a:xfrm>
                <a:off x="-17463" y="2130318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4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2147483647 w 2880"/>
                  <a:gd name="T3" fmla="*/ 0 h 299"/>
                  <a:gd name="T4" fmla="*/ 2147483647 w 2880"/>
                  <a:gd name="T5" fmla="*/ 2147483647 h 299"/>
                  <a:gd name="T6" fmla="*/ 2147483647 w 2880"/>
                  <a:gd name="T7" fmla="*/ 2147483647 h 299"/>
                  <a:gd name="T8" fmla="*/ 2147483647 w 2880"/>
                  <a:gd name="T9" fmla="*/ 2147483647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147483647 w 2880"/>
                  <a:gd name="T1" fmla="*/ 0 h 150"/>
                  <a:gd name="T2" fmla="*/ 2147483647 w 2880"/>
                  <a:gd name="T3" fmla="*/ 0 h 150"/>
                  <a:gd name="T4" fmla="*/ 2147483647 w 2880"/>
                  <a:gd name="T5" fmla="*/ 2147483647 h 150"/>
                  <a:gd name="T6" fmla="*/ 2147483647 w 2880"/>
                  <a:gd name="T7" fmla="*/ 2147483647 h 150"/>
                  <a:gd name="T8" fmla="*/ 0 w 2880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7471" cy="957204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2147483647 h 150"/>
                  <a:gd name="T2" fmla="*/ 2147483647 w 2880"/>
                  <a:gd name="T3" fmla="*/ 2147483647 h 150"/>
                  <a:gd name="T4" fmla="*/ 2147483647 w 2880"/>
                  <a:gd name="T5" fmla="*/ 2147483647 h 150"/>
                  <a:gd name="T6" fmla="*/ 2147483647 w 2880"/>
                  <a:gd name="T7" fmla="*/ 0 h 150"/>
                  <a:gd name="T8" fmla="*/ 2147483647 w 2880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147483647 w 2880"/>
                  <a:gd name="T1" fmla="*/ 2147483647 h 299"/>
                  <a:gd name="T2" fmla="*/ 2147483647 w 2880"/>
                  <a:gd name="T3" fmla="*/ 2147483647 h 299"/>
                  <a:gd name="T4" fmla="*/ 2147483647 w 2880"/>
                  <a:gd name="T5" fmla="*/ 2147483647 h 299"/>
                  <a:gd name="T6" fmla="*/ 2147483647 w 2880"/>
                  <a:gd name="T7" fmla="*/ 0 h 299"/>
                  <a:gd name="T8" fmla="*/ 0 w 2880"/>
                  <a:gd name="T9" fmla="*/ 0 h 2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" name="Freeform 26"/>
              <p:cNvSpPr>
                <a:spLocks/>
              </p:cNvSpPr>
              <p:nvPr userDrawn="1"/>
            </p:nvSpPr>
            <p:spPr bwMode="auto">
              <a:xfrm>
                <a:off x="-17463" y="676256"/>
                <a:ext cx="9187471" cy="477809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0" name="Freeform 27"/>
              <p:cNvSpPr>
                <a:spLocks/>
              </p:cNvSpPr>
              <p:nvPr userDrawn="1"/>
            </p:nvSpPr>
            <p:spPr bwMode="auto">
              <a:xfrm>
                <a:off x="-17463" y="995325"/>
                <a:ext cx="9187471" cy="954030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800">
                  <a:latin typeface="Arial" charset="0"/>
                  <a:ea typeface="+mn-ea"/>
                </a:endParaRPr>
              </a:p>
            </p:txBody>
          </p:sp>
          <p:sp>
            <p:nvSpPr>
              <p:cNvPr id="21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2147483647 h 149"/>
                  <a:gd name="T2" fmla="*/ 2147483647 w 2880"/>
                  <a:gd name="T3" fmla="*/ 2147483647 h 149"/>
                  <a:gd name="T4" fmla="*/ 2147483647 w 2880"/>
                  <a:gd name="T5" fmla="*/ 2147483647 h 149"/>
                  <a:gd name="T6" fmla="*/ 2147483647 w 2880"/>
                  <a:gd name="T7" fmla="*/ 0 h 149"/>
                  <a:gd name="T8" fmla="*/ 2147483647 w 2880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103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2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1033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 sz="1800"/>
            </a:p>
          </p:txBody>
        </p:sp>
        <p:sp>
          <p:nvSpPr>
            <p:cNvPr id="1034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147483647 w 2880"/>
                <a:gd name="T1" fmla="*/ 2147483647 h 217"/>
                <a:gd name="T2" fmla="*/ 2147483647 w 2880"/>
                <a:gd name="T3" fmla="*/ 2147483647 h 217"/>
                <a:gd name="T4" fmla="*/ 2147483647 w 2880"/>
                <a:gd name="T5" fmla="*/ 2147483647 h 217"/>
                <a:gd name="T6" fmla="*/ 2147483647 w 2880"/>
                <a:gd name="T7" fmla="*/ 2147483647 h 217"/>
                <a:gd name="T8" fmla="*/ 2147483647 w 2880"/>
                <a:gd name="T9" fmla="*/ 2147483647 h 217"/>
                <a:gd name="T10" fmla="*/ 2147483647 w 2880"/>
                <a:gd name="T11" fmla="*/ 2147483647 h 217"/>
                <a:gd name="T12" fmla="*/ 2147483647 w 2880"/>
                <a:gd name="T13" fmla="*/ 2147483647 h 217"/>
                <a:gd name="T14" fmla="*/ 2147483647 w 2880"/>
                <a:gd name="T15" fmla="*/ 2147483647 h 217"/>
                <a:gd name="T16" fmla="*/ 2147483647 w 2880"/>
                <a:gd name="T17" fmla="*/ 0 h 217"/>
                <a:gd name="T18" fmla="*/ 0 w 2880"/>
                <a:gd name="T19" fmla="*/ 0 h 217"/>
                <a:gd name="T20" fmla="*/ 0 w 2880"/>
                <a:gd name="T21" fmla="*/ 2147483647 h 217"/>
                <a:gd name="T22" fmla="*/ 2147483647 w 2880"/>
                <a:gd name="T23" fmla="*/ 2147483647 h 217"/>
                <a:gd name="T24" fmla="*/ 2147483647 w 2880"/>
                <a:gd name="T25" fmla="*/ 2147483647 h 217"/>
                <a:gd name="T26" fmla="*/ 2147483647 w 2880"/>
                <a:gd name="T27" fmla="*/ 2147483647 h 217"/>
                <a:gd name="T28" fmla="*/ 2147483647 w 2880"/>
                <a:gd name="T29" fmla="*/ 2147483647 h 217"/>
                <a:gd name="T30" fmla="*/ 2147483647 w 2880"/>
                <a:gd name="T31" fmla="*/ 0 h 2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800">
                <a:latin typeface="Arial" charset="0"/>
                <a:ea typeface="+mn-ea"/>
              </a:endParaRPr>
            </a:p>
          </p:txBody>
        </p:sp>
        <p:sp>
          <p:nvSpPr>
            <p:cNvPr id="1036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147483647 w 2486"/>
                <a:gd name="T1" fmla="*/ 2147483647 h 94"/>
                <a:gd name="T2" fmla="*/ 2147483647 w 2486"/>
                <a:gd name="T3" fmla="*/ 0 h 94"/>
                <a:gd name="T4" fmla="*/ 0 w 2486"/>
                <a:gd name="T5" fmla="*/ 0 h 94"/>
                <a:gd name="T6" fmla="*/ 0 w 2486"/>
                <a:gd name="T7" fmla="*/ 2147483647 h 94"/>
                <a:gd name="T8" fmla="*/ 2147483647 w 2486"/>
                <a:gd name="T9" fmla="*/ 2147483647 h 94"/>
                <a:gd name="T10" fmla="*/ 2147483647 w 2486"/>
                <a:gd name="T11" fmla="*/ 2147483647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7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2147483647 w 394"/>
                <a:gd name="T1" fmla="*/ 0 h 189"/>
                <a:gd name="T2" fmla="*/ 0 w 394"/>
                <a:gd name="T3" fmla="*/ 2147483647 h 189"/>
                <a:gd name="T4" fmla="*/ 2147483647 w 394"/>
                <a:gd name="T5" fmla="*/ 2147483647 h 189"/>
                <a:gd name="T6" fmla="*/ 2147483647 w 394"/>
                <a:gd name="T7" fmla="*/ 2147483647 h 189"/>
                <a:gd name="T8" fmla="*/ 2147483647 w 394"/>
                <a:gd name="T9" fmla="*/ 0 h 189"/>
                <a:gd name="T10" fmla="*/ 2147483647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8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039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1040" name="Picture 78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8" r:id="rId17"/>
    <p:sldLayoutId id="2147483752" r:id="rId18"/>
    <p:sldLayoutId id="2147483753" r:id="rId19"/>
    <p:sldLayoutId id="2147483759" r:id="rId20"/>
    <p:sldLayoutId id="2147483760" r:id="rId21"/>
    <p:sldLayoutId id="2147483761" r:id="rId2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600"/>
        </a:spcBef>
        <a:spcAft>
          <a:spcPts val="563"/>
        </a:spcAft>
        <a:buFont typeface="Arial" pitchFamily="34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50825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03238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006475" indent="-250825" algn="l" defTabSz="457200" rtl="0" eaLnBrk="0" fontAlgn="base" hangingPunct="0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kern="1200">
          <a:solidFill>
            <a:schemeClr val="accent2"/>
          </a:solidFill>
          <a:latin typeface="+mn-lt"/>
          <a:ea typeface="ＭＳ Ｐゴシック" charset="0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0363" y="4398963"/>
            <a:ext cx="3946942" cy="3175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2000" dirty="0" smtClean="0">
                <a:ea typeface="ＭＳ Ｐゴシック" pitchFamily="34" charset="-128"/>
              </a:rPr>
              <a:t>CSIRO Astronomy and Space Science</a:t>
            </a:r>
          </a:p>
        </p:txBody>
      </p:sp>
      <p:sp>
        <p:nvSpPr>
          <p:cNvPr id="25602" name="Title 13"/>
          <p:cNvSpPr>
            <a:spLocks noGrp="1"/>
          </p:cNvSpPr>
          <p:nvPr>
            <p:ph type="title"/>
          </p:nvPr>
        </p:nvSpPr>
        <p:spPr>
          <a:xfrm>
            <a:off x="174625" y="1195754"/>
            <a:ext cx="3059113" cy="2098431"/>
          </a:xfrm>
        </p:spPr>
        <p:txBody>
          <a:bodyPr/>
          <a:lstStyle/>
          <a:p>
            <a:pPr eaLnBrk="1" hangingPunct="1"/>
            <a:r>
              <a:rPr lang="en-AU" dirty="0" smtClean="0">
                <a:ea typeface="ＭＳ Ｐゴシック" pitchFamily="34" charset="-128"/>
              </a:rPr>
              <a:t>Technologies for Radio Astronomy</a:t>
            </a:r>
          </a:p>
        </p:txBody>
      </p:sp>
      <p:sp>
        <p:nvSpPr>
          <p:cNvPr id="25603" name="Footer Placeholder 2"/>
          <p:cNvSpPr txBox="1">
            <a:spLocks/>
          </p:cNvSpPr>
          <p:nvPr/>
        </p:nvSpPr>
        <p:spPr bwMode="auto">
          <a:xfrm>
            <a:off x="361951" y="4683124"/>
            <a:ext cx="5398114" cy="86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>
                <a:solidFill>
                  <a:schemeClr val="bg1"/>
                </a:solidFill>
                <a:latin typeface="Calibri" pitchFamily="34" charset="0"/>
              </a:rPr>
              <a:t>Tasso Tzioumis</a:t>
            </a:r>
          </a:p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Facilities Program  </a:t>
            </a:r>
            <a:r>
              <a:rPr lang="en-AU" sz="1600" b="1" dirty="0">
                <a:solidFill>
                  <a:schemeClr val="bg1"/>
                </a:solidFill>
                <a:latin typeface="Calibri" pitchFamily="34" charset="0"/>
              </a:rPr>
              <a:t>Director – </a:t>
            </a:r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Technologies</a:t>
            </a:r>
            <a:endParaRPr lang="en-AU" sz="16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November 2016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4" name="Picture 5" descr="sunrise 0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400" y="0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276350"/>
            <a:ext cx="8631600" cy="18097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PAF R&amp;D under SKA-survey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Continues as an Advanced Instrumentation Program (AIP) 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Pre-construction AIP consortium at next SKA Board meeting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As Observatory Development Program (ODP) in SKA construction phase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Key technology for CASS – world leader! </a:t>
            </a:r>
            <a:r>
              <a:rPr lang="en-US" dirty="0" smtClean="0">
                <a:sym typeface="Wingdings"/>
              </a:rPr>
              <a:t> “Rocket” PAF (Alex Dunning)</a:t>
            </a:r>
            <a:endParaRPr lang="en-US" dirty="0" smtClean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PAF </a:t>
            </a:r>
            <a:r>
              <a:rPr lang="en-US" dirty="0" smtClean="0"/>
              <a:t>R&amp;</a:t>
            </a:r>
            <a:r>
              <a:rPr lang="en-US" dirty="0" smtClean="0"/>
              <a:t>D </a:t>
            </a:r>
            <a:r>
              <a:rPr lang="en-US" dirty="0" smtClean="0"/>
              <a:t>-  </a:t>
            </a:r>
            <a:r>
              <a:rPr lang="en-US" dirty="0" smtClean="0"/>
              <a:t>the “Rocket” PAF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  <p:pic>
        <p:nvPicPr>
          <p:cNvPr id="5" name="Picture 4" descr="Description: IMG_842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99" y="3086100"/>
            <a:ext cx="4051133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52157" y="3127800"/>
            <a:ext cx="385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AU" sz="1600" dirty="0">
                <a:latin typeface="Times New Roman"/>
                <a:ea typeface="Malgun Gothic"/>
              </a:rPr>
              <a:t>Complete picture of the 5×4 test PAF array with the new “rocket” design, where the new central and edge element designs are visible.</a:t>
            </a:r>
            <a:r>
              <a:rPr lang="en-AU" sz="1600" dirty="0"/>
              <a:t> </a:t>
            </a:r>
            <a:endParaRPr lang="en-US" sz="16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4552157" y="3984196"/>
            <a:ext cx="45156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/>
              <a:t>more </a:t>
            </a:r>
            <a:r>
              <a:rPr lang="en-US" sz="1800" dirty="0" smtClean="0"/>
              <a:t>amenable to </a:t>
            </a:r>
            <a:r>
              <a:rPr lang="en-US" sz="1800" dirty="0" err="1" smtClean="0"/>
              <a:t>cryo</a:t>
            </a:r>
            <a:r>
              <a:rPr lang="en-US" sz="1800" dirty="0" smtClean="0"/>
              <a:t> cooling</a:t>
            </a:r>
          </a:p>
          <a:p>
            <a:pP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1800" dirty="0"/>
              <a:t> 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 err="1" smtClean="0">
                <a:sym typeface="Wingdings"/>
              </a:rPr>
              <a:t>Cryo</a:t>
            </a:r>
            <a:r>
              <a:rPr lang="en-US" sz="1800" dirty="0" smtClean="0">
                <a:sym typeface="Wingdings"/>
              </a:rPr>
              <a:t> PAF system with &lt;20K </a:t>
            </a:r>
            <a:r>
              <a:rPr lang="en-US" sz="1800" dirty="0" err="1" smtClean="0">
                <a:sym typeface="Wingdings"/>
              </a:rPr>
              <a:t>Tsys</a:t>
            </a:r>
            <a:r>
              <a:rPr lang="en-US" sz="1800" dirty="0" smtClean="0">
                <a:sym typeface="Wingdings"/>
              </a:rPr>
              <a:t>!!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Superb for single-dish large telescopes!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Cooled PAF for </a:t>
            </a:r>
            <a:r>
              <a:rPr lang="en-US" sz="1800" dirty="0" err="1" smtClean="0">
                <a:sym typeface="Wingdings"/>
              </a:rPr>
              <a:t>Parkes</a:t>
            </a:r>
            <a:r>
              <a:rPr lang="en-US" sz="1800" dirty="0" smtClean="0">
                <a:sym typeface="Wingdings"/>
              </a:rPr>
              <a:t>??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FF0000"/>
                </a:solidFill>
              </a:rPr>
              <a:t> ~$2M+.  Funding?</a:t>
            </a:r>
            <a:r>
              <a:rPr lang="en-US" sz="1800" dirty="0" smtClean="0">
                <a:solidFill>
                  <a:srgbClr val="FF0000"/>
                </a:solidFill>
              </a:rPr>
              <a:t>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See </a:t>
            </a:r>
            <a:r>
              <a:rPr lang="en-US" sz="1800" dirty="0" err="1" smtClean="0">
                <a:solidFill>
                  <a:srgbClr val="FF0000"/>
                </a:solidFill>
              </a:rPr>
              <a:t>Parkes</a:t>
            </a:r>
            <a:r>
              <a:rPr lang="en-US" sz="1800" dirty="0" smtClean="0">
                <a:solidFill>
                  <a:srgbClr val="FF0000"/>
                </a:solidFill>
              </a:rPr>
              <a:t> talk by Jimi Green.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1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nalogBeamformerNoise.bmp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15" b="1191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Rocket PAF performance (5x4 prototype)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3568" y="376130"/>
            <a:ext cx="592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  <a:cs typeface="Arial"/>
              </a:rPr>
              <a:t>SKA PAF Consortium</a:t>
            </a:r>
            <a:endParaRPr lang="en-US" sz="3200" b="1" dirty="0">
              <a:latin typeface="+mj-lt"/>
              <a:cs typeface="Arial"/>
            </a:endParaRPr>
          </a:p>
        </p:txBody>
      </p:sp>
      <p:sp>
        <p:nvSpPr>
          <p:cNvPr id="11" name="Content Placeholder 1"/>
          <p:cNvSpPr>
            <a:spLocks/>
          </p:cNvSpPr>
          <p:nvPr/>
        </p:nvSpPr>
        <p:spPr bwMode="auto">
          <a:xfrm>
            <a:off x="84667" y="1160253"/>
            <a:ext cx="9059333" cy="458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The SKA </a:t>
            </a:r>
            <a:r>
              <a:rPr lang="en-AU" sz="2400" dirty="0">
                <a:solidFill>
                  <a:schemeClr val="tx2"/>
                </a:solidFill>
              </a:rPr>
              <a:t>Organisation has agreed to set up a PAF </a:t>
            </a:r>
            <a:r>
              <a:rPr lang="en-AU" sz="2400" dirty="0" smtClean="0">
                <a:solidFill>
                  <a:schemeClr val="tx2"/>
                </a:solidFill>
              </a:rPr>
              <a:t>Consortium as an Observatory </a:t>
            </a:r>
            <a:r>
              <a:rPr lang="en-AU" sz="2400" dirty="0">
                <a:solidFill>
                  <a:schemeClr val="tx2"/>
                </a:solidFill>
              </a:rPr>
              <a:t>Development Programme (ODP</a:t>
            </a:r>
            <a:r>
              <a:rPr lang="en-AU" sz="2400" dirty="0" smtClean="0">
                <a:solidFill>
                  <a:schemeClr val="tx2"/>
                </a:solidFill>
              </a:rPr>
              <a:t>)</a:t>
            </a:r>
            <a:endParaRPr lang="en-AU" sz="240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</a:rPr>
              <a:t>The PAF </a:t>
            </a:r>
            <a:r>
              <a:rPr lang="en-AU" sz="2400" dirty="0" smtClean="0">
                <a:solidFill>
                  <a:schemeClr val="tx2"/>
                </a:solidFill>
              </a:rPr>
              <a:t>Consortium aims to: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continue existing </a:t>
            </a:r>
            <a:r>
              <a:rPr lang="en-AU" sz="2400" dirty="0">
                <a:solidFill>
                  <a:schemeClr val="tx2"/>
                </a:solidFill>
              </a:rPr>
              <a:t>room-temp &amp; </a:t>
            </a:r>
            <a:r>
              <a:rPr lang="en-AU" sz="2400" dirty="0" err="1">
                <a:solidFill>
                  <a:schemeClr val="tx2"/>
                </a:solidFill>
              </a:rPr>
              <a:t>cryo</a:t>
            </a: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smtClean="0">
                <a:solidFill>
                  <a:schemeClr val="tx2"/>
                </a:solidFill>
              </a:rPr>
              <a:t>PAF development to establish a performance benchmark in mid-2018,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develop requirements and performance metrics for SKA PAFs,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establish science &amp; business cases to support further PAF development and deployment of PAFs as a test array (TBC) prior to SKA Stage 2 construction</a:t>
            </a:r>
            <a:r>
              <a:rPr lang="en-AU" sz="2400" dirty="0" smtClean="0">
                <a:solidFill>
                  <a:schemeClr val="tx2"/>
                </a:solidFill>
              </a:rPr>
              <a:t>.</a:t>
            </a:r>
            <a:endParaRPr lang="en-AU" sz="240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2"/>
                </a:solidFill>
              </a:rPr>
              <a:t>Consortium partners include CSIRO (lead), ASTRON, JBO, INAF, OSO, JLRAT &amp; </a:t>
            </a:r>
            <a:r>
              <a:rPr lang="en-AU" sz="2400" dirty="0" err="1" smtClean="0">
                <a:solidFill>
                  <a:schemeClr val="tx2"/>
                </a:solidFill>
              </a:rPr>
              <a:t>MPIfR</a:t>
            </a:r>
            <a:r>
              <a:rPr lang="en-AU" sz="2400" dirty="0" smtClean="0">
                <a:solidFill>
                  <a:schemeClr val="tx2"/>
                </a:solidFill>
              </a:rPr>
              <a:t>.</a:t>
            </a:r>
            <a:endParaRPr lang="en-AU" sz="240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AU" sz="1650" dirty="0">
              <a:solidFill>
                <a:schemeClr val="tx2"/>
              </a:solidFill>
            </a:endParaRPr>
          </a:p>
          <a:p>
            <a:endParaRPr lang="en-AU" sz="1650" dirty="0">
              <a:solidFill>
                <a:schemeClr val="tx2"/>
              </a:solidFill>
            </a:endParaRPr>
          </a:p>
          <a:p>
            <a:endParaRPr lang="en-AU" sz="1500" dirty="0">
              <a:solidFill>
                <a:schemeClr val="tx2"/>
              </a:solidFill>
            </a:endParaRPr>
          </a:p>
          <a:p>
            <a:endParaRPr lang="en-AU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94383"/>
            <a:ext cx="1471337" cy="766522"/>
          </a:xfrm>
          <a:prstGeom prst="roundRect">
            <a:avLst>
              <a:gd name="adj" fmla="val 5584"/>
            </a:avLst>
          </a:prstGeom>
        </p:spPr>
      </p:pic>
    </p:spTree>
    <p:extLst>
      <p:ext uri="{BB962C8B-B14F-4D97-AF65-F5344CB8AC3E}">
        <p14:creationId xmlns:p14="http://schemas.microsoft.com/office/powerpoint/2010/main" val="369377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SKA </a:t>
            </a:r>
            <a:r>
              <a:rPr lang="en-US" dirty="0"/>
              <a:t>C</a:t>
            </a:r>
            <a:r>
              <a:rPr lang="en-US" dirty="0" smtClean="0"/>
              <a:t>onstruction/Verification/Commissioning. </a:t>
            </a:r>
            <a:r>
              <a:rPr lang="en-US" dirty="0" smtClean="0">
                <a:solidFill>
                  <a:srgbClr val="FF0000"/>
                </a:solidFill>
              </a:rPr>
              <a:t>Start??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Expect key Australian role. CASS in CSP-Low – follow-up 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ASKAP enhancements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Tied-array: </a:t>
            </a:r>
            <a:r>
              <a:rPr lang="en-US" dirty="0" smtClean="0"/>
              <a:t>In ASKAP specs but NOT funded! 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Expert group report. ~$400k + 5.5 FTE (</a:t>
            </a:r>
            <a:r>
              <a:rPr lang="en-US" dirty="0" err="1" smtClean="0"/>
              <a:t>Firmware+Software</a:t>
            </a:r>
            <a:r>
              <a:rPr lang="en-US" dirty="0" smtClean="0"/>
              <a:t>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Transients: (</a:t>
            </a:r>
            <a:r>
              <a:rPr lang="en-US" dirty="0" err="1" smtClean="0"/>
              <a:t>Cf</a:t>
            </a:r>
            <a:r>
              <a:rPr lang="en-US" dirty="0" smtClean="0"/>
              <a:t> CRAFT)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Add transient mode. Firmware only. ~5FTE effort. NOT Commensal.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ASKAP </a:t>
            </a:r>
            <a:r>
              <a:rPr lang="en-US" b="1" dirty="0" smtClean="0">
                <a:solidFill>
                  <a:srgbClr val="FF0000"/>
                </a:solidFill>
              </a:rPr>
              <a:t>upgrades. </a:t>
            </a:r>
            <a:r>
              <a:rPr lang="en-US" dirty="0" smtClean="0">
                <a:solidFill>
                  <a:srgbClr val="000000"/>
                </a:solidFill>
              </a:rPr>
              <a:t>(mainly sensitivity improvements)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“Transparent” </a:t>
            </a:r>
            <a:r>
              <a:rPr lang="en-US" dirty="0"/>
              <a:t>legs. </a:t>
            </a:r>
            <a:r>
              <a:rPr lang="en-US" dirty="0" smtClean="0"/>
              <a:t>Reduce scatter. Improve </a:t>
            </a:r>
            <a:r>
              <a:rPr lang="en-US" dirty="0" err="1"/>
              <a:t>Tsys</a:t>
            </a:r>
            <a:r>
              <a:rPr lang="en-US" dirty="0"/>
              <a:t> by 10-20K. </a:t>
            </a:r>
            <a:endParaRPr lang="en-US" dirty="0" smtClean="0"/>
          </a:p>
          <a:p>
            <a:pPr lvl="3">
              <a:buFont typeface="Arial"/>
              <a:buChar char="•"/>
            </a:pPr>
            <a:r>
              <a:rPr lang="en-US" dirty="0" smtClean="0"/>
              <a:t>Initial </a:t>
            </a:r>
            <a:r>
              <a:rPr lang="en-US" dirty="0"/>
              <a:t>investigations now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See talk by Keith!  **</a:t>
            </a:r>
            <a:endParaRPr lang="en-US" dirty="0"/>
          </a:p>
          <a:p>
            <a:pPr lvl="3">
              <a:buFont typeface="Arial"/>
              <a:buChar char="•"/>
            </a:pPr>
            <a:r>
              <a:rPr lang="en-US" dirty="0"/>
              <a:t>Estimated cost ~$1.5M h/w + </a:t>
            </a:r>
            <a:r>
              <a:rPr lang="en-US" dirty="0" err="1"/>
              <a:t>Labour</a:t>
            </a:r>
            <a:r>
              <a:rPr lang="en-US" dirty="0"/>
              <a:t>!! </a:t>
            </a:r>
            <a:r>
              <a:rPr lang="en-US" dirty="0">
                <a:solidFill>
                  <a:srgbClr val="FF0000"/>
                </a:solidFill>
              </a:rPr>
              <a:t>Funding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“Skirts”: </a:t>
            </a:r>
            <a:r>
              <a:rPr lang="en-US" dirty="0" smtClean="0">
                <a:solidFill>
                  <a:srgbClr val="000000"/>
                </a:solidFill>
              </a:rPr>
              <a:t>Reduce spillover. Better illumination. ~10K to </a:t>
            </a:r>
            <a:r>
              <a:rPr lang="en-US" dirty="0" err="1" smtClean="0">
                <a:solidFill>
                  <a:srgbClr val="000000"/>
                </a:solidFill>
              </a:rPr>
              <a:t>Tsys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New PAFs </a:t>
            </a:r>
            <a:r>
              <a:rPr lang="en-US" dirty="0" smtClean="0">
                <a:solidFill>
                  <a:srgbClr val="000000"/>
                </a:solidFill>
              </a:rPr>
              <a:t>(keep back-end) e.g. “Rocket” PAF. </a:t>
            </a:r>
          </a:p>
          <a:p>
            <a:pPr lvl="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~15K in </a:t>
            </a:r>
            <a:r>
              <a:rPr lang="en-US" dirty="0" err="1" smtClean="0">
                <a:solidFill>
                  <a:srgbClr val="000000"/>
                </a:solidFill>
              </a:rPr>
              <a:t>Tsys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+ Better illumination. BUT many $$M?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Air shower detection by ASKAP (</a:t>
            </a:r>
            <a:r>
              <a:rPr lang="en-US" dirty="0" err="1" smtClean="0">
                <a:solidFill>
                  <a:srgbClr val="FF0000"/>
                </a:solidFill>
              </a:rPr>
              <a:t>Ekers</a:t>
            </a:r>
            <a:r>
              <a:rPr lang="en-US" dirty="0" smtClean="0">
                <a:solidFill>
                  <a:srgbClr val="FF0000"/>
                </a:solidFill>
              </a:rPr>
              <a:t> proposal..)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529637" cy="1006350"/>
          </a:xfrm>
        </p:spPr>
        <p:txBody>
          <a:bodyPr/>
          <a:lstStyle/>
          <a:p>
            <a:pPr algn="ctr"/>
            <a:r>
              <a:rPr lang="en-US" dirty="0" smtClean="0"/>
              <a:t>Future technical Projects (2018+)</a:t>
            </a:r>
          </a:p>
          <a:p>
            <a:pPr algn="ctr"/>
            <a:r>
              <a:rPr lang="en-US" dirty="0" smtClean="0"/>
              <a:t>SKA &amp; ASKAP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>
              <a:buFont typeface="Arial"/>
              <a:buChar char="•"/>
            </a:pPr>
            <a:r>
              <a:rPr lang="en-US" b="1" dirty="0" smtClean="0"/>
              <a:t>N.B: </a:t>
            </a:r>
            <a:r>
              <a:rPr lang="en-US" dirty="0" smtClean="0"/>
              <a:t>Most single-dish </a:t>
            </a:r>
            <a:r>
              <a:rPr lang="en-US" dirty="0" err="1" smtClean="0"/>
              <a:t>cryo</a:t>
            </a:r>
            <a:r>
              <a:rPr lang="en-US" dirty="0" smtClean="0"/>
              <a:t> systems cost &gt;$2M!!</a:t>
            </a:r>
          </a:p>
          <a:p>
            <a:pPr marL="685800">
              <a:spcAft>
                <a:spcPts val="300"/>
              </a:spcAft>
              <a:buFont typeface="Arial"/>
              <a:buChar char="•"/>
            </a:pPr>
            <a:r>
              <a:rPr lang="en-US" b="1" dirty="0" smtClean="0"/>
              <a:t>UWB </a:t>
            </a:r>
            <a:r>
              <a:rPr lang="en-US" b="1" dirty="0"/>
              <a:t>high </a:t>
            </a:r>
            <a:r>
              <a:rPr lang="en-US" dirty="0"/>
              <a:t>(4-25 GHz) for </a:t>
            </a:r>
            <a:r>
              <a:rPr lang="en-US" dirty="0" err="1"/>
              <a:t>Parkes</a:t>
            </a:r>
            <a:r>
              <a:rPr lang="en-US" dirty="0"/>
              <a:t>. Considered in </a:t>
            </a:r>
            <a:r>
              <a:rPr lang="en-US" dirty="0" smtClean="0"/>
              <a:t>ATUC before.</a:t>
            </a:r>
            <a:endParaRPr lang="en-US" dirty="0"/>
          </a:p>
          <a:p>
            <a:pPr marL="846138" lvl="2" indent="-342900">
              <a:spcAft>
                <a:spcPts val="300"/>
              </a:spcAft>
              <a:buFontTx/>
              <a:buChar char="•"/>
            </a:pPr>
            <a:r>
              <a:rPr lang="en-US" dirty="0"/>
              <a:t>Leverage on SKA &amp; UWB(low); use UWB GPU cluster &amp; software</a:t>
            </a:r>
          </a:p>
          <a:p>
            <a:pPr marL="846138" lvl="2" indent="-342900">
              <a:spcAft>
                <a:spcPts val="300"/>
              </a:spcAft>
              <a:buFontTx/>
              <a:buChar char="•"/>
            </a:pPr>
            <a:r>
              <a:rPr lang="en-US" dirty="0"/>
              <a:t>~$1.5-2M; timeline ~2-3 </a:t>
            </a:r>
            <a:r>
              <a:rPr lang="en-US" dirty="0" smtClean="0"/>
              <a:t>years;   </a:t>
            </a:r>
            <a:r>
              <a:rPr lang="en-US" dirty="0" smtClean="0">
                <a:solidFill>
                  <a:srgbClr val="FF0000"/>
                </a:solidFill>
              </a:rPr>
              <a:t>Priority??</a:t>
            </a:r>
            <a:endParaRPr lang="en-US" dirty="0">
              <a:solidFill>
                <a:srgbClr val="FF0000"/>
              </a:solidFill>
            </a:endParaRPr>
          </a:p>
          <a:p>
            <a:pPr marL="846138" lvl="2" indent="-342900">
              <a:spcAft>
                <a:spcPts val="300"/>
              </a:spcAft>
              <a:buFontTx/>
              <a:buChar char="•"/>
            </a:pPr>
            <a:r>
              <a:rPr lang="en-US" dirty="0"/>
              <a:t>External funds – AAL; LIEF; </a:t>
            </a:r>
            <a:r>
              <a:rPr lang="en-US" dirty="0" smtClean="0"/>
              <a:t>Collaborators – </a:t>
            </a:r>
            <a:r>
              <a:rPr lang="en-US" dirty="0" smtClean="0">
                <a:solidFill>
                  <a:srgbClr val="FF0000"/>
                </a:solidFill>
              </a:rPr>
              <a:t>overseas?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/>
              <a:t>External contracts: </a:t>
            </a:r>
            <a:r>
              <a:rPr lang="en-US" dirty="0" smtClean="0"/>
              <a:t>Maintain/develop capabilities. Strategic.</a:t>
            </a:r>
            <a:endParaRPr lang="en-US" b="1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Present </a:t>
            </a:r>
            <a:r>
              <a:rPr lang="en-US" b="1" dirty="0" smtClean="0"/>
              <a:t>UWB </a:t>
            </a:r>
            <a:r>
              <a:rPr lang="en-US" dirty="0" smtClean="0"/>
              <a:t>systems. Strong interest from collaborators!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2-3 contracts in 2017+ timescale?</a:t>
            </a:r>
          </a:p>
          <a:p>
            <a:pPr lvl="2">
              <a:buFont typeface="Arial"/>
              <a:buChar char="•"/>
            </a:pPr>
            <a:r>
              <a:rPr lang="en-US" b="1" dirty="0" smtClean="0"/>
              <a:t>PAFs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Current generation to </a:t>
            </a:r>
            <a:r>
              <a:rPr lang="en-US" dirty="0" err="1" smtClean="0"/>
              <a:t>Jodrell</a:t>
            </a:r>
            <a:r>
              <a:rPr lang="en-US" dirty="0" smtClean="0"/>
              <a:t> Bank. </a:t>
            </a:r>
            <a:r>
              <a:rPr lang="en-US" dirty="0" smtClean="0">
                <a:solidFill>
                  <a:srgbClr val="FF0000"/>
                </a:solidFill>
              </a:rPr>
              <a:t>Contract executed. Funds received.</a:t>
            </a:r>
            <a:endParaRPr lang="en-US" dirty="0" smtClean="0">
              <a:solidFill>
                <a:srgbClr val="FF0000"/>
              </a:solidFill>
            </a:endParaRPr>
          </a:p>
          <a:p>
            <a:pPr lvl="3">
              <a:buFont typeface="Arial"/>
              <a:buChar char="•"/>
            </a:pPr>
            <a:r>
              <a:rPr lang="en-US" dirty="0" err="1" smtClean="0"/>
              <a:t>Cryo</a:t>
            </a:r>
            <a:r>
              <a:rPr lang="en-US" dirty="0" smtClean="0"/>
              <a:t> PAFs for large singe-dishes. ~20K </a:t>
            </a:r>
            <a:r>
              <a:rPr lang="en-US" dirty="0" err="1" smtClean="0"/>
              <a:t>Tsys</a:t>
            </a:r>
            <a:endParaRPr lang="en-US" dirty="0" smtClean="0"/>
          </a:p>
          <a:p>
            <a:pPr lvl="4">
              <a:buFont typeface="Arial"/>
              <a:buChar char="•"/>
            </a:pPr>
            <a:r>
              <a:rPr lang="en-US" dirty="0"/>
              <a:t>1</a:t>
            </a:r>
            <a:r>
              <a:rPr lang="en-US" dirty="0" smtClean="0"/>
              <a:t>st system for </a:t>
            </a:r>
            <a:r>
              <a:rPr lang="en-US" dirty="0" err="1" smtClean="0"/>
              <a:t>Parkes</a:t>
            </a:r>
            <a:r>
              <a:rPr lang="en-US" dirty="0" smtClean="0"/>
              <a:t>. Collaborative funding. Start in 2017-18?</a:t>
            </a:r>
          </a:p>
          <a:p>
            <a:pPr lvl="4">
              <a:buFont typeface="Arial"/>
              <a:buChar char="•"/>
            </a:pPr>
            <a:r>
              <a:rPr lang="en-US" dirty="0" smtClean="0"/>
              <a:t>Good external candidates (</a:t>
            </a:r>
            <a:r>
              <a:rPr lang="en-US" dirty="0" err="1" smtClean="0"/>
              <a:t>MPIfR</a:t>
            </a:r>
            <a:r>
              <a:rPr lang="en-US" dirty="0" smtClean="0"/>
              <a:t>; JB; FAST; ….)</a:t>
            </a:r>
          </a:p>
          <a:p>
            <a:pPr lvl="4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Future Projects &amp; External Contracts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733" y="1016000"/>
            <a:ext cx="8625267" cy="4816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SKA R&amp;D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SKA PAF test array. Up to 4 antennas. Under ODP?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Rocket PAF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Cryo</a:t>
            </a:r>
            <a:r>
              <a:rPr lang="en-US" dirty="0" smtClean="0">
                <a:sym typeface="Wingdings"/>
              </a:rPr>
              <a:t> PAF systems . &lt;20K </a:t>
            </a:r>
            <a:r>
              <a:rPr lang="en-US" dirty="0" err="1" smtClean="0">
                <a:sym typeface="Wingdings"/>
              </a:rPr>
              <a:t>Tsys</a:t>
            </a:r>
            <a:endParaRPr lang="en-US" dirty="0" smtClean="0">
              <a:sym typeface="Wingdings"/>
            </a:endParaRP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Higher frequency PAFs: SKA; Arrays; Single-dish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mm PAFs e.g. for ALMA (</a:t>
            </a:r>
            <a:r>
              <a:rPr lang="en-US" dirty="0" err="1" smtClean="0">
                <a:sym typeface="Wingdings"/>
              </a:rPr>
              <a:t>cf</a:t>
            </a:r>
            <a:r>
              <a:rPr lang="en-US" dirty="0" smtClean="0">
                <a:sym typeface="Wingdings"/>
              </a:rPr>
              <a:t> NRAO)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Dual band PAFs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>
                <a:sym typeface="Wingdings"/>
              </a:rPr>
              <a:t>MMIC packaging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16-25 GHz PAF on ATCA</a:t>
            </a:r>
            <a:r>
              <a:rPr lang="en-US" dirty="0" smtClean="0"/>
              <a:t>. Transformative for surveys</a:t>
            </a:r>
            <a:r>
              <a:rPr lang="en-US" dirty="0" smtClean="0"/>
              <a:t>!?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Collaborative effort? E.g. SRT?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Aperture</a:t>
            </a:r>
            <a:r>
              <a:rPr lang="en-US" dirty="0" smtClean="0"/>
              <a:t> array applications: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 smtClean="0"/>
              <a:t>SETI; Array of PAFs; Needs Massive digital and GPU resources.</a:t>
            </a:r>
          </a:p>
          <a:p>
            <a:pPr marL="846138" lvl="2" indent="-342900">
              <a:buFont typeface="Arial"/>
              <a:buChar char="•"/>
            </a:pPr>
            <a:r>
              <a:rPr lang="en-US" dirty="0" smtClean="0"/>
              <a:t>Filled aperture array at ~100 </a:t>
            </a:r>
            <a:r>
              <a:rPr lang="en-US" dirty="0" err="1" smtClean="0"/>
              <a:t>MHz.</a:t>
            </a:r>
            <a:r>
              <a:rPr lang="en-US" dirty="0" smtClean="0"/>
              <a:t> All sky coverage.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Other technologies</a:t>
            </a:r>
          </a:p>
          <a:p>
            <a:pPr marL="594900" lvl="1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RF-over-fiber developments</a:t>
            </a:r>
          </a:p>
          <a:p>
            <a:pPr marL="594900" lvl="1" indent="-342900">
              <a:buFont typeface="Arial"/>
              <a:buChar char="•"/>
            </a:pPr>
            <a:r>
              <a:rPr lang="en-US" dirty="0"/>
              <a:t>UWB in other bands</a:t>
            </a:r>
          </a:p>
          <a:p>
            <a:pPr marL="594900" lvl="1" indent="-342900">
              <a:buFont typeface="Arial"/>
              <a:buChar char="•"/>
            </a:pPr>
            <a:r>
              <a:rPr lang="en-US" dirty="0"/>
              <a:t>Signal processing FPGA </a:t>
            </a:r>
            <a:r>
              <a:rPr lang="en-US" dirty="0" smtClean="0"/>
              <a:t>platforms</a:t>
            </a:r>
          </a:p>
          <a:p>
            <a:pPr marL="594900" lvl="1" indent="-342900">
              <a:buFont typeface="Arial"/>
              <a:buChar char="•"/>
            </a:pPr>
            <a:r>
              <a:rPr lang="en-US" dirty="0" smtClean="0"/>
              <a:t>Signal processing - GPUs</a:t>
            </a: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000" y="138218"/>
            <a:ext cx="8460000" cy="89378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Future technical Projects (2018+)</a:t>
            </a:r>
          </a:p>
          <a:p>
            <a:pPr algn="ctr"/>
            <a:r>
              <a:rPr lang="en-US" dirty="0" smtClean="0"/>
              <a:t>PAFs &amp; Others</a:t>
            </a:r>
            <a:endParaRPr lang="en-US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4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562" y="819149"/>
            <a:ext cx="8764801" cy="52260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CASS Engineering/Technologies</a:t>
            </a:r>
            <a:r>
              <a:rPr lang="en-US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(from ATSC presentation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pPr lvl="3"/>
            <a:r>
              <a:rPr lang="en-US" dirty="0" smtClean="0"/>
              <a:t>World-class radio-astronomy instrumentation</a:t>
            </a:r>
          </a:p>
          <a:p>
            <a:pPr lvl="3"/>
            <a:r>
              <a:rPr lang="en-US" dirty="0" smtClean="0"/>
              <a:t>Pioneering cutting-edge technologies: PAF; UWB; DSP; </a:t>
            </a:r>
            <a:r>
              <a:rPr lang="en-US" dirty="0" err="1" smtClean="0"/>
              <a:t>RFoF</a:t>
            </a:r>
            <a:endParaRPr lang="en-US" dirty="0" smtClean="0"/>
          </a:p>
          <a:p>
            <a:pPr lvl="4"/>
            <a:r>
              <a:rPr lang="en-US" dirty="0" smtClean="0"/>
              <a:t>For world-wide radio-astronomy facilities</a:t>
            </a:r>
          </a:p>
          <a:p>
            <a:pPr lvl="3"/>
            <a:r>
              <a:rPr lang="en-US" dirty="0" smtClean="0"/>
              <a:t>International reputation – </a:t>
            </a:r>
            <a:r>
              <a:rPr lang="en-US" dirty="0"/>
              <a:t>K</a:t>
            </a:r>
            <a:r>
              <a:rPr lang="en-US" dirty="0" smtClean="0"/>
              <a:t>ey player in </a:t>
            </a:r>
            <a:r>
              <a:rPr lang="en-US" b="1" dirty="0" smtClean="0"/>
              <a:t>SKA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/>
              </a:rPr>
              <a:t>--&gt; MUST maintain/enhance/develop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Issues for ATUC??</a:t>
            </a:r>
          </a:p>
          <a:p>
            <a:pPr lvl="2" indent="-34290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Feedback on Scientific Priorities </a:t>
            </a:r>
            <a:r>
              <a:rPr lang="en-US" dirty="0" smtClean="0"/>
              <a:t>/ Choices  </a:t>
            </a:r>
            <a:r>
              <a:rPr lang="en-US" dirty="0" smtClean="0">
                <a:sym typeface="Wingdings"/>
              </a:rPr>
              <a:t> Funding?</a:t>
            </a:r>
            <a:endParaRPr lang="en-US" dirty="0" smtClean="0"/>
          </a:p>
          <a:p>
            <a:pPr lvl="3" indent="-342900">
              <a:buFont typeface="Arial"/>
              <a:buChar char="•"/>
            </a:pPr>
            <a:r>
              <a:rPr lang="en-US" dirty="0" smtClean="0"/>
              <a:t>ASKAP tied array mode</a:t>
            </a:r>
          </a:p>
          <a:p>
            <a:pPr lvl="3" indent="-342900">
              <a:buFont typeface="Arial"/>
              <a:buChar char="•"/>
            </a:pPr>
            <a:r>
              <a:rPr lang="en-US" dirty="0" smtClean="0"/>
              <a:t>ASKAP “upgrades”: e.g. transparent legs (~10K </a:t>
            </a:r>
            <a:r>
              <a:rPr lang="en-US" dirty="0" err="1" smtClean="0"/>
              <a:t>Tsys</a:t>
            </a:r>
            <a:r>
              <a:rPr lang="en-US" dirty="0" smtClean="0"/>
              <a:t> improvement?)</a:t>
            </a:r>
          </a:p>
          <a:p>
            <a:pPr lvl="3" indent="-342900">
              <a:buFont typeface="Arial"/>
              <a:buChar char="•"/>
            </a:pPr>
            <a:r>
              <a:rPr lang="en-US" dirty="0" smtClean="0"/>
              <a:t>UWB “high” at </a:t>
            </a:r>
            <a:r>
              <a:rPr lang="en-US" dirty="0" err="1" smtClean="0"/>
              <a:t>Parkes</a:t>
            </a:r>
            <a:r>
              <a:rPr lang="en-US" dirty="0" smtClean="0"/>
              <a:t> (4-25 GHz)?</a:t>
            </a:r>
          </a:p>
          <a:p>
            <a:pPr lvl="3" indent="-342900">
              <a:buFont typeface="Arial"/>
              <a:buChar char="•"/>
            </a:pPr>
            <a:r>
              <a:rPr lang="en-US" dirty="0" smtClean="0"/>
              <a:t>ATCA CABB upgrades? – GPUs; more BW; </a:t>
            </a:r>
            <a:r>
              <a:rPr lang="is-IS" dirty="0" smtClean="0"/>
              <a:t>…</a:t>
            </a:r>
            <a:endParaRPr lang="en-US" dirty="0" smtClean="0"/>
          </a:p>
          <a:p>
            <a:pPr lvl="3" indent="-342900">
              <a:buFont typeface="Arial"/>
              <a:buChar char="•"/>
            </a:pPr>
            <a:r>
              <a:rPr lang="en-US" dirty="0" smtClean="0"/>
              <a:t>Future PAF systems, beyond </a:t>
            </a:r>
            <a:r>
              <a:rPr lang="en-US" dirty="0" err="1" smtClean="0"/>
              <a:t>cryo-PAF@Parkes</a:t>
            </a:r>
            <a:r>
              <a:rPr lang="en-US" dirty="0" smtClean="0"/>
              <a:t>; e.g. 20 GHz PAF?</a:t>
            </a:r>
          </a:p>
          <a:p>
            <a:pPr lvl="3" indent="-342900">
              <a:buFont typeface="Arial"/>
              <a:buChar char="•"/>
            </a:pPr>
            <a:r>
              <a:rPr lang="en-US" dirty="0" smtClean="0"/>
              <a:t>Low-</a:t>
            </a:r>
            <a:r>
              <a:rPr lang="en-US" dirty="0" err="1" smtClean="0"/>
              <a:t>freq</a:t>
            </a:r>
            <a:r>
              <a:rPr lang="en-US" dirty="0" smtClean="0"/>
              <a:t> arrays; Aperture arrays; ??</a:t>
            </a:r>
          </a:p>
          <a:p>
            <a:pPr lvl="3" indent="-342900">
              <a:buFont typeface="Arial"/>
              <a:buChar char="•"/>
            </a:pPr>
            <a:r>
              <a:rPr lang="is-IS" dirty="0" smtClean="0"/>
              <a:t>….</a:t>
            </a:r>
            <a:endParaRPr lang="en-US" dirty="0" smtClean="0"/>
          </a:p>
          <a:p>
            <a:pPr lvl="3" indent="-342900">
              <a:buFont typeface="Arial"/>
              <a:buChar char="•"/>
            </a:pPr>
            <a:endParaRPr lang="en-US" dirty="0" smtClean="0"/>
          </a:p>
          <a:p>
            <a:pPr lvl="3" indent="-342900">
              <a:buFont typeface="Arial"/>
              <a:buChar char="•"/>
            </a:pPr>
            <a:endParaRPr lang="en-US" dirty="0"/>
          </a:p>
          <a:p>
            <a:pPr marL="504825" lvl="3" indent="0">
              <a:buNone/>
            </a:pPr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549149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360363" y="2867025"/>
            <a:ext cx="7469187" cy="7191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Thank you</a:t>
            </a:r>
          </a:p>
        </p:txBody>
      </p:sp>
      <p:sp>
        <p:nvSpPr>
          <p:cNvPr id="3993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0" y="3667125"/>
            <a:ext cx="2771775" cy="1528763"/>
          </a:xfrm>
        </p:spPr>
        <p:txBody>
          <a:bodyPr/>
          <a:lstStyle/>
          <a:p>
            <a:pPr marL="0" indent="0" eaLnBrk="1" hangingPunct="1">
              <a:spcAft>
                <a:spcPct val="0"/>
              </a:spcAft>
              <a:buFont typeface="Arial" charset="0"/>
              <a:buNone/>
              <a:defRPr/>
            </a:pPr>
            <a:r>
              <a:rPr lang="en-US" dirty="0" smtClean="0">
                <a:ea typeface="ＭＳ Ｐゴシック" pitchFamily="34" charset="-128"/>
                <a:cs typeface="+mn-cs"/>
              </a:rPr>
              <a:t>Astronomy &amp; Space Science</a:t>
            </a:r>
          </a:p>
          <a:p>
            <a:pPr lvl="1" eaLnBrk="1" hangingPunct="1">
              <a:spcAft>
                <a:spcPts val="563"/>
              </a:spcAft>
              <a:defRPr/>
            </a:pPr>
            <a:r>
              <a:rPr lang="en-US" dirty="0" smtClean="0">
                <a:ea typeface="ＭＳ Ｐゴシック" pitchFamily="34" charset="-128"/>
              </a:rPr>
              <a:t>Tasso </a:t>
            </a:r>
            <a:r>
              <a:rPr lang="en-US" dirty="0" err="1" smtClean="0">
                <a:ea typeface="ＭＳ Ｐゴシック" pitchFamily="34" charset="-128"/>
              </a:rPr>
              <a:t>Tzioumis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spcAft>
                <a:spcPct val="0"/>
              </a:spcAft>
              <a:buFont typeface="Arial" charset="0"/>
              <a:buNone/>
              <a:tabLst/>
              <a:defRPr/>
            </a:pPr>
            <a:r>
              <a:rPr lang="en-US" b="1" dirty="0" smtClean="0"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	+61 2 9372 43</a:t>
            </a: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50</a:t>
            </a:r>
          </a:p>
          <a:p>
            <a:pPr lvl="2" eaLnBrk="1" hangingPunct="1">
              <a:spcAft>
                <a:spcPct val="0"/>
              </a:spcAft>
              <a:buFont typeface="Arial" charset="0"/>
              <a:buNone/>
              <a:tabLst/>
              <a:defRPr/>
            </a:pPr>
            <a:r>
              <a:rPr lang="en-US" b="1" dirty="0" smtClean="0">
                <a:ea typeface="ＭＳ Ｐゴシック" pitchFamily="34" charset="-128"/>
              </a:rPr>
              <a:t>E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dirty="0" err="1" smtClean="0">
                <a:ea typeface="ＭＳ Ｐゴシック" pitchFamily="34" charset="-128"/>
              </a:rPr>
              <a:t>Tasso.Tzioumis@csiro.au</a:t>
            </a:r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spcAft>
                <a:spcPct val="0"/>
              </a:spcAft>
              <a:buFont typeface="Arial" charset="0"/>
              <a:buNone/>
              <a:tabLst/>
              <a:defRPr/>
            </a:pPr>
            <a:r>
              <a:rPr lang="en-US" b="1" dirty="0" smtClean="0">
                <a:ea typeface="ＭＳ Ｐゴシック" pitchFamily="34" charset="-128"/>
              </a:rPr>
              <a:t>w</a:t>
            </a: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dirty="0" err="1" smtClean="0">
                <a:ea typeface="ＭＳ Ｐゴシック" pitchFamily="34" charset="-128"/>
              </a:rPr>
              <a:t>www.csiro.au</a:t>
            </a:r>
            <a:r>
              <a:rPr lang="en-US" dirty="0" smtClean="0">
                <a:ea typeface="ＭＳ Ｐゴシック" pitchFamily="34" charset="-128"/>
              </a:rPr>
              <a:t>/</a:t>
            </a:r>
            <a:r>
              <a:rPr lang="en-US" dirty="0" err="1" smtClean="0">
                <a:ea typeface="ＭＳ Ｐゴシック" pitchFamily="34" charset="-128"/>
              </a:rPr>
              <a:t>cass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5"/>
          <p:cNvSpPr>
            <a:spLocks noGrp="1"/>
          </p:cNvSpPr>
          <p:nvPr>
            <p:ph idx="1"/>
          </p:nvPr>
        </p:nvSpPr>
        <p:spPr>
          <a:xfrm>
            <a:off x="98425" y="962025"/>
            <a:ext cx="8977842" cy="3962400"/>
          </a:xfrm>
        </p:spPr>
        <p:txBody>
          <a:bodyPr/>
          <a:lstStyle/>
          <a:p>
            <a:pPr marL="0" indent="0" eaLnBrk="1" hangingPunct="1"/>
            <a:r>
              <a:rPr lang="en-US" dirty="0" smtClean="0">
                <a:ea typeface="ＭＳ Ｐゴシック" pitchFamily="34" charset="-128"/>
              </a:rPr>
              <a:t>(Update since last ATUC meeting</a:t>
            </a:r>
            <a:r>
              <a:rPr lang="en-US" dirty="0" smtClean="0">
                <a:ea typeface="ＭＳ Ｐゴシック" pitchFamily="34" charset="-128"/>
              </a:rPr>
              <a:t>)  </a:t>
            </a:r>
            <a:r>
              <a:rPr lang="en-US" b="1" u="sng" dirty="0" smtClean="0">
                <a:solidFill>
                  <a:srgbClr val="FF0000"/>
                </a:solidFill>
                <a:ea typeface="ＭＳ Ｐゴシック" pitchFamily="34" charset="-128"/>
              </a:rPr>
              <a:t>- Review</a:t>
            </a:r>
            <a:endParaRPr lang="en-US" sz="2800" b="1" u="sng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363538" indent="-363538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Broad directions largely unchanged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(Nov 2016)</a:t>
            </a:r>
          </a:p>
          <a:p>
            <a:pPr marL="363538" indent="-363538" eaLnBrk="1" hangingPunct="1">
              <a:buFont typeface="Arial" pitchFamily="34" charset="0"/>
              <a:buChar char="•"/>
            </a:pPr>
            <a:r>
              <a:rPr lang="en-US" sz="2800" b="1" dirty="0" smtClean="0">
                <a:ea typeface="ＭＳ Ｐゴシック" pitchFamily="34" charset="-128"/>
              </a:rPr>
              <a:t>ASKAP </a:t>
            </a:r>
            <a:r>
              <a:rPr lang="en-US" sz="2800" b="1" dirty="0" smtClean="0">
                <a:ea typeface="ＭＳ Ｐゴシック" pitchFamily="34" charset="-128"/>
              </a:rPr>
              <a:t>&amp; SKA</a:t>
            </a:r>
            <a:r>
              <a:rPr lang="en-US" sz="2800" dirty="0" smtClean="0">
                <a:ea typeface="ＭＳ Ｐゴシック" pitchFamily="34" charset="-128"/>
              </a:rPr>
              <a:t>: Core business of the Engineering Program.</a:t>
            </a:r>
          </a:p>
          <a:p>
            <a:pPr marL="615950" lvl="3" indent="-363538" eaLnBrk="1" hangingPunct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Most of the program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s people and effort at present.</a:t>
            </a:r>
          </a:p>
          <a:p>
            <a:pPr marL="363538" indent="-363538"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Development projects for all ATNF facilities.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Budget??</a:t>
            </a:r>
          </a:p>
          <a:p>
            <a:pPr marL="363538" indent="-363538"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Strategic developments – develop capabilities.</a:t>
            </a:r>
          </a:p>
          <a:p>
            <a:pPr marL="363538" indent="-363538" eaLnBrk="1" hangingPunct="1"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34" charset="-128"/>
              </a:rPr>
              <a:t>External contracts </a:t>
            </a:r>
            <a:r>
              <a:rPr lang="en-US" sz="2800" dirty="0">
                <a:ea typeface="ＭＳ Ｐゴシック" pitchFamily="34" charset="-128"/>
              </a:rPr>
              <a:t>–  </a:t>
            </a:r>
            <a:r>
              <a:rPr lang="en-US" sz="2800" dirty="0" smtClean="0">
                <a:ea typeface="ＭＳ Ｐゴシック" pitchFamily="34" charset="-128"/>
              </a:rPr>
              <a:t>maintain </a:t>
            </a:r>
            <a:r>
              <a:rPr lang="en-US" sz="2800" dirty="0" smtClean="0">
                <a:ea typeface="ＭＳ Ｐゴシック" pitchFamily="34" charset="-128"/>
              </a:rPr>
              <a:t>capabilities.</a:t>
            </a:r>
            <a:endParaRPr lang="en-US" sz="28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marL="776288" lvl="3" indent="-363538" eaLnBrk="1" hangingPunct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FAST 19-beam system high priority in the last 6 months.</a:t>
            </a: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0" indent="0" eaLnBrk="1" hangingPunct="1"/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363" y="269875"/>
            <a:ext cx="8459787" cy="5953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288"/>
              </a:spcAft>
            </a:pPr>
            <a:r>
              <a:rPr lang="en-US" smtClean="0">
                <a:ea typeface="ＭＳ Ｐゴシック" pitchFamily="34" charset="-128"/>
              </a:rPr>
              <a:t>Directions for ATNF Engineering</a:t>
            </a:r>
            <a:endParaRPr lang="en-US" sz="3200" i="1" smtClean="0">
              <a:ea typeface="ＭＳ Ｐゴシック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  <p:pic>
        <p:nvPicPr>
          <p:cNvPr id="26628" name="Picture 2" descr="P1090189_stitchs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24425"/>
            <a:ext cx="9144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/>
          </p:cNvSpPr>
          <p:nvPr/>
        </p:nvSpPr>
        <p:spPr bwMode="auto">
          <a:xfrm>
            <a:off x="360363" y="66675"/>
            <a:ext cx="84597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AU" sz="3600" b="1">
                <a:solidFill>
                  <a:srgbClr val="00313C"/>
                </a:solidFill>
                <a:latin typeface="Calibri" pitchFamily="34" charset="0"/>
              </a:rPr>
              <a:t>Available resources &amp; allocations</a:t>
            </a:r>
            <a:endParaRPr lang="en-AU" sz="2800" b="1">
              <a:solidFill>
                <a:srgbClr val="00313C"/>
              </a:solidFill>
              <a:latin typeface="Calibri" pitchFamily="34" charset="0"/>
            </a:endParaRP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69863" y="682624"/>
            <a:ext cx="8897937" cy="56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FY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2016-17: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~50 FTEs!!  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(includes </a:t>
            </a:r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Workshop+Store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~7 FTE)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Current allocations: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ASKAP : ~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15FTE 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Ongoing commitment</a:t>
            </a:r>
          </a:p>
          <a:p>
            <a:pPr marL="1257300" lvl="3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sym typeface="Wingdings" pitchFamily="2" charset="2"/>
              </a:rPr>
              <a:t>ASKAP </a:t>
            </a:r>
            <a:r>
              <a:rPr lang="en-US" sz="1800" dirty="0">
                <a:latin typeface="Calibri" pitchFamily="34" charset="0"/>
                <a:sym typeface="Wingdings" pitchFamily="2" charset="2"/>
              </a:rPr>
              <a:t>production </a:t>
            </a:r>
            <a:r>
              <a:rPr lang="en-US" sz="1800" dirty="0">
                <a:latin typeface="Calibri" pitchFamily="34" charset="0"/>
                <a:sym typeface="Wingdings"/>
              </a:rPr>
              <a:t>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Secondments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(2); Terms and casuals (4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)</a:t>
            </a:r>
          </a:p>
          <a:p>
            <a:pPr marL="1714500" lvl="4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Nominally finish end 2016. Mostly extended by ~6 months.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SKA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: ~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12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FTE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 CSP ; Dish; AIV; PAF</a:t>
            </a:r>
            <a:endParaRPr lang="en-US" sz="2000" dirty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+ additional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~2-3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FTE internal for PAF developments</a:t>
            </a: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FAST: ~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5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FTE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(finish system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End 2016!!) + Workshop time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UWB: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~5 FTE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(primarily in 2017) – after FAST ends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Other projects:  ~ 5 FTE (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PAF@Parkes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; Rocket PAF;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RFoF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;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O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ps support; </a:t>
            </a:r>
            <a:r>
              <a:rPr lang="is-IS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…)</a:t>
            </a:r>
            <a:endParaRPr lang="en-US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sym typeface="Wingdings" pitchFamily="2" charset="2"/>
              </a:rPr>
              <a:t>New recruits (replacing resigned or retired)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sym typeface="Wingdings" pitchFamily="2" charset="2"/>
              </a:rPr>
              <a:t>1 Digital engineer (started </a:t>
            </a:r>
            <a:r>
              <a:rPr lang="en-US" dirty="0" err="1" smtClean="0">
                <a:latin typeface="Calibri" pitchFamily="34" charset="0"/>
                <a:sym typeface="Wingdings" pitchFamily="2" charset="2"/>
              </a:rPr>
              <a:t>end’Oct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 2016)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sym typeface="Wingdings" pitchFamily="2" charset="2"/>
              </a:rPr>
              <a:t>1 Mechanical engineer (starting Jan’2017)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 txBox="1">
            <a:spLocks/>
          </p:cNvSpPr>
          <p:nvPr/>
        </p:nvSpPr>
        <p:spPr bwMode="auto">
          <a:xfrm>
            <a:off x="360363" y="269875"/>
            <a:ext cx="84597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AU" sz="3600" b="1" dirty="0" smtClean="0">
                <a:solidFill>
                  <a:srgbClr val="00313C"/>
                </a:solidFill>
                <a:latin typeface="Calibri" pitchFamily="34" charset="0"/>
              </a:rPr>
              <a:t>CABB  </a:t>
            </a:r>
            <a:r>
              <a:rPr lang="en-AU" sz="3200" b="1" dirty="0" smtClean="0">
                <a:solidFill>
                  <a:srgbClr val="FF0000"/>
                </a:solidFill>
                <a:latin typeface="Calibri" pitchFamily="34" charset="0"/>
              </a:rPr>
              <a:t>(unchanged since Jun2016)</a:t>
            </a:r>
            <a:endParaRPr lang="en-A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69863" y="944563"/>
            <a:ext cx="8855604" cy="58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Formal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CSIRO commitment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to new functionality ceased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Sept 2014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Now ALL tasks covered by post-retirement fellows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!!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Adequate spares for operations and short-term support.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Unlikely that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16 MHz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would be completed!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marL="594900" lvl="1" indent="-34290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ATCA </a:t>
            </a:r>
            <a:r>
              <a:rPr lang="en-US" b="1" dirty="0">
                <a:solidFill>
                  <a:srgbClr val="FF0000"/>
                </a:solidFill>
              </a:rPr>
              <a:t>CABB </a:t>
            </a:r>
            <a:r>
              <a:rPr lang="en-US" b="1" dirty="0" smtClean="0">
                <a:solidFill>
                  <a:srgbClr val="FF0000"/>
                </a:solidFill>
              </a:rPr>
              <a:t>upgrade?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GPU cluster based</a:t>
            </a:r>
          </a:p>
          <a:p>
            <a:pPr marL="846138" lvl="2" indent="-342900">
              <a:buFontTx/>
              <a:buChar char="•"/>
            </a:pPr>
            <a:r>
              <a:rPr lang="en-US" dirty="0"/>
              <a:t>Leverage on GPU developments at </a:t>
            </a:r>
            <a:r>
              <a:rPr lang="en-US" dirty="0" err="1" smtClean="0"/>
              <a:t>Parkes</a:t>
            </a:r>
            <a:endParaRPr lang="en-US" dirty="0" smtClean="0"/>
          </a:p>
          <a:p>
            <a:pPr marL="1303338" lvl="3" indent="-342900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Software correlation would allow unlimited zooms?</a:t>
            </a:r>
            <a:endParaRPr lang="en-US" dirty="0">
              <a:solidFill>
                <a:srgbClr val="FF0000"/>
              </a:solidFill>
            </a:endParaRPr>
          </a:p>
          <a:p>
            <a:pPr marL="846138" lvl="2" indent="-342900">
              <a:buFontTx/>
              <a:buChar char="•"/>
            </a:pPr>
            <a:r>
              <a:rPr lang="en-US" dirty="0"/>
              <a:t>Digital systems from UWB and SKA developments</a:t>
            </a:r>
          </a:p>
          <a:p>
            <a:pPr marL="846138" lvl="2" indent="-342900">
              <a:buFontTx/>
              <a:buChar char="•"/>
            </a:pPr>
            <a:r>
              <a:rPr lang="en-US" dirty="0" smtClean="0"/>
              <a:t>Hardware: ~$0.5M</a:t>
            </a:r>
            <a:r>
              <a:rPr lang="en-US" dirty="0"/>
              <a:t> </a:t>
            </a:r>
            <a:r>
              <a:rPr lang="en-US" dirty="0" smtClean="0"/>
              <a:t>for replacing CABB </a:t>
            </a:r>
          </a:p>
          <a:p>
            <a:pPr marL="1303338" lvl="3" indent="-342900">
              <a:buFontTx/>
              <a:buChar char="•"/>
            </a:pPr>
            <a:r>
              <a:rPr lang="en-US" dirty="0" smtClean="0"/>
              <a:t>Scalable for more bandwidth.</a:t>
            </a:r>
          </a:p>
          <a:p>
            <a:pPr marL="846138" lvl="2" indent="-342900">
              <a:buFontTx/>
              <a:buChar char="•"/>
            </a:pPr>
            <a:r>
              <a:rPr lang="en-US" dirty="0" smtClean="0"/>
              <a:t>&gt;~</a:t>
            </a:r>
            <a:r>
              <a:rPr lang="en-US" dirty="0"/>
              <a:t>$1M</a:t>
            </a:r>
            <a:r>
              <a:rPr lang="en-US" dirty="0" smtClean="0"/>
              <a:t>+ for realistic project </a:t>
            </a:r>
          </a:p>
          <a:p>
            <a:pPr marL="846138" lvl="2" indent="-342900"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External funding!</a:t>
            </a:r>
            <a:r>
              <a:rPr lang="en-US" dirty="0" smtClean="0">
                <a:solidFill>
                  <a:srgbClr val="FF0000"/>
                </a:solidFill>
              </a:rPr>
              <a:t>!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Priority??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19-beam Receiver </a:t>
            </a:r>
            <a:r>
              <a:rPr lang="en-US" dirty="0" smtClean="0">
                <a:solidFill>
                  <a:srgbClr val="FF0000"/>
                </a:solidFill>
              </a:rPr>
              <a:t>- Status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5556009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857" y="806727"/>
            <a:ext cx="3618143" cy="3133724"/>
          </a:xfrm>
        </p:spPr>
      </p:pic>
      <p:sp>
        <p:nvSpPr>
          <p:cNvPr id="8" name="TextBox 7"/>
          <p:cNvSpPr txBox="1"/>
          <p:nvPr/>
        </p:nvSpPr>
        <p:spPr>
          <a:xfrm>
            <a:off x="150625" y="806727"/>
            <a:ext cx="8669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Receiver system for FAST 500m telescope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Contract with NAOC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Contract delivery by Feb 2017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Try to complete within 2016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Mechanical parts (Dewar; Feed horns; </a:t>
            </a:r>
            <a:r>
              <a:rPr lang="en-US" sz="2000" dirty="0" smtClean="0"/>
              <a:t>OMTs</a:t>
            </a:r>
            <a:r>
              <a:rPr lang="is-IS" sz="2000" dirty="0" smtClean="0"/>
              <a:t>)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Construction completed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Testing in RF range completed.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Integration and cooling in Nov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Low noise amplifiers (LNAs)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In production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RF “warm” electronics – Control and Monitor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Designs </a:t>
            </a:r>
            <a:r>
              <a:rPr lang="en-US" sz="2000" dirty="0" err="1" smtClean="0"/>
              <a:t>finalised</a:t>
            </a:r>
            <a:r>
              <a:rPr lang="en-US" sz="2000" dirty="0" smtClean="0"/>
              <a:t>; </a:t>
            </a:r>
            <a:r>
              <a:rPr lang="en-US" sz="2000" dirty="0" smtClean="0"/>
              <a:t>Production </a:t>
            </a:r>
            <a:r>
              <a:rPr lang="en-US" sz="2000" dirty="0" smtClean="0"/>
              <a:t>started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To be completed in 2016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 smtClean="0"/>
              <a:t>milestone  </a:t>
            </a:r>
            <a:r>
              <a:rPr lang="en-US" sz="2000" dirty="0" smtClean="0"/>
              <a:t>- testing report on </a:t>
            </a:r>
            <a:r>
              <a:rPr lang="en-US" sz="2000" dirty="0" smtClean="0"/>
              <a:t>feeds </a:t>
            </a:r>
            <a:r>
              <a:rPr lang="en-US" sz="2000" dirty="0" smtClean="0">
                <a:sym typeface="Wingdings"/>
              </a:rPr>
              <a:t> Invoice;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This week!!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Construction to be completed by end’2016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Integration &amp; Testing </a:t>
            </a:r>
            <a:r>
              <a:rPr lang="en-US" sz="2000" dirty="0" smtClean="0"/>
              <a:t>– may extend to January.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Shipping and Installation – </a:t>
            </a:r>
            <a:r>
              <a:rPr lang="en-US" sz="2000" dirty="0" smtClean="0"/>
              <a:t>early 2017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540724" y="3964761"/>
            <a:ext cx="2603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Photo credit: Wheeler Studios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1025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6201" y="269875"/>
            <a:ext cx="8743950" cy="584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Ultra-wideband </a:t>
            </a:r>
            <a:r>
              <a:rPr lang="en-US" dirty="0" smtClean="0">
                <a:ea typeface="ＭＳ Ｐゴシック" pitchFamily="34" charset="-128"/>
              </a:rPr>
              <a:t>(UWB) for </a:t>
            </a:r>
            <a:r>
              <a:rPr lang="en-US" dirty="0" err="1" smtClean="0">
                <a:ea typeface="ＭＳ Ｐゴシック" pitchFamily="34" charset="-128"/>
              </a:rPr>
              <a:t>Parkes</a:t>
            </a:r>
            <a:r>
              <a:rPr lang="en-US" dirty="0" smtClean="0">
                <a:ea typeface="ＭＳ Ｐゴシック" pitchFamily="34" charset="-128"/>
              </a:rPr>
              <a:t> - summary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85738" y="1031631"/>
            <a:ext cx="8634412" cy="48831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Observed band 700 - 4000 MHz; Tsys &lt; 20K over most of band</a:t>
            </a:r>
          </a:p>
          <a:p>
            <a:pPr eaLnBrk="1" hangingPunct="1">
              <a:lnSpc>
                <a:spcPct val="10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ARC LIEF grant: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$370k awarded for 2015 ~40% of direct costs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ea typeface="ＭＳ Ｐゴシック" pitchFamily="34" charset="-128"/>
              </a:rPr>
              <a:t>Institutions: </a:t>
            </a:r>
            <a:r>
              <a:rPr lang="en-US" dirty="0" smtClean="0">
                <a:ea typeface="ＭＳ Ｐゴシック" pitchFamily="34" charset="-128"/>
              </a:rPr>
              <a:t>CSIRO, Curtin, </a:t>
            </a:r>
            <a:r>
              <a:rPr lang="en-US" dirty="0" err="1" smtClean="0">
                <a:ea typeface="ＭＳ Ｐゴシック" pitchFamily="34" charset="-128"/>
              </a:rPr>
              <a:t>MPIfR</a:t>
            </a:r>
            <a:r>
              <a:rPr lang="en-US" dirty="0" smtClean="0">
                <a:ea typeface="ＭＳ Ｐゴシック" pitchFamily="34" charset="-128"/>
              </a:rPr>
              <a:t>, Melbourne, </a:t>
            </a:r>
            <a:r>
              <a:rPr lang="en-US" dirty="0" err="1" smtClean="0">
                <a:ea typeface="ＭＳ Ｐゴシック" pitchFamily="34" charset="-128"/>
              </a:rPr>
              <a:t>Monash</a:t>
            </a:r>
            <a:r>
              <a:rPr lang="en-US" dirty="0" smtClean="0">
                <a:ea typeface="ＭＳ Ｐゴシック" pitchFamily="34" charset="-128"/>
              </a:rPr>
              <a:t>, NAO/CAS, Swinburne, Sydney, Western Australia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Contribute ~ 60% of direct costs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CSIRO in-kind ~9 FTE total (over ~2-3 years)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ea typeface="ＭＳ Ｐゴシック" pitchFamily="34" charset="-128"/>
                <a:sym typeface="Wingdings"/>
              </a:rPr>
              <a:t>Lead Institution is Swinburne. Managing external funds.</a:t>
            </a:r>
            <a:endParaRPr lang="en-US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Collaboration agreement signed June 2015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Project plan in place – October 2015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/>
              </a:rPr>
              <a:t> Funds available</a:t>
            </a:r>
          </a:p>
          <a:p>
            <a:pPr lvl="2" eaLnBrk="1" hangingPunct="1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/>
              </a:rPr>
              <a:t>BUT: Slow-down in delivery due to commitments to ASKAP, SKA, FAST.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A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74"/>
            <a:ext cx="8322733" cy="4717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Parkes</a:t>
            </a:r>
            <a:r>
              <a:rPr lang="en-US" dirty="0" smtClean="0"/>
              <a:t> </a:t>
            </a:r>
            <a:r>
              <a:rPr lang="en-US" dirty="0" err="1" smtClean="0"/>
              <a:t>UltaWideBand</a:t>
            </a:r>
            <a:r>
              <a:rPr lang="en-US" dirty="0" smtClean="0"/>
              <a:t> system (UWB</a:t>
            </a:r>
            <a:r>
              <a:rPr lang="en-US" dirty="0" smtClean="0"/>
              <a:t>) - status</a:t>
            </a:r>
            <a:endParaRPr lang="en-US" dirty="0"/>
          </a:p>
        </p:txBody>
      </p:sp>
      <p:pic>
        <p:nvPicPr>
          <p:cNvPr id="4" name="Content Placeholder 3" descr="img_8354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968" y="819354"/>
            <a:ext cx="2883972" cy="2713981"/>
          </a:xfrm>
          <a:prstGeom prst="rect">
            <a:avLst/>
          </a:prstGeom>
        </p:spPr>
      </p:pic>
      <p:pic>
        <p:nvPicPr>
          <p:cNvPr id="5" name="Picture 5" descr="Pks_UWL_fe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480" y="3657519"/>
            <a:ext cx="2883972" cy="25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" y="451454"/>
            <a:ext cx="628226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Band 700 – 4000 MHz; </a:t>
            </a:r>
            <a:r>
              <a:rPr lang="en-US" sz="2000" dirty="0" err="1" smtClean="0"/>
              <a:t>Tsys</a:t>
            </a:r>
            <a:r>
              <a:rPr lang="en-US" sz="2000" dirty="0" smtClean="0"/>
              <a:t> &lt;20K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Consortium funding + ARC + CASS (</a:t>
            </a:r>
            <a:r>
              <a:rPr lang="en-US" sz="2000" dirty="0" err="1"/>
              <a:t>l</a:t>
            </a:r>
            <a:r>
              <a:rPr lang="en-US" sz="2000" dirty="0" err="1" smtClean="0"/>
              <a:t>abour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Prototype feed built and design verified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Patent and Publication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Cooled Rx version to be built in 2017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LNAs designed – </a:t>
            </a:r>
            <a:r>
              <a:rPr lang="en-US" sz="2000" dirty="0" smtClean="0"/>
              <a:t>foundry run </a:t>
            </a:r>
            <a:r>
              <a:rPr lang="en-US" sz="2000" dirty="0" smtClean="0"/>
              <a:t>underway (Dec’16)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Sampler/</a:t>
            </a:r>
            <a:r>
              <a:rPr lang="en-US" sz="2000" dirty="0" err="1" smtClean="0"/>
              <a:t>digitiser</a:t>
            </a:r>
            <a:r>
              <a:rPr lang="en-US" sz="2000" dirty="0" smtClean="0"/>
              <a:t> and timing (Back-end)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Fully prototyped and tested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Limited (4 channel) production – to be used with older </a:t>
            </a:r>
            <a:r>
              <a:rPr lang="en-US" sz="2000" dirty="0" err="1" smtClean="0"/>
              <a:t>Parkes</a:t>
            </a:r>
            <a:r>
              <a:rPr lang="en-US" sz="2000" dirty="0" smtClean="0"/>
              <a:t> </a:t>
            </a:r>
            <a:r>
              <a:rPr lang="en-US" sz="2000" dirty="0" smtClean="0"/>
              <a:t>receivers – March’17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Full production run in 2017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Ethernet switch and GPU cluster – Ready!!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Bought in early 2016 &amp; used </a:t>
            </a:r>
            <a:r>
              <a:rPr lang="en-US" sz="2000" dirty="0" smtClean="0"/>
              <a:t>by PAF</a:t>
            </a:r>
            <a:r>
              <a:rPr lang="en-US" sz="2000" dirty="0" smtClean="0"/>
              <a:t>@ </a:t>
            </a:r>
            <a:r>
              <a:rPr lang="en-US" sz="2000" dirty="0" err="1" smtClean="0"/>
              <a:t>Parkes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Software needed – </a:t>
            </a:r>
            <a:r>
              <a:rPr lang="en-US" sz="2000" dirty="0" smtClean="0"/>
              <a:t>Pulsars </a:t>
            </a:r>
            <a:r>
              <a:rPr lang="en-US" sz="2000" dirty="0" smtClean="0"/>
              <a:t>via Swinburne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 smtClean="0"/>
              <a:t>Other: Spectrometry,</a:t>
            </a:r>
            <a:r>
              <a:rPr lang="is-IS" sz="2000" dirty="0" smtClean="0"/>
              <a:t>… - Need to develop.</a:t>
            </a:r>
          </a:p>
          <a:p>
            <a:pPr marL="285750" indent="-285750">
              <a:buFont typeface="Arial"/>
              <a:buChar char="•"/>
            </a:pPr>
            <a:r>
              <a:rPr lang="is-IS" sz="2000" dirty="0" smtClean="0"/>
              <a:t>RFI mitigation built-in – reference antenna</a:t>
            </a:r>
          </a:p>
          <a:p>
            <a:pPr marL="285750" indent="-285750">
              <a:buFont typeface="Arial"/>
              <a:buChar char="•"/>
            </a:pPr>
            <a:r>
              <a:rPr lang="is-IS" sz="2000" dirty="0" smtClean="0"/>
              <a:t>Full construction – 1st half of 2017</a:t>
            </a:r>
          </a:p>
          <a:p>
            <a:pPr marL="285750" indent="-285750">
              <a:buFont typeface="Arial"/>
              <a:buChar char="•"/>
            </a:pPr>
            <a:r>
              <a:rPr lang="is-IS" sz="2000" dirty="0" smtClean="0"/>
              <a:t>Installation – mid- 2017</a:t>
            </a:r>
          </a:p>
          <a:p>
            <a:pPr marL="285750" indent="-285750">
              <a:buFont typeface="Arial"/>
              <a:buChar char="•"/>
            </a:pPr>
            <a:r>
              <a:rPr lang="is-IS" sz="2000" dirty="0" smtClean="0"/>
              <a:t>Commissioning – 2nd half of </a:t>
            </a:r>
            <a:r>
              <a:rPr lang="is-IS" sz="2000" dirty="0" smtClean="0"/>
              <a:t>2017</a:t>
            </a:r>
            <a:endParaRPr lang="en-US" sz="2000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48864" y="5853771"/>
            <a:ext cx="1817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Credit</a:t>
            </a:r>
            <a:r>
              <a:rPr lang="en-US" sz="1400" dirty="0">
                <a:solidFill>
                  <a:srgbClr val="008000"/>
                </a:solidFill>
              </a:rPr>
              <a:t>: Alex </a:t>
            </a:r>
            <a:r>
              <a:rPr lang="en-US" sz="1400" dirty="0" smtClean="0">
                <a:solidFill>
                  <a:srgbClr val="008000"/>
                </a:solidFill>
              </a:rPr>
              <a:t>Dunning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6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1"/>
          <p:cNvSpPr>
            <a:spLocks noGrp="1"/>
          </p:cNvSpPr>
          <p:nvPr>
            <p:ph type="ftr" sz="quarter" idx="10"/>
          </p:nvPr>
        </p:nvSpPr>
        <p:spPr bwMode="auto">
          <a:xfrm>
            <a:off x="677863" y="6503988"/>
            <a:ext cx="6083300" cy="1238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BFEFF"/>
                </a:solidFill>
                <a:ea typeface="ＭＳ Ｐゴシック" pitchFamily="34" charset="-128"/>
              </a:rPr>
              <a:t>ATUC     14 November 2016</a:t>
            </a:r>
            <a:endParaRPr lang="en-US">
              <a:solidFill>
                <a:srgbClr val="FBFEFF"/>
              </a:solidFill>
              <a:ea typeface="ＭＳ Ｐゴシック" pitchFamily="34" charset="-128"/>
            </a:endParaRPr>
          </a:p>
        </p:txBody>
      </p:sp>
      <p:sp>
        <p:nvSpPr>
          <p:cNvPr id="37890" name="Rectangle 2"/>
          <p:cNvSpPr txBox="1">
            <a:spLocks/>
          </p:cNvSpPr>
          <p:nvPr/>
        </p:nvSpPr>
        <p:spPr bwMode="auto">
          <a:xfrm>
            <a:off x="227013" y="276225"/>
            <a:ext cx="84597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en-AU" sz="3600" b="1" dirty="0">
                <a:solidFill>
                  <a:srgbClr val="00313C"/>
                </a:solidFill>
                <a:latin typeface="Calibri" pitchFamily="34" charset="0"/>
              </a:rPr>
              <a:t>ADE PAF </a:t>
            </a:r>
            <a:r>
              <a:rPr lang="en-AU" sz="3600" b="1" dirty="0" smtClean="0">
                <a:solidFill>
                  <a:srgbClr val="00313C"/>
                </a:solidFill>
                <a:latin typeface="Calibri" pitchFamily="34" charset="0"/>
              </a:rPr>
              <a:t>system </a:t>
            </a:r>
            <a:r>
              <a:rPr lang="en-AU" sz="3600" b="1" dirty="0">
                <a:solidFill>
                  <a:srgbClr val="00313C"/>
                </a:solidFill>
                <a:latin typeface="Calibri" pitchFamily="34" charset="0"/>
              </a:rPr>
              <a:t>for </a:t>
            </a:r>
            <a:r>
              <a:rPr lang="en-AU" sz="3600" b="1" dirty="0" err="1" smtClean="0">
                <a:solidFill>
                  <a:srgbClr val="00313C"/>
                </a:solidFill>
                <a:latin typeface="Calibri" pitchFamily="34" charset="0"/>
              </a:rPr>
              <a:t>MPIfR</a:t>
            </a:r>
            <a:r>
              <a:rPr lang="en-AU" sz="3600" b="1" dirty="0" smtClean="0">
                <a:solidFill>
                  <a:srgbClr val="00313C"/>
                </a:solidFill>
                <a:latin typeface="Calibri" pitchFamily="34" charset="0"/>
              </a:rPr>
              <a:t>  </a:t>
            </a:r>
            <a:r>
              <a:rPr lang="en-AU" sz="3600" b="1" dirty="0" smtClean="0">
                <a:solidFill>
                  <a:srgbClr val="00313C"/>
                </a:solidFill>
                <a:latin typeface="Calibri" pitchFamily="34" charset="0"/>
                <a:sym typeface="Wingdings"/>
              </a:rPr>
              <a:t> </a:t>
            </a:r>
            <a:r>
              <a:rPr lang="en-AU" sz="3600" b="1" dirty="0" err="1" smtClean="0">
                <a:solidFill>
                  <a:srgbClr val="00313C"/>
                </a:solidFill>
                <a:latin typeface="Calibri" pitchFamily="34" charset="0"/>
                <a:sym typeface="Wingdings"/>
              </a:rPr>
              <a:t>Parkes</a:t>
            </a:r>
            <a:endParaRPr lang="en-AU" sz="2800" b="1" dirty="0">
              <a:solidFill>
                <a:srgbClr val="00313C"/>
              </a:solidFill>
              <a:latin typeface="Calibri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27013" y="892175"/>
            <a:ext cx="88265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spcAft>
                <a:spcPts val="500"/>
              </a:spcAft>
              <a:buFont typeface="Arial" pitchFamily="34" charset="0"/>
              <a:buChar char="•"/>
            </a:pPr>
            <a:r>
              <a:rPr lang="en-AU" sz="1800" dirty="0" smtClean="0"/>
              <a:t>Contract </a:t>
            </a:r>
            <a:r>
              <a:rPr lang="en-AU" sz="1800" dirty="0"/>
              <a:t>for standard ASKAP PAF for </a:t>
            </a:r>
            <a:r>
              <a:rPr lang="en-AU" sz="1800" dirty="0" err="1"/>
              <a:t>Effelsberg</a:t>
            </a:r>
            <a:r>
              <a:rPr lang="en-AU" sz="1800" dirty="0"/>
              <a:t> telescope.</a:t>
            </a:r>
          </a:p>
          <a:p>
            <a:pPr marL="269875" indent="-269875">
              <a:spcAft>
                <a:spcPts val="500"/>
              </a:spcAft>
              <a:buFont typeface="Arial" pitchFamily="34" charset="0"/>
              <a:buChar char="•"/>
            </a:pPr>
            <a:r>
              <a:rPr lang="en-AU" sz="1800" dirty="0" smtClean="0"/>
              <a:t>RFI </a:t>
            </a:r>
            <a:r>
              <a:rPr lang="en-AU" sz="1800" dirty="0"/>
              <a:t>environment at </a:t>
            </a:r>
            <a:r>
              <a:rPr lang="en-AU" sz="1800" dirty="0" err="1"/>
              <a:t>Effelsberg</a:t>
            </a:r>
            <a:r>
              <a:rPr lang="en-AU" sz="1800" dirty="0"/>
              <a:t> </a:t>
            </a:r>
            <a:r>
              <a:rPr lang="en-AU" sz="1800" dirty="0" smtClean="0"/>
              <a:t>&amp; </a:t>
            </a:r>
            <a:r>
              <a:rPr lang="en-AU" sz="1800" dirty="0" err="1" smtClean="0"/>
              <a:t>Parkes</a:t>
            </a:r>
            <a:r>
              <a:rPr lang="en-AU" sz="1800" dirty="0" smtClean="0"/>
              <a:t> </a:t>
            </a:r>
            <a:r>
              <a:rPr lang="en-AU" sz="1800" dirty="0" smtClean="0">
                <a:sym typeface="Wingdings"/>
              </a:rPr>
              <a:t></a:t>
            </a:r>
            <a:r>
              <a:rPr lang="en-AU" sz="1800" dirty="0" smtClean="0"/>
              <a:t> mods </a:t>
            </a:r>
            <a:r>
              <a:rPr lang="en-AU" sz="1800" dirty="0"/>
              <a:t>to PAF </a:t>
            </a:r>
            <a:r>
              <a:rPr lang="en-AU" sz="1800" dirty="0" smtClean="0"/>
              <a:t>filtering</a:t>
            </a:r>
          </a:p>
          <a:p>
            <a:pPr marL="727075" lvl="1" indent="-269875">
              <a:spcAft>
                <a:spcPts val="500"/>
              </a:spcAft>
              <a:buFont typeface="Arial" pitchFamily="34" charset="0"/>
              <a:buChar char="•"/>
            </a:pPr>
            <a:r>
              <a:rPr lang="en-AU" sz="1800" dirty="0" smtClean="0"/>
              <a:t>Funded by </a:t>
            </a:r>
            <a:r>
              <a:rPr lang="en-AU" sz="1800" dirty="0" err="1" smtClean="0"/>
              <a:t>MPIfR</a:t>
            </a:r>
            <a:endParaRPr lang="en-AU" sz="1800" dirty="0" smtClean="0"/>
          </a:p>
          <a:p>
            <a:pPr marL="269875" indent="-2698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1800" dirty="0" smtClean="0"/>
              <a:t>Modified </a:t>
            </a:r>
            <a:r>
              <a:rPr lang="en-US" sz="1800" dirty="0"/>
              <a:t>beamformer </a:t>
            </a:r>
            <a:r>
              <a:rPr lang="en-US" sz="1800" dirty="0" smtClean="0"/>
              <a:t>outputs  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 smtClean="0"/>
              <a:t>Ethernet </a:t>
            </a:r>
            <a:r>
              <a:rPr lang="en-US" sz="1800" dirty="0"/>
              <a:t>output </a:t>
            </a:r>
            <a:endParaRPr lang="en-US" sz="1800" dirty="0" smtClean="0"/>
          </a:p>
          <a:p>
            <a:pPr marL="269875" lvl="1" indent="-269875">
              <a:spcAft>
                <a:spcPts val="500"/>
              </a:spcAft>
              <a:buFont typeface="Arial" pitchFamily="34" charset="0"/>
              <a:buChar char="•"/>
            </a:pPr>
            <a:r>
              <a:rPr lang="en-US" sz="1800" dirty="0"/>
              <a:t>Strategic use of </a:t>
            </a:r>
            <a:r>
              <a:rPr lang="en-US" sz="1800" dirty="0" smtClean="0"/>
              <a:t>PAF. Single-dish demonstration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1800" dirty="0">
                <a:solidFill>
                  <a:srgbClr val="FF0000"/>
                </a:solidFill>
              </a:rPr>
              <a:t>Bonn PAF at </a:t>
            </a:r>
            <a:r>
              <a:rPr lang="en-US" sz="1800" dirty="0" err="1" smtClean="0">
                <a:solidFill>
                  <a:srgbClr val="FF0000"/>
                </a:solidFill>
              </a:rPr>
              <a:t>Parkes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277" y="2820988"/>
            <a:ext cx="4505855" cy="299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</a:rPr>
              <a:t>Commissioning/Early science</a:t>
            </a:r>
          </a:p>
          <a:p>
            <a:pPr marL="269875" indent="-269875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Collaborative Project:</a:t>
            </a:r>
          </a:p>
          <a:p>
            <a:pPr marL="727075" lvl="1" indent="-269875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CASS- </a:t>
            </a:r>
            <a:r>
              <a:rPr lang="en-US" sz="1800" dirty="0" err="1" smtClean="0">
                <a:solidFill>
                  <a:srgbClr val="FF0000"/>
                </a:solidFill>
              </a:rPr>
              <a:t>MPIfR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727075" lvl="1" indent="-269875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Open to community. NOT NF</a:t>
            </a:r>
          </a:p>
          <a:p>
            <a:pPr marL="727075" lvl="1" indent="-269875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Proposals Dec15 for APR2016</a:t>
            </a:r>
          </a:p>
          <a:p>
            <a:pPr marL="1184275" lvl="2" indent="-269875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Must bring resources</a:t>
            </a:r>
          </a:p>
          <a:p>
            <a:pPr marL="727075" lvl="1" indent="-269875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FRBs – primary targets</a:t>
            </a:r>
          </a:p>
          <a:p>
            <a:pPr marL="727075" lvl="1" indent="-269875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PAF to Bonn in Oct 2016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537" y="2820988"/>
            <a:ext cx="4843463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>
          <a:xfrm>
            <a:off x="360363" y="684000"/>
            <a:ext cx="8783637" cy="537683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Install/Commission: Planned for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OCT2015 semester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Bonn PAF filter modifications – Dec 2015 </a:t>
            </a:r>
            <a:r>
              <a:rPr lang="en-US" dirty="0" smtClean="0">
                <a:ea typeface="ＭＳ Ｐゴシック" pitchFamily="34" charset="-128"/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Done in Jan 2016 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Test digital/GPU system in Sydney – Dec 2015   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Parkes preparations: Early in semester </a:t>
            </a:r>
            <a:endParaRPr lang="en-US" dirty="0">
              <a:ea typeface="ＭＳ Ｐゴシック" pitchFamily="34" charset="-128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err="1" smtClean="0">
                <a:ea typeface="ＭＳ Ｐゴシック" pitchFamily="34" charset="-128"/>
              </a:rPr>
              <a:t>Fibre</a:t>
            </a:r>
            <a:r>
              <a:rPr lang="en-US" dirty="0" smtClean="0">
                <a:ea typeface="ＭＳ Ｐゴシック" pitchFamily="34" charset="-128"/>
              </a:rPr>
              <a:t> wiring ~ 2 week shutdown: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Started 23/11/15!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!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Racks mods; Install GPUs and Back-end – Jan 2016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Zapf Dingbats"/>
              </a:rPr>
              <a:t>(e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nd)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PAF Install: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8-17 Feb 2016</a:t>
            </a:r>
            <a:r>
              <a:rPr lang="en-US" dirty="0" smtClean="0">
                <a:ea typeface="ＭＳ Ｐゴシック" pitchFamily="34" charset="-128"/>
              </a:rPr>
              <a:t>. Replace MB system for </a:t>
            </a:r>
            <a:r>
              <a:rPr lang="en-US" dirty="0" smtClean="0">
                <a:ea typeface="ＭＳ Ｐゴシック" pitchFamily="34" charset="-128"/>
              </a:rPr>
              <a:t>~8 </a:t>
            </a:r>
            <a:r>
              <a:rPr lang="en-US" dirty="0" smtClean="0">
                <a:ea typeface="ＭＳ Ｐゴシック" pitchFamily="34" charset="-128"/>
              </a:rPr>
              <a:t>months</a:t>
            </a:r>
            <a:r>
              <a:rPr lang="en-US" dirty="0" smtClean="0">
                <a:ea typeface="ＭＳ Ｐゴシック" pitchFamily="34" charset="-128"/>
              </a:rPr>
              <a:t>.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ea typeface="ＭＳ Ｐゴシック" pitchFamily="34" charset="-128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Control computer via TOSS. Jan 2016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ea typeface="ＭＳ Ｐゴシック" pitchFamily="34" charset="-128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Engineering Commissioning: Feb-Mar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2016  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pPr lvl="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Extensive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beamforming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tests and developments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.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 ✔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2-3 engineers/scientists external support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Germany and </a:t>
            </a:r>
            <a:r>
              <a:rPr lang="en-US" dirty="0" err="1" smtClean="0">
                <a:ea typeface="ＭＳ Ｐゴシック" pitchFamily="34" charset="-128"/>
              </a:rPr>
              <a:t>Jodrell</a:t>
            </a:r>
            <a:r>
              <a:rPr lang="en-US" dirty="0" smtClean="0">
                <a:ea typeface="ＭＳ Ｐゴシック" pitchFamily="34" charset="-128"/>
              </a:rPr>
              <a:t> Bank –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3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MPIfR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engineer visit – Dec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&amp; Feb  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ea typeface="ＭＳ Ｐゴシック" pitchFamily="34" charset="-128"/>
              </a:rPr>
              <a:t>Joint CSIRO/</a:t>
            </a:r>
            <a:r>
              <a:rPr lang="en-US" dirty="0" err="1" smtClean="0">
                <a:ea typeface="ＭＳ Ｐゴシック" pitchFamily="34" charset="-128"/>
              </a:rPr>
              <a:t>MPIfR</a:t>
            </a:r>
            <a:r>
              <a:rPr lang="en-US" dirty="0" smtClean="0">
                <a:ea typeface="ＭＳ Ｐゴシック" pitchFamily="34" charset="-128"/>
              </a:rPr>
              <a:t> post-doc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– Started 1 Nov 2015 (full time)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250825"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Science Commission &amp; Scientific Observations: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34" charset="-128"/>
              </a:rPr>
              <a:t>APR2016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semester</a:t>
            </a:r>
            <a:endParaRPr lang="en-US" sz="2400" dirty="0">
              <a:ea typeface="ＭＳ Ｐゴシック" pitchFamily="34" charset="-128"/>
            </a:endParaRPr>
          </a:p>
          <a:p>
            <a:pPr marL="502063" lvl="2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Ethernet Firmware mods </a:t>
            </a:r>
            <a:r>
              <a:rPr lang="en-US" sz="2400" dirty="0" smtClean="0">
                <a:ea typeface="ＭＳ Ｐゴシック" pitchFamily="34" charset="-128"/>
              </a:rPr>
              <a:t>– end March </a:t>
            </a:r>
            <a:r>
              <a:rPr lang="en-US" sz="2400" dirty="0" smtClean="0">
                <a:ea typeface="ＭＳ Ｐゴシック" pitchFamily="34" charset="-128"/>
              </a:rPr>
              <a:t>&amp; continued support </a:t>
            </a:r>
            <a:r>
              <a:rPr lang="en-US" sz="24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 smtClean="0">
              <a:ea typeface="ＭＳ Ｐゴシック" pitchFamily="34" charset="-128"/>
            </a:endParaRPr>
          </a:p>
          <a:p>
            <a:pPr marL="502063" lvl="2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Software</a:t>
            </a:r>
            <a:r>
              <a:rPr lang="en-US" sz="2400" dirty="0" smtClean="0">
                <a:ea typeface="ＭＳ Ｐゴシック" pitchFamily="34" charset="-128"/>
              </a:rPr>
              <a:t> by Bonn &amp; </a:t>
            </a:r>
            <a:r>
              <a:rPr lang="en-US" sz="2400" dirty="0" err="1" smtClean="0">
                <a:ea typeface="ＭＳ Ｐゴシック" pitchFamily="34" charset="-128"/>
              </a:rPr>
              <a:t>Jodrell</a:t>
            </a:r>
            <a:r>
              <a:rPr lang="en-US" sz="2400" dirty="0" smtClean="0">
                <a:ea typeface="ＭＳ Ｐゴシック" pitchFamily="34" charset="-128"/>
              </a:rPr>
              <a:t> Bank: </a:t>
            </a:r>
            <a:r>
              <a:rPr lang="en-US" sz="2400" dirty="0" smtClean="0">
                <a:ea typeface="ＭＳ Ｐゴシック" pitchFamily="34" charset="-128"/>
              </a:rPr>
              <a:t>Protracted Commissioning</a:t>
            </a:r>
            <a:r>
              <a:rPr lang="en-US" sz="2400" dirty="0" smtClean="0">
                <a:ea typeface="ＭＳ Ｐゴシック" pitchFamily="34" charset="-128"/>
              </a:rPr>
              <a:t>!</a:t>
            </a:r>
          </a:p>
          <a:p>
            <a:pPr marL="250825"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ea typeface="ＭＳ Ｐゴシック" pitchFamily="34" charset="-128"/>
              </a:rPr>
              <a:t>PAF </a:t>
            </a:r>
            <a:r>
              <a:rPr lang="en-US" sz="2400" b="1" dirty="0" smtClean="0">
                <a:ea typeface="ＭＳ Ｐゴシック" pitchFamily="34" charset="-128"/>
              </a:rPr>
              <a:t>to Bonn after </a:t>
            </a:r>
            <a:r>
              <a:rPr lang="en-US" sz="2400" b="1" dirty="0" smtClean="0">
                <a:ea typeface="ＭＳ Ｐゴシック" pitchFamily="34" charset="-128"/>
              </a:rPr>
              <a:t>Oct 2016 –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Un-installed Nov’17 </a:t>
            </a:r>
            <a:r>
              <a:rPr lang="en-US" sz="24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pPr marL="250825"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250825"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Results </a:t>
            </a:r>
            <a:r>
              <a:rPr lang="en-US" sz="2400" dirty="0" smtClean="0">
                <a:ea typeface="ＭＳ Ｐゴシック" pitchFamily="34" charset="-128"/>
              </a:rPr>
              <a:t>– see talk by Aaron Chippendale</a:t>
            </a:r>
            <a:endParaRPr lang="en-US" sz="24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017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180001"/>
            <a:ext cx="8459787" cy="504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dirty="0" smtClean="0">
                <a:ea typeface="ＭＳ Ｐゴシック" pitchFamily="34" charset="-128"/>
              </a:rPr>
              <a:t>Bonn PAF at </a:t>
            </a:r>
            <a:r>
              <a:rPr lang="en-US" dirty="0" err="1" smtClean="0">
                <a:ea typeface="ＭＳ Ｐゴシック" pitchFamily="34" charset="-128"/>
              </a:rPr>
              <a:t>Parkes</a:t>
            </a:r>
            <a:r>
              <a:rPr lang="en-US" dirty="0" smtClean="0">
                <a:ea typeface="ＭＳ Ｐゴシック" pitchFamily="34" charset="-128"/>
              </a:rPr>
              <a:t> –Timelines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ATUC     14 November 2016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Midday_120210[1]">
  <a:themeElements>
    <a:clrScheme name="CSIRO Midday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16119</TotalTime>
  <Words>1974</Words>
  <Application>Microsoft Macintosh PowerPoint</Application>
  <PresentationFormat>On-screen Show (4:3)</PresentationFormat>
  <Paragraphs>241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CSIRO_PowerPoint_Midday_120210[1]</vt:lpstr>
      <vt:lpstr>Technologies for Radio Astronomy</vt:lpstr>
      <vt:lpstr>PowerPoint Presentation</vt:lpstr>
      <vt:lpstr>PowerPoint Presentation</vt:lpstr>
      <vt:lpstr>PowerPoint Presentation</vt:lpstr>
      <vt:lpstr>FAST 19-beam Receiver - Status</vt:lpstr>
      <vt:lpstr>Ultra-wideband (UWB) for Parkes - summary</vt:lpstr>
      <vt:lpstr>Parkes UltaWideBand system (UWB) -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Carrad, Graeme (CASS, Marsfield)</dc:creator>
  <cp:lastModifiedBy>Tasso Tzioumis</cp:lastModifiedBy>
  <cp:revision>312</cp:revision>
  <cp:lastPrinted>2014-11-24T12:59:06Z</cp:lastPrinted>
  <dcterms:created xsi:type="dcterms:W3CDTF">2012-05-09T11:18:23Z</dcterms:created>
  <dcterms:modified xsi:type="dcterms:W3CDTF">2016-11-13T23:41:28Z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