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45" r:id="rId2"/>
    <p:sldMasterId id="2147483765" r:id="rId3"/>
    <p:sldMasterId id="2147483781" r:id="rId4"/>
    <p:sldMasterId id="2147483801" r:id="rId5"/>
    <p:sldMasterId id="2147483709" r:id="rId6"/>
    <p:sldMasterId id="2147483729" r:id="rId7"/>
  </p:sldMasterIdLst>
  <p:notesMasterIdLst>
    <p:notesMasterId r:id="rId15"/>
  </p:notesMasterIdLst>
  <p:handoutMasterIdLst>
    <p:handoutMasterId r:id="rId16"/>
  </p:handoutMasterIdLst>
  <p:sldIdLst>
    <p:sldId id="260" r:id="rId8"/>
    <p:sldId id="276" r:id="rId9"/>
    <p:sldId id="264" r:id="rId10"/>
    <p:sldId id="282" r:id="rId11"/>
    <p:sldId id="283" r:id="rId12"/>
    <p:sldId id="284" r:id="rId13"/>
    <p:sldId id="281" r:id="rId14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CBE45-F780-45D9-A322-FD9411D958A3}" v="4" dt="2022-04-03T01:27:11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7" autoAdjust="0"/>
    <p:restoredTop sz="94614" autoAdjust="0"/>
  </p:normalViewPr>
  <p:slideViewPr>
    <p:cSldViewPr showGuides="1">
      <p:cViewPr varScale="1">
        <p:scale>
          <a:sx n="171" d="100"/>
          <a:sy n="171" d="100"/>
        </p:scale>
        <p:origin x="544" y="168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s, Jamie (S&amp;A, Narrabri)" userId="S::ste616@csiro.au::7f1bcb00-670a-4bcf-9a0d-289284baa00b" providerId="AD" clId="Web-{B5FCBE45-F780-45D9-A322-FD9411D958A3}"/>
    <pc:docChg chg="modSld">
      <pc:chgData name="Stevens, Jamie (S&amp;A, Narrabri)" userId="S::ste616@csiro.au::7f1bcb00-670a-4bcf-9a0d-289284baa00b" providerId="AD" clId="Web-{B5FCBE45-F780-45D9-A322-FD9411D958A3}" dt="2022-04-03T01:27:09.595" v="2" actId="20577"/>
      <pc:docMkLst>
        <pc:docMk/>
      </pc:docMkLst>
      <pc:sldChg chg="modSp">
        <pc:chgData name="Stevens, Jamie (S&amp;A, Narrabri)" userId="S::ste616@csiro.au::7f1bcb00-670a-4bcf-9a0d-289284baa00b" providerId="AD" clId="Web-{B5FCBE45-F780-45D9-A322-FD9411D958A3}" dt="2022-04-03T01:27:09.595" v="2" actId="20577"/>
        <pc:sldMkLst>
          <pc:docMk/>
          <pc:sldMk cId="715541550" sldId="282"/>
        </pc:sldMkLst>
        <pc:spChg chg="mod">
          <ac:chgData name="Stevens, Jamie (S&amp;A, Narrabri)" userId="S::ste616@csiro.au::7f1bcb00-670a-4bcf-9a0d-289284baa00b" providerId="AD" clId="Web-{B5FCBE45-F780-45D9-A322-FD9411D958A3}" dt="2022-04-03T01:27:09.595" v="2" actId="20577"/>
          <ac:spMkLst>
            <pc:docMk/>
            <pc:sldMk cId="715541550" sldId="282"/>
            <ac:spMk id="2" creationId="{F20A3784-7437-B448-B8FD-E79CF9D36FB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B8AD9-4CDD-3647-A9EC-C4D7778BA8F5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78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B8AD9-4CDD-3647-A9EC-C4D7778BA8F5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1990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/>
              <a:t>Show diagram of CABB – what elements are changing for BIGCAT (i.e. practically all of it except the antennas/receivers)</a:t>
            </a:r>
          </a:p>
          <a:p>
            <a:r>
              <a:rPr lang="en-US" dirty="0"/>
              <a:t>Key points here: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Note </a:t>
            </a:r>
            <a:r>
              <a:rPr lang="en-US" err="1">
                <a:cs typeface="Calibri"/>
              </a:rPr>
              <a:t>jimble</a:t>
            </a:r>
            <a:r>
              <a:rPr lang="en-US">
                <a:cs typeface="Calibri"/>
              </a:rPr>
              <a:t> will be common digitizer between Parkes and ATCA (cryoPAF)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B8AD9-4CDD-3647-A9EC-C4D7778BA8F5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190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B8AD9-4CDD-3647-A9EC-C4D7778BA8F5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2274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1805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B03B6-C4D9-4B46-A461-4BD384CE3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23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8803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8021B-8237-44DA-97CC-7AE087B0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53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D9A8B-B204-4EC3-9CD2-BA2AD366E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30963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C1F87-268D-4E82-9F10-8C710E20E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0152" y="582251"/>
            <a:ext cx="29614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9876AC-9600-4B4D-B446-34DCB05E2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8576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9627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3129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04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1047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02242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04013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53849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065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7212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0BF06-28AD-4AE0-B95F-477AF982B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53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0E9F-1680-46D9-A966-C00787EC8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321481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A108-B854-40BC-AA72-4E9E7C74E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8AE86-1CD5-4E73-826D-CE2783C6A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93303-2843-4D52-97D9-AF77676C9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2589A1-48A8-4C4C-9006-4BAA8009E4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687" y="413437"/>
            <a:ext cx="4316625" cy="43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90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532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26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118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395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5482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8358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247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357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594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27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066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287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5846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4D81D-7CFA-4E8D-924E-F049F52C1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70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62FF1-8277-4CEC-A22F-7E8130E25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6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85B6E-E88B-43F0-AF0F-FE873692A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2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F943A-2EFE-4939-9416-AA45E8893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196B7-7271-40B8-B951-8FDD29916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746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124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8759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817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155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49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194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6382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06384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494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DC4BE-CEEE-431B-9F14-9C5772214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3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6984776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94113-D310-44FA-B463-B20C679AB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31894D-BB7F-4DA8-8D6C-C5A7A751E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11503A-192E-4575-80CF-A393277570CC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19593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F349AB-7817-4CF8-9EFC-2CD503B2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B22E12-9556-46D6-9897-3CA8F81E5AF4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22237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589A1-48A8-4C4C-9006-4BAA8009E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687" y="413437"/>
            <a:ext cx="4316625" cy="43166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2EE9FCB-7566-4817-BC3E-151216DAC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F65CF7-BE56-42AE-89A3-8632383904C9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351360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8479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7886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8550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1506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9582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0733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140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0326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8407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7592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3249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738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0087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6900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E1FEB1-B064-4A02-9F41-042BA4A65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8E361E-CD87-443C-800B-4A44210D567D}"/>
              </a:ext>
            </a:extLst>
          </p:cNvPr>
          <p:cNvSpPr/>
          <p:nvPr userDrawn="1"/>
        </p:nvSpPr>
        <p:spPr>
          <a:xfrm>
            <a:off x="251520" y="4711673"/>
            <a:ext cx="3240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0984061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95896B-47EC-4FA1-B742-A753A240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CE8BE1-B123-4F39-B7B9-5731EE8B58DC}"/>
              </a:ext>
            </a:extLst>
          </p:cNvPr>
          <p:cNvSpPr/>
          <p:nvPr userDrawn="1"/>
        </p:nvSpPr>
        <p:spPr>
          <a:xfrm>
            <a:off x="251520" y="4711673"/>
            <a:ext cx="3240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534252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576064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387BE29-1632-4D81-AE78-54533B5FB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576064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CABD70-4867-48FD-AC0D-DCF015F1B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D3FF37-CBD0-4006-BB03-019DB869F03D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86475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52120" y="470994"/>
            <a:ext cx="32495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Operated by CSIRO, Australia’s National Science Agency, </a:t>
            </a:r>
            <a:br>
              <a:rPr lang="en-AU" sz="1000" dirty="0">
                <a:solidFill>
                  <a:schemeClr val="bg1"/>
                </a:solidFill>
              </a:rPr>
            </a:br>
            <a:r>
              <a:rPr lang="en-AU" sz="1000" dirty="0">
                <a:solidFill>
                  <a:schemeClr val="bg1"/>
                </a:solidFill>
              </a:rPr>
              <a:t>on behalf of the nation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4E7955D-800C-4935-BA3F-A34E93CC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267494"/>
            <a:ext cx="273118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63922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4751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4275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1933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54104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88702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32117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516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07157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07835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5760640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5FEBB1-2FB4-404D-B517-C1502B593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3F3E07-2251-45C6-9608-F9B7BC275A58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720923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576064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6E1E94-9471-4672-BA14-8DD18A74F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BBD1A7-F5C4-41D4-8812-4A43FA84033A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6167468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E9AAB-FD72-2643-BFC4-B94B291F6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9622D-F19E-432D-860A-326029CCE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831" y="411510"/>
            <a:ext cx="4324337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07891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5278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5916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1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253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97607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05885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724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51239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3398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9525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3955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38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917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5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10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DD59A-4148-4107-89BD-9ACB60B45F7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5486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3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B5D801-8BF9-4650-9BFF-FFF9F24B181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94" y="4561228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F4E070-DE66-4ABC-A8F6-3559DD6E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1519" y="195486"/>
            <a:ext cx="1768081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8BB93D-47BD-4299-AC60-ADD2BF55C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53901" y="4561228"/>
            <a:ext cx="1768081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4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9F6DE-9351-1240-AACA-18070547596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6349F-4F50-4446-8BA9-4263776EBB9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58" y="4709569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02">
          <p15:clr>
            <a:srgbClr val="F26B43"/>
          </p15:clr>
        </p15:guide>
        <p15:guide id="2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nf.csiro.a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tnf.csiro.au/people/Chris.Phillips/BIGCAT_Overview.pdf" TargetMode="External"/><Relationship Id="rId4" Type="http://schemas.openxmlformats.org/officeDocument/2006/relationships/hyperlink" Target="https://www.atnf.csiro.au/research/bigcat/bigcat_techreq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ooter Placeholder 2">
            <a:extLst>
              <a:ext uri="{FF2B5EF4-FFF2-40B4-BE49-F238E27FC236}">
                <a16:creationId xmlns:a16="http://schemas.microsoft.com/office/drawing/2014/main" id="{FDA87269-4AF6-E943-9DD7-46CD45AE4DC8}"/>
              </a:ext>
            </a:extLst>
          </p:cNvPr>
          <p:cNvSpPr txBox="1">
            <a:spLocks/>
          </p:cNvSpPr>
          <p:nvPr/>
        </p:nvSpPr>
        <p:spPr bwMode="auto">
          <a:xfrm>
            <a:off x="1413273" y="3463752"/>
            <a:ext cx="6031706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200" b="1" dirty="0">
                <a:solidFill>
                  <a:schemeClr val="bg1"/>
                </a:solidFill>
              </a:rPr>
              <a:t>Chris Phillips </a:t>
            </a:r>
            <a:r>
              <a:rPr lang="en-AU" altLang="en-US" sz="1200" dirty="0">
                <a:solidFill>
                  <a:schemeClr val="bg1"/>
                </a:solidFill>
              </a:rPr>
              <a:t>|  BIGCAT Project Lead </a:t>
            </a:r>
          </a:p>
        </p:txBody>
      </p:sp>
      <p:sp>
        <p:nvSpPr>
          <p:cNvPr id="18438" name="Footer Placeholder 2">
            <a:extLst>
              <a:ext uri="{FF2B5EF4-FFF2-40B4-BE49-F238E27FC236}">
                <a16:creationId xmlns:a16="http://schemas.microsoft.com/office/drawing/2014/main" id="{A2CECEB0-D5EE-A746-8005-0643B16F7A78}"/>
              </a:ext>
            </a:extLst>
          </p:cNvPr>
          <p:cNvSpPr txBox="1">
            <a:spLocks/>
          </p:cNvSpPr>
          <p:nvPr/>
        </p:nvSpPr>
        <p:spPr bwMode="auto">
          <a:xfrm>
            <a:off x="1414463" y="3721894"/>
            <a:ext cx="6031706" cy="1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200" dirty="0">
                <a:solidFill>
                  <a:schemeClr val="bg1"/>
                </a:solidFill>
              </a:rPr>
              <a:t>8</a:t>
            </a:r>
            <a:r>
              <a:rPr lang="en-AU" altLang="en-US" sz="1200" baseline="30000" dirty="0">
                <a:solidFill>
                  <a:schemeClr val="bg1"/>
                </a:solidFill>
              </a:rPr>
              <a:t>th</a:t>
            </a:r>
            <a:r>
              <a:rPr lang="en-AU" altLang="en-US" sz="1200" dirty="0">
                <a:solidFill>
                  <a:schemeClr val="bg1"/>
                </a:solidFill>
              </a:rPr>
              <a:t> November 2021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19357F-BFA8-A44E-AF4B-FF7BE7A2B5E0}"/>
              </a:ext>
            </a:extLst>
          </p:cNvPr>
          <p:cNvSpPr>
            <a:spLocks/>
          </p:cNvSpPr>
          <p:nvPr/>
        </p:nvSpPr>
        <p:spPr bwMode="auto">
          <a:xfrm>
            <a:off x="1413273" y="4219576"/>
            <a:ext cx="3563540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162000" indent="-162000">
              <a:lnSpc>
                <a:spcPct val="90000"/>
              </a:lnSpc>
              <a:spcBef>
                <a:spcPts val="450"/>
              </a:spcBef>
              <a:defRPr/>
            </a:pPr>
            <a:r>
              <a:rPr lang="en-AU" sz="900" b="1" cap="all" dirty="0">
                <a:solidFill>
                  <a:schemeClr val="bg1"/>
                </a:solidFill>
              </a:rPr>
              <a:t>CSIRO Astronomy and Space science</a:t>
            </a:r>
          </a:p>
        </p:txBody>
      </p:sp>
      <p:pic>
        <p:nvPicPr>
          <p:cNvPr id="11" name="Picture 10" descr="A picture containing outdoor, object, grass, background&#10;&#10;Description automatically generated">
            <a:extLst>
              <a:ext uri="{FF2B5EF4-FFF2-40B4-BE49-F238E27FC236}">
                <a16:creationId xmlns:a16="http://schemas.microsoft.com/office/drawing/2014/main" id="{A282AF0A-3092-DB4C-B143-6CCBDB140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6562"/>
            <a:ext cx="9195506" cy="4370570"/>
          </a:xfrm>
          <a:prstGeom prst="rect">
            <a:avLst/>
          </a:prstGeom>
        </p:spPr>
      </p:pic>
      <p:sp>
        <p:nvSpPr>
          <p:cNvPr id="18448" name="Rectangle 16">
            <a:extLst>
              <a:ext uri="{FF2B5EF4-FFF2-40B4-BE49-F238E27FC236}">
                <a16:creationId xmlns:a16="http://schemas.microsoft.com/office/drawing/2014/main" id="{09F4A74C-F401-8646-9D62-C63692E02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368" y="3003798"/>
            <a:ext cx="7930032" cy="1153507"/>
          </a:xfrm>
        </p:spPr>
        <p:txBody>
          <a:bodyPr/>
          <a:lstStyle/>
          <a:p>
            <a:r>
              <a:rPr lang="en-US" altLang="en-US" sz="4400" b="1" dirty="0">
                <a:solidFill>
                  <a:schemeClr val="bg2"/>
                </a:solidFill>
              </a:rPr>
              <a:t>BIGCAT</a:t>
            </a:r>
            <a:endParaRPr lang="en-US" altLang="en-US" b="1" dirty="0">
              <a:solidFill>
                <a:schemeClr val="bg2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5835A79-84FD-7E40-8C24-952F3BB5B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79" y="4386034"/>
            <a:ext cx="7200800" cy="273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ATUC Open Session April 4,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B9B2-7882-694C-A481-F0390B0D0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BIGCAT: Broadband Integrated </a:t>
            </a:r>
            <a:r>
              <a:rPr lang="en-AU" dirty="0" err="1"/>
              <a:t>Gpu</a:t>
            </a:r>
            <a:r>
              <a:rPr lang="en-AU" dirty="0"/>
              <a:t> Correlator for </a:t>
            </a:r>
            <a:r>
              <a:rPr lang="en-AU" dirty="0" err="1"/>
              <a:t>ATca</a:t>
            </a:r>
            <a:endParaRPr lang="en-AU" dirty="0"/>
          </a:p>
          <a:p>
            <a:pPr lvl="1"/>
            <a:r>
              <a:rPr lang="en-AU" dirty="0"/>
              <a:t>Replacement of CABB digitisers and correlator with a hybrid FPGA+GPU backend</a:t>
            </a:r>
          </a:p>
          <a:p>
            <a:r>
              <a:rPr lang="en-AU" dirty="0"/>
              <a:t>LIEF funded, lead by WSU (PI Ray Norris)</a:t>
            </a:r>
            <a:endParaRPr lang="en-US" dirty="0"/>
          </a:p>
          <a:p>
            <a:r>
              <a:rPr lang="en-US" dirty="0"/>
              <a:t>Key aspects of BIGCAT:</a:t>
            </a:r>
          </a:p>
          <a:p>
            <a:pPr lvl="1"/>
            <a:r>
              <a:rPr lang="en-US" dirty="0"/>
              <a:t>Double instantaneous bandwidth to ~8 GHz</a:t>
            </a:r>
          </a:p>
          <a:p>
            <a:pPr lvl="1"/>
            <a:r>
              <a:rPr lang="en-US" dirty="0"/>
              <a:t>Flexible spectral resolution </a:t>
            </a:r>
          </a:p>
          <a:p>
            <a:pPr lvl="1"/>
            <a:r>
              <a:rPr lang="en-US" dirty="0"/>
              <a:t>Improved reliability</a:t>
            </a:r>
          </a:p>
          <a:p>
            <a:pPr lvl="1"/>
            <a:r>
              <a:rPr lang="en-US" dirty="0"/>
              <a:t>More flexibility: </a:t>
            </a:r>
          </a:p>
          <a:p>
            <a:pPr lvl="2"/>
            <a:r>
              <a:rPr lang="en-US" dirty="0"/>
              <a:t>Many more options </a:t>
            </a:r>
            <a:r>
              <a:rPr lang="en-US" dirty="0" err="1"/>
              <a:t>wrt</a:t>
            </a:r>
            <a:r>
              <a:rPr lang="en-US" dirty="0"/>
              <a:t>. frequency resolution and integration times</a:t>
            </a:r>
          </a:p>
          <a:p>
            <a:pPr lvl="2"/>
            <a:r>
              <a:rPr lang="en-US" dirty="0"/>
              <a:t>Ability to change quickly between different observing modes</a:t>
            </a:r>
          </a:p>
          <a:p>
            <a:pPr lvl="1"/>
            <a:r>
              <a:rPr lang="en-US" dirty="0"/>
              <a:t>More adaptable to automated observing (e.g. rapid </a:t>
            </a:r>
            <a:r>
              <a:rPr lang="en-US" dirty="0" err="1"/>
              <a:t>ToO</a:t>
            </a:r>
            <a:r>
              <a:rPr lang="en-US" dirty="0"/>
              <a:t> follow-up)</a:t>
            </a:r>
          </a:p>
          <a:p>
            <a:pPr lvl="1"/>
            <a:r>
              <a:rPr lang="en-US" dirty="0"/>
              <a:t>Retain standard CABB features (e.g. </a:t>
            </a:r>
            <a:r>
              <a:rPr lang="en-US" dirty="0" err="1"/>
              <a:t>mosaicing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26282-CDD3-CF45-8601-197E7437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ATCA-BIGCAT upgrade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8EFDE-95AF-9C40-AD3D-D5A448E321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Chris Phillips  | BIGCAT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017EE-FE9D-1D49-B2CD-BA2F3F39B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5BB73-A2F9-C546-9477-957C43C06E58}" type="slidenum">
              <a:rPr lang="en-AU" altLang="en-US" smtClean="0"/>
              <a:pPr/>
              <a:t>2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8224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614A0B6-374F-E342-946D-C92394A0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ATCA-BIGCAT signal chain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7BAE4C-18AD-6D47-9D79-7439F87AA7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Chris Phillips  | BIGCAT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EADE01-68F5-4248-AE20-B079DB03A9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5BB73-A2F9-C546-9477-957C43C06E58}" type="slidenum">
              <a:rPr lang="en-AU" altLang="en-US" smtClean="0"/>
              <a:pPr/>
              <a:t>3</a:t>
            </a:fld>
            <a:r>
              <a:rPr lang="en-AU" altLang="en-US"/>
              <a:t>  |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EE2121-2B17-0D46-A364-FCB6FE5AC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11285"/>
            <a:ext cx="7852896" cy="39559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9ED819-E11F-2B49-B30C-22F4FC5A02CE}"/>
              </a:ext>
            </a:extLst>
          </p:cNvPr>
          <p:cNvSpPr/>
          <p:nvPr/>
        </p:nvSpPr>
        <p:spPr>
          <a:xfrm>
            <a:off x="2915816" y="4517187"/>
            <a:ext cx="515757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/>
              <a:t>https://www.atnf.csiro.au/research/bigcat/</a:t>
            </a:r>
            <a:r>
              <a:rPr lang="en-GB" sz="1350" dirty="0" err="1"/>
              <a:t>BIGCAT_Overview.pdf</a:t>
            </a:r>
            <a:endParaRPr lang="en-GB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0A3784-7437-B448-B8FD-E79CF9D36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2" y="987573"/>
            <a:ext cx="8640958" cy="3960441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15900" indent="-215900"/>
            <a:r>
              <a:rPr lang="en-US" dirty="0"/>
              <a:t>Feedback on Scientific Requirements incorporated</a:t>
            </a:r>
            <a:endParaRPr lang="en-US"/>
          </a:p>
          <a:p>
            <a:pPr marL="395605" lvl="1" indent="-179705"/>
            <a:r>
              <a:rPr lang="en-US" dirty="0"/>
              <a:t>Delay in re-distribution because of COVID</a:t>
            </a:r>
            <a:endParaRPr lang="en-US" dirty="0">
              <a:cs typeface="Calibri"/>
            </a:endParaRPr>
          </a:p>
          <a:p>
            <a:pPr marL="215900" indent="-215900"/>
            <a:r>
              <a:rPr lang="en-US" dirty="0"/>
              <a:t>Work on </a:t>
            </a:r>
            <a:r>
              <a:rPr lang="en-US" dirty="0" err="1"/>
              <a:t>caobs</a:t>
            </a:r>
            <a:r>
              <a:rPr lang="en-US" dirty="0"/>
              <a:t> underway to support software based correlation</a:t>
            </a:r>
            <a:endParaRPr lang="en-US" dirty="0">
              <a:cs typeface="Calibri"/>
            </a:endParaRPr>
          </a:p>
          <a:p>
            <a:pPr marL="395605" lvl="1" indent="-179705"/>
            <a:r>
              <a:rPr lang="en-US" dirty="0"/>
              <a:t>Will remove overheads such 3 cycle scan startup</a:t>
            </a:r>
            <a:endParaRPr lang="en-US" dirty="0">
              <a:cs typeface="Calibri"/>
            </a:endParaRPr>
          </a:p>
          <a:p>
            <a:pPr marL="395605" lvl="1" indent="-179705"/>
            <a:r>
              <a:rPr lang="en-US" dirty="0"/>
              <a:t>Eventual support of subarrays and other new modes</a:t>
            </a:r>
            <a:endParaRPr lang="en-US" dirty="0">
              <a:cs typeface="Calibri"/>
            </a:endParaRPr>
          </a:p>
          <a:p>
            <a:pPr marL="215900" indent="-215900"/>
            <a:r>
              <a:rPr lang="en-US" dirty="0"/>
              <a:t>Design of GPU correlator well progressed</a:t>
            </a:r>
            <a:endParaRPr lang="en-US" dirty="0">
              <a:cs typeface="Calibri"/>
            </a:endParaRPr>
          </a:p>
          <a:p>
            <a:pPr marL="215900" indent="-215900"/>
            <a:r>
              <a:rPr lang="en-US" dirty="0"/>
              <a:t>RF upgrade delayed due to contention between projects</a:t>
            </a:r>
            <a:endParaRPr lang="en-US" dirty="0">
              <a:cs typeface="Calibri"/>
            </a:endParaRPr>
          </a:p>
          <a:p>
            <a:pPr marL="395605" lvl="1" indent="-179705"/>
            <a:r>
              <a:rPr lang="en-US" dirty="0"/>
              <a:t>CABB </a:t>
            </a:r>
            <a:r>
              <a:rPr lang="en-US" dirty="0" err="1"/>
              <a:t>Jimble</a:t>
            </a:r>
            <a:r>
              <a:rPr lang="en-US" dirty="0"/>
              <a:t> replacement will occur before bandwidth upgrade</a:t>
            </a:r>
            <a:endParaRPr lang="en-US" dirty="0">
              <a:cs typeface="Calibri"/>
            </a:endParaRPr>
          </a:p>
          <a:p>
            <a:pPr marL="215900" indent="-215900"/>
            <a:r>
              <a:rPr lang="en-US" dirty="0" err="1"/>
              <a:t>Jimble</a:t>
            </a:r>
            <a:r>
              <a:rPr lang="en-US" dirty="0"/>
              <a:t> design progressing but delay with hardware design</a:t>
            </a:r>
            <a:endParaRPr lang="en-US" dirty="0">
              <a:cs typeface="Calibri"/>
            </a:endParaRPr>
          </a:p>
          <a:p>
            <a:pPr marL="395605" lvl="1" indent="-179705"/>
            <a:r>
              <a:rPr lang="en-US" dirty="0"/>
              <a:t>PLL chip not satisfactory, different chip needed and re-spin of prototype hardware</a:t>
            </a:r>
            <a:endParaRPr lang="en-US" dirty="0">
              <a:cs typeface="Calibri"/>
            </a:endParaRPr>
          </a:p>
          <a:p>
            <a:pPr marL="215900" indent="-215900"/>
            <a:r>
              <a:rPr lang="en-US" dirty="0"/>
              <a:t>CABB Zoom issues – see Jamie’s talk</a:t>
            </a:r>
            <a:endParaRPr lang="en-US" dirty="0">
              <a:cs typeface="Calibri"/>
            </a:endParaRPr>
          </a:p>
          <a:p>
            <a:pPr marL="215900" indent="-215900"/>
            <a:r>
              <a:rPr lang="en-US" dirty="0"/>
              <a:t>Planning on using (A)SDM for output – with </a:t>
            </a:r>
            <a:r>
              <a:rPr lang="en-US" dirty="0" err="1"/>
              <a:t>Miriad</a:t>
            </a:r>
            <a:r>
              <a:rPr lang="en-US" dirty="0"/>
              <a:t>/CASA support</a:t>
            </a:r>
            <a:endParaRPr lang="en-US" dirty="0">
              <a:cs typeface="Calibri"/>
            </a:endParaRPr>
          </a:p>
          <a:p>
            <a:pPr marL="395605" lvl="1" indent="-179705"/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CECCA8-5765-4C41-9B37-23E35832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Update</a:t>
            </a:r>
          </a:p>
        </p:txBody>
      </p:sp>
    </p:spTree>
    <p:extLst>
      <p:ext uri="{BB962C8B-B14F-4D97-AF65-F5344CB8AC3E}">
        <p14:creationId xmlns:p14="http://schemas.microsoft.com/office/powerpoint/2010/main" val="71554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6E3953-82C3-D74B-B09D-029425ED5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Jimble</a:t>
            </a:r>
            <a:r>
              <a:rPr lang="en-US" dirty="0"/>
              <a:t> production now September/October 2022</a:t>
            </a:r>
          </a:p>
          <a:p>
            <a:pPr lvl="1"/>
            <a:r>
              <a:rPr lang="en-US" dirty="0"/>
              <a:t>No way of bringing forward</a:t>
            </a:r>
          </a:p>
          <a:p>
            <a:r>
              <a:rPr lang="en-US" dirty="0" err="1"/>
              <a:t>Jimble</a:t>
            </a:r>
            <a:r>
              <a:rPr lang="en-US" dirty="0"/>
              <a:t> installation Feb 2023 (CABB Replacement)</a:t>
            </a:r>
          </a:p>
          <a:p>
            <a:pPr lvl="1"/>
            <a:r>
              <a:rPr lang="en-US" dirty="0"/>
              <a:t>1 month installation</a:t>
            </a:r>
          </a:p>
          <a:p>
            <a:pPr lvl="1"/>
            <a:r>
              <a:rPr lang="en-US" dirty="0"/>
              <a:t>2 month commissioning/shared risk</a:t>
            </a:r>
          </a:p>
          <a:p>
            <a:pPr lvl="1"/>
            <a:r>
              <a:rPr lang="en-US" dirty="0"/>
              <a:t>Some modes (e.g. pulsar binning) unlikely to be initially available</a:t>
            </a:r>
          </a:p>
          <a:p>
            <a:pPr lvl="2"/>
            <a:r>
              <a:rPr lang="en-US" dirty="0"/>
              <a:t>Don’t fear the CABB Zoom mode rollout problems!</a:t>
            </a:r>
          </a:p>
          <a:p>
            <a:r>
              <a:rPr lang="en-US" dirty="0"/>
              <a:t>RF upgrade delayed till mid 2024</a:t>
            </a:r>
          </a:p>
          <a:p>
            <a:pPr lvl="1"/>
            <a:r>
              <a:rPr lang="en-US" dirty="0"/>
              <a:t>Contention with other projects for RF team members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58757A-2E07-BF4E-9464-E8881905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BIGCAT Timelines </a:t>
            </a:r>
            <a:r>
              <a:rPr lang="en-US" b="1" i="1" dirty="0">
                <a:solidFill>
                  <a:srgbClr val="FF0000"/>
                </a:solidFill>
              </a:rPr>
              <a:t>DRAFT TBC</a:t>
            </a:r>
          </a:p>
        </p:txBody>
      </p:sp>
    </p:spTree>
    <p:extLst>
      <p:ext uri="{BB962C8B-B14F-4D97-AF65-F5344CB8AC3E}">
        <p14:creationId xmlns:p14="http://schemas.microsoft.com/office/powerpoint/2010/main" val="7130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3BF8-080D-504D-B505-2502391F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and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9E43-6A28-2A44-AA74-7142C0C6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338" y="2247714"/>
            <a:ext cx="6346032" cy="2133786"/>
          </a:xfrm>
        </p:spPr>
        <p:txBody>
          <a:bodyPr/>
          <a:lstStyle/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1350" dirty="0"/>
              <a:t>BIGCAT Overview: </a:t>
            </a:r>
            <a:r>
              <a:rPr lang="en-GB" sz="1350" dirty="0">
                <a:hlinkClick r:id="rId3"/>
              </a:rPr>
              <a:t>https://www.atnf.csiro.au/</a:t>
            </a:r>
            <a:r>
              <a:rPr lang="en-GB" sz="1350" dirty="0">
                <a:hlinkClick r:id="rId4"/>
              </a:rPr>
              <a:t>research/bigcat</a:t>
            </a:r>
            <a:r>
              <a:rPr lang="en-GB" sz="1350" dirty="0">
                <a:hlinkClick r:id="rId5"/>
              </a:rPr>
              <a:t>/BIGCAT_Overview.pdf</a:t>
            </a:r>
            <a:endParaRPr lang="en-GB" sz="1350" dirty="0"/>
          </a:p>
          <a:p>
            <a:pPr marL="0" indent="0">
              <a:buNone/>
            </a:pPr>
            <a:r>
              <a:rPr lang="en-GB" sz="1350" dirty="0"/>
              <a:t>BIGCAT Requirements: </a:t>
            </a:r>
            <a:r>
              <a:rPr lang="en-GB" sz="1350" dirty="0">
                <a:hlinkClick r:id="rId4"/>
              </a:rPr>
              <a:t>https://www.atnf.csiro.au/research/bigcat/bigcat_techreq.pdf</a:t>
            </a:r>
            <a:endParaRPr lang="en-GB" sz="13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8D7E2-4E2F-6845-930E-309BB6E4D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Chris Phillips  | BIGCAT Overview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26B7E55-B457-C04D-9C28-73B7DA4CC462}"/>
              </a:ext>
            </a:extLst>
          </p:cNvPr>
          <p:cNvSpPr>
            <a:spLocks/>
          </p:cNvSpPr>
          <p:nvPr/>
        </p:nvSpPr>
        <p:spPr bwMode="auto">
          <a:xfrm>
            <a:off x="1385646" y="1086585"/>
            <a:ext cx="2187243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66700" indent="-266700"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ct val="0"/>
              </a:spcBef>
              <a:spcAft>
                <a:spcPts val="450"/>
              </a:spcAft>
              <a:buNone/>
            </a:pPr>
            <a:r>
              <a:rPr lang="en-AU" altLang="en-US" sz="1500" b="1" dirty="0"/>
              <a:t>Elizabeth Mahony</a:t>
            </a:r>
            <a:br>
              <a:rPr lang="en-AU" altLang="en-US" sz="1500" dirty="0"/>
            </a:br>
            <a:r>
              <a:rPr lang="en-AU" altLang="en-US" sz="1500" dirty="0"/>
              <a:t>BIGCAT Project Scientist</a:t>
            </a:r>
            <a:endParaRPr lang="en-AU" altLang="en-US" sz="1500" b="1" dirty="0"/>
          </a:p>
          <a:p>
            <a:pPr lvl="2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AU" altLang="en-US" sz="1350" dirty="0"/>
              <a:t>Elizabeth.Mahony@csiro.au</a:t>
            </a:r>
          </a:p>
          <a:p>
            <a:pPr lvl="2" algn="ctr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AU" altLang="en-US" sz="1350" dirty="0"/>
              <a:t>(On Leave)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9FFD014-C360-4B44-BD1D-B00711104637}"/>
              </a:ext>
            </a:extLst>
          </p:cNvPr>
          <p:cNvSpPr>
            <a:spLocks/>
          </p:cNvSpPr>
          <p:nvPr/>
        </p:nvSpPr>
        <p:spPr bwMode="auto">
          <a:xfrm>
            <a:off x="3761911" y="1086585"/>
            <a:ext cx="2078831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66700" indent="-266700"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ct val="0"/>
              </a:spcBef>
              <a:spcAft>
                <a:spcPts val="450"/>
              </a:spcAft>
              <a:buNone/>
            </a:pPr>
            <a:r>
              <a:rPr lang="en-AU" altLang="en-US" sz="1500" b="1" dirty="0"/>
              <a:t>Chris Phillips</a:t>
            </a:r>
            <a:br>
              <a:rPr lang="en-AU" altLang="en-US" sz="1500" b="1" dirty="0"/>
            </a:br>
            <a:r>
              <a:rPr lang="en-AU" altLang="en-US" sz="1500" dirty="0"/>
              <a:t>BIGCAT Project Leader</a:t>
            </a:r>
          </a:p>
          <a:p>
            <a:pPr lvl="2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AU" altLang="en-US" sz="1350" dirty="0" err="1"/>
              <a:t>Chris.Phillips@csiro.au</a:t>
            </a:r>
            <a:endParaRPr lang="en-AU" altLang="en-US" sz="1350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28B7582-8ED6-D547-BEE1-5565C296ECF2}"/>
              </a:ext>
            </a:extLst>
          </p:cNvPr>
          <p:cNvSpPr>
            <a:spLocks/>
          </p:cNvSpPr>
          <p:nvPr/>
        </p:nvSpPr>
        <p:spPr bwMode="auto">
          <a:xfrm>
            <a:off x="5760532" y="1086585"/>
            <a:ext cx="2078831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66700" indent="-266700"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ct val="0"/>
              </a:spcBef>
              <a:spcAft>
                <a:spcPts val="450"/>
              </a:spcAft>
              <a:buNone/>
            </a:pPr>
            <a:r>
              <a:rPr lang="en-AU" altLang="en-US" sz="1500" b="1" dirty="0"/>
              <a:t>Jamie Stevens</a:t>
            </a:r>
            <a:br>
              <a:rPr lang="en-AU" altLang="en-US" sz="1500" dirty="0"/>
            </a:br>
            <a:r>
              <a:rPr lang="en-AU" altLang="en-US" sz="1500" dirty="0"/>
              <a:t>ATCA Systems Scientist</a:t>
            </a:r>
          </a:p>
          <a:p>
            <a:pPr lvl="2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AU" altLang="en-US" sz="1350" dirty="0" err="1"/>
              <a:t>Jamie.Stevens@csiro.au</a:t>
            </a:r>
            <a:endParaRPr lang="en-AU" altLang="en-US" sz="13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6BC1E-399A-194A-B470-78F005384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5BB73-A2F9-C546-9477-957C43C06E58}" type="slidenum">
              <a:rPr lang="en-AU" altLang="en-US" smtClean="0"/>
              <a:pPr/>
              <a:t>6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12569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65148" y="3579862"/>
            <a:ext cx="6048672" cy="10801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1200" dirty="0"/>
              <a:t>Space and Astronomy</a:t>
            </a:r>
          </a:p>
          <a:p>
            <a:pPr lvl="1">
              <a:lnSpc>
                <a:spcPct val="100000"/>
              </a:lnSpc>
              <a:tabLst>
                <a:tab pos="355600" algn="l"/>
              </a:tabLst>
            </a:pPr>
            <a:r>
              <a:rPr lang="en-US" sz="1200" dirty="0"/>
              <a:t>Chris Phillips</a:t>
            </a:r>
            <a:br>
              <a:rPr lang="en-US" sz="1200" dirty="0"/>
            </a:br>
            <a:r>
              <a:rPr lang="en-US" sz="1200" dirty="0"/>
              <a:t>BIGCAT Project Leader</a:t>
            </a:r>
          </a:p>
          <a:p>
            <a:pPr marL="0" lvl="2" indent="0">
              <a:lnSpc>
                <a:spcPct val="100000"/>
              </a:lnSpc>
              <a:spcAft>
                <a:spcPct val="0"/>
              </a:spcAft>
            </a:pPr>
            <a:r>
              <a:rPr lang="en-US" sz="1200" dirty="0"/>
              <a:t>+61 2 9273 4608</a:t>
            </a:r>
          </a:p>
          <a:p>
            <a:pPr marL="0" lvl="2" indent="0">
              <a:lnSpc>
                <a:spcPct val="100000"/>
              </a:lnSpc>
              <a:spcAft>
                <a:spcPct val="0"/>
              </a:spcAft>
            </a:pPr>
            <a:r>
              <a:rPr lang="en-US" sz="1200" dirty="0" err="1"/>
              <a:t>Chris.Phillips@csiro.au</a:t>
            </a:r>
            <a:endParaRPr lang="en-US" sz="1200" dirty="0"/>
          </a:p>
          <a:p>
            <a:pPr marL="0" lvl="2" indent="0">
              <a:lnSpc>
                <a:spcPct val="100000"/>
              </a:lnSpc>
              <a:spcAft>
                <a:spcPct val="0"/>
              </a:spcAft>
            </a:pPr>
            <a:endParaRPr lang="en-US" sz="1200" dirty="0"/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71614113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8212D9A7-5CEB-4581-B459-94B8F7326B49}" vid="{CB2CA567-CA77-4653-8D0C-ECFCDBF3FB97}"/>
    </a:ext>
  </a:extLst>
</a:theme>
</file>

<file path=ppt/theme/theme2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8212D9A7-5CEB-4581-B459-94B8F7326B49}" vid="{F2F2D5AE-0A68-4343-88BD-EB6536C2207C}"/>
    </a:ext>
  </a:extLst>
</a:theme>
</file>

<file path=ppt/theme/theme3.xml><?xml version="1.0" encoding="utf-8"?>
<a:theme xmlns:a="http://schemas.openxmlformats.org/drawingml/2006/main" name="Data61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8212D9A7-5CEB-4581-B459-94B8F7326B49}" vid="{33153724-9C33-4C19-96CF-6B88625B10C3}"/>
    </a:ext>
  </a:extLst>
</a:theme>
</file>

<file path=ppt/theme/theme4.xml><?xml version="1.0" encoding="utf-8"?>
<a:theme xmlns:a="http://schemas.openxmlformats.org/drawingml/2006/main" name="MNF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8212D9A7-5CEB-4581-B459-94B8F7326B49}" vid="{9277186E-64AD-4038-92D2-5972D5C29D74}"/>
    </a:ext>
  </a:extLst>
</a:theme>
</file>

<file path=ppt/theme/theme5.xml><?xml version="1.0" encoding="utf-8"?>
<a:theme xmlns:a="http://schemas.openxmlformats.org/drawingml/2006/main" name="MNF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8212D9A7-5CEB-4581-B459-94B8F7326B49}" vid="{8517927D-947F-403A-A534-55264EB7A1A9}"/>
    </a:ext>
  </a:extLst>
</a:theme>
</file>

<file path=ppt/theme/theme6.xml><?xml version="1.0" encoding="utf-8"?>
<a:theme xmlns:a="http://schemas.openxmlformats.org/drawingml/2006/main" name="Wordmark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8212D9A7-5CEB-4581-B459-94B8F7326B49}" vid="{A75879D8-6B2A-49DE-8715-6220628FCF77}"/>
    </a:ext>
  </a:extLst>
</a:theme>
</file>

<file path=ppt/theme/theme7.xml><?xml version="1.0" encoding="utf-8"?>
<a:theme xmlns:a="http://schemas.openxmlformats.org/drawingml/2006/main" name="Wordmark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8212D9A7-5CEB-4581-B459-94B8F7326B49}" vid="{73D69FC0-D5D9-439F-87B9-642A7D7DC07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 vertical</Template>
  <TotalTime>1260</TotalTime>
  <Words>497</Words>
  <Application>Microsoft Office PowerPoint</Application>
  <PresentationFormat>On-screen Show (16:9)</PresentationFormat>
  <Paragraphs>72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CSIRO horizontal</vt:lpstr>
      <vt:lpstr>Data61 vertical</vt:lpstr>
      <vt:lpstr>Data61 horizontal</vt:lpstr>
      <vt:lpstr>MNF vertical</vt:lpstr>
      <vt:lpstr>MNF horizontal</vt:lpstr>
      <vt:lpstr>Wordmark vertical</vt:lpstr>
      <vt:lpstr>Wordmark horizontal</vt:lpstr>
      <vt:lpstr>BIGCAT</vt:lpstr>
      <vt:lpstr>ATCA-BIGCAT upgrade</vt:lpstr>
      <vt:lpstr>ATCA-BIGCAT signal chain</vt:lpstr>
      <vt:lpstr>Status Update</vt:lpstr>
      <vt:lpstr>BIGCAT Timelines DRAFT TBC</vt:lpstr>
      <vt:lpstr>Feedback and questions: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BIGCAT</dc:title>
  <dc:creator>Phillips, Chris (S&amp;A, Marsfield)</dc:creator>
  <cp:lastModifiedBy>Phillips, Chris (S&amp;A, Marsfield)</cp:lastModifiedBy>
  <cp:revision>3</cp:revision>
  <cp:lastPrinted>2019-07-25T05:14:36Z</cp:lastPrinted>
  <dcterms:created xsi:type="dcterms:W3CDTF">2022-04-02T04:14:39Z</dcterms:created>
  <dcterms:modified xsi:type="dcterms:W3CDTF">2022-04-03T01:27:17Z</dcterms:modified>
</cp:coreProperties>
</file>