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sldIdLst>
    <p:sldId id="256" r:id="rId2"/>
    <p:sldId id="538" r:id="rId3"/>
    <p:sldId id="645" r:id="rId4"/>
    <p:sldId id="644" r:id="rId5"/>
    <p:sldId id="633" r:id="rId6"/>
    <p:sldId id="640" r:id="rId7"/>
    <p:sldId id="619" r:id="rId8"/>
    <p:sldId id="597" r:id="rId9"/>
    <p:sldId id="657" r:id="rId10"/>
    <p:sldId id="611" r:id="rId11"/>
    <p:sldId id="612" r:id="rId12"/>
    <p:sldId id="613" r:id="rId13"/>
    <p:sldId id="614" r:id="rId14"/>
    <p:sldId id="648" r:id="rId15"/>
    <p:sldId id="646" r:id="rId16"/>
    <p:sldId id="616" r:id="rId17"/>
    <p:sldId id="649" r:id="rId18"/>
    <p:sldId id="592" r:id="rId19"/>
    <p:sldId id="652" r:id="rId20"/>
    <p:sldId id="653" r:id="rId21"/>
    <p:sldId id="654" r:id="rId22"/>
    <p:sldId id="604" r:id="rId23"/>
    <p:sldId id="605" r:id="rId24"/>
    <p:sldId id="606" r:id="rId25"/>
    <p:sldId id="607" r:id="rId26"/>
    <p:sldId id="608" r:id="rId27"/>
    <p:sldId id="552" r:id="rId28"/>
    <p:sldId id="542" r:id="rId29"/>
    <p:sldId id="591" r:id="rId30"/>
    <p:sldId id="559" r:id="rId31"/>
    <p:sldId id="621" r:id="rId32"/>
  </p:sldIdLst>
  <p:sldSz cx="9144000" cy="6858000" type="screen4x3"/>
  <p:notesSz cx="7099300" cy="102235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/>
    <p:restoredTop sz="86364"/>
  </p:normalViewPr>
  <p:slideViewPr>
    <p:cSldViewPr>
      <p:cViewPr varScale="1">
        <p:scale>
          <a:sx n="98" d="100"/>
          <a:sy n="98" d="100"/>
        </p:scale>
        <p:origin x="2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5DD0D49-1A65-437B-9C8B-8FD2BACDF8D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1519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23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12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02910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00020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14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4175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15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0630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16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70154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17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94659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39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20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8694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95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5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3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0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26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10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5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0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3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5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9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0142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10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7550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D0D49-1A65-437B-9C8B-8FD2BACDF8DA}" type="slidenum">
              <a:rPr lang="en-US" altLang="el-GR" smtClean="0"/>
              <a:pPr>
                <a:defRPr/>
              </a:pPr>
              <a:t>11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2086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3849-0872-4ECA-B104-0456BA2F4E6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670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E00B-FDE4-4AA0-BA05-806083C434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60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E070-EC95-4AEC-B969-2932D32839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134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F2DAB-C9C4-49CB-96E5-ED1BF764099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598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9844-FEC3-47B5-A73B-BC7433CB5A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086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4E65-C98E-4F54-91D4-630FD2DEBE6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411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923A-3CCE-4DEF-989C-42EB0E4BAE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368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B08E-EC61-4B20-BC23-CAEF77C0A4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831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75A9-C504-4BFF-9088-CE1DCE4178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51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D582-7278-4B7C-8464-10130CBADE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27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BCD5-C9A1-4FEC-9580-C81FAD5514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08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B4E1-43D2-4917-9ADF-245B0BEBA63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142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99D6-8AA1-4425-A5EE-408A67462E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573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C984-57F6-46EB-BBAC-698161C087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038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9E3A-6C26-44E2-AD80-688C60454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50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6AF7-0CFC-4146-ABEF-808078D3A0A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88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A10F8AC-2454-45B3-811B-D9FBE909F9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l-GR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l-GR"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l-GR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893175" cy="1484313"/>
          </a:xfrm>
        </p:spPr>
        <p:txBody>
          <a:bodyPr/>
          <a:lstStyle/>
          <a:p>
            <a:pPr algn="ctr" eaLnBrk="1" hangingPunct="1"/>
            <a:b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3200" dirty="0">
                <a:latin typeface="Arial" panose="020B0604020202020204" pitchFamily="34" charset="0"/>
                <a:cs typeface="Arial" panose="020B0604020202020204" pitchFamily="34" charset="0"/>
              </a:rPr>
              <a:t>A quantitative explanation </a:t>
            </a:r>
            <a:br>
              <a:rPr lang="en-US" alt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3200" dirty="0">
                <a:latin typeface="Arial" panose="020B0604020202020204" pitchFamily="34" charset="0"/>
                <a:cs typeface="Arial" panose="020B0604020202020204" pitchFamily="34" charset="0"/>
              </a:rPr>
              <a:t>of the Radio – X-ray correlation in BHXRBs</a:t>
            </a:r>
            <a:endParaRPr lang="el-GR" alt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4"/>
            <a:ext cx="8893175" cy="5370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n-US" altLang="el-GR" dirty="0"/>
              <a:t>Nick Kylafis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dirty="0"/>
              <a:t>University of Crete</a:t>
            </a:r>
          </a:p>
          <a:p>
            <a:pPr eaLnBrk="1" hangingPunct="1">
              <a:lnSpc>
                <a:spcPct val="90000"/>
              </a:lnSpc>
            </a:pPr>
            <a:endParaRPr lang="en-US" altLang="el-GR" sz="2400" dirty="0"/>
          </a:p>
          <a:p>
            <a:pPr eaLnBrk="1" hangingPunct="1">
              <a:lnSpc>
                <a:spcPct val="90000"/>
              </a:lnSpc>
            </a:pPr>
            <a:endParaRPr lang="en-US" altLang="el-GR" sz="2400" dirty="0"/>
          </a:p>
          <a:p>
            <a:pPr eaLnBrk="1" hangingPunct="1">
              <a:lnSpc>
                <a:spcPct val="90000"/>
              </a:lnSpc>
            </a:pPr>
            <a:endParaRPr lang="en-US" altLang="el-GR" sz="2400" dirty="0"/>
          </a:p>
          <a:p>
            <a:pPr eaLnBrk="1" hangingPunct="1">
              <a:lnSpc>
                <a:spcPct val="90000"/>
              </a:lnSpc>
            </a:pPr>
            <a:r>
              <a:rPr lang="en-US" altLang="el-GR" sz="2400" dirty="0"/>
              <a:t>(with Pablo </a:t>
            </a:r>
            <a:r>
              <a:rPr lang="en-US" altLang="el-GR" sz="2400" dirty="0" err="1"/>
              <a:t>Reig</a:t>
            </a:r>
            <a:r>
              <a:rPr lang="en-US" altLang="el-GR" sz="2400" dirty="0"/>
              <a:t> and Alexandros </a:t>
            </a:r>
            <a:r>
              <a:rPr lang="en-US" altLang="el-GR" sz="2400" dirty="0" err="1"/>
              <a:t>Tsouros</a:t>
            </a:r>
            <a:r>
              <a:rPr lang="en-US" altLang="el-GR" sz="2400" dirty="0"/>
              <a:t>)</a:t>
            </a:r>
          </a:p>
          <a:p>
            <a:pPr algn="l" eaLnBrk="1" hangingPunct="1">
              <a:lnSpc>
                <a:spcPct val="90000"/>
              </a:lnSpc>
            </a:pPr>
            <a:endParaRPr lang="en-US" altLang="el-GR" sz="2400" dirty="0"/>
          </a:p>
          <a:p>
            <a:pPr algn="l" eaLnBrk="1" hangingPunct="1">
              <a:lnSpc>
                <a:spcPct val="90000"/>
              </a:lnSpc>
            </a:pPr>
            <a:endParaRPr lang="en-US" altLang="el-GR" sz="2400" dirty="0"/>
          </a:p>
          <a:p>
            <a:pPr algn="l" eaLnBrk="1" hangingPunct="1">
              <a:lnSpc>
                <a:spcPct val="90000"/>
              </a:lnSpc>
            </a:pPr>
            <a:r>
              <a:rPr lang="en-US" altLang="el-GR" sz="2400" dirty="0"/>
              <a:t>	               </a:t>
            </a:r>
            <a:r>
              <a:rPr lang="en-US" altLang="el-GR" sz="2400" dirty="0" err="1"/>
              <a:t>Kerastari</a:t>
            </a:r>
            <a:r>
              <a:rPr lang="en-US" altLang="el-GR" sz="2400" dirty="0"/>
              <a:t>, 14-6-2023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Radio – X-ray correlation</a:t>
            </a:r>
            <a:b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in BHXRBs 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eaLnBrk="1" hangingPunct="1"/>
            <a:r>
              <a:rPr lang="en-US" altLang="el-GR" sz="2400" dirty="0"/>
              <a:t>The million-dollar question is: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Can the hot outflow model explain the Radio – X-ray correlation in BHXRBs?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The answer is yes.  Else, I would not pose it.  </a:t>
            </a:r>
            <a:r>
              <a:rPr lang="en-US" altLang="el-GR" sz="2400" dirty="0">
                <a:sym typeface="Wingdings" pitchFamily="2" charset="2"/>
              </a:rPr>
              <a:t></a:t>
            </a:r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51325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The hard X-rays in BHXRBs exhibit a power law with index </a:t>
                </a:r>
                <a:r>
                  <a:rPr lang="el-GR" altLang="el-GR" sz="2400" dirty="0"/>
                  <a:t>Γ.</a:t>
                </a:r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From observations, we constructed a correlation between the X-ray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2400" dirty="0"/>
                  <a:t> and the photon-number spectral index </a:t>
                </a:r>
                <a:r>
                  <a:rPr lang="el-GR" altLang="el-GR" sz="2400" dirty="0"/>
                  <a:t>Γ </a:t>
                </a:r>
                <a:r>
                  <a:rPr lang="en-US" altLang="el-GR" sz="2400" dirty="0"/>
                  <a:t>for GX 339-4.</a:t>
                </a:r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  <a:p>
                <a:pPr marL="0" indent="0" eaLnBrk="1" hangingPunct="1">
                  <a:buNone/>
                </a:pPr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</p:txBody>
          </p:sp>
        </mc:Choice>
        <mc:Fallback xmlns="">
          <p:sp>
            <p:nvSpPr>
              <p:cNvPr id="250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  <a:blipFill>
                <a:blip r:embed="rId3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99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977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3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l-GR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GX 339-4,</a:t>
                </a:r>
                <a:b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hard and hard intermediate states</a:t>
                </a:r>
                <a:endParaRPr lang="el-GR" alt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97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3E8B94-0D42-F332-1736-9BA1BA138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84784"/>
            <a:ext cx="7616578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</p:spPr>
            <p:txBody>
              <a:bodyPr/>
              <a:lstStyle/>
              <a:p>
                <a:pPr eaLnBrk="1" hangingPunct="1"/>
                <a:r>
                  <a:rPr lang="en-US" altLang="el-GR" sz="2400" dirty="0"/>
                  <a:t>From our published models</a:t>
                </a:r>
                <a:r>
                  <a:rPr lang="el-GR" altLang="el-GR" sz="2400" dirty="0"/>
                  <a:t> </a:t>
                </a:r>
                <a:r>
                  <a:rPr lang="en-US" altLang="el-GR" sz="2400" dirty="0"/>
                  <a:t>(to be discussed below)</a:t>
                </a:r>
                <a:r>
                  <a:rPr lang="el-GR" altLang="el-GR" sz="2400" dirty="0"/>
                  <a:t>, </a:t>
                </a:r>
                <a:r>
                  <a:rPr lang="en-US" altLang="el-GR" sz="2400" dirty="0"/>
                  <a:t>we have the X-ray spectrum, i.e., </a:t>
                </a:r>
                <a:r>
                  <a:rPr lang="el-GR" altLang="el-GR" sz="2400" dirty="0"/>
                  <a:t>Γ</a:t>
                </a:r>
                <a:r>
                  <a:rPr lang="en-US" altLang="el-GR" sz="2400" dirty="0"/>
                  <a:t>,</a:t>
                </a:r>
                <a:r>
                  <a:rPr lang="el-GR" altLang="el-GR" sz="2400" dirty="0"/>
                  <a:t> </a:t>
                </a:r>
                <a:r>
                  <a:rPr lang="en-US" altLang="el-GR" sz="2400" dirty="0"/>
                  <a:t>and we can  calculate the 8.6 GHz flux that is emitted from the hot outflow.</a:t>
                </a:r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Thus, we are able to correlate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b="0" i="1" smtClean="0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 with </a:t>
                </a:r>
                <a:r>
                  <a:rPr lang="el-GR" altLang="el-GR" sz="2400" dirty="0"/>
                  <a:t>Γ.</a:t>
                </a:r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This is shown in the next slide.</a:t>
                </a:r>
              </a:p>
              <a:p>
                <a:pPr eaLnBrk="1" hangingPunct="1"/>
                <a:endParaRPr lang="en-US" altLang="el-GR" sz="2400" dirty="0"/>
              </a:p>
              <a:p>
                <a:pPr marL="0" indent="0" eaLnBrk="1" hangingPunct="1">
                  <a:buNone/>
                </a:pPr>
                <a:endParaRPr lang="en-US" altLang="el-GR" sz="2400" dirty="0"/>
              </a:p>
              <a:p>
                <a:pPr marL="0" indent="0" eaLnBrk="1" hangingPunct="1">
                  <a:buNone/>
                </a:pPr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</p:txBody>
          </p:sp>
        </mc:Choice>
        <mc:Fallback xmlns="">
          <p:sp>
            <p:nvSpPr>
              <p:cNvPr id="250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  <a:blipFill>
                <a:blip r:embed="rId3"/>
                <a:stretch>
                  <a:fillRect l="-428" t="-1182" r="-228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93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977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3600" b="0" i="1" smtClean="0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l-GR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Γ </a:t>
                </a:r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GX 339-4</a:t>
                </a:r>
                <a:b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hard and hard-intermediate states </a:t>
                </a:r>
                <a:endParaRPr lang="el-GR" alt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97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  <a:blipFill>
                <a:blip r:embed="rId3"/>
                <a:stretch>
                  <a:fillRect r="-143" b="-1607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A9C20-78F8-6573-960D-F3509A093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577299"/>
            <a:ext cx="7485438" cy="52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8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eaLnBrk="1" hangingPunct="1"/>
            <a:r>
              <a:rPr lang="en-US" altLang="el-GR" sz="2400" b="1" dirty="0"/>
              <a:t>This plot is entirely theoretical</a:t>
            </a:r>
            <a:r>
              <a:rPr lang="en-US" altLang="el-GR" sz="2400" dirty="0"/>
              <a:t>.  No such plot exists observationally.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Therefore, it is a </a:t>
            </a:r>
            <a:r>
              <a:rPr lang="en-US" altLang="el-GR" sz="2400" b="1" dirty="0"/>
              <a:t>prediction</a:t>
            </a:r>
            <a:r>
              <a:rPr lang="en-US" altLang="el-GR" sz="2400" dirty="0"/>
              <a:t> that can be checked at the next outburst of GX 339-4.  Possibly with already existing observations.</a:t>
            </a:r>
          </a:p>
          <a:p>
            <a:pPr marL="0" indent="0" eaLnBrk="1" hangingPunct="1">
              <a:buNone/>
            </a:pPr>
            <a:endParaRPr lang="en-US" altLang="el-GR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AD474-1D98-0804-5F89-C97C08F78BEB}"/>
              </a:ext>
            </a:extLst>
          </p:cNvPr>
          <p:cNvSpPr txBox="1"/>
          <p:nvPr/>
        </p:nvSpPr>
        <p:spPr>
          <a:xfrm>
            <a:off x="251520" y="38322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3600" dirty="0">
                <a:solidFill>
                  <a:schemeClr val="tx2"/>
                </a:solidFill>
                <a:cs typeface="Arial" panose="020B0604020202020204" pitchFamily="34" charset="0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4796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Last step 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</p:spPr>
            <p:txBody>
              <a:bodyPr/>
              <a:lstStyle/>
              <a:p>
                <a:pPr eaLnBrk="1" hangingPunct="1"/>
                <a:r>
                  <a:rPr lang="en-US" altLang="el-GR" sz="2400" dirty="0"/>
                  <a:t>Divide the axis </a:t>
                </a:r>
                <a:r>
                  <a:rPr lang="el-GR" altLang="el-GR" sz="2400" dirty="0"/>
                  <a:t>Γ</a:t>
                </a:r>
                <a:r>
                  <a:rPr lang="en-US" altLang="el-GR" sz="2400" dirty="0"/>
                  <a:t>,</a:t>
                </a:r>
                <a:r>
                  <a:rPr lang="el-GR" altLang="el-GR" sz="2400" dirty="0"/>
                  <a:t> </a:t>
                </a:r>
                <a:r>
                  <a:rPr lang="en-US" altLang="el-GR" sz="2400" dirty="0"/>
                  <a:t>in both figures, into small bins.</a:t>
                </a:r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For each </a:t>
                </a:r>
                <a:r>
                  <a:rPr lang="el-GR" altLang="el-GR" sz="2400" dirty="0"/>
                  <a:t>Γ </a:t>
                </a:r>
                <a:r>
                  <a:rPr lang="en-US" altLang="el-GR" sz="2400" dirty="0"/>
                  <a:t>bin, compute the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.</a:t>
                </a:r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Then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2400" dirty="0"/>
                  <a:t> versus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 for both the hard and the hard-intermediate states.</a:t>
                </a:r>
              </a:p>
              <a:p>
                <a:pPr eaLnBrk="1" hangingPunct="1"/>
                <a:endParaRPr lang="en-US" altLang="el-GR" sz="2400" dirty="0"/>
              </a:p>
              <a:p>
                <a:pPr eaLnBrk="1" hangingPunct="1"/>
                <a:r>
                  <a:rPr lang="en-US" altLang="el-GR" sz="2400" dirty="0"/>
                  <a:t>And the result is</a:t>
                </a:r>
              </a:p>
              <a:p>
                <a:pPr eaLnBrk="1" hangingPunct="1"/>
                <a:endParaRPr lang="en-US" altLang="el-GR" sz="2400" dirty="0"/>
              </a:p>
              <a:p>
                <a:pPr marL="0" indent="0" eaLnBrk="1" hangingPunct="1">
                  <a:buNone/>
                </a:pPr>
                <a:endParaRPr lang="en-US" altLang="el-GR" sz="2400" dirty="0"/>
              </a:p>
              <a:p>
                <a:pPr eaLnBrk="1" hangingPunct="1"/>
                <a:endParaRPr lang="en-US" altLang="el-GR" sz="2400" dirty="0"/>
              </a:p>
            </p:txBody>
          </p:sp>
        </mc:Choice>
        <mc:Fallback xmlns="">
          <p:sp>
            <p:nvSpPr>
              <p:cNvPr id="250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1520" y="1484784"/>
                <a:ext cx="8892480" cy="5373216"/>
              </a:xfrm>
              <a:blipFill>
                <a:blip r:embed="rId3"/>
                <a:stretch>
                  <a:fillRect l="-428" t="-118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1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977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</p:spPr>
            <p:txBody>
              <a:bodyPr/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4000" b="0" i="1" smtClean="0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vs.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4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b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Solid line:  Corbel et al. (2013) </a:t>
                </a:r>
                <a:endParaRPr lang="el-GR" altLang="el-G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97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0"/>
                <a:ext cx="8892480" cy="1412776"/>
              </a:xfrm>
              <a:blipFill>
                <a:blip r:embed="rId3"/>
                <a:stretch>
                  <a:fillRect t="-893" b="-1785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marL="0" indent="0" eaLnBrk="1" hangingPunct="1">
              <a:buNone/>
            </a:pPr>
            <a:endParaRPr lang="en-US" altLang="el-GR" sz="2400" dirty="0"/>
          </a:p>
          <a:p>
            <a:pPr marL="0" indent="0" eaLnBrk="1" hangingPunct="1">
              <a:buNone/>
            </a:pPr>
            <a:endParaRPr lang="en-US" altLang="el-GR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1996B-A7FB-CD52-02D6-9E3073E7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494" y="1545464"/>
            <a:ext cx="7533986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8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12875"/>
            <a:ext cx="8893175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sz="2400" dirty="0"/>
              <a:t>It is well known that the radio/IR emission in the hard intermediate state drops sharply (Gallo et al. 2003; Homan et al. 2005; </a:t>
            </a:r>
            <a:r>
              <a:rPr lang="en-US" altLang="el-GR" sz="2400" dirty="0" err="1"/>
              <a:t>Coriat</a:t>
            </a:r>
            <a:r>
              <a:rPr lang="en-US" altLang="el-GR" sz="2400" dirty="0"/>
              <a:t> et al. 2009) and we have reproduced it.</a:t>
            </a:r>
          </a:p>
          <a:p>
            <a:pPr eaLnBrk="1" hangingPunct="1">
              <a:defRPr/>
            </a:pPr>
            <a:endParaRPr lang="en-US" altLang="el-GR" sz="2400" dirty="0"/>
          </a:p>
          <a:p>
            <a:pPr eaLnBrk="1" hangingPunct="1">
              <a:defRPr/>
            </a:pPr>
            <a:r>
              <a:rPr lang="en-US" altLang="el-GR" sz="2400" dirty="0"/>
              <a:t>For GX 339-4, we </a:t>
            </a:r>
            <a:r>
              <a:rPr lang="en-US" altLang="el-GR" sz="2400" b="1" dirty="0"/>
              <a:t>predict</a:t>
            </a:r>
            <a:r>
              <a:rPr lang="en-US" altLang="el-GR" sz="2400" dirty="0"/>
              <a:t> that the radio emission at the end of the hard state </a:t>
            </a:r>
            <a:r>
              <a:rPr lang="en-US" altLang="el-GR" sz="2400" dirty="0">
                <a:solidFill>
                  <a:srgbClr val="0066FF"/>
                </a:solidFill>
              </a:rPr>
              <a:t>will first increase sharply</a:t>
            </a:r>
            <a:r>
              <a:rPr lang="en-US" altLang="el-GR" sz="2400" dirty="0"/>
              <a:t> </a:t>
            </a:r>
            <a:r>
              <a:rPr lang="en-US" altLang="el-GR" sz="2400" dirty="0">
                <a:solidFill>
                  <a:srgbClr val="FF0000"/>
                </a:solidFill>
              </a:rPr>
              <a:t>and then it will decrease also sharply</a:t>
            </a:r>
            <a:r>
              <a:rPr lang="en-US" alt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207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Let’s look at the above from an </a:t>
            </a:r>
            <a:b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observer’s point of view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39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l-GR" sz="2400" dirty="0"/>
                  <a:t>From </a:t>
                </a:r>
                <a:r>
                  <a:rPr lang="en-US" altLang="el-GR" sz="2400" b="1" dirty="0"/>
                  <a:t>observations alone</a:t>
                </a:r>
                <a:r>
                  <a:rPr lang="en-US" altLang="el-GR" sz="2400" dirty="0"/>
                  <a:t>, we have that</a:t>
                </a:r>
              </a:p>
              <a:p>
                <a:pPr eaLnBrk="1" hangingPunct="1">
                  <a:defRPr/>
                </a:pPr>
                <a:endParaRPr lang="en-US" altLang="el-GR" sz="2400" dirty="0"/>
              </a:p>
              <a:p>
                <a:pPr eaLnBrk="1" hangingPunct="1">
                  <a:defRPr/>
                </a:pPr>
                <a:r>
                  <a:rPr lang="en-US" alt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2400" dirty="0"/>
                  <a:t>  correlates with </a:t>
                </a:r>
                <a:r>
                  <a:rPr lang="el-GR" altLang="el-GR" sz="2400" dirty="0"/>
                  <a:t>Γ</a:t>
                </a:r>
                <a:r>
                  <a:rPr lang="en-US" altLang="el-GR" sz="2400" dirty="0"/>
                  <a:t> (observations).</a:t>
                </a:r>
                <a:endParaRPr lang="el-GR" altLang="el-GR" sz="2400" dirty="0"/>
              </a:p>
              <a:p>
                <a:pPr eaLnBrk="1" hangingPunct="1">
                  <a:defRPr/>
                </a:pPr>
                <a:endParaRPr lang="el-GR" altLang="el-GR" sz="2400" dirty="0"/>
              </a:p>
              <a:p>
                <a:pPr eaLnBrk="1" hangingPunct="1">
                  <a:defRPr/>
                </a:pPr>
                <a:r>
                  <a:rPr lang="en-US" alt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l-GR" sz="2400" dirty="0"/>
                  <a:t>  correlates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 (the radio - X-ray one). Let’s assume for the moment that our prediction for the hard-intermediate state has been confirmed.</a:t>
                </a:r>
              </a:p>
              <a:p>
                <a:pPr eaLnBrk="1" hangingPunct="1">
                  <a:defRPr/>
                </a:pPr>
                <a:endParaRPr lang="en-US" altLang="el-GR" sz="2400" dirty="0"/>
              </a:p>
              <a:p>
                <a:pPr eaLnBrk="1" hangingPunct="1">
                  <a:defRPr/>
                </a:pPr>
                <a:r>
                  <a:rPr lang="en-US" altLang="el-GR" sz="24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 must correlate with </a:t>
                </a:r>
                <a:r>
                  <a:rPr lang="el-GR" altLang="el-GR" sz="2400" dirty="0"/>
                  <a:t>Γ </a:t>
                </a:r>
                <a:r>
                  <a:rPr lang="en-US" altLang="el-GR" sz="2400" dirty="0"/>
                  <a:t>in the way we have already seen, namely</a:t>
                </a:r>
              </a:p>
            </p:txBody>
          </p:sp>
        </mc:Choice>
        <mc:Fallback xmlns="">
          <p:sp>
            <p:nvSpPr>
              <p:cNvPr id="244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  <a:blipFill>
                <a:blip r:embed="rId3"/>
                <a:stretch>
                  <a:fillRect l="-428" t="-932" r="-171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212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800" dirty="0"/>
              <a:t> </a:t>
            </a: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Introduction (1/2)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dirty="0"/>
          </a:p>
          <a:p>
            <a:pPr eaLnBrk="1" hangingPunct="1"/>
            <a:r>
              <a:rPr lang="en-US" altLang="el-GR" sz="2000" dirty="0"/>
              <a:t>The </a:t>
            </a:r>
            <a:r>
              <a:rPr lang="en-US" altLang="el-GR" sz="2000" dirty="0">
                <a:solidFill>
                  <a:srgbClr val="0066FF"/>
                </a:solidFill>
              </a:rPr>
              <a:t>standard picture </a:t>
            </a:r>
            <a:r>
              <a:rPr lang="en-US" altLang="el-GR" sz="2000" dirty="0"/>
              <a:t>of BHXRBs in the hard state consists of </a:t>
            </a:r>
          </a:p>
          <a:p>
            <a:pPr marL="0" indent="0" eaLnBrk="1" hangingPunct="1">
              <a:buNone/>
            </a:pPr>
            <a:r>
              <a:rPr lang="en-US" altLang="el-GR" sz="2000" dirty="0"/>
              <a:t>a </a:t>
            </a:r>
            <a:r>
              <a:rPr lang="en-US" altLang="el-GR" sz="2000" dirty="0">
                <a:solidFill>
                  <a:srgbClr val="C00000"/>
                </a:solidFill>
              </a:rPr>
              <a:t>hot corona</a:t>
            </a:r>
            <a:r>
              <a:rPr lang="en-US" altLang="el-GR" sz="2000" dirty="0"/>
              <a:t> (where the hard X-rays  are produced by </a:t>
            </a:r>
            <a:r>
              <a:rPr lang="en-US" altLang="el-GR" sz="2000" dirty="0">
                <a:solidFill>
                  <a:srgbClr val="C00000"/>
                </a:solidFill>
              </a:rPr>
              <a:t>Compton </a:t>
            </a:r>
            <a:r>
              <a:rPr lang="en-US" altLang="el-GR" sz="2000" dirty="0" err="1">
                <a:solidFill>
                  <a:srgbClr val="C00000"/>
                </a:solidFill>
              </a:rPr>
              <a:t>upscattering</a:t>
            </a:r>
            <a:r>
              <a:rPr lang="en-US" altLang="el-GR" sz="2000" dirty="0"/>
              <a:t> of soft disk photons) </a:t>
            </a:r>
          </a:p>
          <a:p>
            <a:pPr marL="0" indent="0" eaLnBrk="1" hangingPunct="1">
              <a:buNone/>
            </a:pPr>
            <a:endParaRPr lang="en-US" altLang="el-GR" sz="2000" dirty="0"/>
          </a:p>
          <a:p>
            <a:pPr marL="0" indent="0" eaLnBrk="1" hangingPunct="1">
              <a:buNone/>
            </a:pPr>
            <a:r>
              <a:rPr lang="en-US" altLang="el-GR" sz="2000" dirty="0"/>
              <a:t>and a </a:t>
            </a:r>
            <a:r>
              <a:rPr lang="en-US" altLang="el-GR" sz="2000" dirty="0">
                <a:solidFill>
                  <a:srgbClr val="0066FF"/>
                </a:solidFill>
              </a:rPr>
              <a:t>jet </a:t>
            </a:r>
            <a:r>
              <a:rPr lang="en-US" altLang="el-GR" sz="2000" dirty="0"/>
              <a:t>(where radio emission occurs by </a:t>
            </a:r>
            <a:r>
              <a:rPr lang="en-US" altLang="el-GR" sz="2000" dirty="0">
                <a:solidFill>
                  <a:srgbClr val="0066FF"/>
                </a:solidFill>
              </a:rPr>
              <a:t>synchrotron</a:t>
            </a:r>
            <a:r>
              <a:rPr lang="en-US" altLang="el-GR" sz="2000" dirty="0"/>
              <a:t>).</a:t>
            </a:r>
            <a:r>
              <a:rPr lang="en-US" altLang="el-GR" sz="2000" dirty="0">
                <a:solidFill>
                  <a:srgbClr val="0066FF"/>
                </a:solidFill>
              </a:rPr>
              <a:t> </a:t>
            </a:r>
          </a:p>
          <a:p>
            <a:pPr eaLnBrk="1" hangingPunct="1"/>
            <a:endParaRPr lang="en-US" altLang="el-GR" sz="2000" b="1" dirty="0"/>
          </a:p>
          <a:p>
            <a:pPr eaLnBrk="1" hangingPunct="1"/>
            <a:r>
              <a:rPr lang="en-US" altLang="el-GR" sz="2000" dirty="0"/>
              <a:t>However, the jet and the corona</a:t>
            </a:r>
            <a:r>
              <a:rPr lang="en-US" altLang="el-GR" sz="2000" b="1" dirty="0"/>
              <a:t> do not “talk to each other”</a:t>
            </a:r>
            <a:r>
              <a:rPr lang="en-US" altLang="el-GR" sz="2000" dirty="0"/>
              <a:t> (next slide).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>
                <a:solidFill>
                  <a:srgbClr val="C00000"/>
                </a:solidFill>
              </a:rPr>
              <a:t>The corona feeds the jet</a:t>
            </a:r>
            <a:r>
              <a:rPr lang="en-US" altLang="el-GR" sz="2000" dirty="0"/>
              <a:t>, but the jet “does not talk back”  to the corona.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3200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demanded</a:t>
            </a:r>
            <a: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3200" dirty="0">
                <a:latin typeface="Arial" panose="020B0604020202020204" pitchFamily="34" charset="0"/>
                <a:cs typeface="Arial" panose="020B0604020202020204" pitchFamily="34" charset="0"/>
              </a:rPr>
              <a:t>by the observations</a:t>
            </a:r>
            <a:endParaRPr lang="el-GR" alt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endParaRPr lang="en-US" altLang="el-GR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A9C20-78F8-6573-960D-F3509A09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77299"/>
            <a:ext cx="7485438" cy="52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23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Remark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39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l-GR" sz="2400" dirty="0"/>
                  <a:t>Our </a:t>
                </a:r>
                <a:r>
                  <a:rPr lang="en-US" altLang="el-GR" sz="2400" dirty="0">
                    <a:solidFill>
                      <a:srgbClr val="0066FF"/>
                    </a:solidFill>
                  </a:rPr>
                  <a:t>published</a:t>
                </a:r>
                <a:r>
                  <a:rPr lang="en-US" altLang="el-GR" sz="2400" dirty="0"/>
                  <a:t> models (see below) reproduce this observational correlation.</a:t>
                </a:r>
              </a:p>
              <a:p>
                <a:pPr eaLnBrk="1" hangingPunct="1">
                  <a:defRPr/>
                </a:pPr>
                <a:endParaRPr lang="en-US" altLang="el-GR" sz="2400" dirty="0"/>
              </a:p>
              <a:p>
                <a:pPr eaLnBrk="1" hangingPunct="1">
                  <a:defRPr/>
                </a:pPr>
                <a:r>
                  <a:rPr lang="en-US" altLang="el-GR" sz="2400" dirty="0"/>
                  <a:t>Competing models must also reproduce it, if they are to be taken seriously.</a:t>
                </a:r>
              </a:p>
              <a:p>
                <a:pPr eaLnBrk="1" hangingPunct="1">
                  <a:defRPr/>
                </a:pPr>
                <a:endParaRPr lang="en-US" altLang="el-GR" sz="2400" dirty="0"/>
              </a:p>
              <a:p>
                <a:pPr eaLnBrk="1" hangingPunct="1">
                  <a:defRPr/>
                </a:pPr>
                <a:r>
                  <a:rPr lang="en-US" altLang="el-GR" sz="2400" dirty="0"/>
                  <a:t>I cannot see how a jet, which is in “non-speaking terms” with the corona, can reproduce 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l-GR" sz="2400" i="1">
                            <a:latin typeface="Cambria Math" panose="02040503050406030204" pitchFamily="18" charset="0"/>
                          </a:rPr>
                          <m:t>𝑟𝑎𝑑𝑖𝑜</m:t>
                        </m:r>
                      </m:sub>
                    </m:sSub>
                  </m:oMath>
                </a14:m>
                <a:r>
                  <a:rPr lang="en-US" altLang="el-GR" sz="2400" dirty="0"/>
                  <a:t> </a:t>
                </a:r>
                <a:r>
                  <a:rPr lang="el-GR" altLang="el-GR" sz="2400" dirty="0"/>
                  <a:t>- Γ</a:t>
                </a:r>
                <a:r>
                  <a:rPr lang="en-US" altLang="el-GR" sz="2400" dirty="0"/>
                  <a:t> correlation, but people are smart.</a:t>
                </a:r>
              </a:p>
            </p:txBody>
          </p:sp>
        </mc:Choice>
        <mc:Fallback xmlns="">
          <p:sp>
            <p:nvSpPr>
              <p:cNvPr id="244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  <a:blipFill>
                <a:blip r:embed="rId3"/>
                <a:stretch>
                  <a:fillRect l="-428" t="-932" r="-713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179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800" dirty="0"/>
              <a:t> </a:t>
            </a: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Time lags</a:t>
            </a:r>
            <a:b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as a function of Fourier frequency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dirty="0"/>
          </a:p>
          <a:p>
            <a:pPr eaLnBrk="1" hangingPunct="1"/>
            <a:r>
              <a:rPr lang="en-US" altLang="el-GR" sz="2400" dirty="0"/>
              <a:t>Since Comptonization produces hard lags, it is important to see whether our model reproduces the observed time lags as a function of Fourier frequency,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and indeed it does.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240720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85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23850" y="1"/>
                <a:ext cx="8820150" cy="1341437"/>
              </a:xfrm>
            </p:spPr>
            <p:txBody>
              <a:bodyPr/>
              <a:lstStyle/>
              <a:p>
                <a:pPr algn="ctr"/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lag vs Fourier frequency for Cyg X-1</a:t>
                </a:r>
                <a:b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l-GR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el-GR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𝑙𝑎𝑔</m:t>
                        </m:r>
                      </m:sub>
                    </m:sSub>
                    <m:r>
                      <a:rPr lang="en-US" altLang="el-GR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el-GR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p>
                        <m:r>
                          <a:rPr lang="en-US" altLang="el-GR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−0.8</m:t>
                        </m:r>
                      </m:sup>
                    </m:sSup>
                  </m:oMath>
                </a14:m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l-GR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Pottschmidt</a:t>
                </a:r>
                <a:r>
                  <a:rPr lang="en-US" altLang="el-GR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 2000)</a:t>
                </a:r>
                <a:endParaRPr lang="el-GR" altLang="el-GR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85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850" y="1"/>
                <a:ext cx="8820150" cy="1341437"/>
              </a:xfrm>
              <a:blipFill>
                <a:blip r:embed="rId2"/>
                <a:stretch>
                  <a:fillRect l="-1295" r="-1295" b="-1320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557338"/>
            <a:ext cx="3816350" cy="5300662"/>
          </a:xfrm>
          <a:ln/>
        </p:spPr>
        <p:txBody>
          <a:bodyPr/>
          <a:lstStyle/>
          <a:p>
            <a:endParaRPr lang="en-US" altLang="el-GR" sz="2400" dirty="0"/>
          </a:p>
          <a:p>
            <a:endParaRPr lang="en-US" altLang="el-GR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400" b="1" dirty="0">
                <a:solidFill>
                  <a:schemeClr val="folHlink"/>
                </a:solidFill>
              </a:rPr>
              <a:t>                  </a:t>
            </a:r>
            <a:r>
              <a:rPr lang="en-US" altLang="el-GR" sz="2000" dirty="0"/>
              <a:t>Time</a:t>
            </a:r>
            <a:r>
              <a:rPr lang="en-US" altLang="el-GR" sz="2000" b="1" dirty="0"/>
              <a:t> </a:t>
            </a:r>
            <a:r>
              <a:rPr lang="en-US" altLang="el-GR" sz="2000" dirty="0"/>
              <a:t>lag</a:t>
            </a:r>
            <a:endParaRPr lang="el-GR" altLang="el-GR" sz="2000" dirty="0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924300" y="1557338"/>
            <a:ext cx="521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l-GR" sz="2000">
              <a:latin typeface="Verdana" panose="020B0604030504040204" pitchFamily="34" charset="0"/>
            </a:endParaRPr>
          </a:p>
        </p:txBody>
      </p:sp>
      <p:pic>
        <p:nvPicPr>
          <p:cNvPr id="238597" name="Picture 5" descr="fig4_r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557338"/>
            <a:ext cx="4705350" cy="508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4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99392"/>
            <a:ext cx="8893175" cy="1484783"/>
          </a:xfrm>
        </p:spPr>
        <p:txBody>
          <a:bodyPr/>
          <a:lstStyle/>
          <a:p>
            <a:pPr algn="ctr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Explanation.</a:t>
            </a:r>
            <a:b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Compton scattering acts like a filter.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628775"/>
            <a:ext cx="8893175" cy="5229225"/>
          </a:xfrm>
          <a:ln/>
        </p:spPr>
        <p:txBody>
          <a:bodyPr/>
          <a:lstStyle/>
          <a:p>
            <a:r>
              <a:rPr lang="en-US" altLang="el-GR" sz="2400"/>
              <a:t>It cuts off the high frequencies.</a:t>
            </a:r>
          </a:p>
          <a:p>
            <a:endParaRPr lang="en-US" altLang="el-GR" sz="2400"/>
          </a:p>
          <a:p>
            <a:r>
              <a:rPr lang="en-US" altLang="el-GR" sz="2400"/>
              <a:t>If (period of variability) &lt; (time lag), the variability is washed out.</a:t>
            </a:r>
          </a:p>
          <a:p>
            <a:endParaRPr lang="en-US" altLang="el-GR" sz="2400"/>
          </a:p>
          <a:p>
            <a:r>
              <a:rPr lang="en-US" altLang="el-GR" sz="2400"/>
              <a:t>Therefore, frequencies &gt; 1/(time lag) are not observed.</a:t>
            </a:r>
          </a:p>
          <a:p>
            <a:endParaRPr lang="en-US" altLang="el-GR" sz="2400"/>
          </a:p>
          <a:p>
            <a:pPr>
              <a:buFont typeface="Wingdings" panose="05000000000000000000" pitchFamily="2" charset="2"/>
              <a:buNone/>
            </a:pPr>
            <a:endParaRPr lang="en-US" altLang="el-GR" sz="2400"/>
          </a:p>
          <a:p>
            <a:pPr>
              <a:buFont typeface="Wingdings" panose="05000000000000000000" pitchFamily="2" charset="2"/>
              <a:buNone/>
            </a:pP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val="395877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algn="ctr" eaLnBrk="1" hangingPunct="1"/>
            <a: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  <a:t>Schematic picture of the hot outflow</a:t>
            </a:r>
            <a:b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39863"/>
            <a:ext cx="8893175" cy="5445125"/>
          </a:xfrm>
        </p:spPr>
        <p:txBody>
          <a:bodyPr/>
          <a:lstStyle/>
          <a:p>
            <a:pPr eaLnBrk="1" hangingPunct="1">
              <a:defRPr/>
            </a:pPr>
            <a:endParaRPr lang="en-US" altLang="el-GR" sz="24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998913" y="1641475"/>
            <a:ext cx="4605337" cy="4811713"/>
            <a:chOff x="2688" y="572"/>
            <a:chExt cx="2901" cy="3031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024" y="720"/>
              <a:ext cx="2544" cy="2544"/>
              <a:chOff x="3024" y="720"/>
              <a:chExt cx="2544" cy="2544"/>
            </a:xfrm>
          </p:grpSpPr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>
                <a:off x="3024" y="720"/>
                <a:ext cx="0" cy="2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rot="5400000">
                <a:off x="4296" y="1992"/>
                <a:ext cx="0" cy="2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120" y="1056"/>
                <a:ext cx="2160" cy="19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024" y="1584"/>
              <a:ext cx="67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024" y="2112"/>
              <a:ext cx="124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3024" y="2640"/>
              <a:ext cx="182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rot="5400000">
              <a:off x="2856" y="2424"/>
              <a:ext cx="168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rot="5400000">
              <a:off x="3696" y="2688"/>
              <a:ext cx="115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 rot="5400000">
              <a:off x="4536" y="2952"/>
              <a:ext cx="62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04" y="3360"/>
              <a:ext cx="30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1/t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3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4080" y="3360"/>
              <a:ext cx="307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1/t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2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4" y="3360"/>
              <a:ext cx="30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1/t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1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2784" y="1440"/>
              <a:ext cx="20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3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2784" y="1968"/>
              <a:ext cx="20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2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2784" y="2493"/>
              <a:ext cx="20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1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2688" y="572"/>
              <a:ext cx="26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lag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309" y="3358"/>
              <a:ext cx="28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 i="1">
                  <a:latin typeface="Lucida Grande" pitchFamily="-73" charset="0"/>
                  <a:ea typeface="ＭＳ Ｐゴシック" panose="020B0600070205080204" pitchFamily="34" charset="-128"/>
                </a:rPr>
                <a:t>ν 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3" name="Group 50"/>
          <p:cNvGrpSpPr>
            <a:grpSpLocks noChangeAspect="1"/>
          </p:cNvGrpSpPr>
          <p:nvPr/>
        </p:nvGrpSpPr>
        <p:grpSpPr bwMode="auto">
          <a:xfrm>
            <a:off x="827088" y="1916113"/>
            <a:ext cx="2286000" cy="4608512"/>
            <a:chOff x="521" y="1026"/>
            <a:chExt cx="1530" cy="3084"/>
          </a:xfrm>
        </p:grpSpPr>
        <p:grpSp>
          <p:nvGrpSpPr>
            <p:cNvPr id="24" name="Group 47"/>
            <p:cNvGrpSpPr>
              <a:grpSpLocks noChangeAspect="1"/>
            </p:cNvGrpSpPr>
            <p:nvPr/>
          </p:nvGrpSpPr>
          <p:grpSpPr bwMode="auto">
            <a:xfrm>
              <a:off x="521" y="1026"/>
              <a:ext cx="1068" cy="1027"/>
              <a:chOff x="567" y="1026"/>
              <a:chExt cx="1068" cy="1027"/>
            </a:xfrm>
          </p:grpSpPr>
          <p:grpSp>
            <p:nvGrpSpPr>
              <p:cNvPr id="39" name="Group 7"/>
              <p:cNvGrpSpPr>
                <a:grpSpLocks noChangeAspect="1"/>
              </p:cNvGrpSpPr>
              <p:nvPr/>
            </p:nvGrpSpPr>
            <p:grpSpPr bwMode="auto">
              <a:xfrm>
                <a:off x="567" y="1026"/>
                <a:ext cx="1068" cy="1027"/>
                <a:chOff x="480" y="720"/>
                <a:chExt cx="1056" cy="1056"/>
              </a:xfrm>
            </p:grpSpPr>
            <p:sp>
              <p:nvSpPr>
                <p:cNvPr id="41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80" y="720"/>
                  <a:ext cx="1056" cy="1056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008" y="1248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0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246" y="1286"/>
                <a:ext cx="362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l-GR" sz="1600">
                    <a:ea typeface="ＭＳ Ｐゴシック" panose="020B0600070205080204" pitchFamily="34" charset="-128"/>
                  </a:rPr>
                  <a:t>R</a:t>
                </a:r>
                <a:r>
                  <a:rPr lang="en-US" altLang="el-GR" sz="1600" baseline="-25000">
                    <a:ea typeface="ＭＳ Ｐゴシック" panose="020B0600070205080204" pitchFamily="34" charset="-128"/>
                  </a:rPr>
                  <a:t>3</a:t>
                </a:r>
                <a:endParaRPr lang="en-US" altLang="el-GR" sz="2400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5" name="Text Box 19"/>
            <p:cNvSpPr txBox="1">
              <a:spLocks noChangeAspect="1" noChangeArrowheads="1"/>
            </p:cNvSpPr>
            <p:nvPr/>
          </p:nvSpPr>
          <p:spPr bwMode="auto">
            <a:xfrm>
              <a:off x="1837" y="1353"/>
              <a:ext cx="21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3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grpSp>
          <p:nvGrpSpPr>
            <p:cNvPr id="26" name="Group 48"/>
            <p:cNvGrpSpPr>
              <a:grpSpLocks noChangeAspect="1"/>
            </p:cNvGrpSpPr>
            <p:nvPr/>
          </p:nvGrpSpPr>
          <p:grpSpPr bwMode="auto">
            <a:xfrm>
              <a:off x="700" y="2306"/>
              <a:ext cx="709" cy="716"/>
              <a:chOff x="715" y="2306"/>
              <a:chExt cx="709" cy="716"/>
            </a:xfrm>
          </p:grpSpPr>
          <p:grpSp>
            <p:nvGrpSpPr>
              <p:cNvPr id="35" name="Group 10"/>
              <p:cNvGrpSpPr>
                <a:grpSpLocks noChangeAspect="1"/>
              </p:cNvGrpSpPr>
              <p:nvPr/>
            </p:nvGrpSpPr>
            <p:grpSpPr bwMode="auto">
              <a:xfrm>
                <a:off x="715" y="2306"/>
                <a:ext cx="709" cy="716"/>
                <a:chOff x="528" y="1920"/>
                <a:chExt cx="960" cy="960"/>
              </a:xfrm>
            </p:grpSpPr>
            <p:sp>
              <p:nvSpPr>
                <p:cNvPr id="37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920"/>
                  <a:ext cx="960" cy="960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008" y="2400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36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1135" y="2432"/>
                <a:ext cx="27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l-GR" sz="1600">
                    <a:ea typeface="ＭＳ Ｐゴシック" panose="020B0600070205080204" pitchFamily="34" charset="-128"/>
                  </a:rPr>
                  <a:t>R</a:t>
                </a:r>
                <a:r>
                  <a:rPr lang="en-US" altLang="el-GR" sz="1600" baseline="-25000">
                    <a:ea typeface="ＭＳ Ｐゴシック" panose="020B0600070205080204" pitchFamily="34" charset="-128"/>
                  </a:rPr>
                  <a:t>2</a:t>
                </a:r>
                <a:endParaRPr lang="en-US" altLang="el-GR" sz="2400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7" name="Text Box 20"/>
            <p:cNvSpPr txBox="1">
              <a:spLocks noChangeAspect="1" noChangeArrowheads="1"/>
            </p:cNvSpPr>
            <p:nvPr/>
          </p:nvSpPr>
          <p:spPr bwMode="auto">
            <a:xfrm>
              <a:off x="1837" y="2485"/>
              <a:ext cx="21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2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grpSp>
          <p:nvGrpSpPr>
            <p:cNvPr id="28" name="Group 49"/>
            <p:cNvGrpSpPr>
              <a:grpSpLocks noChangeAspect="1"/>
            </p:cNvGrpSpPr>
            <p:nvPr/>
          </p:nvGrpSpPr>
          <p:grpSpPr bwMode="auto">
            <a:xfrm>
              <a:off x="820" y="3249"/>
              <a:ext cx="486" cy="453"/>
              <a:chOff x="853" y="3249"/>
              <a:chExt cx="486" cy="453"/>
            </a:xfrm>
          </p:grpSpPr>
          <p:grpSp>
            <p:nvGrpSpPr>
              <p:cNvPr id="31" name="Group 13"/>
              <p:cNvGrpSpPr>
                <a:grpSpLocks noChangeAspect="1"/>
              </p:cNvGrpSpPr>
              <p:nvPr/>
            </p:nvGrpSpPr>
            <p:grpSpPr bwMode="auto">
              <a:xfrm>
                <a:off x="853" y="3276"/>
                <a:ext cx="443" cy="426"/>
                <a:chOff x="528" y="1920"/>
                <a:chExt cx="960" cy="960"/>
              </a:xfrm>
            </p:grpSpPr>
            <p:sp>
              <p:nvSpPr>
                <p:cNvPr id="33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920"/>
                  <a:ext cx="960" cy="960"/>
                </a:xfrm>
                <a:prstGeom prst="ellipse">
                  <a:avLst/>
                </a:prstGeom>
                <a:solidFill>
                  <a:srgbClr val="C0C0C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4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008" y="2400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3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066" y="3249"/>
                <a:ext cx="273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el-GR" sz="1600">
                    <a:ea typeface="ＭＳ Ｐゴシック" panose="020B0600070205080204" pitchFamily="34" charset="-128"/>
                  </a:rPr>
                  <a:t>R</a:t>
                </a:r>
                <a:r>
                  <a:rPr lang="en-US" altLang="el-GR" sz="1600" baseline="-25000">
                    <a:ea typeface="ＭＳ Ｐゴシック" panose="020B0600070205080204" pitchFamily="34" charset="-128"/>
                  </a:rPr>
                  <a:t>1</a:t>
                </a:r>
                <a:endParaRPr lang="en-US" altLang="el-GR" sz="2400"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" name="Text Box 21"/>
            <p:cNvSpPr txBox="1">
              <a:spLocks noChangeAspect="1" noChangeArrowheads="1"/>
            </p:cNvSpPr>
            <p:nvPr/>
          </p:nvSpPr>
          <p:spPr bwMode="auto">
            <a:xfrm>
              <a:off x="1837" y="3356"/>
              <a:ext cx="21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l-GR" sz="1600">
                  <a:ea typeface="ＭＳ Ｐゴシック" panose="020B0600070205080204" pitchFamily="34" charset="-128"/>
                </a:rPr>
                <a:t>t</a:t>
              </a:r>
              <a:r>
                <a:rPr lang="en-US" altLang="el-GR" sz="1600" baseline="-25000">
                  <a:ea typeface="ＭＳ Ｐゴシック" panose="020B0600070205080204" pitchFamily="34" charset="-128"/>
                </a:rPr>
                <a:t>1</a:t>
              </a:r>
              <a:endParaRPr lang="en-US" altLang="el-GR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AutoShape 42"/>
            <p:cNvSpPr>
              <a:spLocks noChangeAspect="1" noChangeArrowheads="1"/>
            </p:cNvSpPr>
            <p:nvPr/>
          </p:nvSpPr>
          <p:spPr bwMode="auto">
            <a:xfrm>
              <a:off x="987" y="3993"/>
              <a:ext cx="136" cy="117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97176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5681" name="Rectangle 4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179512" y="0"/>
                <a:ext cx="8883606" cy="1421433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l-G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Our hot outflow model reproduces the result that</a:t>
                </a:r>
                <a:br>
                  <a:rPr lang="en-US" altLang="el-GR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l-G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el-G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𝑙𝑎𝑔</m:t>
                        </m:r>
                      </m:sub>
                    </m:sSub>
                    <m:r>
                      <a:rPr lang="en-US" altLang="el-G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el-G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p>
                        <m:r>
                          <a:rPr lang="en-US" altLang="el-G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−0.8</m:t>
                        </m:r>
                      </m:sup>
                    </m:sSup>
                    <m:r>
                      <a:rPr lang="en-US" altLang="el-G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l-G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(Reig, Kylafis, Giannios 2003)</a:t>
                </a:r>
              </a:p>
            </p:txBody>
          </p:sp>
        </mc:Choice>
        <mc:Fallback xmlns="">
          <p:sp>
            <p:nvSpPr>
              <p:cNvPr id="455681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179512" y="0"/>
                <a:ext cx="8883606" cy="1421433"/>
              </a:xfrm>
              <a:blipFill>
                <a:blip r:embed="rId2"/>
                <a:stretch>
                  <a:fillRect l="-1569" r="-1569" b="-1071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5682" name="Picture 11" descr="lag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20825"/>
            <a:ext cx="7127875" cy="5192713"/>
          </a:xfrm>
        </p:spPr>
      </p:pic>
    </p:spTree>
    <p:extLst>
      <p:ext uri="{BB962C8B-B14F-4D97-AF65-F5344CB8AC3E}">
        <p14:creationId xmlns:p14="http://schemas.microsoft.com/office/powerpoint/2010/main" val="135969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Other correlations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eaLnBrk="1" hangingPunct="1"/>
            <a:r>
              <a:rPr lang="en-US" altLang="el-GR" sz="2400" dirty="0"/>
              <a:t>Our model explains </a:t>
            </a:r>
            <a:r>
              <a:rPr lang="en-US" altLang="el-GR" sz="2400" b="1" dirty="0"/>
              <a:t>quantitatively</a:t>
            </a:r>
            <a:r>
              <a:rPr lang="en-US" altLang="el-GR" sz="2400" dirty="0"/>
              <a:t> </a:t>
            </a:r>
            <a:r>
              <a:rPr lang="en-US" altLang="el-GR" sz="2400" dirty="0">
                <a:solidFill>
                  <a:srgbClr val="0066FF"/>
                </a:solidFill>
              </a:rPr>
              <a:t>several other correlations</a:t>
            </a:r>
            <a:r>
              <a:rPr lang="en-US" altLang="el-GR" sz="2400" dirty="0"/>
              <a:t>, which the competing models do not.</a:t>
            </a:r>
          </a:p>
          <a:p>
            <a:pPr eaLnBrk="1" hangingPunct="1"/>
            <a:endParaRPr lang="en-US" altLang="el-GR" sz="2400" dirty="0"/>
          </a:p>
          <a:p>
            <a:pPr eaLnBrk="1" hangingPunct="1"/>
            <a:r>
              <a:rPr lang="en-US" altLang="el-GR" sz="2400" dirty="0"/>
              <a:t>Due to luck of time, </a:t>
            </a:r>
            <a:r>
              <a:rPr lang="en-US" altLang="el-GR" sz="2400" b="1" dirty="0"/>
              <a:t>I will show you only one</a:t>
            </a:r>
            <a:r>
              <a:rPr lang="en-US" altLang="el-GR" sz="2400" dirty="0"/>
              <a:t>.</a:t>
            </a:r>
            <a:endParaRPr lang="el-GR" alt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412875"/>
          </a:xfrm>
        </p:spPr>
        <p:txBody>
          <a:bodyPr/>
          <a:lstStyle/>
          <a:p>
            <a:pPr algn="ctr" eaLnBrk="1" hangingPunct="1"/>
            <a:r>
              <a:rPr lang="en-US" altLang="el-GR" sz="4000" dirty="0"/>
              <a:t> </a:t>
            </a: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Kylafis &amp; Reig (2018)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l-GR" sz="200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8041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0825" y="0"/>
                <a:ext cx="8893175" cy="1484313"/>
              </a:xfrm>
            </p:spPr>
            <p:txBody>
              <a:bodyPr/>
              <a:lstStyle/>
              <a:p>
                <a:pPr algn="ctr" eaLnBrk="1" hangingPunct="1"/>
                <a: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 of the</a:t>
                </a:r>
                <a:b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l-G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el-GR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𝑙𝑎𝑔</m:t>
                        </m:r>
                      </m:sub>
                    </m:sSub>
                    <m:r>
                      <a:rPr lang="en-US" altLang="el-GR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r>
                      <m:rPr>
                        <m:sty m:val="p"/>
                      </m:rPr>
                      <a:rPr lang="el-GR" alt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lang="el-GR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l-G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correlation</a:t>
                </a:r>
                <a:endParaRPr lang="el-GR" altLang="el-G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0825" y="0"/>
                <a:ext cx="8893175" cy="1484313"/>
              </a:xfrm>
              <a:blipFill>
                <a:blip r:embed="rId3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0825" y="1484313"/>
                <a:ext cx="8893175" cy="5373687"/>
              </a:xfrm>
            </p:spPr>
            <p:txBody>
              <a:bodyPr/>
              <a:lstStyle/>
              <a:p>
                <a:pPr eaLnBrk="1" hangingPunct="1"/>
                <a:r>
                  <a:rPr lang="en-US" altLang="el-GR" dirty="0"/>
                  <a:t>The same model (hot outflow) that explained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l-GR" b="0" i="1" smtClean="0">
                            <a:latin typeface="Cambria Math" panose="02040503050406030204" pitchFamily="18" charset="0"/>
                          </a:rPr>
                          <m:t>𝑙𝑎𝑔</m:t>
                        </m:r>
                      </m:sub>
                    </m:sSub>
                  </m:oMath>
                </a14:m>
                <a:r>
                  <a:rPr lang="en-US" altLang="el-GR" dirty="0"/>
                  <a:t> – Fourier-frequency correlation, explains nicely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l-GR" i="1">
                            <a:latin typeface="Cambria Math" panose="02040503050406030204" pitchFamily="18" charset="0"/>
                          </a:rPr>
                          <m:t>𝑙𝑎𝑔</m:t>
                        </m:r>
                      </m:sub>
                    </m:sSub>
                  </m:oMath>
                </a14:m>
                <a:r>
                  <a:rPr lang="en-US" altLang="el-GR" dirty="0"/>
                  <a:t> – </a:t>
                </a:r>
                <a:r>
                  <a:rPr lang="el-GR" altLang="el-GR" dirty="0"/>
                  <a:t>Γ</a:t>
                </a:r>
                <a:r>
                  <a:rPr lang="en-US" altLang="el-GR" dirty="0"/>
                  <a:t> correlation.</a:t>
                </a:r>
              </a:p>
              <a:p>
                <a:pPr marL="0" indent="0" eaLnBrk="1" hangingPunct="1">
                  <a:buNone/>
                </a:pPr>
                <a:endParaRPr lang="en-US" altLang="el-GR" dirty="0"/>
              </a:p>
              <a:p>
                <a:pPr eaLnBrk="1" hangingPunct="1"/>
                <a:r>
                  <a:rPr lang="en-US" altLang="el-GR" dirty="0"/>
                  <a:t>The parameters that we have varied are: The </a:t>
                </a:r>
                <a:r>
                  <a:rPr lang="en-US" altLang="el-GR" dirty="0">
                    <a:solidFill>
                      <a:srgbClr val="0066FF"/>
                    </a:solidFill>
                  </a:rPr>
                  <a:t>size</a:t>
                </a:r>
                <a:r>
                  <a:rPr lang="en-US" altLang="el-GR" dirty="0"/>
                  <a:t> (radius) of the hot outflow and its </a:t>
                </a:r>
                <a:r>
                  <a:rPr lang="en-US" altLang="el-GR" dirty="0">
                    <a:solidFill>
                      <a:srgbClr val="0066FF"/>
                    </a:solidFill>
                  </a:rPr>
                  <a:t>optical depth</a:t>
                </a:r>
                <a:r>
                  <a:rPr lang="en-US" alt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el-G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l-GR" altLang="el-G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l-GR" altLang="el-GR" dirty="0"/>
                  <a:t>.</a:t>
                </a:r>
                <a:endParaRPr lang="en-US" altLang="el-GR" dirty="0"/>
              </a:p>
              <a:p>
                <a:pPr eaLnBrk="1" hangingPunct="1"/>
                <a:endParaRPr lang="en-US" altLang="el-GR" dirty="0"/>
              </a:p>
              <a:p>
                <a:pPr eaLnBrk="1" hangingPunct="1"/>
                <a:r>
                  <a:rPr lang="en-US" altLang="el-GR" b="1" dirty="0"/>
                  <a:t>It is exactly these models that we have used to explain the radio -- X-ray correlation</a:t>
                </a:r>
                <a:r>
                  <a:rPr lang="en-US" altLang="el-GR" dirty="0"/>
                  <a:t>.</a:t>
                </a:r>
                <a:endParaRPr lang="en-US" altLang="el-GR" b="1" dirty="0"/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0825" y="1484313"/>
                <a:ext cx="8893175" cy="5373687"/>
              </a:xfrm>
              <a:blipFill>
                <a:blip r:embed="rId4"/>
                <a:stretch>
                  <a:fillRect l="-571" t="-1179" r="-713" b="-70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28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C468-E139-0BD8-F3CF-5CB8839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47800"/>
          </a:xfrm>
        </p:spPr>
        <p:txBody>
          <a:bodyPr/>
          <a:lstStyle/>
          <a:p>
            <a:pPr algn="ctr"/>
            <a:r>
              <a:rPr lang="en-GR" dirty="0"/>
              <a:t>Schematic of the accretion flow</a:t>
            </a:r>
            <a:br>
              <a:rPr lang="en-GR" dirty="0"/>
            </a:br>
            <a:r>
              <a:rPr lang="en-GR" dirty="0"/>
              <a:t>and the jet (not to scale!)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B8CBC-298A-0056-30BE-48C56B10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74772" y="476167"/>
            <a:ext cx="5206252" cy="73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78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Remark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39" name="Rectangle 3"/>
              <p:cNvSpPr>
                <a:spLocks noGrp="1" noChangeArrowheads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l-GR" sz="2000" dirty="0"/>
                  <a:t>I find it amazing that this simple outflow model can explain </a:t>
                </a:r>
                <a:r>
                  <a:rPr lang="en-US" altLang="el-GR" sz="2000" b="1" dirty="0"/>
                  <a:t>quantitatively</a:t>
                </a:r>
                <a:r>
                  <a:rPr lang="en-US" altLang="el-GR" sz="2000" dirty="0"/>
                  <a:t> so many </a:t>
                </a:r>
                <a:r>
                  <a:rPr lang="en-US" altLang="el-GR" sz="2000" dirty="0">
                    <a:solidFill>
                      <a:srgbClr val="0066FF"/>
                    </a:solidFill>
                  </a:rPr>
                  <a:t>correlations</a:t>
                </a:r>
                <a:r>
                  <a:rPr lang="en-US" altLang="el-GR" sz="2000" dirty="0"/>
                  <a:t>.</a:t>
                </a:r>
              </a:p>
              <a:p>
                <a:pPr eaLnBrk="1" hangingPunct="1">
                  <a:defRPr/>
                </a:pPr>
                <a:endParaRPr lang="en-US" altLang="el-GR" sz="2000" dirty="0"/>
              </a:p>
              <a:p>
                <a:pPr eaLnBrk="1" hangingPunct="1">
                  <a:defRPr/>
                </a:pPr>
                <a:r>
                  <a:rPr lang="en-US" altLang="el-GR" sz="2000" dirty="0"/>
                  <a:t>The values of the parameters of the outflow are reasonable </a:t>
                </a:r>
                <a:r>
                  <a:rPr lang="en-US" altLang="el-GR" sz="2000" b="1" dirty="0"/>
                  <a:t>and the same for ALL the correlations</a:t>
                </a:r>
                <a:r>
                  <a:rPr lang="en-US" altLang="el-GR" sz="2000" dirty="0"/>
                  <a:t>!!</a:t>
                </a:r>
              </a:p>
              <a:p>
                <a:pPr eaLnBrk="1" hangingPunct="1">
                  <a:defRPr/>
                </a:pPr>
                <a:endParaRPr lang="en-US" altLang="el-GR" sz="2000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alt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altLang="el-GR" sz="2000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l-GR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≲1000</m:t>
                    </m:r>
                  </m:oMath>
                </a14:m>
                <a:endParaRPr lang="en-US" altLang="el-GR" sz="2000" dirty="0"/>
              </a:p>
              <a:p>
                <a:pPr eaLnBrk="1" hangingPunct="1">
                  <a:defRPr/>
                </a:pPr>
                <a:endParaRPr lang="en-US" altLang="el-GR" sz="2000" dirty="0"/>
              </a:p>
              <a:p>
                <a:pPr eaLnBrk="1" hangingPunct="1">
                  <a:defRPr/>
                </a:pPr>
                <a:r>
                  <a:rPr lang="en-US" altLang="el-GR" sz="2000" dirty="0"/>
                  <a:t>Remarkably,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el-GR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el-G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el-GR" sz="2000" dirty="0"/>
                  <a:t> in our models.  Scattering at the base of our outflows should produce polarization </a:t>
                </a:r>
                <a14:m>
                  <m:oMath xmlns:m="http://schemas.openxmlformats.org/officeDocument/2006/math">
                    <m:r>
                      <a:rPr lang="en-US" alt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el-GR" sz="2000" dirty="0"/>
                  <a:t> to the flow, </a:t>
                </a:r>
                <a:r>
                  <a:rPr lang="en-US" altLang="el-GR" sz="2000" b="1" dirty="0"/>
                  <a:t>as observed</a:t>
                </a:r>
                <a:r>
                  <a:rPr lang="en-US" altLang="el-GR" sz="2000" dirty="0"/>
                  <a:t>.</a:t>
                </a:r>
              </a:p>
              <a:p>
                <a:pPr eaLnBrk="1" hangingPunct="1">
                  <a:defRPr/>
                </a:pPr>
                <a:endParaRPr lang="en-US" altLang="el-GR" sz="2000" dirty="0"/>
              </a:p>
              <a:p>
                <a:pPr eaLnBrk="1" hangingPunct="1">
                  <a:defRPr/>
                </a:pPr>
                <a:r>
                  <a:rPr lang="en-US" altLang="el-GR" sz="2000" dirty="0"/>
                  <a:t>In addition, the outflow model </a:t>
                </a:r>
                <a:r>
                  <a:rPr lang="en-US" altLang="el-GR" sz="2000" b="1" dirty="0"/>
                  <a:t>predicts </a:t>
                </a:r>
                <a:r>
                  <a:rPr lang="en-US" altLang="el-GR" sz="2000" dirty="0"/>
                  <a:t>that the polarization vector will change as the source goes from the low hard state, to the hard state proper, and to the hard-intermediate state.</a:t>
                </a:r>
              </a:p>
            </p:txBody>
          </p:sp>
        </mc:Choice>
        <mc:Fallback xmlns="">
          <p:sp>
            <p:nvSpPr>
              <p:cNvPr id="244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250825" y="1412875"/>
                <a:ext cx="8893175" cy="5445125"/>
              </a:xfrm>
              <a:blipFill>
                <a:blip r:embed="rId3"/>
                <a:stretch>
                  <a:fillRect l="-143" t="-699" r="-128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37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0638"/>
            <a:ext cx="8893175" cy="14128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Final remark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12875"/>
            <a:ext cx="8893175" cy="54451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altLang="el-GR" sz="2400" dirty="0"/>
          </a:p>
          <a:p>
            <a:pPr eaLnBrk="1" hangingPunct="1">
              <a:defRPr/>
            </a:pPr>
            <a:r>
              <a:rPr lang="en-US" altLang="el-GR" sz="2400" dirty="0"/>
              <a:t>As the statistician George E. P. Box said, “</a:t>
            </a:r>
            <a:r>
              <a:rPr lang="en-US" altLang="el-GR" sz="2400" b="1" dirty="0"/>
              <a:t>all models are wrong, some are useful</a:t>
            </a:r>
            <a:r>
              <a:rPr lang="en-US" altLang="el-GR" sz="2400" dirty="0"/>
              <a:t>”.  </a:t>
            </a:r>
          </a:p>
          <a:p>
            <a:pPr eaLnBrk="1" hangingPunct="1">
              <a:defRPr/>
            </a:pPr>
            <a:endParaRPr lang="en-US" altLang="el-GR" sz="2400" dirty="0"/>
          </a:p>
          <a:p>
            <a:pPr eaLnBrk="1" hangingPunct="1">
              <a:defRPr/>
            </a:pPr>
            <a:r>
              <a:rPr lang="en-US" altLang="el-GR" sz="2400" dirty="0"/>
              <a:t>In my opinion, the outflow model seems to be useful.</a:t>
            </a:r>
          </a:p>
          <a:p>
            <a:pPr eaLnBrk="1" hangingPunct="1">
              <a:defRPr/>
            </a:pPr>
            <a:endParaRPr lang="en-US" altLang="el-GR" sz="2400" dirty="0"/>
          </a:p>
          <a:p>
            <a:pPr eaLnBrk="1" hangingPunct="1">
              <a:defRPr/>
            </a:pPr>
            <a:r>
              <a:rPr lang="en-US" altLang="el-GR" sz="2400" dirty="0"/>
              <a:t>Nothing more </a:t>
            </a:r>
            <a:r>
              <a:rPr lang="en-US" altLang="el-GR" sz="2400"/>
              <a:t>than this!</a:t>
            </a:r>
            <a:r>
              <a:rPr lang="el-GR" altLang="el-GR" sz="2400"/>
              <a:t> </a:t>
            </a:r>
            <a:endParaRPr lang="en-US" altLang="el-GR" sz="2400" dirty="0"/>
          </a:p>
          <a:p>
            <a:pPr eaLnBrk="1" hangingPunct="1">
              <a:defRPr/>
            </a:pPr>
            <a:endParaRPr lang="en-US" altLang="el-GR" sz="2400" dirty="0"/>
          </a:p>
          <a:p>
            <a:pPr marL="0" indent="0" eaLnBrk="1" hangingPunct="1">
              <a:buNone/>
              <a:defRPr/>
            </a:pPr>
            <a:r>
              <a:rPr lang="en-US" altLang="el-GR" sz="2400" dirty="0"/>
              <a:t>                                 </a:t>
            </a:r>
            <a:r>
              <a:rPr lang="en-US" altLang="el-GR" sz="3600" dirty="0"/>
              <a:t>THANKS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67152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800" dirty="0"/>
              <a:t> </a:t>
            </a: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Introduction (2/2)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000" b="1" dirty="0"/>
          </a:p>
          <a:p>
            <a:pPr eaLnBrk="1" hangingPunct="1"/>
            <a:r>
              <a:rPr lang="en-US" altLang="el-GR" sz="2000" dirty="0"/>
              <a:t>If the corona and the jet do “talk to each other”, we need to decipher their language.  As yet, we have not.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No doubt then that the well-known </a:t>
            </a:r>
            <a:r>
              <a:rPr lang="en-US" altLang="el-GR" sz="2000" dirty="0">
                <a:solidFill>
                  <a:srgbClr val="CC00CC"/>
                </a:solidFill>
              </a:rPr>
              <a:t>Radio – X-ray correlation </a:t>
            </a:r>
            <a:r>
              <a:rPr lang="en-US" altLang="el-GR" sz="2000" dirty="0"/>
              <a:t>in BHXRBs has not yet been explained, apart from a scaling relation (Heinz &amp; </a:t>
            </a:r>
            <a:r>
              <a:rPr lang="en-US" altLang="el-GR" sz="2000" dirty="0" err="1"/>
              <a:t>Sunyaev</a:t>
            </a:r>
            <a:r>
              <a:rPr lang="en-US" altLang="el-GR" sz="2000" dirty="0"/>
              <a:t> 2003; </a:t>
            </a:r>
            <a:r>
              <a:rPr lang="en-US" altLang="el-GR" sz="2000" dirty="0" err="1"/>
              <a:t>Merloni</a:t>
            </a:r>
            <a:r>
              <a:rPr lang="en-US" altLang="el-GR" sz="2000" dirty="0"/>
              <a:t>, Heinz, \&amp; di Matteo 2003).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For GX 339-4, the correlation is shown in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400532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800" dirty="0"/>
              <a:t> GX 339-4      </a:t>
            </a:r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Corbel et al. (2013)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dirty="0"/>
          </a:p>
        </p:txBody>
      </p:sp>
      <p:pic>
        <p:nvPicPr>
          <p:cNvPr id="2" name="New picture">
            <a:extLst>
              <a:ext uri="{FF2B5EF4-FFF2-40B4-BE49-F238E27FC236}">
                <a16:creationId xmlns:a16="http://schemas.microsoft.com/office/drawing/2014/main" id="{F973A7E5-3F65-237F-7CB1-03C4C12FA4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484312"/>
            <a:ext cx="7992888" cy="48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211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000" dirty="0"/>
              <a:t>Current status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l-GR" sz="2400" dirty="0"/>
          </a:p>
          <a:p>
            <a:pPr eaLnBrk="1" hangingPunct="1"/>
            <a:r>
              <a:rPr lang="en-US" altLang="el-GR" sz="2000" dirty="0"/>
              <a:t>In my opinion, there is no way to explain the Radio – X-ray correlation unless </a:t>
            </a:r>
            <a:r>
              <a:rPr lang="en-US" altLang="el-GR" sz="2000" b="1" dirty="0"/>
              <a:t>the same region emits both the hard X-rays and the radio waves</a:t>
            </a:r>
            <a:r>
              <a:rPr lang="en-US" altLang="el-GR" sz="2000" dirty="0"/>
              <a:t>.</a:t>
            </a:r>
          </a:p>
          <a:p>
            <a:pPr marL="0" indent="0" eaLnBrk="1" hangingPunct="1">
              <a:buNone/>
            </a:pPr>
            <a:endParaRPr lang="en-US" altLang="el-GR" sz="2000" dirty="0"/>
          </a:p>
          <a:p>
            <a:pPr eaLnBrk="1" hangingPunct="1"/>
            <a:r>
              <a:rPr lang="en-US" altLang="el-GR" sz="2000" dirty="0"/>
              <a:t>Then, the same electrons do the Comptonization and the synchrotron emission.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Even then, it is not obvious that the theoretical correlation will be the same as the observed one.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b="1" dirty="0"/>
              <a:t>Some </a:t>
            </a:r>
            <a:r>
              <a:rPr lang="en-US" altLang="el-GR" sz="2000" dirty="0"/>
              <a:t>correlation though</a:t>
            </a:r>
            <a:r>
              <a:rPr lang="en-US" altLang="el-GR" sz="2000" b="1" dirty="0"/>
              <a:t> is </a:t>
            </a:r>
            <a:r>
              <a:rPr lang="en-US" altLang="el-GR" sz="2000" dirty="0"/>
              <a:t>expected in such a case, and it should be investigated whether it is the correct one.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This is what I intend to do</a:t>
            </a:r>
            <a:r>
              <a:rPr lang="el-GR" altLang="el-GR" sz="2000" dirty="0"/>
              <a:t> </a:t>
            </a:r>
            <a:r>
              <a:rPr lang="en-US" altLang="el-GR" sz="2000" dirty="0"/>
              <a:t>here.</a:t>
            </a:r>
          </a:p>
        </p:txBody>
      </p:sp>
    </p:spTree>
    <p:extLst>
      <p:ext uri="{BB962C8B-B14F-4D97-AF65-F5344CB8AC3E}">
        <p14:creationId xmlns:p14="http://schemas.microsoft.com/office/powerpoint/2010/main" val="418476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9936"/>
            <a:ext cx="8893175" cy="1484313"/>
          </a:xfrm>
        </p:spPr>
        <p:txBody>
          <a:bodyPr/>
          <a:lstStyle/>
          <a:p>
            <a:pPr algn="ctr" eaLnBrk="1" hangingPunct="1"/>
            <a:r>
              <a:rPr lang="en-US" altLang="el-GR" sz="4800" dirty="0"/>
              <a:t> </a:t>
            </a:r>
            <a:endParaRPr lang="el-GR" altLang="el-GR" sz="40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484313"/>
            <a:ext cx="8893175" cy="5373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l-GR" sz="2400" dirty="0"/>
          </a:p>
          <a:p>
            <a:pPr eaLnBrk="1" hangingPunct="1"/>
            <a:r>
              <a:rPr lang="en-US" altLang="el-GR" sz="2000" dirty="0"/>
              <a:t>As I have already said, in BHXRBs, the</a:t>
            </a:r>
            <a:r>
              <a:rPr lang="en-US" altLang="el-GR" sz="2000" b="1" dirty="0"/>
              <a:t> hot inner flow</a:t>
            </a:r>
            <a:r>
              <a:rPr lang="en-US" altLang="el-GR" sz="2000" dirty="0"/>
              <a:t> is typically taken as the </a:t>
            </a:r>
            <a:r>
              <a:rPr lang="en-US" altLang="el-GR" sz="2000" dirty="0">
                <a:solidFill>
                  <a:srgbClr val="FF0000"/>
                </a:solidFill>
              </a:rPr>
              <a:t>corona</a:t>
            </a:r>
            <a:r>
              <a:rPr lang="en-US" altLang="el-GR" sz="2000" dirty="0"/>
              <a:t>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However, an </a:t>
            </a:r>
            <a:r>
              <a:rPr lang="en-US" altLang="el-GR" sz="2000" b="1" dirty="0"/>
              <a:t>outflow</a:t>
            </a:r>
            <a:r>
              <a:rPr lang="en-US" altLang="el-GR" sz="2000" dirty="0"/>
              <a:t> </a:t>
            </a:r>
            <a:r>
              <a:rPr lang="en-US" altLang="el-GR" sz="2000" b="1" dirty="0"/>
              <a:t>MUST</a:t>
            </a:r>
            <a:r>
              <a:rPr lang="en-US" altLang="el-GR" sz="2000" dirty="0"/>
              <a:t> emanate from the </a:t>
            </a:r>
            <a:r>
              <a:rPr lang="en-US" altLang="el-GR" sz="2000" b="1" dirty="0"/>
              <a:t>hot inner flow</a:t>
            </a:r>
            <a:r>
              <a:rPr lang="en-US" altLang="el-GR" sz="2000" dirty="0"/>
              <a:t> (Blandford &amp; Begelman 1999) and </a:t>
            </a:r>
            <a:r>
              <a:rPr lang="en-US" altLang="el-GR" sz="2000" dirty="0">
                <a:solidFill>
                  <a:srgbClr val="0066FF"/>
                </a:solidFill>
              </a:rPr>
              <a:t>there is no boundary between the two</a:t>
            </a:r>
            <a:r>
              <a:rPr lang="en-US" altLang="el-GR" sz="2000" dirty="0"/>
              <a:t> (next slide).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Our community has, unfortunately, not paid proper attention to this fact.</a:t>
            </a:r>
          </a:p>
          <a:p>
            <a:pPr eaLnBrk="1" hangingPunct="1"/>
            <a:endParaRPr lang="en-US" altLang="el-GR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2301FD-EBD8-60A6-5280-1A98A8A4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0"/>
            <a:ext cx="88931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US" altLang="el-GR" sz="4800" kern="0" dirty="0"/>
              <a:t> </a:t>
            </a:r>
            <a:r>
              <a:rPr lang="en-US" altLang="el-GR" sz="4000" kern="0" dirty="0">
                <a:latin typeface="Arial" panose="020B0604020202020204" pitchFamily="34" charset="0"/>
                <a:cs typeface="Arial" panose="020B0604020202020204" pitchFamily="34" charset="0"/>
              </a:rPr>
              <a:t>The outflow model</a:t>
            </a:r>
            <a:endParaRPr lang="el-GR" altLang="el-GR" sz="4000" kern="0" dirty="0"/>
          </a:p>
        </p:txBody>
      </p:sp>
    </p:spTree>
    <p:extLst>
      <p:ext uri="{BB962C8B-B14F-4D97-AF65-F5344CB8AC3E}">
        <p14:creationId xmlns:p14="http://schemas.microsoft.com/office/powerpoint/2010/main" val="1295577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C468-E139-0BD8-F3CF-5CB8839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47800"/>
          </a:xfrm>
        </p:spPr>
        <p:txBody>
          <a:bodyPr/>
          <a:lstStyle/>
          <a:p>
            <a:pPr algn="ctr"/>
            <a:r>
              <a:rPr lang="en-GR" dirty="0"/>
              <a:t>Schematic of the accretion flow, the jet,</a:t>
            </a:r>
            <a:br>
              <a:rPr lang="en-GR" dirty="0"/>
            </a:br>
            <a:r>
              <a:rPr lang="en-GR" dirty="0"/>
              <a:t>and the outflow (not to scale!)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B8F32-AE7B-D524-ECD7-90FF7B92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62020" y="351284"/>
            <a:ext cx="5388305" cy="76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412776"/>
          </a:xfrm>
        </p:spPr>
        <p:txBody>
          <a:bodyPr/>
          <a:lstStyle/>
          <a:p>
            <a:pPr algn="ctr" eaLnBrk="1" hangingPunct="1"/>
            <a:r>
              <a:rPr lang="en-US" altLang="el-GR" sz="4000" dirty="0">
                <a:latin typeface="Arial" panose="020B0604020202020204" pitchFamily="34" charset="0"/>
                <a:cs typeface="Arial" panose="020B0604020202020204" pitchFamily="34" charset="0"/>
              </a:rPr>
              <a:t>The outflow model</a:t>
            </a:r>
            <a:endParaRPr lang="el-GR" altLang="el-G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1484784"/>
            <a:ext cx="8892480" cy="5373216"/>
          </a:xfrm>
        </p:spPr>
        <p:txBody>
          <a:bodyPr/>
          <a:lstStyle/>
          <a:p>
            <a:pPr eaLnBrk="1" hangingPunct="1"/>
            <a:r>
              <a:rPr lang="en-US" altLang="el-GR" sz="2000" dirty="0"/>
              <a:t>Thus, if Compton up-scattering occurs in the hot inner flow, it will continue in the outflow. It is inevitable!!!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In other words, </a:t>
            </a:r>
            <a:r>
              <a:rPr lang="en-US" altLang="el-GR" sz="2000" b="1" dirty="0"/>
              <a:t>the corona is really the whole outflow</a:t>
            </a:r>
            <a:r>
              <a:rPr lang="en-US" altLang="el-GR" sz="2000" dirty="0"/>
              <a:t>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The outflow is typically larger in size (vertically) than the hot inner flow, so one can have </a:t>
            </a:r>
            <a:r>
              <a:rPr lang="en-US" altLang="el-GR" sz="2000" b="1" dirty="0"/>
              <a:t>large time lags due to Comptonization</a:t>
            </a:r>
            <a:r>
              <a:rPr lang="en-US" altLang="el-GR" sz="2000" dirty="0"/>
              <a:t>.  Time lag means that the </a:t>
            </a:r>
            <a:r>
              <a:rPr lang="en-US" altLang="el-GR" sz="2000" dirty="0">
                <a:solidFill>
                  <a:srgbClr val="0066FF"/>
                </a:solidFill>
              </a:rPr>
              <a:t>hard</a:t>
            </a:r>
            <a:r>
              <a:rPr lang="en-US" altLang="el-GR" sz="2000" dirty="0"/>
              <a:t> photons come to the observer </a:t>
            </a:r>
            <a:r>
              <a:rPr lang="en-US" altLang="el-GR" sz="2000" b="1" dirty="0"/>
              <a:t>later </a:t>
            </a:r>
            <a:r>
              <a:rPr lang="en-US" altLang="el-GR" sz="2000" dirty="0"/>
              <a:t>than the </a:t>
            </a:r>
            <a:r>
              <a:rPr lang="en-US" altLang="el-GR" sz="2000" dirty="0">
                <a:solidFill>
                  <a:srgbClr val="FF0000"/>
                </a:solidFill>
              </a:rPr>
              <a:t>soft</a:t>
            </a:r>
            <a:r>
              <a:rPr lang="en-US" altLang="el-GR" sz="2000" dirty="0"/>
              <a:t> ones.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This is because the harder photons have scattered more times than the softer ones, so they are delayed.</a:t>
            </a:r>
          </a:p>
          <a:p>
            <a:pPr eaLnBrk="1" hangingPunct="1"/>
            <a:endParaRPr lang="en-US" altLang="el-GR" sz="2000" dirty="0"/>
          </a:p>
          <a:p>
            <a:pPr eaLnBrk="1" hangingPunct="1"/>
            <a:r>
              <a:rPr lang="en-US" altLang="el-GR" sz="2000" dirty="0"/>
              <a:t>Our community is allergic to Comptonization as the cause of time lags, but please wait till the end.</a:t>
            </a:r>
          </a:p>
          <a:p>
            <a:pPr eaLnBrk="1" hangingPunct="1"/>
            <a:endParaRPr lang="en-US" altLang="el-GR" sz="2000" dirty="0"/>
          </a:p>
          <a:p>
            <a:pPr marL="0" indent="0" eaLnBrk="1" hangingPunct="1">
              <a:buNone/>
            </a:pPr>
            <a:endParaRPr lang="en-US" altLang="el-GR" sz="2000" dirty="0"/>
          </a:p>
          <a:p>
            <a:pPr eaLnBrk="1" hangingPunct="1"/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44873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theme/theme1.xml><?xml version="1.0" encoding="utf-8"?>
<a:theme xmlns:a="http://schemas.openxmlformats.org/drawingml/2006/main" name="Επίπεδο">
  <a:themeElements>
    <a:clrScheme name="Επίπεδο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Επίπεδο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Επίπεδο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Επίπεδο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Επίπεδο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22319</TotalTime>
  <Words>1420</Words>
  <Application>Microsoft Macintosh PowerPoint</Application>
  <PresentationFormat>On-screen Show (4:3)</PresentationFormat>
  <Paragraphs>200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Cambria Math</vt:lpstr>
      <vt:lpstr>Garamond</vt:lpstr>
      <vt:lpstr>Lucida Grande</vt:lpstr>
      <vt:lpstr>Times New Roman</vt:lpstr>
      <vt:lpstr>Verdana</vt:lpstr>
      <vt:lpstr>Wingdings</vt:lpstr>
      <vt:lpstr>Επίπεδο</vt:lpstr>
      <vt:lpstr> A quantitative explanation  of the Radio – X-ray correlation in BHXRBs</vt:lpstr>
      <vt:lpstr> Introduction (1/2)</vt:lpstr>
      <vt:lpstr>Schematic of the accretion flow and the jet (not to scale!)</vt:lpstr>
      <vt:lpstr> Introduction (2/2)</vt:lpstr>
      <vt:lpstr> GX 339-4      Corbel et al. (2013)</vt:lpstr>
      <vt:lpstr>Current status</vt:lpstr>
      <vt:lpstr> </vt:lpstr>
      <vt:lpstr>Schematic of the accretion flow, the jet, and the outflow (not to scale!)</vt:lpstr>
      <vt:lpstr>The outflow model</vt:lpstr>
      <vt:lpstr>Radio – X-ray correlation in BHXRBs </vt:lpstr>
      <vt:lpstr>Observations </vt:lpstr>
      <vt:lpstr>Observations:  F_x - Γ for GX 339-4, in the hard and hard intermediate states</vt:lpstr>
      <vt:lpstr>Model </vt:lpstr>
      <vt:lpstr>Model: F_radio – Γ for GX 339-4 in the hard and hard-intermediate states </vt:lpstr>
      <vt:lpstr> </vt:lpstr>
      <vt:lpstr>Last step </vt:lpstr>
      <vt:lpstr>F_radio   vs.   F_x Solid line:  Corbel et al. (2013) </vt:lpstr>
      <vt:lpstr>Prediction</vt:lpstr>
      <vt:lpstr>Let’s look at the above from an  observer’s point of view</vt:lpstr>
      <vt:lpstr>Correlation demanded by the observations</vt:lpstr>
      <vt:lpstr>Remark</vt:lpstr>
      <vt:lpstr> Time lags as a function of Fourier frequency</vt:lpstr>
      <vt:lpstr>Time lag vs Fourier frequency for Cyg X-1 t_lag~ν^(-0.8) (Pottschmidt et al. 2000)</vt:lpstr>
      <vt:lpstr>Explanation. Compton scattering acts like a filter.</vt:lpstr>
      <vt:lpstr>Schematic picture of the hot outflow  </vt:lpstr>
      <vt:lpstr>Our hot outflow model reproduces the result that t_lag~ν^(-0.8)  (Reig, Kylafis, Giannios 2003)</vt:lpstr>
      <vt:lpstr>Other correlations</vt:lpstr>
      <vt:lpstr> Kylafis &amp; Reig (2018)</vt:lpstr>
      <vt:lpstr>Explanation of the t_lag  - Γ correlation</vt:lpstr>
      <vt:lpstr>                     Remark</vt:lpstr>
      <vt:lpstr>Final remark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and timing properties of black-hole X-ray binaries</dc:title>
  <dc:creator>USER</dc:creator>
  <cp:lastModifiedBy>Nick D. Kylafis</cp:lastModifiedBy>
  <cp:revision>759</cp:revision>
  <dcterms:created xsi:type="dcterms:W3CDTF">2004-08-24T13:26:31Z</dcterms:created>
  <dcterms:modified xsi:type="dcterms:W3CDTF">2023-06-15T11:25:19Z</dcterms:modified>
</cp:coreProperties>
</file>