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55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2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87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3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95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08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2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1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49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9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F2DD-884B-40B2-BCF6-1E44C17F41E3}" type="datetimeFigureOut">
              <a:rPr lang="en-AU" smtClean="0"/>
              <a:t>2019-02-28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9B95-D170-4197-8223-A945C538F5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59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Doug’s Aha Moment on Conjugate Match Beamforming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Doug Hayman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3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projection?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543175" cy="3724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0524" y="2411603"/>
                <a:ext cx="3927709" cy="17401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m:rPr>
                          <m:nor/>
                        </m:rPr>
                        <a:rPr lang="en-US" altLang="en-US" b="1">
                          <a:cs typeface="Arial" panose="020B0604020202020204" pitchFamily="34" charset="0"/>
                        </a:rPr>
                        <m:t>•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dirty="0" smtClean="0">
                    <a:latin typeface="Cambria Math" panose="02040503050406030204" pitchFamily="18" charset="0"/>
                  </a:rPr>
                  <a:t>is maximized when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AU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AU" dirty="0" smtClean="0">
                    <a:latin typeface="Cambria Math" panose="02040503050406030204" pitchFamily="18" charset="0"/>
                  </a:rPr>
                  <a:t> are aligned</a:t>
                </a:r>
                <a:endParaRPr lang="en-AU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AU" i="1" dirty="0" smtClean="0">
                  <a:latin typeface="Cambria Math" panose="02040503050406030204" pitchFamily="18" charset="0"/>
                </a:endParaRPr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0524" y="2411603"/>
                <a:ext cx="3927709" cy="1740117"/>
              </a:xfrm>
              <a:blipFill rotWithShape="0">
                <a:blip r:embed="rId3"/>
                <a:stretch>
                  <a:fillRect l="-32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3027840" y="1302405"/>
            <a:ext cx="6655615" cy="5260320"/>
            <a:chOff x="3027840" y="1302405"/>
            <a:chExt cx="6655615" cy="5260320"/>
          </a:xfrm>
        </p:grpSpPr>
        <p:cxnSp>
          <p:nvCxnSpPr>
            <p:cNvPr id="10" name="Straight Arrow Connector 9"/>
            <p:cNvCxnSpPr>
              <a:endCxn id="11" idx="2"/>
            </p:cNvCxnSpPr>
            <p:nvPr/>
          </p:nvCxnSpPr>
          <p:spPr>
            <a:xfrm flipV="1">
              <a:off x="5763485" y="1825625"/>
              <a:ext cx="0" cy="473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3027840" y="1302405"/>
              <a:ext cx="6655615" cy="4924918"/>
              <a:chOff x="3027840" y="1302405"/>
              <a:chExt cx="6655615" cy="4924918"/>
            </a:xfrm>
          </p:grpSpPr>
          <p:cxnSp>
            <p:nvCxnSpPr>
              <p:cNvPr id="9" name="Straight Connector 8"/>
              <p:cNvCxnSpPr>
                <a:endCxn id="13" idx="1"/>
              </p:cNvCxnSpPr>
              <p:nvPr/>
            </p:nvCxnSpPr>
            <p:spPr>
              <a:xfrm>
                <a:off x="3895725" y="4280543"/>
                <a:ext cx="5309714" cy="3964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524477" y="1302405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/>
                  <a:t>a</a:t>
                </a:r>
                <a:r>
                  <a:rPr lang="en-AU" sz="2800" baseline="-25000" dirty="0" smtClean="0"/>
                  <a:t>2</a:t>
                </a:r>
                <a:endParaRPr lang="en-AU" sz="2800" baseline="-250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763488" y="2340769"/>
                <a:ext cx="372993" cy="192527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205439" y="4022897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 smtClean="0"/>
                  <a:t>a</a:t>
                </a:r>
                <a:r>
                  <a:rPr lang="en-AU" sz="2800" baseline="-25000" dirty="0" smtClean="0"/>
                  <a:t>1</a:t>
                </a:r>
                <a:endParaRPr lang="en-AU" sz="2800" baseline="-250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3027840" y="5666754"/>
                    <a:ext cx="15445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‖"/>
                              <m:endChr m:val="‖"/>
                              <m:ctrl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AU" sz="2800" dirty="0"/>
                  </a:p>
                </p:txBody>
              </p:sp>
            </mc:Choice>
            <mc:Fallback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7840" y="5666754"/>
                    <a:ext cx="1544590" cy="5232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/>
              <p:cNvSpPr/>
              <p:nvPr/>
            </p:nvSpPr>
            <p:spPr>
              <a:xfrm>
                <a:off x="3802203" y="2304751"/>
                <a:ext cx="3922572" cy="39225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5763487" y="2087235"/>
                <a:ext cx="2969452" cy="21788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8732939" y="1825625"/>
                    <a:ext cx="35939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oMath>
                      </m:oMathPara>
                    </a14:m>
                    <a:endParaRPr lang="en-AU" b="1" dirty="0"/>
                  </a:p>
                </p:txBody>
              </p:sp>
            </mc:Choice>
            <mc:Fallback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2939" y="1825625"/>
                    <a:ext cx="359394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>
              <a:xfrm flipV="1">
                <a:off x="5763486" y="3421856"/>
                <a:ext cx="1146902" cy="844185"/>
              </a:xfrm>
              <a:prstGeom prst="straightConnector1">
                <a:avLst/>
              </a:prstGeom>
              <a:ln>
                <a:solidFill>
                  <a:schemeClr val="accent2">
                    <a:alpha val="59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136481" y="2340769"/>
                <a:ext cx="773907" cy="10810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Rectangle 40"/>
                  <p:cNvSpPr/>
                  <p:nvPr/>
                </p:nvSpPr>
                <p:spPr>
                  <a:xfrm rot="19332609">
                    <a:off x="5932723" y="3716316"/>
                    <a:ext cx="11665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‖"/>
                              <m:endChr m:val="‖"/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func>
                            <m:funcPr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332609">
                    <a:off x="5932723" y="3716316"/>
                    <a:ext cx="116653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Arc 41"/>
              <p:cNvSpPr/>
              <p:nvPr/>
            </p:nvSpPr>
            <p:spPr>
              <a:xfrm>
                <a:off x="5247730" y="3750281"/>
                <a:ext cx="1031512" cy="1031512"/>
              </a:xfrm>
              <a:prstGeom prst="arc">
                <a:avLst>
                  <a:gd name="adj1" fmla="val 16839355"/>
                  <a:gd name="adj2" fmla="val 19381028"/>
                </a:avLst>
              </a:prstGeom>
              <a:ln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5893428" y="3481814"/>
                    <a:ext cx="37414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3428" y="3481814"/>
                    <a:ext cx="374140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46"/>
                <p:cNvSpPr/>
                <p:nvPr/>
              </p:nvSpPr>
              <p:spPr>
                <a:xfrm>
                  <a:off x="6026944" y="1985148"/>
                  <a:ext cx="386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AU" dirty="0"/>
                </a:p>
              </p:txBody>
            </p:sp>
          </mc:Choice>
          <mc:Fallback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944" y="1985148"/>
                  <a:ext cx="38664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8271882" y="4584355"/>
                <a:ext cx="1467388" cy="774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A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882" y="4584355"/>
                <a:ext cx="1467388" cy="7743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8271882" y="5454017"/>
                <a:ext cx="1709699" cy="869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A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A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U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882" y="5454017"/>
                <a:ext cx="1709699" cy="8696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 it all together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Recall phases were made equal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den>
                    </m:f>
                    <m:r>
                      <a:rPr lang="en-AU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A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den>
                    </m:f>
                  </m:oMath>
                </a14:m>
                <a:endParaRPr lang="en-AU" dirty="0" smtClean="0"/>
              </a:p>
              <a:p>
                <a:r>
                  <a:rPr lang="en-AU" dirty="0" smtClean="0"/>
                  <a:t>Or compactly</a:t>
                </a:r>
              </a:p>
              <a:p>
                <a:endParaRPr lang="en-AU" dirty="0"/>
              </a:p>
              <a:p>
                <a:endParaRPr lang="en-AU" dirty="0" smtClean="0"/>
              </a:p>
              <a:p>
                <a:r>
                  <a:rPr lang="en-AU" dirty="0" smtClean="0"/>
                  <a:t>And</a:t>
                </a:r>
                <a:endParaRPr lang="en-AU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733173" y="3323133"/>
                <a:ext cx="1814856" cy="10271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AU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73" y="3323133"/>
                <a:ext cx="1814856" cy="10271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18748" y="4980483"/>
                <a:ext cx="4153638" cy="11414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AU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AU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m:rPr>
                              <m:nor/>
                            </m:rPr>
                            <a:rPr lang="en-AU" sz="2800" dirty="0"/>
                            <m:t> 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AU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AU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AU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48" y="4980483"/>
                <a:ext cx="4153638" cy="1141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</a:t>
            </a:r>
            <a:r>
              <a:rPr lang="en-AU" smtClean="0"/>
              <a:t>beamformers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245235" cy="47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Phasors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91" y="523619"/>
            <a:ext cx="2967184" cy="5853076"/>
          </a:xfrm>
        </p:spPr>
      </p:pic>
      <p:sp>
        <p:nvSpPr>
          <p:cNvPr id="6" name="Rectangle 5"/>
          <p:cNvSpPr/>
          <p:nvPr/>
        </p:nvSpPr>
        <p:spPr>
          <a:xfrm>
            <a:off x="838200" y="5630943"/>
            <a:ext cx="22554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/>
              <a:t>By McFadden, Strauss Eddy &amp; Irwin for </a:t>
            </a:r>
            <a:r>
              <a:rPr lang="en-AU" sz="900" dirty="0" err="1" smtClean="0"/>
              <a:t>Desilu</a:t>
            </a:r>
            <a:r>
              <a:rPr lang="en-AU" sz="900" dirty="0" smtClean="0"/>
              <a:t> Productions - eBay </a:t>
            </a:r>
            <a:r>
              <a:rPr lang="en-AU" sz="900" dirty="0" err="1" smtClean="0"/>
              <a:t>itemphoto</a:t>
            </a:r>
            <a:r>
              <a:rPr lang="en-AU" sz="900" dirty="0" smtClean="0"/>
              <a:t> </a:t>
            </a:r>
            <a:r>
              <a:rPr lang="en-AU" sz="900" dirty="0" err="1" smtClean="0"/>
              <a:t>frontphoto</a:t>
            </a:r>
            <a:r>
              <a:rPr lang="en-AU" sz="900" dirty="0" smtClean="0"/>
              <a:t> back, Public Domain, https://commons.wikimedia.org/w/index.php?curid=20656372</a:t>
            </a:r>
            <a:endParaRPr lang="en-AU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1233"/>
            <a:ext cx="2600459" cy="36162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12124" y="1381663"/>
            <a:ext cx="3163414" cy="3653976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89183" y="6280919"/>
            <a:ext cx="280974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 smtClean="0"/>
              <a:t>By </a:t>
            </a:r>
            <a:r>
              <a:rPr lang="en-AU" sz="1050" dirty="0" err="1" smtClean="0"/>
              <a:t>Gonfer</a:t>
            </a:r>
            <a:r>
              <a:rPr lang="en-AU" sz="1050" dirty="0" smtClean="0"/>
              <a:t> at English Wikipedia, CC BY-SA 3.0, https://commons.wikimedia.org/w/index.php?curid=11313700</a:t>
            </a:r>
            <a:endParaRPr lang="en-AU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457324"/>
            <a:ext cx="2948434" cy="3931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6783" y="5762366"/>
            <a:ext cx="227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www.netanimations.net/Reflections-in-water-animated-gifs.htm</a:t>
            </a:r>
          </a:p>
        </p:txBody>
      </p:sp>
    </p:spTree>
    <p:extLst>
      <p:ext uri="{BB962C8B-B14F-4D97-AF65-F5344CB8AC3E}">
        <p14:creationId xmlns:p14="http://schemas.microsoft.com/office/powerpoint/2010/main" val="3817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Phasors 2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85455" y="4045527"/>
            <a:ext cx="2881745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0" idx="2"/>
          </p:cNvCxnSpPr>
          <p:nvPr/>
        </p:nvCxnSpPr>
        <p:spPr>
          <a:xfrm flipV="1">
            <a:off x="2729345" y="2029242"/>
            <a:ext cx="67326" cy="348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3804699"/>
            <a:ext cx="55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Re</a:t>
            </a:r>
            <a:endParaRPr lang="en-A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985" y="1506022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Im</a:t>
            </a:r>
            <a:endParaRPr lang="en-AU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29345" y="2618509"/>
            <a:ext cx="942110" cy="1447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1923502" y="3239685"/>
            <a:ext cx="1611684" cy="1611684"/>
          </a:xfrm>
          <a:prstGeom prst="arc">
            <a:avLst>
              <a:gd name="adj1" fmla="val 18219092"/>
              <a:gd name="adj2" fmla="val 0"/>
            </a:avLst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060407" y="988605"/>
                <a:ext cx="5448671" cy="777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sz="44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400" i="1">
                              <a:latin typeface="Cambria Math" panose="02040503050406030204" pitchFamily="18" charset="0"/>
                            </a:rPr>
                            <m:t>𝑌</m:t>
                          </m:r>
                          <m:sSup>
                            <m:sSupPr>
                              <m:ctrlPr>
                                <a:rPr lang="en-AU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AU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4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4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07" y="988605"/>
                <a:ext cx="5448671" cy="7773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77854" y="3391143"/>
                <a:ext cx="5193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54" y="3391143"/>
                <a:ext cx="51937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96817" y="2844409"/>
                <a:ext cx="491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17" y="2844409"/>
                <a:ext cx="49160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952108" y="3695275"/>
                <a:ext cx="2472022" cy="7032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4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AU" sz="4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3695275"/>
                <a:ext cx="2472022" cy="7032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952108" y="2314168"/>
                <a:ext cx="5556970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𝑌</m:t>
                      </m:r>
                      <m:func>
                        <m:funcPr>
                          <m:ctrlPr>
                            <a:rPr lang="en-AU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4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AU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4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AU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AU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AU" sz="4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AU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2314168"/>
                <a:ext cx="5556970" cy="7305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03" y="596117"/>
            <a:ext cx="10664242" cy="5675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0450" y="3028950"/>
            <a:ext cx="4476750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49450" y="3105477"/>
                <a:ext cx="41376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Sup>
                        <m:sSub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AU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50" y="3105477"/>
                <a:ext cx="4137671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Two element beamformer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25007" y="1690688"/>
                <a:ext cx="5566717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AU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7" y="1690688"/>
                <a:ext cx="5566717" cy="588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43425" y="5848350"/>
            <a:ext cx="32002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By </a:t>
            </a:r>
            <a:r>
              <a:rPr lang="en-AU" sz="1100" dirty="0" err="1"/>
              <a:t>Gonfer</a:t>
            </a:r>
            <a:r>
              <a:rPr lang="en-AU" sz="1100" dirty="0"/>
              <a:t> - </a:t>
            </a:r>
            <a:r>
              <a:rPr lang="en-AU" sz="1100" dirty="0" err="1"/>
              <a:t>en</a:t>
            </a:r>
            <a:r>
              <a:rPr lang="en-AU" sz="1100" dirty="0"/>
              <a:t> </a:t>
            </a:r>
            <a:r>
              <a:rPr lang="en-AU" sz="1100" dirty="0" err="1"/>
              <a:t>wikipedia</a:t>
            </a:r>
            <a:r>
              <a:rPr lang="en-AU" sz="1100" dirty="0"/>
              <a:t>, CC BY-SA 3.0, https://commons.wikimedia.org/w/index.php?curid=7026837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607740"/>
            <a:ext cx="2857500" cy="5648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25007" y="2435073"/>
                <a:ext cx="6088077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                 +</m:t>
                      </m:r>
                      <m:func>
                        <m:func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AU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7" y="2435073"/>
                <a:ext cx="6088077" cy="588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4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Maximize response to desired signal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3175"/>
            <a:ext cx="10515600" cy="3609272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Weights </a:t>
            </a:r>
            <a:r>
              <a:rPr lang="en-AU" dirty="0" smtClean="0"/>
              <a:t>need a constraint</a:t>
            </a:r>
          </a:p>
          <a:p>
            <a:pPr lvl="1"/>
            <a:r>
              <a:rPr lang="en-AU" dirty="0" smtClean="0"/>
              <a:t>Limit on total power into next stage</a:t>
            </a:r>
          </a:p>
          <a:p>
            <a:pPr lvl="1"/>
            <a:r>
              <a:rPr lang="en-AU" dirty="0" smtClean="0"/>
              <a:t>Most cases gain increases also increase noise</a:t>
            </a:r>
          </a:p>
          <a:p>
            <a:r>
              <a:rPr lang="en-AU" dirty="0" smtClean="0"/>
              <a:t>Zero added power</a:t>
            </a:r>
            <a:endParaRPr lang="en-AU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51085" y="1816130"/>
            <a:ext cx="3352799" cy="3908997"/>
            <a:chOff x="7751085" y="1816130"/>
            <a:chExt cx="3352799" cy="390899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751085" y="4256542"/>
              <a:ext cx="2881745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endCxn id="7" idx="2"/>
            </p:cNvCxnSpPr>
            <p:nvPr/>
          </p:nvCxnSpPr>
          <p:spPr>
            <a:xfrm flipH="1" flipV="1">
              <a:off x="9094974" y="2339350"/>
              <a:ext cx="1" cy="3385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855966" y="1816130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a</a:t>
              </a:r>
              <a:r>
                <a:rPr lang="en-AU" sz="2800" baseline="-25000" dirty="0" smtClean="0"/>
                <a:t>2</a:t>
              </a:r>
              <a:endParaRPr lang="en-AU" sz="2800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9094975" y="3315763"/>
              <a:ext cx="341566" cy="9615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625868" y="4015714"/>
              <a:ext cx="478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800" dirty="0" smtClean="0"/>
                <a:t>a</a:t>
              </a:r>
              <a:r>
                <a:rPr lang="en-AU" sz="2800" baseline="-25000" dirty="0" smtClean="0"/>
                <a:t>1</a:t>
              </a:r>
              <a:endParaRPr lang="en-AU" sz="28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333982" y="2815224"/>
                  <a:ext cx="159588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AU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982" y="2815224"/>
                  <a:ext cx="1595885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8092651" y="3254219"/>
              <a:ext cx="2004646" cy="2004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12288" y="4851622"/>
                <a:ext cx="606967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Sup>
                          <m:sSub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8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AU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rad>
                  </m:oMath>
                </a14:m>
                <a:r>
                  <a:rPr lang="en-AU" sz="2800" dirty="0" smtClean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88" y="4851622"/>
                <a:ext cx="6069675" cy="616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94010" y="1600490"/>
                <a:ext cx="5566717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AU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0" y="1600490"/>
                <a:ext cx="5566717" cy="588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94010" y="2344875"/>
                <a:ext cx="6088077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                 +</m:t>
                      </m:r>
                      <m:func>
                        <m:func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AU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AU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AU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10" y="2344875"/>
                <a:ext cx="6088077" cy="5880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7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Phase relationship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1562900"/>
                <a:ext cx="4798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2900"/>
                <a:ext cx="479875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181584" y="4045527"/>
            <a:ext cx="4890671" cy="2078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2"/>
          </p:cNvCxnSpPr>
          <p:nvPr/>
        </p:nvCxnSpPr>
        <p:spPr>
          <a:xfrm flipV="1">
            <a:off x="6525474" y="2029242"/>
            <a:ext cx="67326" cy="348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72255" y="3771676"/>
            <a:ext cx="55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Re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312114" y="1506022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Im</a:t>
            </a:r>
            <a:endParaRPr lang="en-AU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59137" y="2618509"/>
            <a:ext cx="908447" cy="14374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07400" y="3156036"/>
                <a:ext cx="10427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400" y="3156036"/>
                <a:ext cx="104272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467584" y="2646218"/>
            <a:ext cx="1898089" cy="1978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90113" y="3144773"/>
                <a:ext cx="10509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13" y="3144773"/>
                <a:ext cx="10509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6559137" y="4055918"/>
            <a:ext cx="2781969" cy="56870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26919" y="4170880"/>
                <a:ext cx="438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919" y="4170880"/>
                <a:ext cx="4389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88463"/>
                <a:ext cx="4343384" cy="3288499"/>
              </a:xfrm>
            </p:spPr>
            <p:txBody>
              <a:bodyPr/>
              <a:lstStyle/>
              <a:p>
                <a:r>
                  <a:rPr lang="en-AU" dirty="0" smtClean="0"/>
                  <a:t>To maximize S make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 smtClean="0"/>
                  <a:t> all align with real axis.</a:t>
                </a:r>
                <a:endParaRPr lang="en-AU" i="1" dirty="0" smtClean="0">
                  <a:latin typeface="Cambria Math" panose="02040503050406030204" pitchFamily="18" charset="0"/>
                </a:endParaRPr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88463"/>
                <a:ext cx="4343384" cy="3288499"/>
              </a:xfrm>
              <a:blipFill rotWithShape="0">
                <a:blip r:embed="rId6"/>
                <a:stretch>
                  <a:fillRect l="-2528" t="-31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Phase relationship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98271" y="4509985"/>
            <a:ext cx="7039443" cy="29913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42161" y="2493700"/>
            <a:ext cx="67326" cy="348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5399" y="4269157"/>
            <a:ext cx="551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Re</a:t>
            </a:r>
            <a:endParaRPr lang="en-A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8801" y="1970480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 smtClean="0"/>
              <a:t>Im</a:t>
            </a:r>
            <a:endParaRPr lang="en-AU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75824" y="4520377"/>
            <a:ext cx="1897972" cy="19521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520549" y="3891325"/>
                <a:ext cx="10427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49" y="3891325"/>
                <a:ext cx="104272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4035864" y="4520377"/>
            <a:ext cx="2785850" cy="1952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71946" y="3939045"/>
                <a:ext cx="10509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946" y="3939045"/>
                <a:ext cx="10509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2192462" y="4520377"/>
            <a:ext cx="4629252" cy="19521"/>
          </a:xfrm>
          <a:prstGeom prst="straightConnector1">
            <a:avLst/>
          </a:prstGeom>
          <a:ln w="142875">
            <a:solidFill>
              <a:schemeClr val="accent2">
                <a:lumMod val="50000"/>
                <a:alpha val="3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243606" y="4635338"/>
                <a:ext cx="4389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6" y="4635338"/>
                <a:ext cx="43890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124810" y="1967740"/>
                <a:ext cx="1940018" cy="610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10" y="1967740"/>
                <a:ext cx="1940018" cy="6102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124810" y="2746550"/>
                <a:ext cx="1940018" cy="610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10" y="2746550"/>
                <a:ext cx="1940018" cy="610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32776" y="1825625"/>
            <a:ext cx="4221024" cy="4351338"/>
          </a:xfrm>
        </p:spPr>
        <p:txBody>
          <a:bodyPr/>
          <a:lstStyle/>
          <a:p>
            <a:r>
              <a:rPr lang="en-AU" dirty="0" smtClean="0">
                <a:latin typeface="Cambria Math" panose="02040503050406030204" pitchFamily="18" charset="0"/>
              </a:rPr>
              <a:t>Note the convention of multiplying by the conjugate of the weight vector implies the phases </a:t>
            </a:r>
            <a:endParaRPr lang="en-AU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AU" i="1" dirty="0" smtClean="0">
              <a:latin typeface="Cambria Math" panose="02040503050406030204" pitchFamily="18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8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Magnitude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With aligned phases,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 smtClean="0"/>
                  <a:t>  &amp;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AU" dirty="0" smtClean="0"/>
              </a:p>
              <a:p>
                <a:pPr lvl="1"/>
                <a:r>
                  <a:rPr lang="en-AU" dirty="0" smtClean="0"/>
                  <a:t>Deal with just magnitudes</a:t>
                </a:r>
              </a:p>
              <a:p>
                <a:r>
                  <a:rPr lang="en-AU" dirty="0" smtClean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m:rPr>
                        <m:nor/>
                      </m:rPr>
                      <a:rPr lang="en-US" altLang="en-US" b="1" smtClean="0">
                        <a:cs typeface="Arial" panose="020B0604020202020204" pitchFamily="34" charset="0"/>
                      </a:rPr>
                      <m:t>•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AU" i="1" dirty="0" smtClean="0">
                  <a:latin typeface="Cambria Math" panose="02040503050406030204" pitchFamily="18" charset="0"/>
                </a:endParaRPr>
              </a:p>
              <a:p>
                <a:r>
                  <a:rPr lang="en-AU" dirty="0" smtClean="0"/>
                  <a:t>Aha! </a:t>
                </a:r>
                <a:r>
                  <a:rPr lang="en-AU" dirty="0"/>
                  <a:t>T</a:t>
                </a:r>
                <a:r>
                  <a:rPr lang="en-AU" dirty="0" smtClean="0"/>
                  <a:t>hat </a:t>
                </a:r>
                <a:r>
                  <a:rPr lang="en-AU" dirty="0" smtClean="0"/>
                  <a:t>looks familiar</a:t>
                </a:r>
              </a:p>
              <a:p>
                <a:r>
                  <a:rPr lang="en-AU" dirty="0" smtClean="0"/>
                  <a:t>Dot products are </a:t>
                </a:r>
                <a:r>
                  <a:rPr lang="en-AU" dirty="0" smtClean="0"/>
                  <a:t>projections</a:t>
                </a:r>
              </a:p>
              <a:p>
                <a14:m>
                  <m:oMath xmlns:m="http://schemas.openxmlformats.org/officeDocument/2006/math">
                    <m:r>
                      <a:rPr lang="en-AU" b="1" i="1">
                        <a:latin typeface="Cambria Math" panose="02040503050406030204" pitchFamily="18" charset="0"/>
                      </a:rPr>
                      <m:t>𝒖</m:t>
                    </m:r>
                    <m:r>
                      <m:rPr>
                        <m:nor/>
                      </m:rPr>
                      <a:rPr lang="en-US" altLang="en-US" b="1">
                        <a:cs typeface="Arial" panose="020B0604020202020204" pitchFamily="34" charset="0"/>
                      </a:rPr>
                      <m:t>•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func>
                      <m:func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A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AU" i="1" dirty="0" smtClean="0">
                  <a:latin typeface="Cambria Math" panose="02040503050406030204" pitchFamily="18" charset="0"/>
                </a:endParaRPr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49940" y="766296"/>
                <a:ext cx="4798750" cy="5232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Sup>
                        <m:sSub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A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40" y="766296"/>
                <a:ext cx="479875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1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Doug’s Aha Moment on Conjugate Match Beamforming</vt:lpstr>
      <vt:lpstr>Phasors </vt:lpstr>
      <vt:lpstr>Phasors 2</vt:lpstr>
      <vt:lpstr>PowerPoint Presentation</vt:lpstr>
      <vt:lpstr>Two element beamformer</vt:lpstr>
      <vt:lpstr>Maximize response to desired signal</vt:lpstr>
      <vt:lpstr>Phase relationship</vt:lpstr>
      <vt:lpstr>Phase relationship</vt:lpstr>
      <vt:lpstr>Magnitude</vt:lpstr>
      <vt:lpstr>What is a projection?</vt:lpstr>
      <vt:lpstr>Put it all together</vt:lpstr>
      <vt:lpstr>Other beamformers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Hayman, Douglas (CASS, Marsfield)</dc:creator>
  <cp:lastModifiedBy>Hayman, Douglas (CASS, Marsfield)</cp:lastModifiedBy>
  <cp:revision>34</cp:revision>
  <dcterms:created xsi:type="dcterms:W3CDTF">2019-02-27T07:31:38Z</dcterms:created>
  <dcterms:modified xsi:type="dcterms:W3CDTF">2019-02-28T00:49:51Z</dcterms:modified>
</cp:coreProperties>
</file>