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7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745" r:id="rId3"/>
    <p:sldMasterId id="2147483765" r:id="rId4"/>
    <p:sldMasterId id="2147483781" r:id="rId5"/>
    <p:sldMasterId id="2147483801" r:id="rId6"/>
    <p:sldMasterId id="2147483709" r:id="rId7"/>
    <p:sldMasterId id="2147483729" r:id="rId8"/>
  </p:sldMasterIdLst>
  <p:notesMasterIdLst>
    <p:notesMasterId r:id="rId23"/>
  </p:notesMasterIdLst>
  <p:handoutMasterIdLst>
    <p:handoutMasterId r:id="rId24"/>
  </p:handoutMasterIdLst>
  <p:sldIdLst>
    <p:sldId id="18684" r:id="rId9"/>
    <p:sldId id="18685" r:id="rId10"/>
    <p:sldId id="18690" r:id="rId11"/>
    <p:sldId id="18706" r:id="rId12"/>
    <p:sldId id="18707" r:id="rId13"/>
    <p:sldId id="18708" r:id="rId14"/>
    <p:sldId id="18709" r:id="rId15"/>
    <p:sldId id="18715" r:id="rId16"/>
    <p:sldId id="18717" r:id="rId17"/>
    <p:sldId id="18710" r:id="rId18"/>
    <p:sldId id="18711" r:id="rId19"/>
    <p:sldId id="18716" r:id="rId20"/>
    <p:sldId id="18702" r:id="rId21"/>
    <p:sldId id="410" r:id="rId22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599">
          <p15:clr>
            <a:srgbClr val="A4A3A4"/>
          </p15:clr>
        </p15:guide>
        <p15:guide id="3" pos="2880">
          <p15:clr>
            <a:srgbClr val="A4A3A4"/>
          </p15:clr>
        </p15:guide>
        <p15:guide id="4" pos="5602" userDrawn="1">
          <p15:clr>
            <a:srgbClr val="A4A3A4"/>
          </p15:clr>
        </p15:guide>
        <p15:guide id="5" pos="1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3C565F-0CD5-47BF-E7C6-277F710D40A1}" name="Zhou, Zheng-Shu (Data61, Kensington WA)" initials="ZW" userId="S::zho02f@csiro.au::38f9d89d-0c08-48f6-9429-e9ce265894d4" providerId="AD"/>
  <p188:author id="{1F5F4C72-B37C-DC75-01FA-8B181185B517}" name="O'Donnell, Alison (Environment, Waterford)" initials="AO" userId="S::odo062@csiro.au::1d5bd986-8577-4835-8f90-125aa6ae1090" providerId="AD"/>
  <p188:author id="{5E617C9F-DD97-D754-9DA6-B3609D31D6F6}" name="Parra Ruiz, Adriana (S&amp;A, Kensington WA)" initials="AP" userId="S::par518@csiro.au::9cd1ada5-553d-47d7-89b2-3538158431d3" providerId="AD"/>
  <p188:author id="{9D6B879F-9A80-A421-F225-728CEBAFEF32}" name="Daroczy, Jenna (CorpAffairs, Black Mountain)" initials="DM" userId="S::dar14c@csiro.au::d3710c05-52fa-4b66-bafa-571c8989bc04" providerId="AD"/>
  <p188:author id="{FA0428B9-9BF9-F77C-F08B-99AC2F37CF69}" name="Zana Sinclair" initials="ZS" userId="S::sin218@csiro.au::bb6f34ff-0a0b-415e-ae22-d263e539a76f" providerId="AD"/>
  <p188:author id="{058027FF-0CA2-E63A-C23C-B101B9C7C3B2}" name="Duffy, Siobhan (CorpAffairs, Black Mountain)" initials="DS(BM" userId="S::duf070@csiro.au::c66c1358-0d58-4d5d-b4f5-c1988d647cb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CE"/>
    <a:srgbClr val="757579"/>
    <a:srgbClr val="CBE2ED"/>
    <a:srgbClr val="001D34"/>
    <a:srgbClr val="DADBD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78" autoAdjust="0"/>
  </p:normalViewPr>
  <p:slideViewPr>
    <p:cSldViewPr snapToGrid="0">
      <p:cViewPr varScale="1">
        <p:scale>
          <a:sx n="177" d="100"/>
          <a:sy n="177" d="100"/>
        </p:scale>
        <p:origin x="1266" y="132"/>
      </p:cViewPr>
      <p:guideLst>
        <p:guide orient="horz" pos="1620"/>
        <p:guide orient="horz" pos="599"/>
        <p:guide pos="2880"/>
        <p:guide pos="5602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ra Ruiz, Adriana (S&amp;A, Kensington WA)" userId="9cd1ada5-553d-47d7-89b2-3538158431d3" providerId="ADAL" clId="{E363A926-BE41-4E08-A2DA-889B801A9215}"/>
    <pc:docChg chg="delSld">
      <pc:chgData name="Parra Ruiz, Adriana (S&amp;A, Kensington WA)" userId="9cd1ada5-553d-47d7-89b2-3538158431d3" providerId="ADAL" clId="{E363A926-BE41-4E08-A2DA-889B801A9215}" dt="2025-11-27T01:39:58.031" v="2" actId="47"/>
      <pc:docMkLst>
        <pc:docMk/>
      </pc:docMkLst>
      <pc:sldChg chg="del">
        <pc:chgData name="Parra Ruiz, Adriana (S&amp;A, Kensington WA)" userId="9cd1ada5-553d-47d7-89b2-3538158431d3" providerId="ADAL" clId="{E363A926-BE41-4E08-A2DA-889B801A9215}" dt="2025-11-27T01:39:55.386" v="0" actId="47"/>
        <pc:sldMkLst>
          <pc:docMk/>
          <pc:sldMk cId="1470588083" sldId="18712"/>
        </pc:sldMkLst>
      </pc:sldChg>
      <pc:sldChg chg="del">
        <pc:chgData name="Parra Ruiz, Adriana (S&amp;A, Kensington WA)" userId="9cd1ada5-553d-47d7-89b2-3538158431d3" providerId="ADAL" clId="{E363A926-BE41-4E08-A2DA-889B801A9215}" dt="2025-11-27T01:39:58.031" v="2" actId="47"/>
        <pc:sldMkLst>
          <pc:docMk/>
          <pc:sldMk cId="4270418826" sldId="18713"/>
        </pc:sldMkLst>
      </pc:sldChg>
      <pc:sldChg chg="del">
        <pc:chgData name="Parra Ruiz, Adriana (S&amp;A, Kensington WA)" userId="9cd1ada5-553d-47d7-89b2-3538158431d3" providerId="ADAL" clId="{E363A926-BE41-4E08-A2DA-889B801A9215}" dt="2025-11-27T01:39:57.146" v="1" actId="47"/>
        <pc:sldMkLst>
          <pc:docMk/>
          <pc:sldMk cId="3481780572" sldId="1871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27/11/2025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27/11/2025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6149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E6E89-C47B-6189-780C-B013EA34E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BCBE7D-B49C-2A3F-9E83-D0EA3CDB6D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1F695B-9B3D-6D31-9C6D-36A6D000D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F6C35-9D93-DCBD-AC7B-1169AE7BD3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4290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5244D-B1F8-DF2B-591F-8C53A71B4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EBD9C9-B1C0-61E2-038A-3054AFC1FD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DDD09C-A0B5-23AC-7F90-B5E7471E49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4E062-1C28-E117-D846-7ED972BE67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7227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C3D1A-30EF-C399-3348-D41E2718F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0FAF95-1B69-CB0C-DC71-001A5D0E09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EE9CE5-852A-A537-5D99-A66E49BCB0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C2915-6182-D105-027F-80D8FFA44C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2144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005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286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3809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3D0AF-4431-AD7D-E839-050782B1C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1147BC-E1F5-F9C9-F983-7F690225E8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D3E6F3-2D90-988E-5B1E-EBB33E13B9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DB93A-44B4-04DE-BDE9-70D0FAEE42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3238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FE1E1-6BC9-A4D5-8C47-784D5F6E3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025EEB-7341-002B-30B2-38C85FC55B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733C4D-C048-0CA1-C825-F1EB07AC67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61789-C52C-ADA9-E177-17375F9E72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292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45A20-1F2B-C6DB-338A-5FD22F8AF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0A498D-FC4D-1A7D-2591-65FD8A5F85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4E8DAF-6C45-2C38-2FED-CCC4C29737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971EE-0C65-16CE-6C39-8CE6E78AA1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4711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AECD7-A2D9-2038-8292-9D218DE43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30DE27-6B88-654F-BF71-D6A0C3A0C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382998-1815-6657-691C-A26BBA9E3E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D6175-D556-313F-360C-C3FC5E7E9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750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BF6F3-3EE4-E0BA-6D58-483101B8D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01CDF9-E8E4-373C-8063-D03621EF2F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92624A-25AB-83C6-82D6-F3BEE7FE0B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6AA7F-F0D1-048C-0617-0071DC4A93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9598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236A3-267A-F523-771D-A7B026AC9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44B77C-E5E0-30A0-6EDC-8472C2E3A3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71ED09-990F-3C16-5C00-471873C0C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B0F91-8C88-B61C-0656-EE37A5038A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037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1775978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pos="5602" userDrawn="1">
          <p15:clr>
            <a:srgbClr val="FBAE40"/>
          </p15:clr>
        </p15:guide>
        <p15:guide id="4" pos="1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4224472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131590"/>
            <a:ext cx="72008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0078357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579862"/>
            <a:ext cx="5760640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2715766"/>
            <a:ext cx="6048671" cy="576064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95FEBB1-2FB4-404D-B517-C1502B593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0450" y="4213438"/>
            <a:ext cx="2731182" cy="68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3F3E07-2251-45C6-9608-F9B7BC275A58}"/>
              </a:ext>
            </a:extLst>
          </p:cNvPr>
          <p:cNvSpPr/>
          <p:nvPr userDrawn="1"/>
        </p:nvSpPr>
        <p:spPr>
          <a:xfrm>
            <a:off x="251520" y="4850173"/>
            <a:ext cx="518457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Operated by CSIRO, Australia’s National Science Agency, 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17209231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75806"/>
            <a:ext cx="576064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26E1E94-9471-4672-BA14-8DD18A74F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0450" y="4213438"/>
            <a:ext cx="2731182" cy="684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CBBD1A7-F5C4-41D4-8812-4A43FA84033A}"/>
              </a:ext>
            </a:extLst>
          </p:cNvPr>
          <p:cNvSpPr/>
          <p:nvPr userDrawn="1"/>
        </p:nvSpPr>
        <p:spPr>
          <a:xfrm>
            <a:off x="251520" y="4850173"/>
            <a:ext cx="518457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Operated by CSIRO, Australia’s National Science Agency, 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16167468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30243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0E9AAB-FD72-2643-BFC4-B94B291F6B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67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30243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B9622D-F19E-432D-860A-326029CCE7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35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880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C8B3A7-6D79-4B41-84C1-E8DAF3E537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2C4274-80E7-4D13-B882-F2E3C65753AE}"/>
              </a:ext>
            </a:extLst>
          </p:cNvPr>
          <p:cNvSpPr/>
          <p:nvPr userDrawn="1"/>
        </p:nvSpPr>
        <p:spPr>
          <a:xfrm>
            <a:off x="251520" y="4850173"/>
            <a:ext cx="302433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107891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67527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6555916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9981370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707654"/>
            <a:ext cx="8640958" cy="302433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843558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/>
              <a:t>Click to edit Master title style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1722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4032446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244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2598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7133081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1497607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8505885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95107243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half horizontal image (about us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2767500"/>
            <a:ext cx="9143999" cy="23760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864096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54370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4032446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244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2598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2351239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53836" y="0"/>
            <a:ext cx="22824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6336702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6336704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0" y="4878250"/>
            <a:ext cx="598685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61933981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85395252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2943955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775385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851670"/>
            <a:ext cx="396044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79175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53836" y="0"/>
            <a:ext cx="22824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6336702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6336704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0" y="4878250"/>
            <a:ext cx="598685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5742093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275605"/>
            <a:ext cx="7056784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118050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571750"/>
            <a:ext cx="36004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915566"/>
            <a:ext cx="3600399" cy="1440160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808312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6B03B6-C4D9-4B46-A461-4BD384CE34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523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851670"/>
            <a:ext cx="36004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/>
          <p:cNvSpPr/>
          <p:nvPr userDrawn="1"/>
        </p:nvSpPr>
        <p:spPr>
          <a:xfrm>
            <a:off x="251520" y="4850173"/>
            <a:ext cx="288032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36676"/>
            <a:ext cx="367240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F8021B-8237-44DA-97CC-7AE087B0EF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1539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29523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FD9A8B-B204-4EC3-9CD2-BA2AD366E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51" y="4560533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48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309634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6C1F87-268D-4E82-9F10-8C710E20E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51" y="4560533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08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Rectangle 6"/>
          <p:cNvSpPr/>
          <p:nvPr userDrawn="1"/>
        </p:nvSpPr>
        <p:spPr>
          <a:xfrm>
            <a:off x="5940152" y="582251"/>
            <a:ext cx="2961480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9876AC-9600-4B4D-B446-34DCB05E2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41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1358576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7479627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00631294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131590"/>
            <a:ext cx="8640958" cy="30709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267494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/>
              <a:t>Click to edit Master title style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723046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89600036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0010470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11022428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05040136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64538494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859782"/>
            <a:ext cx="792088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0657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131590"/>
            <a:ext cx="72008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72121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579862"/>
            <a:ext cx="6048672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2715766"/>
            <a:ext cx="6048671" cy="576064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9523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B0BF06-28AD-4AE0-B95F-477AF982B2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51" y="4560533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653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D40E9F-1680-46D9-A966-C00787EC8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51" y="4560533"/>
            <a:ext cx="1567204" cy="360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75806"/>
            <a:ext cx="72008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51520" y="4850173"/>
            <a:ext cx="2808312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3214813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956317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263885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851670"/>
            <a:ext cx="396044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9382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275605"/>
            <a:ext cx="7056784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4123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571750"/>
            <a:ext cx="36004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915566"/>
            <a:ext cx="3600399" cy="1440160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851670"/>
            <a:ext cx="36004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36676"/>
            <a:ext cx="367240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196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 userDrawn="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60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32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8110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Rectangle 6"/>
          <p:cNvSpPr/>
          <p:nvPr userDrawn="1"/>
        </p:nvSpPr>
        <p:spPr>
          <a:xfrm>
            <a:off x="6516216" y="582251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4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196403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514257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323933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131590"/>
            <a:ext cx="8640958" cy="30709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267494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/>
              <a:t>Click to edit Master title style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841686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865066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444168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80465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+ glo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7494"/>
            <a:ext cx="720080" cy="7200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1510113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274488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859782"/>
            <a:ext cx="792088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4338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131590"/>
            <a:ext cx="72008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631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579862"/>
            <a:ext cx="6048672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2715766"/>
            <a:ext cx="6048671" cy="576064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95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75806"/>
            <a:ext cx="72008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2A108-B854-40BC-AA72-4E9E7C74E5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1552" y="417735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669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28AE86-1CD5-4E73-826D-CE2783C6A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22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293303-2843-4D52-97D9-AF77676C9C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14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880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920DF2-0C7F-4A3B-9BAF-D692009CA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70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806908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91153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8096133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9932665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707654"/>
            <a:ext cx="8640958" cy="302433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843558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/>
              <a:t>Click to edit Master title style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4011801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8973959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0554827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4183587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4032446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244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2598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8042475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53836" y="0"/>
            <a:ext cx="22824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6336702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6336704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0" y="4878250"/>
            <a:ext cx="598685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8533576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7625945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0982742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91306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2242697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851670"/>
            <a:ext cx="396044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28722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275605"/>
            <a:ext cx="7056784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58469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571750"/>
            <a:ext cx="36004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915566"/>
            <a:ext cx="3600399" cy="1440160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54D81D-7CFA-4E8D-924E-F049F52C1B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700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851670"/>
            <a:ext cx="36004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36676"/>
            <a:ext cx="367240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F62FF1-8277-4CEC-A22F-7E8130E254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568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684076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785B6E-E88B-43F0-AF0F-FE873692A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7" y="417743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32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684076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FF943A-2EFE-4939-9416-AA45E8893D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7" y="417743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41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Rectangle 6"/>
          <p:cNvSpPr/>
          <p:nvPr userDrawn="1"/>
        </p:nvSpPr>
        <p:spPr>
          <a:xfrm>
            <a:off x="6516216" y="582251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A196B7-7271-40B8-B951-8FDD29916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8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9174645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8112482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55875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5464663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131590"/>
            <a:ext cx="8640958" cy="30709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267494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/>
              <a:t>Click to edit Master title style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4348174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6181558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6684997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281944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9063824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859782"/>
            <a:ext cx="792088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06384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131590"/>
            <a:ext cx="72008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984940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579862"/>
            <a:ext cx="6048672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2715766"/>
            <a:ext cx="6048671" cy="576064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4" name="Rectangle 43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6DC4BE-CEEE-431B-9F14-9C57722140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7" y="417743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130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3075806"/>
            <a:ext cx="6984776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tx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51520" y="4850173"/>
            <a:ext cx="238541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794113-D310-44FA-B463-B20C679AB5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887" y="417743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216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31894D-BB7F-4DA8-8D6C-C5A7A751E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19" y="267494"/>
            <a:ext cx="2731182" cy="68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11503A-192E-4575-80CF-A393277570CC}"/>
              </a:ext>
            </a:extLst>
          </p:cNvPr>
          <p:cNvSpPr/>
          <p:nvPr userDrawn="1"/>
        </p:nvSpPr>
        <p:spPr>
          <a:xfrm>
            <a:off x="251520" y="4711673"/>
            <a:ext cx="30243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Operated by CSIRO, Australia’s National Science Agency,</a:t>
            </a:r>
          </a:p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2195934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707654"/>
            <a:ext cx="8640958" cy="302433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843558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/>
              <a:t>Click to edit Master title style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5983121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779662"/>
            <a:ext cx="36004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3651870"/>
            <a:ext cx="3600400" cy="576064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3F349AB-7817-4CF8-9EFC-2CD503B2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19" y="267494"/>
            <a:ext cx="2731182" cy="684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B22E12-9556-46D6-9897-3CA8F81E5AF4}"/>
              </a:ext>
            </a:extLst>
          </p:cNvPr>
          <p:cNvSpPr/>
          <p:nvPr userDrawn="1"/>
        </p:nvSpPr>
        <p:spPr>
          <a:xfrm>
            <a:off x="251520" y="4711673"/>
            <a:ext cx="30243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Operated by CSIRO, Australia’s National Science Agency,</a:t>
            </a:r>
          </a:p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1222376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880">
          <p15:clr>
            <a:srgbClr val="FBAE40"/>
          </p15:clr>
        </p15:guide>
        <p15:guide id="4" pos="560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054777"/>
            <a:ext cx="2016224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2EE9FCB-7566-4817-BC3E-151216DAC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19" y="267494"/>
            <a:ext cx="2731182" cy="684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F65CF7-BE56-42AE-89A3-8632383904C9}"/>
              </a:ext>
            </a:extLst>
          </p:cNvPr>
          <p:cNvSpPr/>
          <p:nvPr userDrawn="1"/>
        </p:nvSpPr>
        <p:spPr>
          <a:xfrm>
            <a:off x="251520" y="4711673"/>
            <a:ext cx="30243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Operated by CSIRO, Australia’s National Science Agency,</a:t>
            </a:r>
          </a:p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3513602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602">
          <p15:clr>
            <a:srgbClr val="FBAE40"/>
          </p15:clr>
        </p15:guide>
        <p15:guide id="4" pos="158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0484798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0578863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6285501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707654"/>
            <a:ext cx="8640958" cy="3024336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843558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/>
              <a:t>Click to edit Master title style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4815066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2495822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5007331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5014072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4032446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244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2598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09032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2047122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53836" y="0"/>
            <a:ext cx="22824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550788"/>
            <a:ext cx="6336702" cy="318120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805458"/>
            <a:ext cx="6336704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1370" y="4878250"/>
            <a:ext cx="598685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548407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5275922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2332496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207384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9" y="0"/>
            <a:ext cx="4563963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851670"/>
            <a:ext cx="396044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600878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51520" y="1275605"/>
            <a:ext cx="7056784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44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0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069002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571750"/>
            <a:ext cx="36004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51521" y="915566"/>
            <a:ext cx="3600399" cy="1440160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3E1FEB1-B064-4A02-9F41-042BA4A65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19" y="267494"/>
            <a:ext cx="2731182" cy="68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8E361E-CD87-443C-800B-4A44210D567D}"/>
              </a:ext>
            </a:extLst>
          </p:cNvPr>
          <p:cNvSpPr/>
          <p:nvPr userDrawn="1"/>
        </p:nvSpPr>
        <p:spPr>
          <a:xfrm>
            <a:off x="251520" y="4711673"/>
            <a:ext cx="3240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Operated by CSIRO, Australia’s National Science Agency,</a:t>
            </a:r>
          </a:p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10984061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851670"/>
            <a:ext cx="36004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tabLst/>
              <a:defRPr sz="16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tabLst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36676"/>
            <a:ext cx="367240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595896B-47EC-4FA1-B742-A753A240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19" y="267494"/>
            <a:ext cx="2731182" cy="68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DCE8BE1-B123-4F39-B7B9-5731EE8B58DC}"/>
              </a:ext>
            </a:extLst>
          </p:cNvPr>
          <p:cNvSpPr/>
          <p:nvPr userDrawn="1"/>
        </p:nvSpPr>
        <p:spPr>
          <a:xfrm>
            <a:off x="251520" y="4711673"/>
            <a:ext cx="3240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Operated by CSIRO, Australia’s National Science Agency,</a:t>
            </a:r>
          </a:p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15342523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576064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Rectangle 6"/>
          <p:cNvSpPr/>
          <p:nvPr userDrawn="1"/>
        </p:nvSpPr>
        <p:spPr>
          <a:xfrm>
            <a:off x="251520" y="4850173"/>
            <a:ext cx="518457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Operated by CSIRO, Australia’s National Science Agency, on behalf of the nation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387BE29-1632-4D81-AE78-54533B5FB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0450" y="4213438"/>
            <a:ext cx="273118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69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2859782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4096622"/>
            <a:ext cx="576064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1CABD70-4867-48FD-AC0D-DCF015F1B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0450" y="4213438"/>
            <a:ext cx="2731182" cy="68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D3FF37-CBD0-4006-BB03-019DB869F03D}"/>
              </a:ext>
            </a:extLst>
          </p:cNvPr>
          <p:cNvSpPr/>
          <p:nvPr userDrawn="1"/>
        </p:nvSpPr>
        <p:spPr>
          <a:xfrm>
            <a:off x="251520" y="4850173"/>
            <a:ext cx="5184576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1000">
                <a:solidFill>
                  <a:schemeClr val="accent3"/>
                </a:solidFill>
              </a:rPr>
              <a:t>Operated by CSIRO, Australia’s National Science Agency, on behalf of the nation</a:t>
            </a:r>
          </a:p>
        </p:txBody>
      </p:sp>
    </p:spTree>
    <p:extLst>
      <p:ext uri="{BB962C8B-B14F-4D97-AF65-F5344CB8AC3E}">
        <p14:creationId xmlns:p14="http://schemas.microsoft.com/office/powerpoint/2010/main" val="1864751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403860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65854"/>
            <a:ext cx="4038600" cy="3066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371" y="4878250"/>
            <a:ext cx="368875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6619254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9144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1203598"/>
            <a:ext cx="7930032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2922403"/>
            <a:ext cx="7200800" cy="2739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Rectangle 6"/>
          <p:cNvSpPr/>
          <p:nvPr userDrawn="1"/>
        </p:nvSpPr>
        <p:spPr>
          <a:xfrm>
            <a:off x="5652120" y="470994"/>
            <a:ext cx="32495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1000">
                <a:solidFill>
                  <a:schemeClr val="bg1"/>
                </a:solidFill>
              </a:rPr>
              <a:t>Operated by CSIRO, Australia’s National Science Agency, </a:t>
            </a:r>
            <a:br>
              <a:rPr lang="en-AU" sz="1000">
                <a:solidFill>
                  <a:schemeClr val="bg1"/>
                </a:solidFill>
              </a:rPr>
            </a:br>
            <a:r>
              <a:rPr lang="en-AU" sz="1000">
                <a:solidFill>
                  <a:schemeClr val="bg1"/>
                </a:solidFill>
              </a:rPr>
              <a:t>on behalf of the nation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4E7955D-800C-4935-BA3F-A34E93CC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20" y="267494"/>
            <a:ext cx="273118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19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8463922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9647519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6642754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2" y="1131590"/>
            <a:ext cx="8640958" cy="3070944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850" y="267494"/>
            <a:ext cx="8630630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0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/>
              <a:t>Click to edit Master title style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9419339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295" y="1131590"/>
            <a:ext cx="4038600" cy="33123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9954104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5488702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7132117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6351679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620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2859782"/>
            <a:ext cx="792088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0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071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5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image" Target="../media/image4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image" Target="../media/image4.sv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89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05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image" Target="../media/image5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124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1550788"/>
            <a:ext cx="8640958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251520" y="195486"/>
            <a:ext cx="442169" cy="4421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99B135-34ED-9A65-1881-80BE67A6ACA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261612" y="63500"/>
            <a:ext cx="65246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FF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101A60-0DB2-7161-A785-EF5F439B306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261612" y="4897120"/>
            <a:ext cx="65246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FF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6" r:id="rId2"/>
    <p:sldLayoutId id="2147483818" r:id="rId3"/>
    <p:sldLayoutId id="2147483655" r:id="rId4"/>
    <p:sldLayoutId id="2147483704" r:id="rId5"/>
    <p:sldLayoutId id="2147483680" r:id="rId6"/>
    <p:sldLayoutId id="2147483679" r:id="rId7"/>
    <p:sldLayoutId id="2147483661" r:id="rId8"/>
    <p:sldLayoutId id="2147483702" r:id="rId9"/>
    <p:sldLayoutId id="2147483706" r:id="rId10"/>
    <p:sldLayoutId id="2147483698" r:id="rId11"/>
    <p:sldLayoutId id="2147483699" r:id="rId12"/>
    <p:sldLayoutId id="2147483663" r:id="rId13"/>
    <p:sldLayoutId id="2147483707" r:id="rId14"/>
    <p:sldLayoutId id="2147483664" r:id="rId15"/>
    <p:sldLayoutId id="2147483667" r:id="rId16"/>
    <p:sldLayoutId id="2147483665" r:id="rId17"/>
    <p:sldLayoutId id="2147483682" r:id="rId18"/>
    <p:sldLayoutId id="2147483681" r:id="rId1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42243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987573"/>
            <a:ext cx="8640958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479813" y="4561859"/>
            <a:ext cx="442169" cy="4421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4DB815-974E-E06C-BD92-AAD59ED16EC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261612" y="63500"/>
            <a:ext cx="65246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FF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176E1A-80D7-9284-939A-22AD3761606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261612" y="4897120"/>
            <a:ext cx="65246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FF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402273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7" r:id="rId2"/>
    <p:sldLayoutId id="2147483701" r:id="rId3"/>
    <p:sldLayoutId id="2147483685" r:id="rId4"/>
    <p:sldLayoutId id="2147483705" r:id="rId5"/>
    <p:sldLayoutId id="2147483686" r:id="rId6"/>
    <p:sldLayoutId id="2147483687" r:id="rId7"/>
    <p:sldLayoutId id="2147483688" r:id="rId8"/>
    <p:sldLayoutId id="2147483689" r:id="rId9"/>
    <p:sldLayoutId id="2147483708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1550788"/>
            <a:ext cx="8640958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7DD59A-4148-4107-89BD-9ACB60B45F7F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95486"/>
            <a:ext cx="936488" cy="44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6859F8-A8E7-5E98-AEF6-C539AA5A92C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261612" y="63500"/>
            <a:ext cx="65246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FF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9D08CE-6011-625F-5920-C14E5ACF045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261612" y="4897120"/>
            <a:ext cx="65246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FF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55133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42243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987573"/>
            <a:ext cx="8640958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B5D801-8BF9-4650-9BFF-FFF9F24B181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494" y="4561228"/>
            <a:ext cx="936488" cy="44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C1FF97-D4B9-FB56-2C5E-4F2BE72FE6A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261612" y="63500"/>
            <a:ext cx="65246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FF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D5504-D7C2-5080-8A41-1893B5DF033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261612" y="4897120"/>
            <a:ext cx="65246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FF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83829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1550788"/>
            <a:ext cx="8640958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8F4E070-DE66-4ABC-A8F6-3559DD6EA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51519" y="195486"/>
            <a:ext cx="1768081" cy="44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E0FB20-CB87-E661-3E0C-413EBD49D66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261612" y="63500"/>
            <a:ext cx="65246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FF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5A3D4E-592B-B79E-CB3E-EE6F552CC86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261612" y="4897120"/>
            <a:ext cx="65246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FF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90495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42243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987573"/>
            <a:ext cx="8640958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48BB93D-47BD-4299-AC60-ADD2BF55C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153901" y="4561228"/>
            <a:ext cx="1768081" cy="44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8EEA59-F977-E89E-BE8B-89773C7F6FB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261612" y="63500"/>
            <a:ext cx="65246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FF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71D58-CDA3-B9EE-BB90-BFB8943B6D9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261612" y="4897120"/>
            <a:ext cx="65246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FF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64284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805458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1550788"/>
            <a:ext cx="8640958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99F6DE-9351-1240-AACA-180705475965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45070"/>
            <a:ext cx="1010317" cy="2320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CD86D-989E-EF85-4BCD-8773ACE64A3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261612" y="63500"/>
            <a:ext cx="65246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FF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5729B3-A953-D23B-B452-C93E1F4CD6D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261612" y="4897120"/>
            <a:ext cx="65246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FF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96842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827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42243"/>
            <a:ext cx="864096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2" y="987573"/>
            <a:ext cx="8640958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370" y="4878250"/>
            <a:ext cx="6083845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53577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8" y="2494956"/>
            <a:ext cx="9161463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2728318"/>
            <a:ext cx="9142412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2719984"/>
            <a:ext cx="9167813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46349F-4F50-4446-8BA9-4263776EBB9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858" y="4709569"/>
            <a:ext cx="1010317" cy="232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7F7DAB-077D-BDEE-BAF6-5AB42AFBFBD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261612" y="63500"/>
            <a:ext cx="65246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FF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4A3676-2942-518A-3A0A-6B27D90D7B6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261612" y="4897120"/>
            <a:ext cx="65246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FF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34322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602">
          <p15:clr>
            <a:srgbClr val="F26B43"/>
          </p15:clr>
        </p15:guide>
        <p15:guide id="2" orient="horz" pos="31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jpe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45B35-46A3-CF5B-D83F-2629F8712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915566"/>
            <a:ext cx="7200800" cy="1153507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tx1"/>
                </a:solidFill>
              </a:rPr>
              <a:t>“Artificial Intelligence in 2030 and beyond”: lessons from the Science and Technology in Society forum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65850B-6C67-815F-2DD2-C718B8D32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2859782"/>
            <a:ext cx="7200800" cy="273948"/>
          </a:xfrm>
        </p:spPr>
        <p:txBody>
          <a:bodyPr>
            <a:normAutofit lnSpcReduction="10000"/>
          </a:bodyPr>
          <a:lstStyle/>
          <a:p>
            <a:r>
              <a:rPr lang="en-AU" dirty="0"/>
              <a:t>S&amp;A Co-</a:t>
            </a:r>
            <a:r>
              <a:rPr lang="en-AU" dirty="0" err="1"/>
              <a:t>learnium</a:t>
            </a:r>
            <a:r>
              <a:rPr lang="en-AU" dirty="0"/>
              <a:t> 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4D8D96C-EADE-28DA-F5C9-6E0EF3D19CF8}"/>
              </a:ext>
            </a:extLst>
          </p:cNvPr>
          <p:cNvSpPr txBox="1">
            <a:spLocks/>
          </p:cNvSpPr>
          <p:nvPr/>
        </p:nvSpPr>
        <p:spPr bwMode="auto">
          <a:xfrm>
            <a:off x="251520" y="3363838"/>
            <a:ext cx="4896543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400" dirty="0">
                <a:latin typeface="Calibri" pitchFamily="34" charset="0"/>
              </a:rPr>
              <a:t>Adriana Parra</a:t>
            </a:r>
          </a:p>
          <a:p>
            <a:r>
              <a:rPr lang="en-AU" sz="1400" dirty="0">
                <a:latin typeface="Calibri" pitchFamily="34" charset="0"/>
              </a:rPr>
              <a:t>November 27, 2025</a:t>
            </a:r>
            <a:endParaRPr lang="en-US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5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C27A3-C3EA-D262-17F1-1A67C2BBB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872BE-71D7-2E91-15C6-EDED3EBB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000" dirty="0"/>
              <a:t>AI and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15034-D7B9-A366-10CE-7F4D81814E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2466" y="1941292"/>
            <a:ext cx="3271367" cy="839783"/>
          </a:xfrm>
          <a:ln>
            <a:solidFill>
              <a:schemeClr val="accent1"/>
            </a:solidFill>
          </a:ln>
        </p:spPr>
        <p:txBody>
          <a:bodyPr vert="horz" lIns="0" tIns="72000" rIns="0" bIns="0" rtlCol="0" anchor="t">
            <a:normAutofit/>
          </a:bodyPr>
          <a:lstStyle/>
          <a:p>
            <a:pPr marL="215900" indent="-215900"/>
            <a:r>
              <a:rPr lang="en-AU" sz="1200" dirty="0"/>
              <a:t>Higher demand for energy, land, and resources.</a:t>
            </a:r>
            <a:endParaRPr lang="en-AU" sz="1200" dirty="0">
              <a:ea typeface="Calibri"/>
              <a:cs typeface="Calibri"/>
            </a:endParaRPr>
          </a:p>
          <a:p>
            <a:pPr marL="215900" indent="-215900"/>
            <a:r>
              <a:rPr lang="en-AU" sz="1200" dirty="0"/>
              <a:t>Carbon emissions</a:t>
            </a:r>
            <a:endParaRPr lang="en-AU" sz="1200" dirty="0">
              <a:ea typeface="Calibri"/>
              <a:cs typeface="Calibri"/>
            </a:endParaRPr>
          </a:p>
          <a:p>
            <a:pPr marL="215900" indent="-215900"/>
            <a:r>
              <a:rPr lang="en-AU" sz="1200" dirty="0"/>
              <a:t>Technological waste</a:t>
            </a:r>
            <a:endParaRPr lang="en-AU" sz="1200" dirty="0">
              <a:ea typeface="Calibri"/>
              <a:cs typeface="Calibri"/>
            </a:endParaRPr>
          </a:p>
          <a:p>
            <a:pPr marL="215900" indent="-215900"/>
            <a:endParaRPr lang="en-AU" sz="1200" dirty="0">
              <a:ea typeface="Calibri"/>
              <a:cs typeface="Calibri"/>
            </a:endParaRPr>
          </a:p>
          <a:p>
            <a:pPr marL="215900" indent="-215900"/>
            <a:endParaRPr lang="en-AU" sz="1200" dirty="0">
              <a:ea typeface="Calibri"/>
              <a:cs typeface="Calibri"/>
            </a:endParaRPr>
          </a:p>
          <a:p>
            <a:pPr marL="395605" lvl="1" indent="-179705">
              <a:buFont typeface="Wingdings" panose="05000000000000000000" pitchFamily="2" charset="2"/>
              <a:buChar char="Ø"/>
            </a:pPr>
            <a:endParaRPr lang="en-AU" sz="1200" dirty="0">
              <a:ea typeface="Calibri"/>
              <a:cs typeface="Calibri"/>
            </a:endParaRPr>
          </a:p>
          <a:p>
            <a:pPr marL="215900" indent="-215900"/>
            <a:endParaRPr lang="en-AU" sz="1200" dirty="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CF47D3-98CD-12A6-D9F3-C02FDBE7074D}"/>
              </a:ext>
            </a:extLst>
          </p:cNvPr>
          <p:cNvSpPr txBox="1"/>
          <p:nvPr/>
        </p:nvSpPr>
        <p:spPr>
          <a:xfrm>
            <a:off x="8824772" y="4876006"/>
            <a:ext cx="3192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chemeClr val="accent3"/>
                </a:solidFill>
              </a:rPr>
              <a:t>10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04EB6B-4403-4F07-4586-C24FB77E624D}"/>
              </a:ext>
            </a:extLst>
          </p:cNvPr>
          <p:cNvSpPr txBox="1">
            <a:spLocks/>
          </p:cNvSpPr>
          <p:nvPr/>
        </p:nvSpPr>
        <p:spPr>
          <a:xfrm>
            <a:off x="5470169" y="1866388"/>
            <a:ext cx="3112025" cy="11581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3600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/>
              <a:t>Facilitating monitoring and measuring</a:t>
            </a:r>
          </a:p>
          <a:p>
            <a:r>
              <a:rPr lang="en-AU" sz="1200" dirty="0"/>
              <a:t>Produce new models for tracking deforestation/desertification/climate change</a:t>
            </a:r>
          </a:p>
          <a:p>
            <a:r>
              <a:rPr lang="en-AU" sz="1200" dirty="0"/>
              <a:t>Develop new business ideas  </a:t>
            </a:r>
          </a:p>
          <a:p>
            <a:r>
              <a:rPr lang="en-AU" sz="1200" dirty="0"/>
              <a:t>Improve the efficiency of processes</a:t>
            </a:r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pPr lvl="1">
              <a:buFont typeface="Wingdings" panose="05000000000000000000" pitchFamily="2" charset="2"/>
              <a:buChar char="Ø"/>
            </a:pPr>
            <a:endParaRPr lang="en-AU" sz="1200" dirty="0"/>
          </a:p>
          <a:p>
            <a:endParaRPr lang="en-AU" sz="1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13950A-C828-3EA0-76C7-2DE0632DBFE9}"/>
              </a:ext>
            </a:extLst>
          </p:cNvPr>
          <p:cNvSpPr txBox="1">
            <a:spLocks/>
          </p:cNvSpPr>
          <p:nvPr/>
        </p:nvSpPr>
        <p:spPr>
          <a:xfrm>
            <a:off x="746216" y="3542035"/>
            <a:ext cx="3620175" cy="89947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10800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/>
              <a:t>Energy transition: nuclear energy, hydrogen, biomass</a:t>
            </a:r>
          </a:p>
          <a:p>
            <a:r>
              <a:rPr lang="en-AU" sz="1200" dirty="0"/>
              <a:t>Circular economy to achieve carbon neutrality</a:t>
            </a:r>
          </a:p>
          <a:p>
            <a:r>
              <a:rPr lang="en-AU" sz="1200" dirty="0"/>
              <a:t>Long-term investment on research </a:t>
            </a:r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pPr lvl="1">
              <a:buFont typeface="Wingdings" panose="05000000000000000000" pitchFamily="2" charset="2"/>
              <a:buChar char="Ø"/>
            </a:pPr>
            <a:endParaRPr lang="en-AU" sz="1200" dirty="0"/>
          </a:p>
          <a:p>
            <a:endParaRPr lang="en-AU" sz="1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7C6640C-1975-620D-FD51-F4F1D0A2A473}"/>
              </a:ext>
            </a:extLst>
          </p:cNvPr>
          <p:cNvSpPr/>
          <p:nvPr/>
        </p:nvSpPr>
        <p:spPr>
          <a:xfrm>
            <a:off x="3993062" y="1816348"/>
            <a:ext cx="838650" cy="8397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4A63B8-3F4B-841B-71C8-F4A600716E20}"/>
              </a:ext>
            </a:extLst>
          </p:cNvPr>
          <p:cNvSpPr txBox="1"/>
          <p:nvPr/>
        </p:nvSpPr>
        <p:spPr>
          <a:xfrm>
            <a:off x="1287735" y="1662459"/>
            <a:ext cx="1284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/>
              <a:t>Cons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AE0DDF-7D3A-05C7-2C09-27C4EF89FEB2}"/>
              </a:ext>
            </a:extLst>
          </p:cNvPr>
          <p:cNvSpPr txBox="1"/>
          <p:nvPr/>
        </p:nvSpPr>
        <p:spPr>
          <a:xfrm>
            <a:off x="6383891" y="1564903"/>
            <a:ext cx="1284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/>
              <a:t>Pros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3B96CC-4BAE-37E1-D754-DF7F7AFA3F2C}"/>
              </a:ext>
            </a:extLst>
          </p:cNvPr>
          <p:cNvSpPr txBox="1"/>
          <p:nvPr/>
        </p:nvSpPr>
        <p:spPr>
          <a:xfrm>
            <a:off x="1804223" y="3234258"/>
            <a:ext cx="1504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/>
              <a:t>What is needed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D0730D6-EBE2-6436-D22E-53312EDFCE3E}"/>
              </a:ext>
            </a:extLst>
          </p:cNvPr>
          <p:cNvSpPr txBox="1">
            <a:spLocks/>
          </p:cNvSpPr>
          <p:nvPr/>
        </p:nvSpPr>
        <p:spPr>
          <a:xfrm>
            <a:off x="4496698" y="3542035"/>
            <a:ext cx="3620175" cy="89947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10800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/>
              <a:t>Geopolitical situation</a:t>
            </a:r>
          </a:p>
          <a:p>
            <a:r>
              <a:rPr lang="en-AU" sz="1200" dirty="0"/>
              <a:t>Lack of political will</a:t>
            </a:r>
          </a:p>
          <a:p>
            <a:r>
              <a:rPr lang="en-AU" sz="1200" dirty="0"/>
              <a:t>Competitiveness and consumer selection</a:t>
            </a:r>
          </a:p>
          <a:p>
            <a:endParaRPr lang="en-AU" sz="1200" dirty="0"/>
          </a:p>
          <a:p>
            <a:endParaRPr lang="en-AU" sz="1200" dirty="0"/>
          </a:p>
          <a:p>
            <a:pPr lvl="1">
              <a:buFont typeface="Wingdings" panose="05000000000000000000" pitchFamily="2" charset="2"/>
              <a:buChar char="Ø"/>
            </a:pPr>
            <a:endParaRPr lang="en-AU" sz="1200" dirty="0"/>
          </a:p>
          <a:p>
            <a:endParaRPr lang="en-AU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628E5B-FFEB-2484-AC0B-7E25F3683135}"/>
              </a:ext>
            </a:extLst>
          </p:cNvPr>
          <p:cNvSpPr txBox="1"/>
          <p:nvPr/>
        </p:nvSpPr>
        <p:spPr>
          <a:xfrm>
            <a:off x="5554705" y="3234258"/>
            <a:ext cx="1504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/>
              <a:t>Roadblocks</a:t>
            </a:r>
          </a:p>
        </p:txBody>
      </p:sp>
    </p:spTree>
    <p:extLst>
      <p:ext uri="{BB962C8B-B14F-4D97-AF65-F5344CB8AC3E}">
        <p14:creationId xmlns:p14="http://schemas.microsoft.com/office/powerpoint/2010/main" val="897280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D0740-6950-E69F-7015-EF68F164F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CFF2B-9F1A-B225-D2D4-E75604BD2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000" dirty="0"/>
              <a:t>Future challenges for Biodiversity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0228F-6A5E-5583-BA66-5D913B0B8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48" y="1520952"/>
            <a:ext cx="4571495" cy="1195195"/>
          </a:xfrm>
        </p:spPr>
        <p:txBody>
          <a:bodyPr vert="horz" lIns="0" tIns="0" rIns="0" bIns="0" rtlCol="0" anchor="t">
            <a:noAutofit/>
          </a:bodyPr>
          <a:lstStyle/>
          <a:p>
            <a:pPr marL="215900" indent="-215900"/>
            <a:r>
              <a:rPr lang="en-AU" sz="1800" dirty="0"/>
              <a:t>Biodiversity is not seen as a national urgency - It is not recognised by policymakers and the public</a:t>
            </a:r>
            <a:endParaRPr lang="en-US"/>
          </a:p>
          <a:p>
            <a:pPr marL="215900" indent="-215900"/>
            <a:r>
              <a:rPr lang="en-AU" sz="1800" dirty="0"/>
              <a:t>Although the biodiversity crisis has global effects, management strategies are typically at the local scale. </a:t>
            </a:r>
            <a:endParaRPr lang="en-AU" sz="1800" dirty="0">
              <a:ea typeface="Calibri"/>
              <a:cs typeface="Calibri"/>
            </a:endParaRPr>
          </a:p>
          <a:p>
            <a:endParaRPr lang="en-AU" sz="1800" dirty="0"/>
          </a:p>
          <a:p>
            <a:endParaRPr lang="en-AU" sz="1800" dirty="0"/>
          </a:p>
          <a:p>
            <a:endParaRPr lang="en-AU" sz="1800" dirty="0"/>
          </a:p>
          <a:p>
            <a:pPr lvl="1">
              <a:buFont typeface="Wingdings" panose="05000000000000000000" pitchFamily="2" charset="2"/>
              <a:buChar char="Ø"/>
            </a:pPr>
            <a:endParaRPr lang="en-AU" sz="1800" dirty="0"/>
          </a:p>
          <a:p>
            <a:endParaRPr lang="en-AU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701382-324F-7239-B9FA-9BE585E8F8B2}"/>
              </a:ext>
            </a:extLst>
          </p:cNvPr>
          <p:cNvSpPr txBox="1"/>
          <p:nvPr/>
        </p:nvSpPr>
        <p:spPr>
          <a:xfrm>
            <a:off x="8819361" y="4876006"/>
            <a:ext cx="3246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chemeClr val="accent3"/>
                </a:solidFill>
              </a:rPr>
              <a:t>11</a:t>
            </a:r>
          </a:p>
        </p:txBody>
      </p:sp>
      <p:pic>
        <p:nvPicPr>
          <p:cNvPr id="5" name="Picture 4" descr="A person standing at a podium&#10;&#10;AI-generated content may be incorrect.">
            <a:extLst>
              <a:ext uri="{FF2B5EF4-FFF2-40B4-BE49-F238E27FC236}">
                <a16:creationId xmlns:a16="http://schemas.microsoft.com/office/drawing/2014/main" id="{36CCDD1F-1E89-799D-08B8-211D6F060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6" t="17299" r="3407" b="-386"/>
          <a:stretch>
            <a:fillRect/>
          </a:stretch>
        </p:blipFill>
        <p:spPr>
          <a:xfrm>
            <a:off x="5475655" y="1442407"/>
            <a:ext cx="3293422" cy="24683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6D748D-F4D9-0C45-B6E4-9C1DCD34C84D}"/>
              </a:ext>
            </a:extLst>
          </p:cNvPr>
          <p:cNvSpPr txBox="1"/>
          <p:nvPr/>
        </p:nvSpPr>
        <p:spPr>
          <a:xfrm>
            <a:off x="5944489" y="3910753"/>
            <a:ext cx="2611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Doug Hilton during the Biodiversity session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377CD1-176D-8868-7B94-A5E373673CE8}"/>
              </a:ext>
            </a:extLst>
          </p:cNvPr>
          <p:cNvGrpSpPr/>
          <p:nvPr/>
        </p:nvGrpSpPr>
        <p:grpSpPr>
          <a:xfrm>
            <a:off x="3472391" y="3013378"/>
            <a:ext cx="1648373" cy="1147079"/>
            <a:chOff x="6799754" y="3857448"/>
            <a:chExt cx="1648373" cy="1147079"/>
          </a:xfrm>
        </p:grpSpPr>
        <p:pic>
          <p:nvPicPr>
            <p:cNvPr id="12" name="Graphic 11" descr="Tree With Roots outline">
              <a:extLst>
                <a:ext uri="{FF2B5EF4-FFF2-40B4-BE49-F238E27FC236}">
                  <a16:creationId xmlns:a16="http://schemas.microsoft.com/office/drawing/2014/main" id="{1467B450-9380-9EDE-DBD5-EA98AB020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99754" y="4135436"/>
              <a:ext cx="747070" cy="747070"/>
            </a:xfrm>
            <a:prstGeom prst="rect">
              <a:avLst/>
            </a:prstGeom>
          </p:spPr>
        </p:pic>
        <p:pic>
          <p:nvPicPr>
            <p:cNvPr id="14" name="Graphic 13" descr="Hummingbird outline">
              <a:extLst>
                <a:ext uri="{FF2B5EF4-FFF2-40B4-BE49-F238E27FC236}">
                  <a16:creationId xmlns:a16="http://schemas.microsoft.com/office/drawing/2014/main" id="{FE75E4F0-E050-7B7B-DA2A-3E1F81C3D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430637" y="3857448"/>
              <a:ext cx="560290" cy="560290"/>
            </a:xfrm>
            <a:prstGeom prst="rect">
              <a:avLst/>
            </a:prstGeom>
          </p:spPr>
        </p:pic>
        <p:pic>
          <p:nvPicPr>
            <p:cNvPr id="16" name="Graphic 15" descr="Mountains outline">
              <a:extLst>
                <a:ext uri="{FF2B5EF4-FFF2-40B4-BE49-F238E27FC236}">
                  <a16:creationId xmlns:a16="http://schemas.microsoft.com/office/drawing/2014/main" id="{8F69C085-5524-33E9-FB60-73F48A087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533727" y="4090127"/>
              <a:ext cx="914400" cy="914400"/>
            </a:xfrm>
            <a:prstGeom prst="rect">
              <a:avLst/>
            </a:prstGeom>
          </p:spPr>
        </p:pic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CED770-1B05-AEA1-98D6-EC34EFD126EF}"/>
              </a:ext>
            </a:extLst>
          </p:cNvPr>
          <p:cNvCxnSpPr>
            <a:cxnSpLocks/>
          </p:cNvCxnSpPr>
          <p:nvPr/>
        </p:nvCxnSpPr>
        <p:spPr>
          <a:xfrm flipH="1">
            <a:off x="2657544" y="3386440"/>
            <a:ext cx="286529" cy="63363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 descr="City outline">
            <a:extLst>
              <a:ext uri="{FF2B5EF4-FFF2-40B4-BE49-F238E27FC236}">
                <a16:creationId xmlns:a16="http://schemas.microsoft.com/office/drawing/2014/main" id="{AF0A41F0-FC16-5774-8CC6-76A0490DE0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4019" y="3246057"/>
            <a:ext cx="914400" cy="914400"/>
          </a:xfrm>
          <a:prstGeom prst="rect">
            <a:avLst/>
          </a:prstGeom>
        </p:spPr>
      </p:pic>
      <p:pic>
        <p:nvPicPr>
          <p:cNvPr id="13" name="Graphic 12" descr="Group of people outline">
            <a:extLst>
              <a:ext uri="{FF2B5EF4-FFF2-40B4-BE49-F238E27FC236}">
                <a16:creationId xmlns:a16="http://schemas.microsoft.com/office/drawing/2014/main" id="{14119C1B-8945-54C3-C008-F74EF1D89C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86666" y="3450717"/>
            <a:ext cx="581645" cy="5816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DD58E64-CF7C-E922-8926-A17AA53A6D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63900" y="3584124"/>
            <a:ext cx="565548" cy="21258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6900E2-F8A6-C29E-43F3-A30C5107AED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0800000">
            <a:off x="2879679" y="3585741"/>
            <a:ext cx="565548" cy="21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56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FF60F-ED7C-B521-7EE4-DED76CC07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EB7DB-FC84-D866-C434-A5EDD493B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000" dirty="0"/>
              <a:t>Future challenges for Biodiversity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46AB6-73EC-4561-BADD-A033716ED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48" y="1520953"/>
            <a:ext cx="7816314" cy="1806598"/>
          </a:xfrm>
        </p:spPr>
        <p:txBody>
          <a:bodyPr>
            <a:noAutofit/>
          </a:bodyPr>
          <a:lstStyle/>
          <a:p>
            <a:r>
              <a:rPr lang="en-AU" sz="1800" dirty="0"/>
              <a:t>We need to find ways to include natural capital/biodiversity into public policy thinking and economic and financial decision making </a:t>
            </a:r>
          </a:p>
          <a:p>
            <a:r>
              <a:rPr lang="en-AU" sz="1800" dirty="0"/>
              <a:t>Communication and education are essential to bring biodiversity knowledge to the public</a:t>
            </a:r>
          </a:p>
          <a:p>
            <a:r>
              <a:rPr lang="en-AU" sz="1800" dirty="0"/>
              <a:t>Measuring and monitoring, financing, restoration and work with indigenous and local communities </a:t>
            </a:r>
          </a:p>
          <a:p>
            <a:endParaRPr lang="en-AU" sz="1800" dirty="0"/>
          </a:p>
          <a:p>
            <a:endParaRPr lang="en-AU" sz="1800" dirty="0"/>
          </a:p>
          <a:p>
            <a:endParaRPr lang="en-AU" sz="1800" dirty="0"/>
          </a:p>
          <a:p>
            <a:pPr lvl="1">
              <a:buFont typeface="Wingdings" panose="05000000000000000000" pitchFamily="2" charset="2"/>
              <a:buChar char="Ø"/>
            </a:pPr>
            <a:endParaRPr lang="en-AU" sz="1800" dirty="0"/>
          </a:p>
          <a:p>
            <a:endParaRPr lang="en-AU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E5CE8-646F-E9A0-9284-33FC86C22132}"/>
              </a:ext>
            </a:extLst>
          </p:cNvPr>
          <p:cNvSpPr txBox="1"/>
          <p:nvPr/>
        </p:nvSpPr>
        <p:spPr>
          <a:xfrm>
            <a:off x="8824772" y="4876006"/>
            <a:ext cx="3192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chemeClr val="accent3"/>
                </a:solidFill>
              </a:rPr>
              <a:t>12</a:t>
            </a:r>
          </a:p>
        </p:txBody>
      </p:sp>
      <p:pic>
        <p:nvPicPr>
          <p:cNvPr id="8" name="Picture 7" descr="A close up of a sign&#10;&#10;AI-generated content may be incorrect.">
            <a:extLst>
              <a:ext uri="{FF2B5EF4-FFF2-40B4-BE49-F238E27FC236}">
                <a16:creationId xmlns:a16="http://schemas.microsoft.com/office/drawing/2014/main" id="{DDD0509F-DA64-5C8C-0639-19016011C5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45" y="2913028"/>
            <a:ext cx="2191314" cy="2191665"/>
          </a:xfrm>
          <a:prstGeom prst="rect">
            <a:avLst/>
          </a:prstGeom>
        </p:spPr>
      </p:pic>
      <p:pic>
        <p:nvPicPr>
          <p:cNvPr id="12" name="Picture 11" descr="A colorful circle with black background&#10;&#10;AI-generated content may be incorrect.">
            <a:extLst>
              <a:ext uri="{FF2B5EF4-FFF2-40B4-BE49-F238E27FC236}">
                <a16:creationId xmlns:a16="http://schemas.microsoft.com/office/drawing/2014/main" id="{3AB5452F-AED6-B2D9-F076-F37DFD15CA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234" y="3395890"/>
            <a:ext cx="2151663" cy="122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77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0F3B91C-3C31-26D7-BE91-A664A19B8131}"/>
              </a:ext>
            </a:extLst>
          </p:cNvPr>
          <p:cNvSpPr/>
          <p:nvPr/>
        </p:nvSpPr>
        <p:spPr>
          <a:xfrm>
            <a:off x="-1" y="1392335"/>
            <a:ext cx="9144001" cy="323128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986B47-DB07-5795-B06A-321ED5A33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Lessons from the forum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C84C00-C8BF-9F5E-50A0-EAA81D91DA22}"/>
              </a:ext>
            </a:extLst>
          </p:cNvPr>
          <p:cNvSpPr txBox="1"/>
          <p:nvPr/>
        </p:nvSpPr>
        <p:spPr>
          <a:xfrm>
            <a:off x="8820472" y="4876006"/>
            <a:ext cx="323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chemeClr val="accent3"/>
                </a:solidFill>
              </a:rPr>
              <a:t>13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B6F5C4-EBD6-FD64-9C79-8F6A09E4F9CD}"/>
              </a:ext>
            </a:extLst>
          </p:cNvPr>
          <p:cNvSpPr txBox="1">
            <a:spLocks/>
          </p:cNvSpPr>
          <p:nvPr/>
        </p:nvSpPr>
        <p:spPr>
          <a:xfrm>
            <a:off x="251519" y="1587404"/>
            <a:ext cx="8681465" cy="246517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/>
            <a:r>
              <a:rPr lang="en-AU" sz="1600" dirty="0"/>
              <a:t>To take advantage of AI, we need to build capacity within the EO community but also for end users</a:t>
            </a:r>
            <a:endParaRPr lang="en-US"/>
          </a:p>
          <a:p>
            <a:pPr marL="215900" indent="-215900"/>
            <a:r>
              <a:rPr lang="en-AU" sz="1600" dirty="0"/>
              <a:t>Data is no longer the constraint for taking action, we need to democratize access to data and technology</a:t>
            </a:r>
            <a:endParaRPr lang="en-AU" sz="1600" dirty="0">
              <a:ea typeface="Calibri"/>
              <a:cs typeface="Calibri"/>
            </a:endParaRPr>
          </a:p>
          <a:p>
            <a:pPr marL="215900" indent="-215900"/>
            <a:r>
              <a:rPr lang="en-AU" sz="1600" dirty="0"/>
              <a:t>EO will be fundamental for monitoring impacts on natural resources</a:t>
            </a:r>
            <a:endParaRPr lang="en-AU" sz="1600" dirty="0">
              <a:ea typeface="Calibri"/>
              <a:cs typeface="Calibri"/>
            </a:endParaRPr>
          </a:p>
          <a:p>
            <a:pPr marL="215900" indent="-215900"/>
            <a:r>
              <a:rPr lang="en-AU" sz="1600" dirty="0"/>
              <a:t>We need to break out of silos </a:t>
            </a:r>
            <a:endParaRPr lang="en-AU" sz="1600" dirty="0">
              <a:ea typeface="Calibri"/>
              <a:cs typeface="Calibri"/>
            </a:endParaRPr>
          </a:p>
          <a:p>
            <a:pPr marL="215900" indent="-215900"/>
            <a:r>
              <a:rPr lang="en-AU" sz="1600" dirty="0"/>
              <a:t>Science communication and science diplomacy are fundamental</a:t>
            </a:r>
            <a:endParaRPr lang="en-AU" sz="1600" dirty="0">
              <a:ea typeface="Calibri"/>
              <a:cs typeface="Calibri"/>
            </a:endParaRPr>
          </a:p>
          <a:p>
            <a:pPr marL="0" indent="0">
              <a:buFont typeface="Arial" pitchFamily="34" charset="0"/>
              <a:buNone/>
            </a:pPr>
            <a:endParaRPr lang="en-AU" sz="1600" dirty="0"/>
          </a:p>
        </p:txBody>
      </p:sp>
      <p:pic>
        <p:nvPicPr>
          <p:cNvPr id="5" name="Picture 4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D9680D85-D3C2-C47F-1037-8A5925BD40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685" y="3055823"/>
            <a:ext cx="1800288" cy="1800000"/>
          </a:xfrm>
          <a:prstGeom prst="rect">
            <a:avLst/>
          </a:prstGeom>
        </p:spPr>
      </p:pic>
      <p:pic>
        <p:nvPicPr>
          <p:cNvPr id="8" name="Picture 7" descr="A red triangle with white text and graphics&#10;&#10;AI-generated content may be incorrect.">
            <a:extLst>
              <a:ext uri="{FF2B5EF4-FFF2-40B4-BE49-F238E27FC236}">
                <a16:creationId xmlns:a16="http://schemas.microsoft.com/office/drawing/2014/main" id="{2DDF5DAC-89CA-F6A3-303E-0D25B0A872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60" y="2949813"/>
            <a:ext cx="1799712" cy="1800000"/>
          </a:xfrm>
          <a:prstGeom prst="rect">
            <a:avLst/>
          </a:prstGeom>
        </p:spPr>
      </p:pic>
      <p:pic>
        <p:nvPicPr>
          <p:cNvPr id="10" name="Picture 9" descr="A colorful circle with black background&#10;&#10;AI-generated content may be incorrect.">
            <a:extLst>
              <a:ext uri="{FF2B5EF4-FFF2-40B4-BE49-F238E27FC236}">
                <a16:creationId xmlns:a16="http://schemas.microsoft.com/office/drawing/2014/main" id="{4E3AF4E1-217E-9EC0-540D-822CEFCE50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586" y="3411960"/>
            <a:ext cx="1426217" cy="81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10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251520" y="3579862"/>
            <a:ext cx="3024336" cy="1080120"/>
          </a:xfrm>
        </p:spPr>
        <p:txBody>
          <a:bodyPr numCol="1">
            <a:normAutofit/>
          </a:bodyPr>
          <a:lstStyle/>
          <a:p>
            <a:pPr lvl="1">
              <a:lnSpc>
                <a:spcPct val="100000"/>
              </a:lnSpc>
              <a:tabLst>
                <a:tab pos="355600" algn="l"/>
              </a:tabLst>
            </a:pPr>
            <a:r>
              <a:rPr lang="en-US" sz="1200"/>
              <a:t>Adriana Parra</a:t>
            </a:r>
            <a:br>
              <a:rPr lang="en-US" sz="1200"/>
            </a:br>
            <a:r>
              <a:rPr lang="en-US" sz="1200"/>
              <a:t>CERC Postdoctoral fellow</a:t>
            </a:r>
          </a:p>
          <a:p>
            <a:pPr marL="0" lvl="2" indent="0">
              <a:lnSpc>
                <a:spcPct val="100000"/>
              </a:lnSpc>
              <a:spcAft>
                <a:spcPct val="0"/>
              </a:spcAft>
            </a:pPr>
            <a:r>
              <a:rPr lang="en-US" sz="1200"/>
              <a:t>adriana.parraruiz@csiro.au</a:t>
            </a:r>
          </a:p>
        </p:txBody>
      </p:sp>
      <p:sp>
        <p:nvSpPr>
          <p:cNvPr id="389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/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8298D6-F079-A0F7-888F-B65AC1EADF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3" t="2" r="13648" b="30587"/>
          <a:stretch>
            <a:fillRect/>
          </a:stretch>
        </p:blipFill>
        <p:spPr>
          <a:xfrm>
            <a:off x="2166717" y="431359"/>
            <a:ext cx="1885859" cy="15235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986DA7-F4AD-CD52-C6DD-68B3BCAEBA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" t="1" r="22470" b="16403"/>
          <a:stretch>
            <a:fillRect/>
          </a:stretch>
        </p:blipFill>
        <p:spPr>
          <a:xfrm>
            <a:off x="251521" y="431358"/>
            <a:ext cx="1797304" cy="15218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A5389C-B211-5ECA-E815-601C65DA37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" t="6908" r="5195" b="7047"/>
          <a:stretch>
            <a:fillRect/>
          </a:stretch>
        </p:blipFill>
        <p:spPr>
          <a:xfrm>
            <a:off x="4175881" y="431358"/>
            <a:ext cx="2360746" cy="15218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B436AC-A45F-A4F5-4A1A-7DBB39AE24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5" t="35579" r="31568" b="32044"/>
          <a:stretch>
            <a:fillRect/>
          </a:stretch>
        </p:blipFill>
        <p:spPr>
          <a:xfrm>
            <a:off x="6640796" y="431357"/>
            <a:ext cx="2309162" cy="152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06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4DFF2B-FDEC-7505-D071-ED916CB1D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000" dirty="0"/>
              <a:t>Some background information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A2CD28-4C9F-7BD2-1826-EF9B9A0E762F}"/>
              </a:ext>
            </a:extLst>
          </p:cNvPr>
          <p:cNvSpPr txBox="1"/>
          <p:nvPr/>
        </p:nvSpPr>
        <p:spPr>
          <a:xfrm>
            <a:off x="8892480" y="4876006"/>
            <a:ext cx="251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>
                <a:solidFill>
                  <a:schemeClr val="accent3"/>
                </a:solidFill>
              </a:rPr>
              <a:t>2</a:t>
            </a:r>
          </a:p>
        </p:txBody>
      </p:sp>
      <p:pic>
        <p:nvPicPr>
          <p:cNvPr id="9" name="Picture 8" descr="A person standing on a street&#10;&#10;AI-generated content may be incorrect.">
            <a:extLst>
              <a:ext uri="{FF2B5EF4-FFF2-40B4-BE49-F238E27FC236}">
                <a16:creationId xmlns:a16="http://schemas.microsoft.com/office/drawing/2014/main" id="{B7704F2E-E871-6A86-E4B9-2E524C284F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" t="13557" r="41480" b="19918"/>
          <a:stretch>
            <a:fillRect/>
          </a:stretch>
        </p:blipFill>
        <p:spPr>
          <a:xfrm rot="5400000">
            <a:off x="5771371" y="655169"/>
            <a:ext cx="2228074" cy="227717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ED2F82-1C60-297D-27C1-43BA8EDA8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8482" y="1597824"/>
            <a:ext cx="5211099" cy="2740218"/>
          </a:xfrm>
        </p:spPr>
        <p:txBody>
          <a:bodyPr>
            <a:normAutofit/>
          </a:bodyPr>
          <a:lstStyle/>
          <a:p>
            <a:r>
              <a:rPr lang="en-AU" sz="1600" dirty="0"/>
              <a:t>CERC postdoc working with the CSIRO Centre for Earth Observation.</a:t>
            </a:r>
          </a:p>
          <a:p>
            <a:r>
              <a:rPr lang="en-AU" sz="1600" dirty="0"/>
              <a:t>Landscape ecologist and a remote sensing scientist. </a:t>
            </a:r>
          </a:p>
          <a:p>
            <a:r>
              <a:rPr lang="en-AU" sz="1600" dirty="0"/>
              <a:t>My current research focuses on monitoring biodiversity using Earth Observation data.</a:t>
            </a:r>
          </a:p>
          <a:p>
            <a:endParaRPr lang="en-AU" sz="1600" dirty="0"/>
          </a:p>
        </p:txBody>
      </p:sp>
      <p:pic>
        <p:nvPicPr>
          <p:cNvPr id="11" name="Picture 10" descr="A logo with a check mark and a check mark&#10;&#10;Description automatically generated">
            <a:extLst>
              <a:ext uri="{FF2B5EF4-FFF2-40B4-BE49-F238E27FC236}">
                <a16:creationId xmlns:a16="http://schemas.microsoft.com/office/drawing/2014/main" id="{742BC7CD-D723-2DC1-E040-F84DAE5D21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42" y="4038021"/>
            <a:ext cx="908683" cy="7388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D2633C-A84C-C15E-4795-FD0273EC0C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847" y="4163786"/>
            <a:ext cx="833674" cy="5612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5A40278-F61D-B834-6343-D60EBCBFE7F3}"/>
              </a:ext>
            </a:extLst>
          </p:cNvPr>
          <p:cNvSpPr txBox="1"/>
          <p:nvPr/>
        </p:nvSpPr>
        <p:spPr>
          <a:xfrm>
            <a:off x="3066725" y="3852002"/>
            <a:ext cx="13160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" b="1" dirty="0"/>
              <a:t>Analysis reproducibility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4399D0F-B913-AF53-7C28-D4B73C43B1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533" y="3442668"/>
            <a:ext cx="1565135" cy="136332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29E3DE3-E759-3652-BA1C-145552E37A8E}"/>
              </a:ext>
            </a:extLst>
          </p:cNvPr>
          <p:cNvSpPr txBox="1"/>
          <p:nvPr/>
        </p:nvSpPr>
        <p:spPr>
          <a:xfrm>
            <a:off x="5208407" y="3278669"/>
            <a:ext cx="13160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" b="1" dirty="0"/>
              <a:t>Earth Observation data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C7C84A5-A3D7-3341-EE15-6E0D853135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05" y="3482547"/>
            <a:ext cx="1316023" cy="116979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9407894-B2C4-AD43-26E8-5626AADDFDF6}"/>
              </a:ext>
            </a:extLst>
          </p:cNvPr>
          <p:cNvSpPr txBox="1"/>
          <p:nvPr/>
        </p:nvSpPr>
        <p:spPr>
          <a:xfrm>
            <a:off x="6951615" y="3338060"/>
            <a:ext cx="13160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" b="1" dirty="0"/>
              <a:t>Demonstrator site</a:t>
            </a:r>
          </a:p>
        </p:txBody>
      </p:sp>
      <p:pic>
        <p:nvPicPr>
          <p:cNvPr id="33" name="Picture 32" descr="Green text on a black background&#10;&#10;Description automatically generated">
            <a:extLst>
              <a:ext uri="{FF2B5EF4-FFF2-40B4-BE49-F238E27FC236}">
                <a16:creationId xmlns:a16="http://schemas.microsoft.com/office/drawing/2014/main" id="{21894710-14D3-4356-A344-ADB3918B8A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00" b="-8000"/>
          <a:stretch>
            <a:fillRect/>
          </a:stretch>
        </p:blipFill>
        <p:spPr>
          <a:xfrm>
            <a:off x="458700" y="3320238"/>
            <a:ext cx="1192286" cy="482177"/>
          </a:xfrm>
          <a:prstGeom prst="rect">
            <a:avLst/>
          </a:prstGeom>
        </p:spPr>
      </p:pic>
      <p:pic>
        <p:nvPicPr>
          <p:cNvPr id="34" name="Picture 33" descr="A blue planet with a green letter s&#10;&#10;AI-generated content may be incorrect.">
            <a:extLst>
              <a:ext uri="{FF2B5EF4-FFF2-40B4-BE49-F238E27FC236}">
                <a16:creationId xmlns:a16="http://schemas.microsoft.com/office/drawing/2014/main" id="{40BACCCC-BC5F-98FE-EE40-2CC0DE7C99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11" y="3278669"/>
            <a:ext cx="2002921" cy="482999"/>
          </a:xfrm>
          <a:prstGeom prst="rect">
            <a:avLst/>
          </a:prstGeom>
        </p:spPr>
      </p:pic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A2D0A8C-7D2A-EE10-7AC4-7833CEDA807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45" y="3985368"/>
            <a:ext cx="2210845" cy="4821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453E0F-8F16-69B6-AABF-A8BF1C9BF9EA}"/>
              </a:ext>
            </a:extLst>
          </p:cNvPr>
          <p:cNvSpPr txBox="1"/>
          <p:nvPr/>
        </p:nvSpPr>
        <p:spPr>
          <a:xfrm>
            <a:off x="5746820" y="2861183"/>
            <a:ext cx="2277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00" dirty="0"/>
              <a:t>First day at CSIRO. Photo by Zheng-Shu Zhou</a:t>
            </a:r>
          </a:p>
        </p:txBody>
      </p:sp>
    </p:spTree>
    <p:extLst>
      <p:ext uri="{BB962C8B-B14F-4D97-AF65-F5344CB8AC3E}">
        <p14:creationId xmlns:p14="http://schemas.microsoft.com/office/powerpoint/2010/main" val="3989820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14F9A-EC92-425C-B6D4-A96C03DC3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000" dirty="0"/>
              <a:t>The Science and Technology in Society forum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62025-9311-4842-8D14-0D5937485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4590" y="1597824"/>
            <a:ext cx="4439091" cy="2740218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pPr marL="215900" indent="-215900"/>
            <a:r>
              <a:rPr lang="en-AU" sz="1800" dirty="0"/>
              <a:t>It is an annual forum that aims to bring together scientists and global leaders from politics, business and academia to discuss issues related to science and technology and their implications for society.</a:t>
            </a:r>
            <a:endParaRPr lang="en-US"/>
          </a:p>
          <a:p>
            <a:pPr marL="215900" indent="-215900"/>
            <a:r>
              <a:rPr lang="en-AU" sz="1800" dirty="0"/>
              <a:t>It is not a decision-making meeting, but a forum to foster discussion and facilitate networking and collaboration.</a:t>
            </a:r>
            <a:endParaRPr lang="en-AU" sz="1800" dirty="0">
              <a:ea typeface="Calibri"/>
              <a:cs typeface="Calibri"/>
            </a:endParaRPr>
          </a:p>
          <a:p>
            <a:pPr marL="215900" indent="-215900"/>
            <a:r>
              <a:rPr lang="en-AU" sz="1800" dirty="0"/>
              <a:t>This year’s meeting focused on Artificial Intelligence and the benefits and drawbacks of AI across different sectors of society. </a:t>
            </a:r>
            <a:endParaRPr lang="en-AU" sz="1800" dirty="0">
              <a:ea typeface="Calibri"/>
              <a:cs typeface="Calibri"/>
            </a:endParaRPr>
          </a:p>
          <a:p>
            <a:endParaRPr lang="en-AU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B03A2B-A621-CF05-483F-1E94A07E30F0}"/>
              </a:ext>
            </a:extLst>
          </p:cNvPr>
          <p:cNvSpPr txBox="1"/>
          <p:nvPr/>
        </p:nvSpPr>
        <p:spPr>
          <a:xfrm>
            <a:off x="8892480" y="4876006"/>
            <a:ext cx="251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>
                <a:solidFill>
                  <a:schemeClr val="accent3"/>
                </a:solidFill>
              </a:rPr>
              <a:t>3</a:t>
            </a:r>
          </a:p>
        </p:txBody>
      </p:sp>
      <p:pic>
        <p:nvPicPr>
          <p:cNvPr id="6" name="Picture 5" descr="A group of people standing in front of a large screen&#10;&#10;AI-generated content may be incorrect.">
            <a:extLst>
              <a:ext uri="{FF2B5EF4-FFF2-40B4-BE49-F238E27FC236}">
                <a16:creationId xmlns:a16="http://schemas.microsoft.com/office/drawing/2014/main" id="{4981C7BF-F74F-C520-B1DD-9E9347D73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94" y="1595939"/>
            <a:ext cx="3826058" cy="26420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059D76-A73A-68AA-D69F-1D9A29751A4F}"/>
              </a:ext>
            </a:extLst>
          </p:cNvPr>
          <p:cNvSpPr txBox="1"/>
          <p:nvPr/>
        </p:nvSpPr>
        <p:spPr>
          <a:xfrm>
            <a:off x="4965095" y="4341255"/>
            <a:ext cx="38260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CSIRO delegation</a:t>
            </a:r>
          </a:p>
        </p:txBody>
      </p:sp>
    </p:spTree>
    <p:extLst>
      <p:ext uri="{BB962C8B-B14F-4D97-AF65-F5344CB8AC3E}">
        <p14:creationId xmlns:p14="http://schemas.microsoft.com/office/powerpoint/2010/main" val="669183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421CB-6CD0-95EA-B9F2-E2416DE9A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84C9D-DEF0-0E4F-1FC5-A668A98A6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000" dirty="0"/>
              <a:t>The Science and Technology in Society forum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3A2F7-9D3E-7A89-DCE8-7556C7CF7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4590" y="1597824"/>
            <a:ext cx="8105900" cy="2740218"/>
          </a:xfrm>
        </p:spPr>
        <p:txBody>
          <a:bodyPr>
            <a:normAutofit/>
          </a:bodyPr>
          <a:lstStyle/>
          <a:p>
            <a:r>
              <a:rPr lang="en-AU" sz="1800" dirty="0"/>
              <a:t>The forum covers a lot of topics related to sustainability: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AU" sz="1600" dirty="0"/>
              <a:t>Path to sustainability towards a zero-carbon society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AU" sz="1600" dirty="0"/>
              <a:t>Digital technology for sustainability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AU" sz="1600" dirty="0"/>
              <a:t>Biodiversity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AU" sz="1600" dirty="0"/>
              <a:t>Circular society and growth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AU" sz="1600" dirty="0"/>
              <a:t>Sustainability for Nature Positive Economy</a:t>
            </a:r>
          </a:p>
          <a:p>
            <a:r>
              <a:rPr lang="en-AU" sz="1800" dirty="0"/>
              <a:t>My main goals for the forum: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AU" sz="1600" dirty="0"/>
              <a:t>Learn about future research needs on biodiversity and sustainability.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AU" sz="1600" dirty="0"/>
              <a:t>How can the Earth Observation community support future societal needs?</a:t>
            </a:r>
          </a:p>
          <a:p>
            <a:pPr lvl="1"/>
            <a:endParaRPr lang="en-AU" sz="1200" dirty="0"/>
          </a:p>
          <a:p>
            <a:pPr lvl="1">
              <a:buFont typeface="Wingdings" panose="05000000000000000000" pitchFamily="2" charset="2"/>
              <a:buChar char="Ø"/>
            </a:pPr>
            <a:endParaRPr lang="en-AU" sz="1400" dirty="0"/>
          </a:p>
          <a:p>
            <a:endParaRPr lang="en-AU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4AF409-5423-54CC-E62A-2ABE4D4924A0}"/>
              </a:ext>
            </a:extLst>
          </p:cNvPr>
          <p:cNvSpPr txBox="1"/>
          <p:nvPr/>
        </p:nvSpPr>
        <p:spPr>
          <a:xfrm>
            <a:off x="8892480" y="4876006"/>
            <a:ext cx="251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chemeClr val="accent3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48297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09667-030C-1C20-6C56-453B2DD3B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D731C-DF80-38F9-FFD4-1A1E432A6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000" dirty="0"/>
              <a:t>Dialogue between Young Leaders and Nobel Laureates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AB7BC-DD81-07C2-5C19-9E9B2E58B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4590" y="1515541"/>
            <a:ext cx="8105900" cy="1015067"/>
          </a:xfrm>
        </p:spPr>
        <p:txBody>
          <a:bodyPr>
            <a:normAutofit/>
          </a:bodyPr>
          <a:lstStyle/>
          <a:p>
            <a:r>
              <a:rPr lang="en-AU" sz="1600" dirty="0"/>
              <a:t>For this activity we were divided in groups and had two rounds of conversation with different Nobel Laureates.  </a:t>
            </a:r>
          </a:p>
          <a:p>
            <a:r>
              <a:rPr lang="en-AU" sz="1600" dirty="0"/>
              <a:t>The group included young leaders from different disciplines, and we covered topics related to professional development and personal life.</a:t>
            </a:r>
          </a:p>
          <a:p>
            <a:endParaRPr lang="en-AU" sz="1600" dirty="0"/>
          </a:p>
          <a:p>
            <a:pPr lvl="1">
              <a:buFont typeface="Wingdings" panose="05000000000000000000" pitchFamily="2" charset="2"/>
              <a:buChar char="Ø"/>
            </a:pPr>
            <a:endParaRPr lang="en-AU" sz="1600" dirty="0"/>
          </a:p>
          <a:p>
            <a:endParaRPr lang="en-A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9DE180-E0C6-5C7C-F764-B1B145B3F6AE}"/>
              </a:ext>
            </a:extLst>
          </p:cNvPr>
          <p:cNvSpPr txBox="1"/>
          <p:nvPr/>
        </p:nvSpPr>
        <p:spPr>
          <a:xfrm>
            <a:off x="8892480" y="4876006"/>
            <a:ext cx="251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chemeClr val="accent3"/>
                </a:solidFill>
              </a:rPr>
              <a:t>5</a:t>
            </a:r>
          </a:p>
        </p:txBody>
      </p:sp>
      <p:pic>
        <p:nvPicPr>
          <p:cNvPr id="5" name="Picture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7DA94B68-AD7C-F1FB-2588-510DA46EA3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6" b="1405"/>
          <a:stretch>
            <a:fillRect/>
          </a:stretch>
        </p:blipFill>
        <p:spPr>
          <a:xfrm>
            <a:off x="1018578" y="2889890"/>
            <a:ext cx="2795542" cy="1924844"/>
          </a:xfrm>
          <a:prstGeom prst="rect">
            <a:avLst/>
          </a:prstGeom>
        </p:spPr>
      </p:pic>
      <p:pic>
        <p:nvPicPr>
          <p:cNvPr id="8" name="Picture 7" descr="A group of people standing together&#10;&#10;AI-generated content may be incorrect.">
            <a:extLst>
              <a:ext uri="{FF2B5EF4-FFF2-40B4-BE49-F238E27FC236}">
                <a16:creationId xmlns:a16="http://schemas.microsoft.com/office/drawing/2014/main" id="{30342EA0-2C7D-C36A-0AC0-346AC32489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r="3750"/>
          <a:stretch>
            <a:fillRect/>
          </a:stretch>
        </p:blipFill>
        <p:spPr>
          <a:xfrm>
            <a:off x="4583851" y="2889890"/>
            <a:ext cx="3156235" cy="192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1F5EC6-534D-05BC-9F16-0E1EB517C1AF}"/>
              </a:ext>
            </a:extLst>
          </p:cNvPr>
          <p:cNvSpPr txBox="1"/>
          <p:nvPr/>
        </p:nvSpPr>
        <p:spPr>
          <a:xfrm>
            <a:off x="943895" y="2612892"/>
            <a:ext cx="2944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Ryoji </a:t>
            </a:r>
            <a:r>
              <a:rPr lang="en-AU" sz="1200" dirty="0" err="1"/>
              <a:t>Noyori</a:t>
            </a:r>
            <a:r>
              <a:rPr lang="en-AU" sz="1200" dirty="0"/>
              <a:t> (2001 Nobel Prize in Chemistry)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BE0A8D-296D-C808-15EE-49FBA3B7AAA1}"/>
              </a:ext>
            </a:extLst>
          </p:cNvPr>
          <p:cNvSpPr txBox="1"/>
          <p:nvPr/>
        </p:nvSpPr>
        <p:spPr>
          <a:xfrm>
            <a:off x="4572000" y="2612891"/>
            <a:ext cx="3032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Duncan Haldane (2016 Nobel Prize in Physics)</a:t>
            </a:r>
          </a:p>
        </p:txBody>
      </p:sp>
    </p:spTree>
    <p:extLst>
      <p:ext uri="{BB962C8B-B14F-4D97-AF65-F5344CB8AC3E}">
        <p14:creationId xmlns:p14="http://schemas.microsoft.com/office/powerpoint/2010/main" val="4002538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21FBA-0FC4-0DB4-E084-BD2BE4C58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0C6F9-A733-87BB-BC8F-6870E2996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000" dirty="0"/>
              <a:t>Dialogue between Young Leaders and Nobel Laureates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6E030-BCF1-5D0F-7F31-A641E3FC1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4590" y="1420085"/>
            <a:ext cx="8105900" cy="2146975"/>
          </a:xfrm>
        </p:spPr>
        <p:txBody>
          <a:bodyPr>
            <a:normAutofit/>
          </a:bodyPr>
          <a:lstStyle/>
          <a:p>
            <a:r>
              <a:rPr lang="en-AU" sz="1800" dirty="0"/>
              <a:t>Both Nobel Laureates covered similar topics during our conversations: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1600" dirty="0"/>
              <a:t>Science is about finding the right question – Producing a good answer is easier than producing a good problem or difficult question.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1600" dirty="0"/>
              <a:t>We need to break out of our own silos – Break walls – Get feedback from other people – attend talks from different disciplines – Hear about different things.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1600" dirty="0"/>
              <a:t>This should be the era of cooperation –                                                                                                                       We need solidarity to solve current problems.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sz="1600" dirty="0"/>
              <a:t>Stay curious – Stay crazy! </a:t>
            </a:r>
          </a:p>
          <a:p>
            <a:endParaRPr lang="en-AU" sz="1600" dirty="0"/>
          </a:p>
          <a:p>
            <a:pPr lvl="1">
              <a:buFont typeface="Wingdings" panose="05000000000000000000" pitchFamily="2" charset="2"/>
              <a:buChar char="Ø"/>
            </a:pPr>
            <a:endParaRPr lang="en-AU" sz="1600" dirty="0"/>
          </a:p>
          <a:p>
            <a:endParaRPr lang="en-A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9B35EA-EE69-1C8A-E3A3-69C38578BB8C}"/>
              </a:ext>
            </a:extLst>
          </p:cNvPr>
          <p:cNvSpPr txBox="1"/>
          <p:nvPr/>
        </p:nvSpPr>
        <p:spPr>
          <a:xfrm>
            <a:off x="8892480" y="4876006"/>
            <a:ext cx="251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chemeClr val="accent3"/>
                </a:solidFill>
              </a:rPr>
              <a:t>6</a:t>
            </a:r>
          </a:p>
        </p:txBody>
      </p:sp>
      <p:pic>
        <p:nvPicPr>
          <p:cNvPr id="6" name="Picture 5" descr="A group of people standing together&#10;&#10;AI-generated content may be incorrect.">
            <a:extLst>
              <a:ext uri="{FF2B5EF4-FFF2-40B4-BE49-F238E27FC236}">
                <a16:creationId xmlns:a16="http://schemas.microsoft.com/office/drawing/2014/main" id="{048269BC-0DCC-E5B7-0CCC-DB08B67D0B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89" y="2757168"/>
            <a:ext cx="3645873" cy="19555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2DC62C-96CD-D773-C13A-D24E375AE5AD}"/>
              </a:ext>
            </a:extLst>
          </p:cNvPr>
          <p:cNvSpPr txBox="1"/>
          <p:nvPr/>
        </p:nvSpPr>
        <p:spPr>
          <a:xfrm>
            <a:off x="4987489" y="4712677"/>
            <a:ext cx="36458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Young leaders and Nobel Laureates group photo</a:t>
            </a:r>
          </a:p>
        </p:txBody>
      </p:sp>
    </p:spTree>
    <p:extLst>
      <p:ext uri="{BB962C8B-B14F-4D97-AF65-F5344CB8AC3E}">
        <p14:creationId xmlns:p14="http://schemas.microsoft.com/office/powerpoint/2010/main" val="4199824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2C734-D01A-2632-E210-74B53DCAE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5B79C-EA85-403D-24A3-2A4289AA8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000" dirty="0"/>
              <a:t>Global impact of AI by 2030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35716-DC61-E73E-1025-D5957B174D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4590" y="1515541"/>
            <a:ext cx="7913706" cy="708237"/>
          </a:xfrm>
        </p:spPr>
        <p:txBody>
          <a:bodyPr>
            <a:normAutofit/>
          </a:bodyPr>
          <a:lstStyle/>
          <a:p>
            <a:r>
              <a:rPr lang="en-AU" sz="1800" dirty="0"/>
              <a:t>This technological revolution is already happening, and the speed of development will be fast. </a:t>
            </a:r>
          </a:p>
          <a:p>
            <a:endParaRPr lang="en-AU" sz="1800" dirty="0"/>
          </a:p>
          <a:p>
            <a:endParaRPr lang="en-AU" sz="1800" dirty="0"/>
          </a:p>
          <a:p>
            <a:endParaRPr lang="en-AU" sz="1600" dirty="0"/>
          </a:p>
          <a:p>
            <a:pPr lvl="1">
              <a:buFont typeface="Wingdings" panose="05000000000000000000" pitchFamily="2" charset="2"/>
              <a:buChar char="Ø"/>
            </a:pPr>
            <a:endParaRPr lang="en-AU" sz="1600" dirty="0"/>
          </a:p>
          <a:p>
            <a:endParaRPr lang="en-A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A939FF-00A3-B8F0-3662-869FBFA29F3C}"/>
              </a:ext>
            </a:extLst>
          </p:cNvPr>
          <p:cNvSpPr txBox="1"/>
          <p:nvPr/>
        </p:nvSpPr>
        <p:spPr>
          <a:xfrm>
            <a:off x="8892480" y="4876006"/>
            <a:ext cx="251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chemeClr val="accent3"/>
                </a:solidFill>
              </a:rPr>
              <a:t>7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B717BD1-555A-DED0-A069-B76ACF2F0C95}"/>
              </a:ext>
            </a:extLst>
          </p:cNvPr>
          <p:cNvSpPr/>
          <p:nvPr/>
        </p:nvSpPr>
        <p:spPr>
          <a:xfrm>
            <a:off x="1670537" y="2548623"/>
            <a:ext cx="668215" cy="66337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AI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05E1A68-10B5-7713-38AC-A1AD29ACE77D}"/>
              </a:ext>
            </a:extLst>
          </p:cNvPr>
          <p:cNvSpPr/>
          <p:nvPr/>
        </p:nvSpPr>
        <p:spPr>
          <a:xfrm>
            <a:off x="3213927" y="2822924"/>
            <a:ext cx="2006675" cy="243479"/>
          </a:xfrm>
          <a:prstGeom prst="rightArrow">
            <a:avLst>
              <a:gd name="adj1" fmla="val 36666"/>
              <a:gd name="adj2" fmla="val 72222"/>
            </a:avLst>
          </a:prstGeom>
          <a:ln w="158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4FEC2-0B2B-5CB6-27C3-6F859F527A9B}"/>
              </a:ext>
            </a:extLst>
          </p:cNvPr>
          <p:cNvSpPr txBox="1"/>
          <p:nvPr/>
        </p:nvSpPr>
        <p:spPr>
          <a:xfrm>
            <a:off x="3825329" y="2458058"/>
            <a:ext cx="838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2030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946B1E-BCDD-6019-FA12-E36B80D0B506}"/>
              </a:ext>
            </a:extLst>
          </p:cNvPr>
          <p:cNvSpPr txBox="1"/>
          <p:nvPr/>
        </p:nvSpPr>
        <p:spPr>
          <a:xfrm>
            <a:off x="719616" y="3296633"/>
            <a:ext cx="2570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/>
              <a:t>Rapidly being incorporated in daily life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BBEA8F-8C26-8EB5-1FA8-5D1CC56B788D}"/>
              </a:ext>
            </a:extLst>
          </p:cNvPr>
          <p:cNvSpPr txBox="1"/>
          <p:nvPr/>
        </p:nvSpPr>
        <p:spPr>
          <a:xfrm>
            <a:off x="5470845" y="2294496"/>
            <a:ext cx="2570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Deeply embedded across different society sectors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Healthcare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01079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6FF02-B53A-694E-36BF-5FF3E9B98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07DB0-9126-478B-8122-2FDA31B68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000" dirty="0"/>
              <a:t>Global impact of AI by 2030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01D9C-39DB-AC4B-35F8-FCE60256B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4590" y="1515541"/>
            <a:ext cx="7913706" cy="2146975"/>
          </a:xfrm>
        </p:spPr>
        <p:txBody>
          <a:bodyPr vert="horz" lIns="0" tIns="0" rIns="0" bIns="0" rtlCol="0" anchor="t">
            <a:normAutofit/>
          </a:bodyPr>
          <a:lstStyle/>
          <a:p>
            <a:pPr marL="215900" indent="-215900"/>
            <a:r>
              <a:rPr lang="en-AU" sz="1800" dirty="0"/>
              <a:t>We need strong partnerships and collaboration to take advantage of this technological revolution.</a:t>
            </a:r>
            <a:endParaRPr lang="en-US"/>
          </a:p>
          <a:p>
            <a:pPr marL="215900" indent="-215900"/>
            <a:r>
              <a:rPr lang="en-AU" sz="1800" dirty="0"/>
              <a:t>Technological progress does not equate to equitable progress. </a:t>
            </a:r>
            <a:endParaRPr lang="en-AU" sz="1800" dirty="0">
              <a:ea typeface="Calibri"/>
              <a:cs typeface="Calibri"/>
            </a:endParaRPr>
          </a:p>
          <a:p>
            <a:pPr marL="215900" indent="-215900"/>
            <a:r>
              <a:rPr lang="en-AU" sz="1800" dirty="0"/>
              <a:t>International policies are required to guarantee an equitable distribution of benefits and risks.</a:t>
            </a:r>
            <a:endParaRPr lang="en-AU" sz="1800" dirty="0">
              <a:ea typeface="Calibri"/>
              <a:cs typeface="Calibri"/>
            </a:endParaRPr>
          </a:p>
          <a:p>
            <a:pPr marL="215900" indent="-215900"/>
            <a:r>
              <a:rPr lang="en-AU" sz="1800" dirty="0"/>
              <a:t>Science can build bridges where politics cannot. </a:t>
            </a:r>
            <a:endParaRPr lang="en-AU" sz="1800" dirty="0">
              <a:ea typeface="Calibri"/>
              <a:cs typeface="Calibri"/>
            </a:endParaRPr>
          </a:p>
          <a:p>
            <a:pPr marL="215900" indent="-215900"/>
            <a:r>
              <a:rPr lang="en-AU" sz="1800" dirty="0"/>
              <a:t>Misinformation, hallucinated outputs, cybersecurity, privacy, and job elimination.</a:t>
            </a:r>
            <a:endParaRPr lang="en-AU" sz="1800" dirty="0">
              <a:ea typeface="Calibri"/>
              <a:cs typeface="Calibri"/>
            </a:endParaRPr>
          </a:p>
          <a:p>
            <a:pPr marL="215900" indent="-215900"/>
            <a:endParaRPr lang="en-AU" sz="1800" dirty="0">
              <a:ea typeface="Calibri"/>
              <a:cs typeface="Calibri"/>
            </a:endParaRPr>
          </a:p>
          <a:p>
            <a:pPr marL="215900" indent="-215900"/>
            <a:endParaRPr lang="en-AU" sz="1800" dirty="0">
              <a:ea typeface="Calibri"/>
              <a:cs typeface="Calibri"/>
            </a:endParaRPr>
          </a:p>
          <a:p>
            <a:pPr marL="215900" indent="-215900"/>
            <a:endParaRPr lang="en-AU" sz="1600" dirty="0">
              <a:ea typeface="Calibri"/>
              <a:cs typeface="Calibri"/>
            </a:endParaRPr>
          </a:p>
          <a:p>
            <a:pPr marL="395605" lvl="1" indent="-179705">
              <a:buFont typeface="Wingdings" panose="05000000000000000000" pitchFamily="2" charset="2"/>
              <a:buChar char="Ø"/>
            </a:pPr>
            <a:endParaRPr lang="en-AU" sz="1600" dirty="0">
              <a:ea typeface="Calibri"/>
              <a:cs typeface="Calibri"/>
            </a:endParaRPr>
          </a:p>
          <a:p>
            <a:pPr marL="215900" indent="-215900"/>
            <a:endParaRPr lang="en-AU" sz="1600" dirty="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7BA868-CEE5-3AEB-1350-B2731A17CCDE}"/>
              </a:ext>
            </a:extLst>
          </p:cNvPr>
          <p:cNvSpPr txBox="1"/>
          <p:nvPr/>
        </p:nvSpPr>
        <p:spPr>
          <a:xfrm>
            <a:off x="8892480" y="4876006"/>
            <a:ext cx="251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chemeClr val="accent3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04622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ECA0E-4509-B4E3-7CE8-4D75D93C7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73201-D078-F83E-409E-BF1A9349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000" dirty="0"/>
              <a:t>AI and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32E0B-C478-2AFE-EF6D-FC38095B9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2466" y="1941292"/>
            <a:ext cx="3271367" cy="839783"/>
          </a:xfrm>
          <a:ln>
            <a:solidFill>
              <a:schemeClr val="accent1"/>
            </a:solidFill>
          </a:ln>
        </p:spPr>
        <p:txBody>
          <a:bodyPr vert="horz" lIns="0" tIns="72000" rIns="0" bIns="0" rtlCol="0" anchor="t">
            <a:normAutofit/>
          </a:bodyPr>
          <a:lstStyle/>
          <a:p>
            <a:pPr marL="215900" indent="-215900"/>
            <a:r>
              <a:rPr lang="en-AU" sz="1200" dirty="0"/>
              <a:t>Higher demand for energy, land, and resources.</a:t>
            </a:r>
            <a:endParaRPr lang="en-AU" sz="1200" dirty="0">
              <a:ea typeface="Calibri"/>
              <a:cs typeface="Calibri"/>
            </a:endParaRPr>
          </a:p>
          <a:p>
            <a:pPr marL="215900" indent="-215900"/>
            <a:r>
              <a:rPr lang="en-AU" sz="1200" dirty="0"/>
              <a:t>Carbon emissions</a:t>
            </a:r>
            <a:endParaRPr lang="en-AU" sz="1200" dirty="0">
              <a:ea typeface="Calibri"/>
              <a:cs typeface="Calibri"/>
            </a:endParaRPr>
          </a:p>
          <a:p>
            <a:pPr marL="215900" indent="-215900"/>
            <a:r>
              <a:rPr lang="en-AU" sz="1200" dirty="0"/>
              <a:t>Technological waste</a:t>
            </a:r>
            <a:endParaRPr lang="en-AU" sz="1200" dirty="0">
              <a:ea typeface="Calibri"/>
              <a:cs typeface="Calibri"/>
            </a:endParaRPr>
          </a:p>
          <a:p>
            <a:pPr marL="215900" indent="-215900"/>
            <a:endParaRPr lang="en-AU" sz="1200" dirty="0">
              <a:ea typeface="Calibri"/>
              <a:cs typeface="Calibri"/>
            </a:endParaRPr>
          </a:p>
          <a:p>
            <a:pPr marL="215900" indent="-215900"/>
            <a:endParaRPr lang="en-AU" sz="1200" dirty="0">
              <a:ea typeface="Calibri"/>
              <a:cs typeface="Calibri"/>
            </a:endParaRPr>
          </a:p>
          <a:p>
            <a:pPr marL="395605" lvl="1" indent="-179705">
              <a:buFont typeface="Wingdings" panose="05000000000000000000" pitchFamily="2" charset="2"/>
              <a:buChar char="Ø"/>
            </a:pPr>
            <a:endParaRPr lang="en-AU" sz="1200" dirty="0">
              <a:ea typeface="Calibri"/>
              <a:cs typeface="Calibri"/>
            </a:endParaRPr>
          </a:p>
          <a:p>
            <a:pPr marL="215900" indent="-215900"/>
            <a:endParaRPr lang="en-AU" sz="1200" dirty="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82C2B-97A5-9BB5-94C6-991F2C26C73E}"/>
              </a:ext>
            </a:extLst>
          </p:cNvPr>
          <p:cNvSpPr txBox="1"/>
          <p:nvPr/>
        </p:nvSpPr>
        <p:spPr>
          <a:xfrm>
            <a:off x="8892480" y="4876006"/>
            <a:ext cx="251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solidFill>
                  <a:schemeClr val="accent3"/>
                </a:solidFill>
              </a:rPr>
              <a:t>9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580FE04-3D90-853F-A7A8-5C12F221A338}"/>
              </a:ext>
            </a:extLst>
          </p:cNvPr>
          <p:cNvSpPr txBox="1">
            <a:spLocks/>
          </p:cNvSpPr>
          <p:nvPr/>
        </p:nvSpPr>
        <p:spPr>
          <a:xfrm>
            <a:off x="5470169" y="1866388"/>
            <a:ext cx="3112025" cy="11581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3600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/>
              <a:t>Facilitating monitoring and measuring</a:t>
            </a:r>
          </a:p>
          <a:p>
            <a:r>
              <a:rPr lang="en-AU" sz="1200" dirty="0"/>
              <a:t>Produce new models for tracking deforestation/desertification/climate change</a:t>
            </a:r>
          </a:p>
          <a:p>
            <a:r>
              <a:rPr lang="en-AU" sz="1200" dirty="0"/>
              <a:t>Develop new business ideas  </a:t>
            </a:r>
          </a:p>
          <a:p>
            <a:r>
              <a:rPr lang="en-AU" sz="1200" dirty="0"/>
              <a:t>Improve the efficiency of processes</a:t>
            </a:r>
          </a:p>
          <a:p>
            <a:endParaRPr lang="en-AU" sz="1200" dirty="0"/>
          </a:p>
          <a:p>
            <a:endParaRPr lang="en-AU" sz="1200" dirty="0"/>
          </a:p>
          <a:p>
            <a:endParaRPr lang="en-AU" sz="1200" dirty="0"/>
          </a:p>
          <a:p>
            <a:pPr lvl="1">
              <a:buFont typeface="Wingdings" panose="05000000000000000000" pitchFamily="2" charset="2"/>
              <a:buChar char="Ø"/>
            </a:pPr>
            <a:endParaRPr lang="en-AU" sz="1200" dirty="0"/>
          </a:p>
          <a:p>
            <a:endParaRPr lang="en-AU" sz="1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4644D32-A218-2124-C1CE-2FD28C02978B}"/>
              </a:ext>
            </a:extLst>
          </p:cNvPr>
          <p:cNvSpPr/>
          <p:nvPr/>
        </p:nvSpPr>
        <p:spPr>
          <a:xfrm>
            <a:off x="3993062" y="1816348"/>
            <a:ext cx="838650" cy="83978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648680-5307-8196-698B-CFA09551D267}"/>
              </a:ext>
            </a:extLst>
          </p:cNvPr>
          <p:cNvSpPr txBox="1"/>
          <p:nvPr/>
        </p:nvSpPr>
        <p:spPr>
          <a:xfrm>
            <a:off x="1287735" y="1662459"/>
            <a:ext cx="1284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/>
              <a:t>Cons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6865AF-998A-25C5-AE4E-15CF8F5DE1B7}"/>
              </a:ext>
            </a:extLst>
          </p:cNvPr>
          <p:cNvSpPr txBox="1"/>
          <p:nvPr/>
        </p:nvSpPr>
        <p:spPr>
          <a:xfrm>
            <a:off x="6383891" y="1564903"/>
            <a:ext cx="1284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/>
              <a:t>Pros</a:t>
            </a:r>
          </a:p>
        </p:txBody>
      </p:sp>
    </p:spTree>
    <p:extLst>
      <p:ext uri="{BB962C8B-B14F-4D97-AF65-F5344CB8AC3E}">
        <p14:creationId xmlns:p14="http://schemas.microsoft.com/office/powerpoint/2010/main" val="4173235073"/>
      </p:ext>
    </p:extLst>
  </p:cSld>
  <p:clrMapOvr>
    <a:masterClrMapping/>
  </p:clrMapOvr>
</p:sld>
</file>

<file path=ppt/theme/theme1.xml><?xml version="1.0" encoding="utf-8"?>
<a:theme xmlns:a="http://schemas.openxmlformats.org/drawingml/2006/main" name="CSIRO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 - PowerPoint 16.9.potx" id="{65ECD134-B6CE-4E85-AB19-D0B691A3EFFA}" vid="{F3675219-8F97-48FA-851A-DC087883E6C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IRO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 - PowerPoint 16.9.potx" id="{65ECD134-B6CE-4E85-AB19-D0B691A3EFFA}" vid="{88F094C1-98B9-421E-BEAE-71986FA9E161}"/>
    </a:ext>
  </a:extLst>
</a:theme>
</file>

<file path=ppt/theme/theme3.xml><?xml version="1.0" encoding="utf-8"?>
<a:theme xmlns:a="http://schemas.openxmlformats.org/drawingml/2006/main" name="Data61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 - PowerPoint 16.9.potx" id="{65ECD134-B6CE-4E85-AB19-D0B691A3EFFA}" vid="{7ACAE89E-C984-4617-B933-C602B0F56572}"/>
    </a:ext>
  </a:extLst>
</a:theme>
</file>

<file path=ppt/theme/theme4.xml><?xml version="1.0" encoding="utf-8"?>
<a:theme xmlns:a="http://schemas.openxmlformats.org/drawingml/2006/main" name="Data61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 - PowerPoint 16.9.potx" id="{65ECD134-B6CE-4E85-AB19-D0B691A3EFFA}" vid="{B693B23A-651B-4981-8978-3CE6DABFBB98}"/>
    </a:ext>
  </a:extLst>
</a:theme>
</file>

<file path=ppt/theme/theme5.xml><?xml version="1.0" encoding="utf-8"?>
<a:theme xmlns:a="http://schemas.openxmlformats.org/drawingml/2006/main" name="MNF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 - PowerPoint 16.9.potx" id="{65ECD134-B6CE-4E85-AB19-D0B691A3EFFA}" vid="{3AFF3548-5D65-41A3-945A-566611EE2689}"/>
    </a:ext>
  </a:extLst>
</a:theme>
</file>

<file path=ppt/theme/theme6.xml><?xml version="1.0" encoding="utf-8"?>
<a:theme xmlns:a="http://schemas.openxmlformats.org/drawingml/2006/main" name="MNF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 - PowerPoint 16.9.potx" id="{65ECD134-B6CE-4E85-AB19-D0B691A3EFFA}" vid="{BEBAAC62-1F7F-470D-9E07-4B26325976BA}"/>
    </a:ext>
  </a:extLst>
</a:theme>
</file>

<file path=ppt/theme/theme7.xml><?xml version="1.0" encoding="utf-8"?>
<a:theme xmlns:a="http://schemas.openxmlformats.org/drawingml/2006/main" name="Wordmark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 - PowerPoint 16.9.potx" id="{65ECD134-B6CE-4E85-AB19-D0B691A3EFFA}" vid="{7DA1F159-4188-4436-B9A9-CC83FDB7F7F8}"/>
    </a:ext>
  </a:extLst>
</a:theme>
</file>

<file path=ppt/theme/theme8.xml><?xml version="1.0" encoding="utf-8"?>
<a:theme xmlns:a="http://schemas.openxmlformats.org/drawingml/2006/main" name="Wordmark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 - PowerPoint 16.9.potx" id="{65ECD134-B6CE-4E85-AB19-D0B691A3EFFA}" vid="{E8403FE3-0BAF-4D17-B62F-D6C196513068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Light - PowerPoint 16.9</Template>
  <TotalTime>1871</TotalTime>
  <Words>818</Words>
  <Application>Microsoft Office PowerPoint</Application>
  <PresentationFormat>On-screen Show (16:9)</PresentationFormat>
  <Paragraphs>157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Aptos</vt:lpstr>
      <vt:lpstr>Arial</vt:lpstr>
      <vt:lpstr>Calibri</vt:lpstr>
      <vt:lpstr>Wingdings</vt:lpstr>
      <vt:lpstr>CSIRO vertical</vt:lpstr>
      <vt:lpstr>CSIRO horizontal</vt:lpstr>
      <vt:lpstr>Data61 vertical</vt:lpstr>
      <vt:lpstr>Data61 horizontal</vt:lpstr>
      <vt:lpstr>MNF vertical</vt:lpstr>
      <vt:lpstr>MNF horizontal</vt:lpstr>
      <vt:lpstr>Wordmark vertical</vt:lpstr>
      <vt:lpstr>Wordmark horizontal</vt:lpstr>
      <vt:lpstr>“Artificial Intelligence in 2030 and beyond”: lessons from the Science and Technology in Society forum</vt:lpstr>
      <vt:lpstr>Some background information</vt:lpstr>
      <vt:lpstr>The Science and Technology in Society forum </vt:lpstr>
      <vt:lpstr>The Science and Technology in Society forum </vt:lpstr>
      <vt:lpstr>Dialogue between Young Leaders and Nobel Laureates</vt:lpstr>
      <vt:lpstr>Dialogue between Young Leaders and Nobel Laureates</vt:lpstr>
      <vt:lpstr>Global impact of AI by 2030</vt:lpstr>
      <vt:lpstr>Global impact of AI by 2030</vt:lpstr>
      <vt:lpstr>AI and sustainability</vt:lpstr>
      <vt:lpstr>AI and sustainability</vt:lpstr>
      <vt:lpstr>Future challenges for Biodiversity</vt:lpstr>
      <vt:lpstr>Future challenges for Biodiversity</vt:lpstr>
      <vt:lpstr>Lessons from the forum</vt:lpstr>
      <vt:lpstr>Thank you</vt:lpstr>
    </vt:vector>
  </TitlesOfParts>
  <Company>CSIRO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ecosystem extent in the Great Western Woodlands through LiDAR and SAR data fusion</dc:title>
  <dc:creator>Parra Ruiz, Adriana (S&amp;A, Kensington WA)</dc:creator>
  <cp:lastModifiedBy>Parra Ruiz, Adriana (S&amp;A, Kensington WA)</cp:lastModifiedBy>
  <cp:revision>29</cp:revision>
  <cp:lastPrinted>2019-07-25T05:14:36Z</cp:lastPrinted>
  <dcterms:created xsi:type="dcterms:W3CDTF">2024-08-20T07:26:49Z</dcterms:created>
  <dcterms:modified xsi:type="dcterms:W3CDTF">2025-11-27T01:40:06Z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ad370f1-5840-4c36-bb65-89acaaf849ca_Enabled">
    <vt:lpwstr>true</vt:lpwstr>
  </property>
  <property fmtid="{D5CDD505-2E9C-101B-9397-08002B2CF9AE}" pid="3" name="MSIP_Label_0ad370f1-5840-4c36-bb65-89acaaf849ca_SetDate">
    <vt:lpwstr>2025-10-21T07:39:37Z</vt:lpwstr>
  </property>
  <property fmtid="{D5CDD505-2E9C-101B-9397-08002B2CF9AE}" pid="4" name="MSIP_Label_0ad370f1-5840-4c36-bb65-89acaaf849ca_Method">
    <vt:lpwstr>Privileged</vt:lpwstr>
  </property>
  <property fmtid="{D5CDD505-2E9C-101B-9397-08002B2CF9AE}" pid="5" name="MSIP_Label_0ad370f1-5840-4c36-bb65-89acaaf849ca_Name">
    <vt:lpwstr>OFFICIAL</vt:lpwstr>
  </property>
  <property fmtid="{D5CDD505-2E9C-101B-9397-08002B2CF9AE}" pid="6" name="MSIP_Label_0ad370f1-5840-4c36-bb65-89acaaf849ca_SiteId">
    <vt:lpwstr>0fe05593-19ac-4f98-adbf-0375fce7f160</vt:lpwstr>
  </property>
  <property fmtid="{D5CDD505-2E9C-101B-9397-08002B2CF9AE}" pid="7" name="MSIP_Label_0ad370f1-5840-4c36-bb65-89acaaf849ca_ActionId">
    <vt:lpwstr>71e30533-a996-4f5f-bd83-9a8c8f71790e</vt:lpwstr>
  </property>
  <property fmtid="{D5CDD505-2E9C-101B-9397-08002B2CF9AE}" pid="8" name="MSIP_Label_0ad370f1-5840-4c36-bb65-89acaaf849ca_ContentBits">
    <vt:lpwstr>3</vt:lpwstr>
  </property>
  <property fmtid="{D5CDD505-2E9C-101B-9397-08002B2CF9AE}" pid="9" name="MSIP_Label_0ad370f1-5840-4c36-bb65-89acaaf849ca_Tag">
    <vt:lpwstr>10, 0, 1, 1</vt:lpwstr>
  </property>
  <property fmtid="{D5CDD505-2E9C-101B-9397-08002B2CF9AE}" pid="10" name="ClassificationContentMarkingFooterLocations">
    <vt:lpwstr>CSIRO vertical:8\CSIRO horizontal:8\Data61 vertical:8\Data61 horizontal:8\MNF vertical:8\MNF horizontal:8\Wordmark vertical:9\Wordmark horizontal:8</vt:lpwstr>
  </property>
  <property fmtid="{D5CDD505-2E9C-101B-9397-08002B2CF9AE}" pid="11" name="ClassificationContentMarkingFooterText">
    <vt:lpwstr>OFFICIAL</vt:lpwstr>
  </property>
  <property fmtid="{D5CDD505-2E9C-101B-9397-08002B2CF9AE}" pid="12" name="ClassificationContentMarkingHeaderLocations">
    <vt:lpwstr>CSIRO vertical:7\CSIRO horizontal:7\Data61 vertical:7\Data61 horizontal:7\MNF vertical:7\MNF horizontal:7\Wordmark vertical:8\Wordmark horizontal:7</vt:lpwstr>
  </property>
  <property fmtid="{D5CDD505-2E9C-101B-9397-08002B2CF9AE}" pid="13" name="ClassificationContentMarkingHeaderText">
    <vt:lpwstr>OFFICIAL</vt:lpwstr>
  </property>
</Properties>
</file>