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2" r:id="rId11"/>
    <p:sldId id="273" r:id="rId12"/>
    <p:sldId id="267" r:id="rId13"/>
    <p:sldId id="268" r:id="rId14"/>
    <p:sldId id="269" r:id="rId15"/>
    <p:sldId id="270" r:id="rId16"/>
    <p:sldId id="271" r:id="rId17"/>
  </p:sldIdLst>
  <p:sldSz cx="9144000" cy="5143500" type="screen16x9"/>
  <p:notesSz cx="6858000" cy="9144000"/>
  <p:embeddedFontLst>
    <p:embeddedFont>
      <p:font typeface="Economica"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Ralew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82F7BA-A2D7-4F36-A10B-3689E98FBCA4}">
  <a:tblStyle styleId="{1882F7BA-A2D7-4F36-A10B-3689E98FBC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d05af580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d05af580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05af580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d05af580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d05af580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d05af580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d05af580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d05af580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d05af580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d05af580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965474a9_3_37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d05af580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d05af580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965474a9_3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b9a0b07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05af580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05af580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965474a9_3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965474a9_3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d05af580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d05af580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d05af580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d05af580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Introduction to Anthropology</a:t>
            </a:r>
            <a:endParaRPr b="1"/>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34343"/>
                </a:solidFill>
              </a:rPr>
              <a:t>By Vanessa Chapman</a:t>
            </a:r>
            <a:endParaRPr sz="2400" b="1">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21EA-186D-4BF7-968D-64701866E24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75F54FB8-14B2-4098-8B70-B0B2CD5B60D8}"/>
              </a:ext>
            </a:extLst>
          </p:cNvPr>
          <p:cNvSpPr>
            <a:spLocks noGrp="1"/>
          </p:cNvSpPr>
          <p:nvPr>
            <p:ph type="body" idx="1"/>
          </p:nvPr>
        </p:nvSpPr>
        <p:spPr/>
        <p:txBody>
          <a:bodyPr/>
          <a:lstStyle/>
          <a:p>
            <a:endParaRPr lang="en-AU"/>
          </a:p>
        </p:txBody>
      </p:sp>
      <p:pic>
        <p:nvPicPr>
          <p:cNvPr id="5" name="Picture 4" descr="A group of young men playing a game of baseball&#10;&#10;Description automatically generated">
            <a:extLst>
              <a:ext uri="{FF2B5EF4-FFF2-40B4-BE49-F238E27FC236}">
                <a16:creationId xmlns:a16="http://schemas.microsoft.com/office/drawing/2014/main" id="{DD2B46E4-05C1-4E7A-917E-85097637257F}"/>
              </a:ext>
            </a:extLst>
          </p:cNvPr>
          <p:cNvPicPr>
            <a:picLocks noChangeAspect="1"/>
          </p:cNvPicPr>
          <p:nvPr/>
        </p:nvPicPr>
        <p:blipFill>
          <a:blip r:embed="rId2"/>
          <a:stretch>
            <a:fillRect/>
          </a:stretch>
        </p:blipFill>
        <p:spPr>
          <a:xfrm>
            <a:off x="1143000" y="0"/>
            <a:ext cx="6858000" cy="5143500"/>
          </a:xfrm>
          <a:prstGeom prst="rect">
            <a:avLst/>
          </a:prstGeom>
        </p:spPr>
      </p:pic>
      <p:sp>
        <p:nvSpPr>
          <p:cNvPr id="6" name="Google Shape;103;p17">
            <a:extLst>
              <a:ext uri="{FF2B5EF4-FFF2-40B4-BE49-F238E27FC236}">
                <a16:creationId xmlns:a16="http://schemas.microsoft.com/office/drawing/2014/main" id="{E4488CD5-B945-4087-8AE6-25D38316933E}"/>
              </a:ext>
            </a:extLst>
          </p:cNvPr>
          <p:cNvSpPr txBox="1"/>
          <p:nvPr/>
        </p:nvSpPr>
        <p:spPr>
          <a:xfrm>
            <a:off x="134236" y="4214584"/>
            <a:ext cx="1008764"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Facebook</a:t>
            </a:r>
            <a:endParaRPr sz="1200" dirty="0">
              <a:solidFill>
                <a:srgbClr val="666666"/>
              </a:solidFill>
              <a:latin typeface="Open Sans"/>
              <a:ea typeface="Open Sans"/>
              <a:cs typeface="Open Sans"/>
              <a:sym typeface="Open Sans"/>
            </a:endParaRPr>
          </a:p>
        </p:txBody>
      </p:sp>
    </p:spTree>
    <p:extLst>
      <p:ext uri="{BB962C8B-B14F-4D97-AF65-F5344CB8AC3E}">
        <p14:creationId xmlns:p14="http://schemas.microsoft.com/office/powerpoint/2010/main" val="339764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7233-DEDE-414E-AEC4-3830918E0B32}"/>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FAC6C387-29AB-4D0F-8FBB-CF6192F43F81}"/>
              </a:ext>
            </a:extLst>
          </p:cNvPr>
          <p:cNvSpPr>
            <a:spLocks noGrp="1"/>
          </p:cNvSpPr>
          <p:nvPr>
            <p:ph type="body" idx="1"/>
          </p:nvPr>
        </p:nvSpPr>
        <p:spPr/>
        <p:txBody>
          <a:bodyPr/>
          <a:lstStyle/>
          <a:p>
            <a:endParaRPr lang="en-AU"/>
          </a:p>
        </p:txBody>
      </p:sp>
      <p:pic>
        <p:nvPicPr>
          <p:cNvPr id="5" name="Picture 4" descr="A group of people playing frisbee in a field&#10;&#10;Description automatically generated">
            <a:extLst>
              <a:ext uri="{FF2B5EF4-FFF2-40B4-BE49-F238E27FC236}">
                <a16:creationId xmlns:a16="http://schemas.microsoft.com/office/drawing/2014/main" id="{46DD3DAB-021E-4F2D-B062-823D10F059C8}"/>
              </a:ext>
            </a:extLst>
          </p:cNvPr>
          <p:cNvPicPr>
            <a:picLocks noChangeAspect="1"/>
          </p:cNvPicPr>
          <p:nvPr/>
        </p:nvPicPr>
        <p:blipFill>
          <a:blip r:embed="rId2"/>
          <a:stretch>
            <a:fillRect/>
          </a:stretch>
        </p:blipFill>
        <p:spPr>
          <a:xfrm>
            <a:off x="1143000" y="0"/>
            <a:ext cx="6858000" cy="5143500"/>
          </a:xfrm>
          <a:prstGeom prst="rect">
            <a:avLst/>
          </a:prstGeom>
        </p:spPr>
      </p:pic>
      <p:sp>
        <p:nvSpPr>
          <p:cNvPr id="6" name="Google Shape;103;p17">
            <a:extLst>
              <a:ext uri="{FF2B5EF4-FFF2-40B4-BE49-F238E27FC236}">
                <a16:creationId xmlns:a16="http://schemas.microsoft.com/office/drawing/2014/main" id="{B6629090-E990-47C6-952D-0C789060AFA7}"/>
              </a:ext>
            </a:extLst>
          </p:cNvPr>
          <p:cNvSpPr txBox="1"/>
          <p:nvPr/>
        </p:nvSpPr>
        <p:spPr>
          <a:xfrm>
            <a:off x="134236" y="4214584"/>
            <a:ext cx="1008764"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Facebook</a:t>
            </a:r>
            <a:endParaRPr sz="1200" dirty="0">
              <a:solidFill>
                <a:srgbClr val="666666"/>
              </a:solidFill>
              <a:latin typeface="Open Sans"/>
              <a:ea typeface="Open Sans"/>
              <a:cs typeface="Open Sans"/>
              <a:sym typeface="Open Sans"/>
            </a:endParaRPr>
          </a:p>
        </p:txBody>
      </p:sp>
    </p:spTree>
    <p:extLst>
      <p:ext uri="{BB962C8B-B14F-4D97-AF65-F5344CB8AC3E}">
        <p14:creationId xmlns:p14="http://schemas.microsoft.com/office/powerpoint/2010/main" val="18722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9" name="Google Shape;159;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24"/>
          <p:cNvPicPr preferRelativeResize="0"/>
          <p:nvPr/>
        </p:nvPicPr>
        <p:blipFill>
          <a:blip r:embed="rId3">
            <a:alphaModFix/>
          </a:blip>
          <a:stretch>
            <a:fillRect/>
          </a:stretch>
        </p:blipFill>
        <p:spPr>
          <a:xfrm>
            <a:off x="2475387" y="0"/>
            <a:ext cx="4193226" cy="5143499"/>
          </a:xfrm>
          <a:prstGeom prst="rect">
            <a:avLst/>
          </a:prstGeom>
          <a:noFill/>
          <a:ln>
            <a:noFill/>
          </a:ln>
        </p:spPr>
      </p:pic>
      <p:sp>
        <p:nvSpPr>
          <p:cNvPr id="5" name="Google Shape;103;p17">
            <a:extLst>
              <a:ext uri="{FF2B5EF4-FFF2-40B4-BE49-F238E27FC236}">
                <a16:creationId xmlns:a16="http://schemas.microsoft.com/office/drawing/2014/main" id="{F3263E31-4D4E-4E34-86DE-E74652AE4789}"/>
              </a:ext>
            </a:extLst>
          </p:cNvPr>
          <p:cNvSpPr txBox="1"/>
          <p:nvPr/>
        </p:nvSpPr>
        <p:spPr>
          <a:xfrm>
            <a:off x="134236" y="4214584"/>
            <a:ext cx="1588238"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Personal sketch</a:t>
            </a:r>
            <a:endParaRPr sz="1200" dirty="0">
              <a:solidFill>
                <a:srgbClr val="66666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6" name="Google Shape;166;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7" name="Google Shape;167;p25"/>
          <p:cNvPicPr preferRelativeResize="0"/>
          <p:nvPr/>
        </p:nvPicPr>
        <p:blipFill>
          <a:blip r:embed="rId3">
            <a:alphaModFix/>
          </a:blip>
          <a:stretch>
            <a:fillRect/>
          </a:stretch>
        </p:blipFill>
        <p:spPr>
          <a:xfrm>
            <a:off x="2096509" y="0"/>
            <a:ext cx="4950982" cy="5143500"/>
          </a:xfrm>
          <a:prstGeom prst="rect">
            <a:avLst/>
          </a:prstGeom>
          <a:noFill/>
          <a:ln>
            <a:noFill/>
          </a:ln>
        </p:spPr>
      </p:pic>
      <p:sp>
        <p:nvSpPr>
          <p:cNvPr id="5" name="Google Shape;103;p17">
            <a:extLst>
              <a:ext uri="{FF2B5EF4-FFF2-40B4-BE49-F238E27FC236}">
                <a16:creationId xmlns:a16="http://schemas.microsoft.com/office/drawing/2014/main" id="{00EF378E-F765-4489-A1A9-FA8198B7C90F}"/>
              </a:ext>
            </a:extLst>
          </p:cNvPr>
          <p:cNvSpPr txBox="1"/>
          <p:nvPr/>
        </p:nvSpPr>
        <p:spPr>
          <a:xfrm>
            <a:off x="134236" y="4214584"/>
            <a:ext cx="1588238"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Personal sketch</a:t>
            </a:r>
            <a:endParaRPr sz="1200" dirty="0">
              <a:solidFill>
                <a:srgbClr val="666666"/>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3" name="Google Shape;173;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6"/>
          <p:cNvPicPr preferRelativeResize="0"/>
          <p:nvPr/>
        </p:nvPicPr>
        <p:blipFill>
          <a:blip r:embed="rId3">
            <a:alphaModFix/>
          </a:blip>
          <a:stretch>
            <a:fillRect/>
          </a:stretch>
        </p:blipFill>
        <p:spPr>
          <a:xfrm>
            <a:off x="496088" y="0"/>
            <a:ext cx="8151824" cy="5143500"/>
          </a:xfrm>
          <a:prstGeom prst="rect">
            <a:avLst/>
          </a:prstGeom>
          <a:noFill/>
          <a:ln>
            <a:noFill/>
          </a:ln>
        </p:spPr>
      </p:pic>
      <p:sp>
        <p:nvSpPr>
          <p:cNvPr id="5" name="Google Shape;103;p17">
            <a:extLst>
              <a:ext uri="{FF2B5EF4-FFF2-40B4-BE49-F238E27FC236}">
                <a16:creationId xmlns:a16="http://schemas.microsoft.com/office/drawing/2014/main" id="{C5814463-8E95-47CA-A1DF-50C10DD9D85D}"/>
              </a:ext>
            </a:extLst>
          </p:cNvPr>
          <p:cNvSpPr txBox="1"/>
          <p:nvPr/>
        </p:nvSpPr>
        <p:spPr>
          <a:xfrm>
            <a:off x="134236" y="4214584"/>
            <a:ext cx="1588238"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Personal sketch</a:t>
            </a:r>
            <a:endParaRPr sz="1200" dirty="0">
              <a:solidFill>
                <a:srgbClr val="66666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0" name="Google Shape;180;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1" name="Google Shape;181;p27"/>
          <p:cNvPicPr preferRelativeResize="0"/>
          <p:nvPr/>
        </p:nvPicPr>
        <p:blipFill>
          <a:blip r:embed="rId3">
            <a:alphaModFix/>
          </a:blip>
          <a:stretch>
            <a:fillRect/>
          </a:stretch>
        </p:blipFill>
        <p:spPr>
          <a:xfrm>
            <a:off x="1266947" y="0"/>
            <a:ext cx="6610106" cy="5143500"/>
          </a:xfrm>
          <a:prstGeom prst="rect">
            <a:avLst/>
          </a:prstGeom>
          <a:noFill/>
          <a:ln>
            <a:noFill/>
          </a:ln>
        </p:spPr>
      </p:pic>
      <p:sp>
        <p:nvSpPr>
          <p:cNvPr id="5" name="Google Shape;103;p17">
            <a:extLst>
              <a:ext uri="{FF2B5EF4-FFF2-40B4-BE49-F238E27FC236}">
                <a16:creationId xmlns:a16="http://schemas.microsoft.com/office/drawing/2014/main" id="{BEEAD19F-962C-4B89-9727-EEAD4248F7AF}"/>
              </a:ext>
            </a:extLst>
          </p:cNvPr>
          <p:cNvSpPr txBox="1"/>
          <p:nvPr/>
        </p:nvSpPr>
        <p:spPr>
          <a:xfrm>
            <a:off x="134236" y="4214584"/>
            <a:ext cx="1588238"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Personal sketch</a:t>
            </a:r>
            <a:endParaRPr sz="1200" dirty="0">
              <a:solidFill>
                <a:srgbClr val="666666"/>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773700" y="658050"/>
            <a:ext cx="7596600" cy="37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Open Sans"/>
                <a:ea typeface="Open Sans"/>
                <a:cs typeface="Open Sans"/>
                <a:sym typeface="Open Sans"/>
              </a:rPr>
              <a:t>“Younger anthropologists have the notion that anthropology is too diverse. The number of things that can be done under the name of anthropology is just infinite; you can do anything and call it anthropology.” </a:t>
            </a:r>
            <a:endParaRPr sz="3000">
              <a:latin typeface="Open Sans"/>
              <a:ea typeface="Open Sans"/>
              <a:cs typeface="Open Sans"/>
              <a:sym typeface="Open Sans"/>
            </a:endParaRPr>
          </a:p>
          <a:p>
            <a:pPr marL="0" lvl="0" indent="0" algn="r" rtl="0">
              <a:spcBef>
                <a:spcPts val="0"/>
              </a:spcBef>
              <a:spcAft>
                <a:spcPts val="0"/>
              </a:spcAft>
              <a:buNone/>
            </a:pPr>
            <a:r>
              <a:rPr lang="en" sz="1800">
                <a:latin typeface="Open Sans"/>
                <a:ea typeface="Open Sans"/>
                <a:cs typeface="Open Sans"/>
                <a:sym typeface="Open Sans"/>
              </a:rPr>
              <a:t>- Clifford Geertz</a:t>
            </a:r>
            <a:endParaRPr sz="1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8" y="0"/>
            <a:ext cx="3707619" cy="5143500"/>
          </a:xfrm>
          <a:prstGeom prst="rect">
            <a:avLst/>
          </a:prstGeom>
          <a:noFill/>
          <a:ln>
            <a:noFill/>
          </a:ln>
        </p:spPr>
      </p:pic>
      <p:sp>
        <p:nvSpPr>
          <p:cNvPr id="69" name="Google Shape;69;p14"/>
          <p:cNvSpPr txBox="1">
            <a:spLocks noGrp="1"/>
          </p:cNvSpPr>
          <p:nvPr>
            <p:ph type="body" idx="1"/>
          </p:nvPr>
        </p:nvSpPr>
        <p:spPr>
          <a:xfrm>
            <a:off x="4479600" y="980400"/>
            <a:ext cx="4033800" cy="31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Anthropology:</a:t>
            </a:r>
            <a:endParaRPr sz="3000">
              <a:solidFill>
                <a:schemeClr val="dk1"/>
              </a:solidFill>
            </a:endParaRPr>
          </a:p>
          <a:p>
            <a:pPr marL="0" lvl="0" indent="0" algn="ctr" rtl="0">
              <a:spcBef>
                <a:spcPts val="1600"/>
              </a:spcBef>
              <a:spcAft>
                <a:spcPts val="0"/>
              </a:spcAft>
              <a:buClr>
                <a:schemeClr val="dk2"/>
              </a:buClr>
              <a:buSzPts val="1100"/>
              <a:buFont typeface="Arial"/>
              <a:buNone/>
            </a:pPr>
            <a:r>
              <a:rPr lang="en" sz="1800">
                <a:solidFill>
                  <a:srgbClr val="000000"/>
                </a:solidFill>
              </a:rPr>
              <a:t>The holistic and comparative study of human beings</a:t>
            </a:r>
            <a:endParaRPr sz="1800">
              <a:solidFill>
                <a:srgbClr val="000000"/>
              </a:solidFill>
            </a:endParaRPr>
          </a:p>
          <a:p>
            <a:pPr marL="0" lvl="0" indent="0" algn="ctr" rtl="0">
              <a:spcBef>
                <a:spcPts val="1600"/>
              </a:spcBef>
              <a:spcAft>
                <a:spcPts val="0"/>
              </a:spcAft>
              <a:buClr>
                <a:schemeClr val="dk2"/>
              </a:buClr>
              <a:buSzPts val="1100"/>
              <a:buFont typeface="Arial"/>
              <a:buNone/>
            </a:pPr>
            <a:endParaRPr sz="1800">
              <a:solidFill>
                <a:srgbClr val="000000"/>
              </a:solidFill>
            </a:endParaRPr>
          </a:p>
          <a:p>
            <a:pPr marL="0" lvl="0" indent="0" algn="ctr" rtl="0">
              <a:spcBef>
                <a:spcPts val="1600"/>
              </a:spcBef>
              <a:spcAft>
                <a:spcPts val="1600"/>
              </a:spcAft>
              <a:buClr>
                <a:schemeClr val="dk2"/>
              </a:buClr>
              <a:buSzPts val="1100"/>
              <a:buFont typeface="Arial"/>
              <a:buNone/>
            </a:pPr>
            <a:r>
              <a:rPr lang="en" sz="1800">
                <a:solidFill>
                  <a:srgbClr val="000000"/>
                </a:solidFill>
              </a:rPr>
              <a:t>The most humane of the sciences and the most scientific of the humanities</a:t>
            </a:r>
            <a:endParaRPr sz="1800">
              <a:solidFill>
                <a:srgbClr val="000000"/>
              </a:solidFill>
            </a:endParaRPr>
          </a:p>
        </p:txBody>
      </p:sp>
      <p:grpSp>
        <p:nvGrpSpPr>
          <p:cNvPr id="70" name="Google Shape;70;p14"/>
          <p:cNvGrpSpPr/>
          <p:nvPr/>
        </p:nvGrpSpPr>
        <p:grpSpPr>
          <a:xfrm>
            <a:off x="227388" y="309367"/>
            <a:ext cx="2212050" cy="2504994"/>
            <a:chOff x="6803275" y="427445"/>
            <a:chExt cx="2212050" cy="2504994"/>
          </a:xfrm>
        </p:grpSpPr>
        <p:pic>
          <p:nvPicPr>
            <p:cNvPr id="71" name="Google Shape;71;p14"/>
            <p:cNvPicPr preferRelativeResize="0"/>
            <p:nvPr/>
          </p:nvPicPr>
          <p:blipFill>
            <a:blip r:embed="rId4">
              <a:alphaModFix/>
            </a:blip>
            <a:stretch>
              <a:fillRect/>
            </a:stretch>
          </p:blipFill>
          <p:spPr>
            <a:xfrm>
              <a:off x="6803275" y="427445"/>
              <a:ext cx="2212050" cy="2504994"/>
            </a:xfrm>
            <a:prstGeom prst="rect">
              <a:avLst/>
            </a:prstGeom>
            <a:noFill/>
            <a:ln>
              <a:noFill/>
            </a:ln>
          </p:spPr>
        </p:pic>
        <p:sp>
          <p:nvSpPr>
            <p:cNvPr id="72" name="Google Shape;72;p14"/>
            <p:cNvSpPr txBox="1"/>
            <p:nvPr/>
          </p:nvSpPr>
          <p:spPr>
            <a:xfrm>
              <a:off x="6944800" y="7604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Etic: </a:t>
              </a:r>
              <a:r>
                <a:rPr lang="en">
                  <a:solidFill>
                    <a:schemeClr val="dk1"/>
                  </a:solidFill>
                  <a:latin typeface="Raleway"/>
                  <a:ea typeface="Raleway"/>
                  <a:cs typeface="Raleway"/>
                  <a:sym typeface="Raleway"/>
                </a:rPr>
                <a:t>to look in from the outside</a:t>
              </a:r>
              <a:endParaRPr>
                <a:solidFill>
                  <a:schemeClr val="dk1"/>
                </a:solidFill>
                <a:latin typeface="Raleway"/>
                <a:ea typeface="Raleway"/>
                <a:cs typeface="Raleway"/>
                <a:sym typeface="Raleway"/>
              </a:endParaRPr>
            </a:p>
            <a:p>
              <a:pPr marL="0" lvl="0" indent="0" algn="l" rtl="0">
                <a:spcBef>
                  <a:spcPts val="800"/>
                </a:spcBef>
                <a:spcAft>
                  <a:spcPts val="0"/>
                </a:spcAft>
                <a:buNone/>
              </a:pPr>
              <a:endParaRPr b="1">
                <a:solidFill>
                  <a:schemeClr val="dk1"/>
                </a:solidFill>
                <a:latin typeface="Raleway"/>
                <a:ea typeface="Raleway"/>
                <a:cs typeface="Raleway"/>
                <a:sym typeface="Raleway"/>
              </a:endParaRPr>
            </a:p>
            <a:p>
              <a:pPr marL="0" lvl="0" indent="0" algn="l" rtl="0">
                <a:spcBef>
                  <a:spcPts val="800"/>
                </a:spcBef>
                <a:spcAft>
                  <a:spcPts val="0"/>
                </a:spcAft>
                <a:buNone/>
              </a:pP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b="1">
                  <a:solidFill>
                    <a:schemeClr val="dk1"/>
                  </a:solidFill>
                  <a:latin typeface="Raleway"/>
                  <a:ea typeface="Raleway"/>
                  <a:cs typeface="Raleway"/>
                  <a:sym typeface="Raleway"/>
                </a:rPr>
                <a:t>Emic: </a:t>
              </a:r>
              <a:r>
                <a:rPr lang="en">
                  <a:solidFill>
                    <a:schemeClr val="dk1"/>
                  </a:solidFill>
                  <a:latin typeface="Raleway"/>
                  <a:ea typeface="Raleway"/>
                  <a:cs typeface="Raleway"/>
                  <a:sym typeface="Raleway"/>
                </a:rPr>
                <a:t>to view from the inside </a:t>
              </a:r>
              <a:endParaRPr>
                <a:solidFill>
                  <a:schemeClr val="dk1"/>
                </a:solidFill>
                <a:latin typeface="Raleway"/>
                <a:ea typeface="Raleway"/>
                <a:cs typeface="Raleway"/>
                <a:sym typeface="Ralew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Open Sans"/>
                <a:ea typeface="Open Sans"/>
                <a:cs typeface="Open Sans"/>
                <a:sym typeface="Open Sans"/>
              </a:rPr>
              <a:t>“Make the strange familiar, and the familiar strange”</a:t>
            </a:r>
            <a:endParaRPr sz="36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t="7813" b="7813"/>
          <a:stretch/>
        </p:blipFill>
        <p:spPr>
          <a:xfrm>
            <a:off x="0" y="0"/>
            <a:ext cx="9144001" cy="5143500"/>
          </a:xfrm>
          <a:prstGeom prst="rect">
            <a:avLst/>
          </a:prstGeom>
          <a:noFill/>
          <a:ln>
            <a:noFill/>
          </a:ln>
        </p:spPr>
      </p:pic>
      <p:sp>
        <p:nvSpPr>
          <p:cNvPr id="83" name="Google Shape;83;p16"/>
          <p:cNvSpPr txBox="1">
            <a:spLocks noGrp="1"/>
          </p:cNvSpPr>
          <p:nvPr>
            <p:ph type="title"/>
          </p:nvPr>
        </p:nvSpPr>
        <p:spPr>
          <a:xfrm>
            <a:off x="578525" y="335725"/>
            <a:ext cx="3154800" cy="8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Franz Boas</a:t>
            </a:r>
            <a:endParaRPr b="1">
              <a:solidFill>
                <a:srgbClr val="000000"/>
              </a:solidFill>
            </a:endParaRPr>
          </a:p>
        </p:txBody>
      </p:sp>
      <p:grpSp>
        <p:nvGrpSpPr>
          <p:cNvPr id="84" name="Google Shape;84;p16"/>
          <p:cNvGrpSpPr/>
          <p:nvPr/>
        </p:nvGrpSpPr>
        <p:grpSpPr>
          <a:xfrm>
            <a:off x="6781388" y="2496111"/>
            <a:ext cx="2212050" cy="2504994"/>
            <a:chOff x="6803275" y="427445"/>
            <a:chExt cx="2212050" cy="2504994"/>
          </a:xfrm>
        </p:grpSpPr>
        <p:pic>
          <p:nvPicPr>
            <p:cNvPr id="85" name="Google Shape;85;p16"/>
            <p:cNvPicPr preferRelativeResize="0"/>
            <p:nvPr/>
          </p:nvPicPr>
          <p:blipFill>
            <a:blip r:embed="rId4">
              <a:alphaModFix/>
            </a:blip>
            <a:stretch>
              <a:fillRect/>
            </a:stretch>
          </p:blipFill>
          <p:spPr>
            <a:xfrm>
              <a:off x="6803275" y="427445"/>
              <a:ext cx="2212050" cy="2504994"/>
            </a:xfrm>
            <a:prstGeom prst="rect">
              <a:avLst/>
            </a:prstGeom>
            <a:noFill/>
            <a:ln>
              <a:noFill/>
            </a:ln>
          </p:spPr>
        </p:pic>
        <p:sp>
          <p:nvSpPr>
            <p:cNvPr id="86" name="Google Shape;86;p1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aleway"/>
                  <a:ea typeface="Raleway"/>
                  <a:cs typeface="Raleway"/>
                  <a:sym typeface="Raleway"/>
                </a:rPr>
                <a:t>Cultural Relativism</a:t>
              </a:r>
              <a:endParaRPr b="1">
                <a:solidFill>
                  <a:schemeClr val="dk1"/>
                </a:solidFill>
                <a:latin typeface="Raleway"/>
                <a:ea typeface="Raleway"/>
                <a:cs typeface="Raleway"/>
                <a:sym typeface="Raleway"/>
              </a:endParaRPr>
            </a:p>
            <a:p>
              <a:pPr marL="0" lvl="0" indent="0" algn="l" rtl="0">
                <a:spcBef>
                  <a:spcPts val="800"/>
                </a:spcBef>
                <a:spcAft>
                  <a:spcPts val="0"/>
                </a:spcAft>
                <a:buNone/>
              </a:pP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a:solidFill>
                    <a:schemeClr val="dk1"/>
                  </a:solidFill>
                  <a:latin typeface="Raleway"/>
                  <a:ea typeface="Raleway"/>
                  <a:cs typeface="Raleway"/>
                  <a:sym typeface="Raleway"/>
                </a:rPr>
                <a:t>All cultures are relative to each other through the lens of the culture of the observer</a:t>
              </a:r>
              <a:endParaRPr>
                <a:solidFill>
                  <a:schemeClr val="dk1"/>
                </a:solidFill>
                <a:latin typeface="Raleway"/>
                <a:ea typeface="Raleway"/>
                <a:cs typeface="Raleway"/>
                <a:sym typeface="Raleway"/>
              </a:endParaRPr>
            </a:p>
          </p:txBody>
        </p:sp>
      </p:grpSp>
      <p:sp>
        <p:nvSpPr>
          <p:cNvPr id="87" name="Google Shape;87;p16"/>
          <p:cNvSpPr txBox="1"/>
          <p:nvPr/>
        </p:nvSpPr>
        <p:spPr>
          <a:xfrm>
            <a:off x="174550" y="4638400"/>
            <a:ext cx="17190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Image: JSTOR</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rot="-5400000" flipH="1">
            <a:off x="3493172" y="1325526"/>
            <a:ext cx="2157650" cy="5206397"/>
          </a:xfrm>
          <a:prstGeom prst="rect">
            <a:avLst/>
          </a:prstGeom>
          <a:noFill/>
          <a:ln>
            <a:noFill/>
          </a:ln>
        </p:spPr>
      </p:pic>
      <p:sp>
        <p:nvSpPr>
          <p:cNvPr id="93" name="Google Shape;93;p17"/>
          <p:cNvSpPr/>
          <p:nvPr/>
        </p:nvSpPr>
        <p:spPr>
          <a:xfrm rot="5400000">
            <a:off x="7374900" y="391725"/>
            <a:ext cx="1242000" cy="1668900"/>
          </a:xfrm>
          <a:prstGeom prst="wedgeRectCallout">
            <a:avLst>
              <a:gd name="adj1" fmla="val -20833"/>
              <a:gd name="adj2" fmla="val 6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rot="10800000" flipH="1">
            <a:off x="4885850" y="1501900"/>
            <a:ext cx="1780500" cy="1130100"/>
          </a:xfrm>
          <a:prstGeom prst="wedgeRectCallout">
            <a:avLst>
              <a:gd name="adj1" fmla="val -20833"/>
              <a:gd name="adj2" fmla="val 6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1750" y="416700"/>
            <a:ext cx="8620500" cy="10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Types of Anthropology</a:t>
            </a:r>
            <a:endParaRPr/>
          </a:p>
        </p:txBody>
      </p:sp>
      <p:sp>
        <p:nvSpPr>
          <p:cNvPr id="96" name="Google Shape;96;p17"/>
          <p:cNvSpPr/>
          <p:nvPr/>
        </p:nvSpPr>
        <p:spPr>
          <a:xfrm rot="-5400000" flipH="1">
            <a:off x="519000" y="377475"/>
            <a:ext cx="1190100" cy="1596900"/>
          </a:xfrm>
          <a:prstGeom prst="wedgeRectCallout">
            <a:avLst>
              <a:gd name="adj1" fmla="val -20833"/>
              <a:gd name="adj2" fmla="val 6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a:spLocks noGrp="1"/>
          </p:cNvSpPr>
          <p:nvPr>
            <p:ph type="title"/>
          </p:nvPr>
        </p:nvSpPr>
        <p:spPr>
          <a:xfrm>
            <a:off x="311125" y="686750"/>
            <a:ext cx="1608600" cy="934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a:solidFill>
                  <a:srgbClr val="000000"/>
                </a:solidFill>
              </a:rPr>
              <a:t>Cultural Anthropology </a:t>
            </a:r>
            <a:endParaRPr sz="2400" b="1">
              <a:solidFill>
                <a:srgbClr val="000000"/>
              </a:solidFill>
            </a:endParaRPr>
          </a:p>
        </p:txBody>
      </p:sp>
      <p:sp>
        <p:nvSpPr>
          <p:cNvPr id="98" name="Google Shape;98;p17"/>
          <p:cNvSpPr txBox="1"/>
          <p:nvPr/>
        </p:nvSpPr>
        <p:spPr>
          <a:xfrm>
            <a:off x="283100" y="4654975"/>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i="1">
                <a:solidFill>
                  <a:schemeClr val="lt1"/>
                </a:solidFill>
                <a:latin typeface="Lato"/>
                <a:ea typeface="Lato"/>
                <a:cs typeface="Lato"/>
                <a:sym typeface="Lato"/>
              </a:rPr>
              <a:t>Quotes for illustration purposes only</a:t>
            </a:r>
            <a:endParaRPr sz="1200" i="1">
              <a:solidFill>
                <a:schemeClr val="accent5"/>
              </a:solidFill>
              <a:latin typeface="Lato"/>
              <a:ea typeface="Lato"/>
              <a:cs typeface="Lato"/>
              <a:sym typeface="Lato"/>
            </a:endParaRPr>
          </a:p>
        </p:txBody>
      </p:sp>
      <p:sp>
        <p:nvSpPr>
          <p:cNvPr id="99" name="Google Shape;99;p17"/>
          <p:cNvSpPr txBox="1">
            <a:spLocks noGrp="1"/>
          </p:cNvSpPr>
          <p:nvPr>
            <p:ph type="title"/>
          </p:nvPr>
        </p:nvSpPr>
        <p:spPr>
          <a:xfrm>
            <a:off x="4992825" y="1593975"/>
            <a:ext cx="1608600" cy="9342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1200"/>
              </a:spcAft>
              <a:buNone/>
            </a:pPr>
            <a:r>
              <a:rPr lang="en" sz="2400" b="1">
                <a:solidFill>
                  <a:srgbClr val="000000"/>
                </a:solidFill>
              </a:rPr>
              <a:t>Linguistic Anthropology </a:t>
            </a:r>
            <a:endParaRPr sz="2400" b="1">
              <a:solidFill>
                <a:srgbClr val="000000"/>
              </a:solidFill>
            </a:endParaRPr>
          </a:p>
        </p:txBody>
      </p:sp>
      <p:sp>
        <p:nvSpPr>
          <p:cNvPr id="100" name="Google Shape;100;p17"/>
          <p:cNvSpPr/>
          <p:nvPr/>
        </p:nvSpPr>
        <p:spPr>
          <a:xfrm rot="10800000">
            <a:off x="2306875" y="1514350"/>
            <a:ext cx="1704600" cy="1105200"/>
          </a:xfrm>
          <a:prstGeom prst="wedgeRectCallout">
            <a:avLst>
              <a:gd name="adj1" fmla="val -20833"/>
              <a:gd name="adj2" fmla="val 6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title"/>
          </p:nvPr>
        </p:nvSpPr>
        <p:spPr>
          <a:xfrm>
            <a:off x="2356250" y="1566125"/>
            <a:ext cx="1608600" cy="934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a:solidFill>
                  <a:srgbClr val="000000"/>
                </a:solidFill>
              </a:rPr>
              <a:t>Biological Anthropology</a:t>
            </a:r>
            <a:endParaRPr sz="2400" b="1">
              <a:solidFill>
                <a:srgbClr val="000000"/>
              </a:solidFill>
            </a:endParaRPr>
          </a:p>
        </p:txBody>
      </p:sp>
      <p:sp>
        <p:nvSpPr>
          <p:cNvPr id="102" name="Google Shape;102;p17"/>
          <p:cNvSpPr txBox="1">
            <a:spLocks noGrp="1"/>
          </p:cNvSpPr>
          <p:nvPr>
            <p:ph type="title"/>
          </p:nvPr>
        </p:nvSpPr>
        <p:spPr>
          <a:xfrm>
            <a:off x="7191600" y="847275"/>
            <a:ext cx="1608600" cy="7578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1200"/>
              </a:spcAft>
              <a:buNone/>
            </a:pPr>
            <a:r>
              <a:rPr lang="en" sz="2400" b="1">
                <a:solidFill>
                  <a:srgbClr val="000000"/>
                </a:solidFill>
              </a:rPr>
              <a:t>Archaeology</a:t>
            </a:r>
            <a:endParaRPr sz="2400" b="1">
              <a:solidFill>
                <a:srgbClr val="000000"/>
              </a:solidFill>
            </a:endParaRPr>
          </a:p>
        </p:txBody>
      </p:sp>
      <p:sp>
        <p:nvSpPr>
          <p:cNvPr id="103" name="Google Shape;103;p17"/>
          <p:cNvSpPr txBox="1"/>
          <p:nvPr/>
        </p:nvSpPr>
        <p:spPr>
          <a:xfrm>
            <a:off x="7715250" y="4654975"/>
            <a:ext cx="17805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Wikipedia</a:t>
            </a:r>
            <a:endParaRPr sz="1200" dirty="0">
              <a:solidFill>
                <a:srgbClr val="6666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Archaeology Fieldwork</a:t>
            </a:r>
            <a:endParaRPr/>
          </a:p>
        </p:txBody>
      </p:sp>
      <p:pic>
        <p:nvPicPr>
          <p:cNvPr id="109" name="Google Shape;109;p18"/>
          <p:cNvPicPr preferRelativeResize="0"/>
          <p:nvPr/>
        </p:nvPicPr>
        <p:blipFill>
          <a:blip r:embed="rId3">
            <a:alphaModFix/>
          </a:blip>
          <a:stretch>
            <a:fillRect/>
          </a:stretch>
        </p:blipFill>
        <p:spPr>
          <a:xfrm>
            <a:off x="993801" y="1223426"/>
            <a:ext cx="3658775" cy="3044725"/>
          </a:xfrm>
          <a:prstGeom prst="rect">
            <a:avLst/>
          </a:prstGeom>
          <a:noFill/>
          <a:ln>
            <a:noFill/>
          </a:ln>
        </p:spPr>
      </p:pic>
      <p:pic>
        <p:nvPicPr>
          <p:cNvPr id="110" name="Google Shape;110;p18"/>
          <p:cNvPicPr preferRelativeResize="0"/>
          <p:nvPr/>
        </p:nvPicPr>
        <p:blipFill>
          <a:blip r:embed="rId4">
            <a:alphaModFix/>
          </a:blip>
          <a:stretch>
            <a:fillRect/>
          </a:stretch>
        </p:blipFill>
        <p:spPr>
          <a:xfrm>
            <a:off x="5680675" y="1083700"/>
            <a:ext cx="2779925" cy="3738200"/>
          </a:xfrm>
          <a:prstGeom prst="rect">
            <a:avLst/>
          </a:prstGeom>
          <a:noFill/>
          <a:ln>
            <a:noFill/>
          </a:ln>
        </p:spPr>
      </p:pic>
      <p:sp>
        <p:nvSpPr>
          <p:cNvPr id="5" name="Google Shape;103;p17">
            <a:extLst>
              <a:ext uri="{FF2B5EF4-FFF2-40B4-BE49-F238E27FC236}">
                <a16:creationId xmlns:a16="http://schemas.microsoft.com/office/drawing/2014/main" id="{EE10CFDA-D274-4D49-9ABA-26A87F2B42FF}"/>
              </a:ext>
            </a:extLst>
          </p:cNvPr>
          <p:cNvSpPr txBox="1"/>
          <p:nvPr/>
        </p:nvSpPr>
        <p:spPr>
          <a:xfrm>
            <a:off x="208664" y="4693050"/>
            <a:ext cx="17805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USQ Lecture</a:t>
            </a:r>
            <a:endParaRPr sz="1200" dirty="0">
              <a:solidFill>
                <a:srgbClr val="666666"/>
              </a:solidFill>
              <a:latin typeface="Open Sans"/>
              <a:ea typeface="Open Sans"/>
              <a:cs typeface="Open Sans"/>
              <a:sym typeface="Open Sans"/>
            </a:endParaRPr>
          </a:p>
        </p:txBody>
      </p:sp>
      <p:sp>
        <p:nvSpPr>
          <p:cNvPr id="6" name="Google Shape;103;p17">
            <a:extLst>
              <a:ext uri="{FF2B5EF4-FFF2-40B4-BE49-F238E27FC236}">
                <a16:creationId xmlns:a16="http://schemas.microsoft.com/office/drawing/2014/main" id="{52821998-3A71-475D-91E6-556593F2B5D8}"/>
              </a:ext>
            </a:extLst>
          </p:cNvPr>
          <p:cNvSpPr txBox="1"/>
          <p:nvPr/>
        </p:nvSpPr>
        <p:spPr>
          <a:xfrm>
            <a:off x="7261594" y="4693050"/>
            <a:ext cx="17805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Image: Redbubble</a:t>
            </a:r>
            <a:endParaRPr sz="1200" dirty="0">
              <a:solidFill>
                <a:srgbClr val="66666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2"/>
                </a:solidFill>
              </a:rPr>
              <a:t>Anthropology Fieldwork</a:t>
            </a:r>
            <a:endParaRPr>
              <a:solidFill>
                <a:schemeClr val="lt2"/>
              </a:solidFill>
            </a:endParaRPr>
          </a:p>
        </p:txBody>
      </p:sp>
      <p:graphicFrame>
        <p:nvGraphicFramePr>
          <p:cNvPr id="116" name="Google Shape;116;p19"/>
          <p:cNvGraphicFramePr/>
          <p:nvPr/>
        </p:nvGraphicFramePr>
        <p:xfrm>
          <a:off x="323100" y="2393975"/>
          <a:ext cx="8275225" cy="719125"/>
        </p:xfrm>
        <a:graphic>
          <a:graphicData uri="http://schemas.openxmlformats.org/drawingml/2006/table">
            <a:tbl>
              <a:tblPr>
                <a:noFill/>
                <a:tableStyleId>{1882F7BA-A2D7-4F36-A10B-3689E98FBCA4}</a:tableStyleId>
              </a:tblPr>
              <a:tblGrid>
                <a:gridCol w="1037600">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710225">
                  <a:extLst>
                    <a:ext uri="{9D8B030D-6E8A-4147-A177-3AD203B41FA5}">
                      <a16:colId xmlns:a16="http://schemas.microsoft.com/office/drawing/2014/main" val="20003"/>
                    </a:ext>
                  </a:extLst>
                </a:gridCol>
                <a:gridCol w="710225">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2976275">
                  <a:extLst>
                    <a:ext uri="{9D8B030D-6E8A-4147-A177-3AD203B41FA5}">
                      <a16:colId xmlns:a16="http://schemas.microsoft.com/office/drawing/2014/main" val="20007"/>
                    </a:ext>
                  </a:extLst>
                </a:gridCol>
              </a:tblGrid>
              <a:tr h="719125">
                <a:tc gridSpan="8">
                  <a:txBody>
                    <a:bodyPr/>
                    <a:lstStyle/>
                    <a:p>
                      <a:pPr marL="0" lvl="0" indent="0" algn="ctr" rtl="0">
                        <a:spcBef>
                          <a:spcPts val="0"/>
                        </a:spcBef>
                        <a:spcAft>
                          <a:spcPts val="0"/>
                        </a:spcAft>
                        <a:buNone/>
                      </a:pPr>
                      <a:r>
                        <a:rPr lang="en" sz="1800" b="1">
                          <a:solidFill>
                            <a:srgbClr val="FFFFFF"/>
                          </a:solidFill>
                        </a:rPr>
                        <a:t>Ethnography</a:t>
                      </a:r>
                      <a:endParaRPr sz="1800" b="1">
                        <a:solidFill>
                          <a:srgbClr val="FFFFFF"/>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117" name="Google Shape;117;p19"/>
          <p:cNvCxnSpPr/>
          <p:nvPr/>
        </p:nvCxnSpPr>
        <p:spPr>
          <a:xfrm rot="10800000">
            <a:off x="569975" y="1439375"/>
            <a:ext cx="0" cy="954600"/>
          </a:xfrm>
          <a:prstGeom prst="straightConnector1">
            <a:avLst/>
          </a:prstGeom>
          <a:noFill/>
          <a:ln w="9525" cap="flat" cmpd="sng">
            <a:solidFill>
              <a:schemeClr val="dk2"/>
            </a:solidFill>
            <a:prstDash val="solid"/>
            <a:round/>
            <a:headEnd type="none" w="med" len="med"/>
            <a:tailEnd type="oval" w="med" len="med"/>
          </a:ln>
        </p:spPr>
      </p:cxnSp>
      <p:sp>
        <p:nvSpPr>
          <p:cNvPr id="118" name="Google Shape;118;p19"/>
          <p:cNvSpPr txBox="1">
            <a:spLocks noGrp="1"/>
          </p:cNvSpPr>
          <p:nvPr>
            <p:ph type="title"/>
          </p:nvPr>
        </p:nvSpPr>
        <p:spPr>
          <a:xfrm>
            <a:off x="646175" y="1235062"/>
            <a:ext cx="23157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Participant observation</a:t>
            </a:r>
            <a:endParaRPr sz="1800" b="1">
              <a:solidFill>
                <a:schemeClr val="dk1"/>
              </a:solidFill>
            </a:endParaRPr>
          </a:p>
        </p:txBody>
      </p:sp>
      <p:sp>
        <p:nvSpPr>
          <p:cNvPr id="119" name="Google Shape;119;p19"/>
          <p:cNvSpPr txBox="1">
            <a:spLocks noGrp="1"/>
          </p:cNvSpPr>
          <p:nvPr>
            <p:ph type="body" idx="4294967295"/>
          </p:nvPr>
        </p:nvSpPr>
        <p:spPr>
          <a:xfrm>
            <a:off x="646175" y="1560475"/>
            <a:ext cx="26049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400"/>
              <a:t>Written notes on observations and activities</a:t>
            </a:r>
            <a:endParaRPr sz="1400"/>
          </a:p>
          <a:p>
            <a:pPr marL="0" lvl="0" indent="0" algn="l" rtl="0">
              <a:spcBef>
                <a:spcPts val="1600"/>
              </a:spcBef>
              <a:spcAft>
                <a:spcPts val="1600"/>
              </a:spcAft>
              <a:buNone/>
            </a:pPr>
            <a:endParaRPr sz="1400"/>
          </a:p>
        </p:txBody>
      </p:sp>
      <p:sp>
        <p:nvSpPr>
          <p:cNvPr id="120" name="Google Shape;120;p19"/>
          <p:cNvSpPr txBox="1">
            <a:spLocks noGrp="1"/>
          </p:cNvSpPr>
          <p:nvPr>
            <p:ph type="title"/>
          </p:nvPr>
        </p:nvSpPr>
        <p:spPr>
          <a:xfrm>
            <a:off x="3251009" y="3668337"/>
            <a:ext cx="23157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Interviews</a:t>
            </a:r>
            <a:endParaRPr sz="1800" b="1">
              <a:solidFill>
                <a:schemeClr val="dk1"/>
              </a:solidFill>
            </a:endParaRPr>
          </a:p>
        </p:txBody>
      </p:sp>
      <p:sp>
        <p:nvSpPr>
          <p:cNvPr id="121" name="Google Shape;121;p19"/>
          <p:cNvSpPr txBox="1">
            <a:spLocks noGrp="1"/>
          </p:cNvSpPr>
          <p:nvPr>
            <p:ph type="body" idx="4294967295"/>
          </p:nvPr>
        </p:nvSpPr>
        <p:spPr>
          <a:xfrm>
            <a:off x="3251009" y="3993750"/>
            <a:ext cx="2315700" cy="57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Written notes and recorded</a:t>
            </a:r>
            <a:endParaRPr sz="1400"/>
          </a:p>
        </p:txBody>
      </p:sp>
      <p:sp>
        <p:nvSpPr>
          <p:cNvPr id="122" name="Google Shape;122;p19"/>
          <p:cNvSpPr txBox="1">
            <a:spLocks noGrp="1"/>
          </p:cNvSpPr>
          <p:nvPr>
            <p:ph type="title"/>
          </p:nvPr>
        </p:nvSpPr>
        <p:spPr>
          <a:xfrm>
            <a:off x="5091057" y="1235062"/>
            <a:ext cx="23532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Surveys</a:t>
            </a:r>
            <a:endParaRPr sz="1800" b="1">
              <a:solidFill>
                <a:schemeClr val="dk1"/>
              </a:solidFill>
            </a:endParaRPr>
          </a:p>
        </p:txBody>
      </p:sp>
      <p:sp>
        <p:nvSpPr>
          <p:cNvPr id="123" name="Google Shape;123;p19"/>
          <p:cNvSpPr txBox="1">
            <a:spLocks noGrp="1"/>
          </p:cNvSpPr>
          <p:nvPr>
            <p:ph type="body" idx="4294967295"/>
          </p:nvPr>
        </p:nvSpPr>
        <p:spPr>
          <a:xfrm>
            <a:off x="5091049" y="1560476"/>
            <a:ext cx="2353200" cy="57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Forms for informants to complete</a:t>
            </a:r>
            <a:endParaRPr sz="1400"/>
          </a:p>
        </p:txBody>
      </p:sp>
      <p:sp>
        <p:nvSpPr>
          <p:cNvPr id="124" name="Google Shape;124;p19"/>
          <p:cNvSpPr txBox="1">
            <a:spLocks noGrp="1"/>
          </p:cNvSpPr>
          <p:nvPr>
            <p:ph type="title"/>
          </p:nvPr>
        </p:nvSpPr>
        <p:spPr>
          <a:xfrm>
            <a:off x="6245122" y="3668337"/>
            <a:ext cx="23532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Site Documents </a:t>
            </a:r>
            <a:endParaRPr sz="1800" b="1">
              <a:solidFill>
                <a:schemeClr val="dk1"/>
              </a:solidFill>
            </a:endParaRPr>
          </a:p>
        </p:txBody>
      </p:sp>
      <p:sp>
        <p:nvSpPr>
          <p:cNvPr id="125" name="Google Shape;125;p19"/>
          <p:cNvSpPr txBox="1">
            <a:spLocks noGrp="1"/>
          </p:cNvSpPr>
          <p:nvPr>
            <p:ph type="body" idx="4294967295"/>
          </p:nvPr>
        </p:nvSpPr>
        <p:spPr>
          <a:xfrm>
            <a:off x="6245125" y="3993750"/>
            <a:ext cx="2353200" cy="57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History and information about the site </a:t>
            </a:r>
            <a:endParaRPr sz="1400"/>
          </a:p>
        </p:txBody>
      </p:sp>
      <p:cxnSp>
        <p:nvCxnSpPr>
          <p:cNvPr id="126" name="Google Shape;126;p19"/>
          <p:cNvCxnSpPr/>
          <p:nvPr/>
        </p:nvCxnSpPr>
        <p:spPr>
          <a:xfrm>
            <a:off x="3174800" y="3113100"/>
            <a:ext cx="0" cy="828000"/>
          </a:xfrm>
          <a:prstGeom prst="straightConnector1">
            <a:avLst/>
          </a:prstGeom>
          <a:noFill/>
          <a:ln w="9525" cap="flat" cmpd="sng">
            <a:solidFill>
              <a:schemeClr val="dk2"/>
            </a:solidFill>
            <a:prstDash val="solid"/>
            <a:round/>
            <a:headEnd type="none" w="med" len="med"/>
            <a:tailEnd type="oval" w="med" len="med"/>
          </a:ln>
        </p:spPr>
      </p:cxnSp>
      <p:cxnSp>
        <p:nvCxnSpPr>
          <p:cNvPr id="127" name="Google Shape;127;p19"/>
          <p:cNvCxnSpPr/>
          <p:nvPr/>
        </p:nvCxnSpPr>
        <p:spPr>
          <a:xfrm rot="10800000">
            <a:off x="4997750" y="1439375"/>
            <a:ext cx="0" cy="954600"/>
          </a:xfrm>
          <a:prstGeom prst="straightConnector1">
            <a:avLst/>
          </a:prstGeom>
          <a:noFill/>
          <a:ln w="9525" cap="flat" cmpd="sng">
            <a:solidFill>
              <a:schemeClr val="dk2"/>
            </a:solidFill>
            <a:prstDash val="solid"/>
            <a:round/>
            <a:headEnd type="none" w="med" len="med"/>
            <a:tailEnd type="oval" w="med" len="med"/>
          </a:ln>
        </p:spPr>
      </p:cxnSp>
      <p:cxnSp>
        <p:nvCxnSpPr>
          <p:cNvPr id="128" name="Google Shape;128;p19"/>
          <p:cNvCxnSpPr/>
          <p:nvPr/>
        </p:nvCxnSpPr>
        <p:spPr>
          <a:xfrm>
            <a:off x="6168925" y="3113100"/>
            <a:ext cx="0" cy="828000"/>
          </a:xfrm>
          <a:prstGeom prst="straightConnector1">
            <a:avLst/>
          </a:prstGeom>
          <a:noFill/>
          <a:ln w="9525" cap="flat" cmpd="sng">
            <a:solidFill>
              <a:schemeClr val="dk2"/>
            </a:solidFill>
            <a:prstDash val="solid"/>
            <a:round/>
            <a:headEnd type="none" w="med" len="med"/>
            <a:tailEnd type="oval"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of Ethnography</a:t>
            </a:r>
            <a:endParaRPr/>
          </a:p>
        </p:txBody>
      </p:sp>
      <p:sp>
        <p:nvSpPr>
          <p:cNvPr id="134" name="Google Shape;134;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2nd year anthropology at USQ</a:t>
            </a:r>
            <a:endParaRPr/>
          </a:p>
          <a:p>
            <a:pPr marL="457200" lvl="0" indent="-342900" algn="l" rtl="0">
              <a:spcBef>
                <a:spcPts val="0"/>
              </a:spcBef>
              <a:spcAft>
                <a:spcPts val="0"/>
              </a:spcAft>
              <a:buSzPts val="1800"/>
              <a:buChar char="●"/>
            </a:pPr>
            <a:r>
              <a:rPr lang="en" b="1"/>
              <a:t>“How do public spaces contribute to a sense of belonging?”</a:t>
            </a:r>
            <a:endParaRPr b="1"/>
          </a:p>
          <a:p>
            <a:pPr marL="457200" lvl="0" indent="-342900" algn="l" rtl="0">
              <a:spcBef>
                <a:spcPts val="0"/>
              </a:spcBef>
              <a:spcAft>
                <a:spcPts val="0"/>
              </a:spcAft>
              <a:buSzPts val="1800"/>
              <a:buChar char="●"/>
            </a:pPr>
            <a:r>
              <a:rPr lang="en"/>
              <a:t>Local park</a:t>
            </a:r>
            <a:endParaRPr/>
          </a:p>
          <a:p>
            <a:pPr marL="457200" lvl="0" indent="-342900" algn="l" rtl="0">
              <a:spcBef>
                <a:spcPts val="0"/>
              </a:spcBef>
              <a:spcAft>
                <a:spcPts val="0"/>
              </a:spcAft>
              <a:buSzPts val="1800"/>
              <a:buChar char="●"/>
            </a:pPr>
            <a:r>
              <a:rPr lang="en"/>
              <a:t>Jugger </a:t>
            </a:r>
            <a:endParaRPr/>
          </a:p>
          <a:p>
            <a:pPr marL="914400" lvl="1" indent="-317500" algn="l" rtl="0">
              <a:spcBef>
                <a:spcPts val="0"/>
              </a:spcBef>
              <a:spcAft>
                <a:spcPts val="0"/>
              </a:spcAft>
              <a:buSzPts val="1400"/>
              <a:buChar char="○"/>
            </a:pPr>
            <a:r>
              <a:rPr lang="en"/>
              <a:t>German sport based on an 80’s movie</a:t>
            </a:r>
            <a:endParaRPr/>
          </a:p>
          <a:p>
            <a:pPr marL="457200" lvl="0" indent="-342900" algn="l" rtl="0">
              <a:spcBef>
                <a:spcPts val="0"/>
              </a:spcBef>
              <a:spcAft>
                <a:spcPts val="0"/>
              </a:spcAft>
              <a:buSzPts val="1800"/>
              <a:buChar char="●"/>
            </a:pPr>
            <a:r>
              <a:rPr lang="en"/>
              <a:t>Final report: “Juggers, Joggers, and Pokemon: an ethnographic study of Upper Queens Park, Toowoomba”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Excerpt </a:t>
            </a:r>
            <a:endParaRPr/>
          </a:p>
        </p:txBody>
      </p:sp>
      <p:sp>
        <p:nvSpPr>
          <p:cNvPr id="140" name="Google Shape;140;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dirty="0"/>
              <a:t>“[The] quiet cacophony is broken by a voice calling ‘3, 2, 1, jugger!’, and the steady beat of a drum starting, loud and clear. A few people swivel their heads, searching for the source of the sound. They find it in the centre of Upper Queens Park, where something is taking place on the football field. A group of people, no older than 40, no younger than 16, are running across the field with strange objects in their hands, and have begun hitting each other and yelling, with a unique mix of cohesion and chaos. This is the sport of jugger. “</a:t>
            </a:r>
            <a:endParaRPr dirty="0"/>
          </a:p>
          <a:p>
            <a:pPr marL="0" lvl="0" indent="0" algn="l" rtl="0">
              <a:spcBef>
                <a:spcPts val="1200"/>
              </a:spcBef>
              <a:spcAft>
                <a:spcPts val="1600"/>
              </a:spcAft>
              <a:buNone/>
            </a:pPr>
            <a:endParaRPr dirty="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372</Words>
  <Application>Microsoft Office PowerPoint</Application>
  <PresentationFormat>On-screen Show (16:9)</PresentationFormat>
  <Paragraphs>53</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Raleway</vt:lpstr>
      <vt:lpstr>Lato</vt:lpstr>
      <vt:lpstr>Open Sans</vt:lpstr>
      <vt:lpstr>Economica</vt:lpstr>
      <vt:lpstr>Luxe</vt:lpstr>
      <vt:lpstr>Introduction to Anthropology</vt:lpstr>
      <vt:lpstr>PowerPoint Presentation</vt:lpstr>
      <vt:lpstr>“Make the strange familiar, and the familiar strange”</vt:lpstr>
      <vt:lpstr>Franz Boas</vt:lpstr>
      <vt:lpstr>Types of Anthropology</vt:lpstr>
      <vt:lpstr>Archaeology Fieldwork</vt:lpstr>
      <vt:lpstr>Anthropology Fieldwork</vt:lpstr>
      <vt:lpstr>Example of Ethnography</vt:lpstr>
      <vt:lpstr>Excerpt </vt:lpstr>
      <vt:lpstr>PowerPoint Presentation</vt:lpstr>
      <vt:lpstr>PowerPoint Presentation</vt:lpstr>
      <vt:lpstr>PowerPoint Presentation</vt:lpstr>
      <vt:lpstr>PowerPoint Presentation</vt:lpstr>
      <vt:lpstr>PowerPoint Presentation</vt:lpstr>
      <vt:lpstr>PowerPoint Presentation</vt:lpstr>
      <vt:lpstr>“Younger anthropologists have the notion that anthropology is too diverse. The number of things that can be done under the name of anthropology is just infinite; you can do anything and call it anthropology.”  - Clifford Geertz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Anthropology</dc:title>
  <cp:lastModifiedBy>Vanessa Chapman</cp:lastModifiedBy>
  <cp:revision>3</cp:revision>
  <dcterms:modified xsi:type="dcterms:W3CDTF">2020-01-30T02:49:55Z</dcterms:modified>
</cp:coreProperties>
</file>