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</p:sldMasterIdLst>
  <p:notesMasterIdLst>
    <p:notesMasterId r:id="rId23"/>
  </p:notesMasterIdLst>
  <p:handoutMasterIdLst>
    <p:handoutMasterId r:id="rId24"/>
  </p:handoutMasterIdLst>
  <p:sldIdLst>
    <p:sldId id="375" r:id="rId6"/>
    <p:sldId id="385" r:id="rId7"/>
    <p:sldId id="319" r:id="rId8"/>
    <p:sldId id="358" r:id="rId9"/>
    <p:sldId id="335" r:id="rId10"/>
    <p:sldId id="366" r:id="rId11"/>
    <p:sldId id="359" r:id="rId12"/>
    <p:sldId id="367" r:id="rId13"/>
    <p:sldId id="295" r:id="rId14"/>
    <p:sldId id="346" r:id="rId15"/>
    <p:sldId id="363" r:id="rId16"/>
    <p:sldId id="383" r:id="rId17"/>
    <p:sldId id="377" r:id="rId18"/>
    <p:sldId id="272" r:id="rId19"/>
    <p:sldId id="351" r:id="rId20"/>
    <p:sldId id="352" r:id="rId21"/>
    <p:sldId id="386" r:id="rId22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202" userDrawn="1">
          <p15:clr>
            <a:srgbClr val="A4A3A4"/>
          </p15:clr>
        </p15:guide>
        <p15:guide id="5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ast, George (BD&amp;C, Clayton)" initials="FG(C" lastIdx="9" clrIdx="0">
    <p:extLst>
      <p:ext uri="{19B8F6BF-5375-455C-9EA6-DF929625EA0E}">
        <p15:presenceInfo xmlns:p15="http://schemas.microsoft.com/office/powerpoint/2012/main" userId="S::fea022@csiro.au::8760363c-00e3-43d6-babb-7bf3aead04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11B"/>
    <a:srgbClr val="04C3C8"/>
    <a:srgbClr val="05EBF1"/>
    <a:srgbClr val="2DF6FB"/>
    <a:srgbClr val="964B00"/>
    <a:srgbClr val="B85C00"/>
    <a:srgbClr val="4D4B4C"/>
    <a:srgbClr val="039BE7"/>
    <a:srgbClr val="FBA11D"/>
    <a:srgbClr val="DAD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614" autoAdjust="0"/>
  </p:normalViewPr>
  <p:slideViewPr>
    <p:cSldViewPr showGuides="1">
      <p:cViewPr varScale="1">
        <p:scale>
          <a:sx n="139" d="100"/>
          <a:sy n="139" d="100"/>
        </p:scale>
        <p:origin x="1320" y="114"/>
      </p:cViewPr>
      <p:guideLst>
        <p:guide orient="horz" pos="1620"/>
        <p:guide orient="horz" pos="599"/>
        <p:guide pos="2160"/>
        <p:guide pos="4202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26/02/2020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26/02/2020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663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Triple Bottom line – People, Profits, Planet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271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dirty="0"/>
              <a:t>KPIs could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# of businesses that collaborate with the research sector through SME programs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# of R&amp;D projects delivered by CSIRO and PFROs to SMEs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Establish at least </a:t>
            </a:r>
            <a:r>
              <a:rPr lang="en-AU" sz="1200" dirty="0">
                <a:highlight>
                  <a:srgbClr val="FFFF00"/>
                </a:highlight>
              </a:rPr>
              <a:t>X</a:t>
            </a:r>
            <a:r>
              <a:rPr lang="en-AU" sz="1200" dirty="0"/>
              <a:t> industry sector hubs (which may be virtual or physical)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# of scientists and engineers trained in industry-relevant skills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Tracking progress of post-engagement SMEs for growth into $1 billion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dirty="0"/>
              <a:t># of licenses/tech-transfer agreements signed between PFROs and SMEs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604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D74DD-8811-4FDC-BE93-E2B81BF72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8C38-2950-4469-BBB3-BE5BB32AC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30B07-7303-442F-BF56-90FFDED1A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42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40E5-CFDC-4AE5-B7DE-C1189A627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78DA6-06CD-4ECF-84DB-DE698FD2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78C67-9B14-4038-8B01-10A5A317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76" y="267534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0" y="609532"/>
            <a:ext cx="3927940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F804D-6C3B-4952-94EE-C6B82388B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3648A-0017-4D0A-95A9-13FB7D233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54006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 preferRelativeResize="0"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8640" y="195486"/>
            <a:ext cx="46773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69238" y="4561860"/>
            <a:ext cx="4317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s://tardis.csiro.au/pages/view.php?ref=839&amp;search=phd&amp;offset=0&amp;order_by=relevance&amp;sort=DESC&amp;archive=0&amp;k=&amp;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4.jfi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feast@csiro.au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pn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jfif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ardis.csiro.au/pages/view.php?ref=1798&amp;search=plants&amp;offset=1200&amp;order_by=relevance&amp;sort=DESC&amp;archive=0&amp;k=&amp;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hyperlink" Target="https://tardis.csiro.au/pages/view.php?ref=654&amp;search=soil&amp;offset=48&amp;order_by=relevance&amp;sort=DESC&amp;archive=0&amp;k=&amp;" TargetMode="Externa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jpe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gif"/><Relationship Id="rId28" Type="http://schemas.openxmlformats.org/officeDocument/2006/relationships/image" Target="../media/image33.emf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Relationship Id="rId27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rdis.csiro.au/pages/view.php?ref=7361&amp;search=event&amp;offset=480&amp;order_by=relevance&amp;sort=DESC&amp;archive=0&amp;k=&amp;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ardis.csiro.au/pages/preview.php?ref=134&amp;search=&amp;order_by=relevance&amp;offset=96&amp;restypes=1&amp;starsearch=&amp;archive=0&amp;per_page=48&amp;default_sort_direction=DESC&amp;sort=DESC&amp;context=Root&amp;k=&amp;curpos=&amp;ext=jpg&amp;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hyperlink" Target="https://tardis.csiro.au/pages/view.php?ref=2322&amp;search=business&amp;offset=0&amp;order_by=relevance&amp;sort=DESC&amp;archive=0&amp;k=&amp;" TargetMode="External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565001-65B0-408B-AD45-4BEC0A023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641" y="2931790"/>
            <a:ext cx="3168352" cy="1008112"/>
          </a:xfrm>
        </p:spPr>
        <p:txBody>
          <a:bodyPr>
            <a:normAutofit fontScale="90000"/>
          </a:bodyPr>
          <a:lstStyle/>
          <a:p>
            <a:br>
              <a:rPr lang="en-AU" dirty="0"/>
            </a:br>
            <a:br>
              <a:rPr lang="en-AU" dirty="0"/>
            </a:br>
            <a:r>
              <a:rPr lang="en-AU" dirty="0"/>
              <a:t>How do we work with SMEs?  </a:t>
            </a:r>
            <a:br>
              <a:rPr lang="en-AU" dirty="0"/>
            </a:br>
            <a:r>
              <a:rPr lang="en-AU" dirty="0"/>
              <a:t>&amp; what is the </a:t>
            </a:r>
            <a:br>
              <a:rPr lang="en-AU" dirty="0"/>
            </a:br>
            <a:r>
              <a:rPr lang="en-AU" dirty="0"/>
              <a:t>SME Collaboration Nation Mission?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CD493FC-D06B-45E3-AB37-8AED10EE450F}"/>
              </a:ext>
            </a:extLst>
          </p:cNvPr>
          <p:cNvSpPr txBox="1">
            <a:spLocks/>
          </p:cNvSpPr>
          <p:nvPr/>
        </p:nvSpPr>
        <p:spPr bwMode="auto">
          <a:xfrm>
            <a:off x="188641" y="4357864"/>
            <a:ext cx="2700300" cy="1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050" dirty="0">
                <a:latin typeface="Calibri" pitchFamily="34" charset="0"/>
              </a:rPr>
              <a:t>George Feast | 27 February 2020</a:t>
            </a:r>
            <a:endParaRPr lang="en-US" sz="10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32656" y="1514497"/>
            <a:ext cx="6346031" cy="2867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marL="810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AU" dirty="0">
                <a:solidFill>
                  <a:schemeClr val="tx1"/>
                </a:solidFill>
              </a:rPr>
              <a:t>Three types of grants: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11" y="748110"/>
            <a:ext cx="6480720" cy="639365"/>
          </a:xfrm>
        </p:spPr>
        <p:txBody>
          <a:bodyPr>
            <a:normAutofit fontScale="90000"/>
          </a:bodyPr>
          <a:lstStyle/>
          <a:p>
            <a:r>
              <a:rPr lang="en-AU" dirty="0"/>
              <a:t>Innovation Connections</a:t>
            </a:r>
            <a:br>
              <a:rPr lang="en-AU" sz="2400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</a:rPr>
              <a:t>Entrepreneurs’ Programme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808" b="-9229"/>
          <a:stretch/>
        </p:blipFill>
        <p:spPr>
          <a:xfrm>
            <a:off x="4200766" y="249493"/>
            <a:ext cx="2306576" cy="387065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193551" y="4309928"/>
            <a:ext cx="6588918" cy="72585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marL="295313" indent="-214313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</a:rPr>
              <a:t>Maximum $130,000 funding per company</a:t>
            </a:r>
          </a:p>
          <a:p>
            <a:pPr marL="295313" indent="-214313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</a:rPr>
              <a:t>2</a:t>
            </a:r>
            <a:r>
              <a:rPr lang="en-AU" sz="1500" baseline="30000" dirty="0">
                <a:solidFill>
                  <a:schemeClr val="tx1"/>
                </a:solidFill>
              </a:rPr>
              <a:t>nd</a:t>
            </a:r>
            <a:r>
              <a:rPr lang="en-AU" sz="1500" dirty="0">
                <a:solidFill>
                  <a:schemeClr val="tx1"/>
                </a:solidFill>
              </a:rPr>
              <a:t> grant application must be submitted within 10 weeks of the end date of the 1</a:t>
            </a:r>
            <a:r>
              <a:rPr lang="en-AU" sz="1500" baseline="30000" dirty="0">
                <a:solidFill>
                  <a:schemeClr val="tx1"/>
                </a:solidFill>
              </a:rPr>
              <a:t>st</a:t>
            </a:r>
            <a:r>
              <a:rPr lang="en-AU" sz="1500" dirty="0">
                <a:solidFill>
                  <a:schemeClr val="tx1"/>
                </a:solidFill>
              </a:rPr>
              <a:t> project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2656" y="1846039"/>
            <a:ext cx="5751504" cy="2399897"/>
            <a:chOff x="580290" y="1683271"/>
            <a:chExt cx="7668671" cy="3199862"/>
          </a:xfrm>
        </p:grpSpPr>
        <p:sp>
          <p:nvSpPr>
            <p:cNvPr id="4" name="Rounded Rectangle 3"/>
            <p:cNvSpPr/>
            <p:nvPr/>
          </p:nvSpPr>
          <p:spPr>
            <a:xfrm>
              <a:off x="596686" y="1683271"/>
              <a:ext cx="6351578" cy="100811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54000" bIns="54000" rtlCol="0" anchor="ctr"/>
            <a:lstStyle/>
            <a:p>
              <a:pPr marL="81000"/>
              <a:r>
                <a:rPr lang="en-AU" b="1" dirty="0">
                  <a:solidFill>
                    <a:schemeClr val="tx1"/>
                  </a:solidFill>
                </a:rPr>
                <a:t>Researcher Placement Grants</a:t>
              </a:r>
            </a:p>
            <a:p>
              <a:pPr marL="81000"/>
              <a:r>
                <a:rPr lang="en-AU" sz="1350" dirty="0">
                  <a:solidFill>
                    <a:schemeClr val="tx1"/>
                  </a:solidFill>
                </a:rPr>
                <a:t>Researcher is employed by </a:t>
              </a:r>
              <a:r>
                <a:rPr lang="en-AU" sz="1350" b="1" dirty="0">
                  <a:solidFill>
                    <a:schemeClr val="tx1"/>
                  </a:solidFill>
                </a:rPr>
                <a:t>research organisation</a:t>
              </a:r>
            </a:p>
            <a:p>
              <a:pPr marL="81000"/>
              <a:r>
                <a:rPr lang="en-AU" sz="1350" dirty="0">
                  <a:solidFill>
                    <a:schemeClr val="tx1"/>
                  </a:solidFill>
                </a:rPr>
                <a:t>Up to $50,000 matched at least dollar for dollar by company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84854" y="2776655"/>
              <a:ext cx="6351578" cy="1008112"/>
            </a:xfrm>
            <a:prstGeom prst="roundRect">
              <a:avLst/>
            </a:prstGeom>
            <a:solidFill>
              <a:srgbClr val="CFAE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54000" bIns="54000" rtlCol="0" anchor="ctr"/>
            <a:lstStyle/>
            <a:p>
              <a:pPr marL="81000"/>
              <a:r>
                <a:rPr lang="en-AU" b="1" dirty="0">
                  <a:solidFill>
                    <a:schemeClr val="tx1"/>
                  </a:solidFill>
                </a:rPr>
                <a:t>Business Researcher Placement Grants</a:t>
              </a:r>
            </a:p>
            <a:p>
              <a:pPr marL="81000"/>
              <a:r>
                <a:rPr lang="en-AU" sz="1350" dirty="0">
                  <a:solidFill>
                    <a:schemeClr val="tx1"/>
                  </a:solidFill>
                </a:rPr>
                <a:t>Researcher is employed by the </a:t>
              </a:r>
              <a:r>
                <a:rPr lang="en-AU" sz="1350" b="1" dirty="0">
                  <a:solidFill>
                    <a:schemeClr val="tx1"/>
                  </a:solidFill>
                </a:rPr>
                <a:t>company</a:t>
              </a:r>
            </a:p>
            <a:p>
              <a:pPr marL="81000"/>
              <a:r>
                <a:rPr lang="en-AU" sz="1350" dirty="0">
                  <a:solidFill>
                    <a:schemeClr val="tx1"/>
                  </a:solidFill>
                </a:rPr>
                <a:t>Up to $50,000 matched at least dollar for dollar by company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80290" y="3875021"/>
              <a:ext cx="6351578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tIns="54000" bIns="54000" rtlCol="0" anchor="ctr"/>
            <a:lstStyle/>
            <a:p>
              <a:pPr marL="81000"/>
              <a:r>
                <a:rPr lang="en-AU" b="1" dirty="0">
                  <a:solidFill>
                    <a:schemeClr val="tx1"/>
                  </a:solidFill>
                </a:rPr>
                <a:t>Graduate Placement Grants</a:t>
              </a:r>
            </a:p>
            <a:p>
              <a:pPr marL="81000"/>
              <a:r>
                <a:rPr lang="en-AU" sz="1350" dirty="0">
                  <a:solidFill>
                    <a:schemeClr val="tx1"/>
                  </a:solidFill>
                </a:rPr>
                <a:t>Recent graduate is employed by the </a:t>
              </a:r>
              <a:r>
                <a:rPr lang="en-AU" sz="1350" b="1" dirty="0">
                  <a:solidFill>
                    <a:schemeClr val="tx1"/>
                  </a:solidFill>
                </a:rPr>
                <a:t>company</a:t>
              </a:r>
            </a:p>
            <a:p>
              <a:pPr marL="81000"/>
              <a:r>
                <a:rPr lang="en-AU" sz="1350" dirty="0">
                  <a:solidFill>
                    <a:schemeClr val="tx1"/>
                  </a:solidFill>
                </a:rPr>
                <a:t>Up to $30,000 matched at least dollar for dollar by company</a:t>
              </a:r>
            </a:p>
          </p:txBody>
        </p:sp>
        <p:sp>
          <p:nvSpPr>
            <p:cNvPr id="36" name="Right Brace 35"/>
            <p:cNvSpPr/>
            <p:nvPr/>
          </p:nvSpPr>
          <p:spPr>
            <a:xfrm>
              <a:off x="7080535" y="2106393"/>
              <a:ext cx="304800" cy="1430644"/>
            </a:xfrm>
            <a:prstGeom prst="rightBrace">
              <a:avLst>
                <a:gd name="adj1" fmla="val 54918"/>
                <a:gd name="adj2" fmla="val 5000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24571" y="2644341"/>
              <a:ext cx="80834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ysClr val="windowText" lastClr="000000"/>
                  </a:solidFill>
                </a:rPr>
                <a:t>2 max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40620" y="4194410"/>
              <a:ext cx="80834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ysClr val="windowText" lastClr="000000"/>
                  </a:solidFill>
                </a:rPr>
                <a:t>1 max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>
            <a:off x="5212102" y="2928527"/>
            <a:ext cx="206030" cy="694310"/>
          </a:xfrm>
          <a:prstGeom prst="rightBrace">
            <a:avLst>
              <a:gd name="adj1" fmla="val 54918"/>
              <a:gd name="adj2" fmla="val 50000"/>
            </a:avLst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0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Metcalf STEM+ Business</a:t>
            </a:r>
            <a:br>
              <a:rPr lang="en-AU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Grant allocation: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8640" y="1485577"/>
            <a:ext cx="6238261" cy="54032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marL="8100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AU" dirty="0">
                <a:solidFill>
                  <a:schemeClr val="tx1"/>
                </a:solidFill>
              </a:rPr>
              <a:t>Up to $115,000 per annum to support 2-3 years projects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41168" y="2163047"/>
            <a:ext cx="1431835" cy="1909113"/>
          </a:xfrm>
          <a:prstGeom prst="round2DiagRect">
            <a:avLst>
              <a:gd name="adj1" fmla="val 0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EE96E0-FB4B-4749-92AB-CD3FE4AFF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20" y="150681"/>
            <a:ext cx="1377287" cy="836893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D3D4DD-AE9E-492A-871D-7807C7DD03BC}"/>
              </a:ext>
            </a:extLst>
          </p:cNvPr>
          <p:cNvSpPr/>
          <p:nvPr/>
        </p:nvSpPr>
        <p:spPr>
          <a:xfrm>
            <a:off x="188640" y="2262808"/>
            <a:ext cx="4536504" cy="1633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1000" lvl="1" indent="-214313">
              <a:lnSpc>
                <a:spcPts val="2175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GST registered company (with an ACN)</a:t>
            </a:r>
          </a:p>
          <a:p>
            <a:pPr marL="351000" lvl="1" indent="-214313">
              <a:lnSpc>
                <a:spcPts val="2175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Annual turnover or operating expenditure $1M-$100M</a:t>
            </a:r>
          </a:p>
          <a:p>
            <a:pPr marL="351000" lvl="1" indent="-214313">
              <a:lnSpc>
                <a:spcPts val="2175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Have completed an Innovation Connections project</a:t>
            </a:r>
          </a:p>
          <a:p>
            <a:pPr marL="351000" lvl="1" indent="-214313">
              <a:lnSpc>
                <a:spcPts val="2175"/>
              </a:lnSpc>
              <a:spcBef>
                <a:spcPts val="225"/>
              </a:spcBef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Collaboration between SMEs and early career researchers (ECRs) </a:t>
            </a:r>
          </a:p>
        </p:txBody>
      </p:sp>
    </p:spTree>
    <p:extLst>
      <p:ext uri="{BB962C8B-B14F-4D97-AF65-F5344CB8AC3E}">
        <p14:creationId xmlns:p14="http://schemas.microsoft.com/office/powerpoint/2010/main" val="41070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37B32F-F097-4BA0-A4C7-319CA7061275}"/>
              </a:ext>
            </a:extLst>
          </p:cNvPr>
          <p:cNvSpPr txBox="1"/>
          <p:nvPr/>
        </p:nvSpPr>
        <p:spPr>
          <a:xfrm>
            <a:off x="603582" y="2673461"/>
            <a:ext cx="143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Australian Jobs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F553D-F2F5-4AA7-8E83-FA207FC10EE9}"/>
              </a:ext>
            </a:extLst>
          </p:cNvPr>
          <p:cNvSpPr txBox="1"/>
          <p:nvPr/>
        </p:nvSpPr>
        <p:spPr>
          <a:xfrm>
            <a:off x="2615974" y="267346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Innovative industries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73BB6-054C-4302-9ED3-E82A62CD7B5D}"/>
              </a:ext>
            </a:extLst>
          </p:cNvPr>
          <p:cNvSpPr txBox="1"/>
          <p:nvPr/>
        </p:nvSpPr>
        <p:spPr>
          <a:xfrm>
            <a:off x="4584425" y="2708911"/>
            <a:ext cx="157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Environmental Prosperity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CFFA11-0CF3-41BF-B4A3-C951ACB262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8" b="9708"/>
          <a:stretch/>
        </p:blipFill>
        <p:spPr>
          <a:xfrm>
            <a:off x="2492896" y="3454355"/>
            <a:ext cx="1702433" cy="13681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B1257E-547A-4471-8854-561A1F3F8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69" y="3479676"/>
            <a:ext cx="1577059" cy="126690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E2EE69-722A-4297-B27C-85430079C4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32" y="3388098"/>
            <a:ext cx="1871898" cy="14500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CE564AC-538B-471E-99F4-BCC6A44AB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5" t="-427" r="276" b="427"/>
          <a:stretch/>
        </p:blipFill>
        <p:spPr>
          <a:xfrm>
            <a:off x="-95169" y="2018595"/>
            <a:ext cx="6957392" cy="3124905"/>
          </a:xfrm>
          <a:prstGeom prst="rect">
            <a:avLst/>
          </a:prstGeom>
        </p:spPr>
      </p:pic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7A5AB91C-F042-4EB9-B698-AF6B9E1B3165}"/>
              </a:ext>
            </a:extLst>
          </p:cNvPr>
          <p:cNvSpPr/>
          <p:nvPr/>
        </p:nvSpPr>
        <p:spPr>
          <a:xfrm>
            <a:off x="0" y="305341"/>
            <a:ext cx="6858000" cy="1713254"/>
          </a:xfrm>
          <a:prstGeom prst="round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AU" sz="2400" b="1" dirty="0">
                <a:solidFill>
                  <a:schemeClr val="bg1"/>
                </a:solidFill>
              </a:rPr>
              <a:t>Double the number of Australian SMEs that collaborate with publicly-funded research organisations</a:t>
            </a:r>
            <a:r>
              <a:rPr lang="en-AU" sz="2400" dirty="0">
                <a:solidFill>
                  <a:schemeClr val="bg1"/>
                </a:solidFill>
              </a:rPr>
              <a:t> </a:t>
            </a:r>
            <a:r>
              <a:rPr lang="en-AU" sz="2400" b="1" dirty="0">
                <a:solidFill>
                  <a:schemeClr val="bg1"/>
                </a:solidFill>
              </a:rPr>
              <a:t>by 2025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59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48F56B-B1D9-4FBB-9C9F-D0ADCF67ACA6}"/>
              </a:ext>
            </a:extLst>
          </p:cNvPr>
          <p:cNvSpPr/>
          <p:nvPr/>
        </p:nvSpPr>
        <p:spPr>
          <a:xfrm>
            <a:off x="548680" y="897917"/>
            <a:ext cx="1723158" cy="720080"/>
          </a:xfrm>
          <a:prstGeom prst="roundRect">
            <a:avLst/>
          </a:prstGeom>
          <a:solidFill>
            <a:schemeClr val="bg2"/>
          </a:solidFill>
          <a:ln>
            <a:solidFill>
              <a:srgbClr val="FBA1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A5A5E09-A3A7-4FEB-A3F6-F309E077C351}"/>
              </a:ext>
            </a:extLst>
          </p:cNvPr>
          <p:cNvSpPr/>
          <p:nvPr/>
        </p:nvSpPr>
        <p:spPr>
          <a:xfrm>
            <a:off x="4291211" y="3942727"/>
            <a:ext cx="1723158" cy="720080"/>
          </a:xfrm>
          <a:prstGeom prst="roundRect">
            <a:avLst/>
          </a:prstGeom>
          <a:solidFill>
            <a:schemeClr val="bg2"/>
          </a:solidFill>
          <a:ln>
            <a:solidFill>
              <a:srgbClr val="3191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B8B3F2-E707-4B95-A269-6F3CE90EB53D}"/>
              </a:ext>
            </a:extLst>
          </p:cNvPr>
          <p:cNvSpPr/>
          <p:nvPr/>
        </p:nvSpPr>
        <p:spPr>
          <a:xfrm>
            <a:off x="2439981" y="3939902"/>
            <a:ext cx="1683087" cy="720080"/>
          </a:xfrm>
          <a:prstGeom prst="roundRect">
            <a:avLst/>
          </a:prstGeom>
          <a:solidFill>
            <a:schemeClr val="bg2"/>
          </a:solidFill>
          <a:ln>
            <a:solidFill>
              <a:srgbClr val="04C3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21BC8D-BCB0-48D9-821F-EECACDDF79A1}"/>
              </a:ext>
            </a:extLst>
          </p:cNvPr>
          <p:cNvSpPr/>
          <p:nvPr/>
        </p:nvSpPr>
        <p:spPr>
          <a:xfrm>
            <a:off x="548680" y="3939902"/>
            <a:ext cx="1723158" cy="720080"/>
          </a:xfrm>
          <a:prstGeom prst="roundRect">
            <a:avLst/>
          </a:prstGeom>
          <a:solidFill>
            <a:schemeClr val="bg2"/>
          </a:solidFill>
          <a:ln>
            <a:solidFill>
              <a:srgbClr val="96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B1850CE-120E-4AD9-857F-211D47D5CAFD}"/>
              </a:ext>
            </a:extLst>
          </p:cNvPr>
          <p:cNvSpPr/>
          <p:nvPr/>
        </p:nvSpPr>
        <p:spPr>
          <a:xfrm>
            <a:off x="548680" y="2859782"/>
            <a:ext cx="1723158" cy="720080"/>
          </a:xfrm>
          <a:prstGeom prst="roundRect">
            <a:avLst/>
          </a:prstGeom>
          <a:solidFill>
            <a:schemeClr val="bg2"/>
          </a:solidFill>
          <a:ln>
            <a:solidFill>
              <a:srgbClr val="4D4B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A9E1CEB-AE94-4ABB-A3DB-736F33BE6248}"/>
              </a:ext>
            </a:extLst>
          </p:cNvPr>
          <p:cNvSpPr/>
          <p:nvPr/>
        </p:nvSpPr>
        <p:spPr>
          <a:xfrm>
            <a:off x="548680" y="1851487"/>
            <a:ext cx="1723158" cy="720080"/>
          </a:xfrm>
          <a:prstGeom prst="roundRect">
            <a:avLst/>
          </a:prstGeom>
          <a:solidFill>
            <a:schemeClr val="bg2"/>
          </a:solidFill>
          <a:ln>
            <a:solidFill>
              <a:srgbClr val="039B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0" name="Picture 1" descr="Related image">
            <a:extLst>
              <a:ext uri="{FF2B5EF4-FFF2-40B4-BE49-F238E27FC236}">
                <a16:creationId xmlns:a16="http://schemas.microsoft.com/office/drawing/2014/main" id="{948E33E7-9E0B-46D0-9D5F-BCF91BFDC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7"/>
          <a:stretch/>
        </p:blipFill>
        <p:spPr bwMode="auto">
          <a:xfrm>
            <a:off x="2328080" y="303143"/>
            <a:ext cx="4529920" cy="356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E94937-8162-439B-8C7F-1C3DF07A0888}"/>
              </a:ext>
            </a:extLst>
          </p:cNvPr>
          <p:cNvSpPr txBox="1"/>
          <p:nvPr/>
        </p:nvSpPr>
        <p:spPr>
          <a:xfrm>
            <a:off x="894234" y="996347"/>
            <a:ext cx="143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Facilitate collaborations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C2F29-5732-4582-AA30-D54078570C7B}"/>
              </a:ext>
            </a:extLst>
          </p:cNvPr>
          <p:cNvSpPr txBox="1"/>
          <p:nvPr/>
        </p:nvSpPr>
        <p:spPr>
          <a:xfrm>
            <a:off x="1096508" y="1949917"/>
            <a:ext cx="118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Capability</a:t>
            </a:r>
          </a:p>
          <a:p>
            <a:pPr algn="ctr"/>
            <a:r>
              <a:rPr lang="en-AU" sz="1400" dirty="0"/>
              <a:t>development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309DD0-E2E5-4F2A-9767-2CBE4EDB2C32}"/>
              </a:ext>
            </a:extLst>
          </p:cNvPr>
          <p:cNvSpPr txBox="1"/>
          <p:nvPr/>
        </p:nvSpPr>
        <p:spPr>
          <a:xfrm>
            <a:off x="4980717" y="4041157"/>
            <a:ext cx="968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Establish hubs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E8B08-D994-4CEB-B0D7-D7AB23DE97C4}"/>
              </a:ext>
            </a:extLst>
          </p:cNvPr>
          <p:cNvSpPr txBox="1"/>
          <p:nvPr/>
        </p:nvSpPr>
        <p:spPr>
          <a:xfrm>
            <a:off x="1204333" y="4038332"/>
            <a:ext cx="101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Grow SME markets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4FBF39-E64F-4AEB-9433-C74D43AECA67}"/>
              </a:ext>
            </a:extLst>
          </p:cNvPr>
          <p:cNvSpPr txBox="1"/>
          <p:nvPr/>
        </p:nvSpPr>
        <p:spPr>
          <a:xfrm>
            <a:off x="2962569" y="4038332"/>
            <a:ext cx="1042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Translation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CD830-1AA7-47EE-A6E2-8DEC8FC1FC5F}"/>
              </a:ext>
            </a:extLst>
          </p:cNvPr>
          <p:cNvSpPr txBox="1"/>
          <p:nvPr/>
        </p:nvSpPr>
        <p:spPr>
          <a:xfrm>
            <a:off x="1087836" y="2958212"/>
            <a:ext cx="1117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Exchange of knowledge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7C596-6F43-434C-96E2-9F63963C1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76" y="4038597"/>
            <a:ext cx="514824" cy="5283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ECC50E-07F8-482A-B0A5-3CC0E90215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4764" y="2958212"/>
            <a:ext cx="44075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927CE0-08F9-476C-9287-1089C51E9E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81" y="2011421"/>
            <a:ext cx="532686" cy="4002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6BDE89-884C-4C46-8AE2-81EE044F83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8" y="4021121"/>
            <a:ext cx="597930" cy="5576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53225C3-91C9-416C-87A3-2A67A17A29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31" y="3980810"/>
            <a:ext cx="287853" cy="5804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732914F-D1A6-4413-8FF4-08A02C6230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05" y="1011550"/>
            <a:ext cx="367916" cy="49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9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88640" y="2571750"/>
            <a:ext cx="3096344" cy="1152128"/>
          </a:xfrm>
        </p:spPr>
        <p:txBody>
          <a:bodyPr numCol="1">
            <a:normAutofit/>
          </a:bodyPr>
          <a:lstStyle/>
          <a:p>
            <a:pPr>
              <a:spcAft>
                <a:spcPct val="0"/>
              </a:spcAft>
            </a:pPr>
            <a:r>
              <a:rPr lang="en-US" sz="900" dirty="0"/>
              <a:t>Services</a:t>
            </a:r>
          </a:p>
          <a:p>
            <a:pPr lvl="1">
              <a:tabLst>
                <a:tab pos="266700" algn="l"/>
              </a:tabLst>
            </a:pPr>
            <a:r>
              <a:rPr lang="en-US" sz="900" dirty="0"/>
              <a:t>Dr George Feast</a:t>
            </a:r>
            <a:br>
              <a:rPr lang="en-US" sz="900" dirty="0"/>
            </a:br>
            <a:r>
              <a:rPr lang="en-US" sz="900" dirty="0"/>
              <a:t>SME Collaboration Nation Lead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03 9545 2617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0472 824 798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>
                <a:hlinkClick r:id="rId2"/>
              </a:rPr>
              <a:t>george.feast@csiro.au</a:t>
            </a:r>
            <a:endParaRPr lang="en-US" sz="900" dirty="0"/>
          </a:p>
          <a:p>
            <a:pPr marL="202500" lvl="2" indent="-202500">
              <a:spcAft>
                <a:spcPct val="0"/>
              </a:spcAft>
            </a:pPr>
            <a:endParaRPr lang="en-US" sz="900" dirty="0"/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www.csiro.au/smeconnect</a:t>
            </a: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2323DBD8-4E01-4F97-9DF9-75DEC500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875" y="560009"/>
            <a:ext cx="6480720" cy="751030"/>
          </a:xfrm>
        </p:spPr>
        <p:txBody>
          <a:bodyPr/>
          <a:lstStyle/>
          <a:p>
            <a:r>
              <a:rPr lang="en-AU" dirty="0"/>
              <a:t>CSIRO SME Connect</a:t>
            </a:r>
            <a:br>
              <a:rPr lang="en-AU" dirty="0"/>
            </a:br>
            <a:endParaRPr lang="en-AU" sz="20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9EAD52-16A1-414F-A61F-CA96101333C2}"/>
              </a:ext>
            </a:extLst>
          </p:cNvPr>
          <p:cNvGrpSpPr/>
          <p:nvPr/>
        </p:nvGrpSpPr>
        <p:grpSpPr>
          <a:xfrm>
            <a:off x="224332" y="3053341"/>
            <a:ext cx="2054150" cy="654054"/>
            <a:chOff x="223321" y="2274433"/>
            <a:chExt cx="2054150" cy="654054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F0C98A6-1430-497C-BC78-D9368FD9B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8" t="2784" r="3420" b="15793"/>
            <a:stretch>
              <a:fillRect/>
            </a:stretch>
          </p:blipFill>
          <p:spPr>
            <a:xfrm>
              <a:off x="231476" y="2274433"/>
              <a:ext cx="486029" cy="649307"/>
            </a:xfrm>
            <a:custGeom>
              <a:avLst/>
              <a:gdLst>
                <a:gd name="connsiteX0" fmla="*/ 0 w 486029"/>
                <a:gd name="connsiteY0" fmla="*/ 0 h 649307"/>
                <a:gd name="connsiteX1" fmla="*/ 486029 w 486029"/>
                <a:gd name="connsiteY1" fmla="*/ 0 h 649307"/>
                <a:gd name="connsiteX2" fmla="*/ 486029 w 486029"/>
                <a:gd name="connsiteY2" fmla="*/ 649307 h 649307"/>
                <a:gd name="connsiteX3" fmla="*/ 0 w 486029"/>
                <a:gd name="connsiteY3" fmla="*/ 649307 h 64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029" h="649307">
                  <a:moveTo>
                    <a:pt x="0" y="0"/>
                  </a:moveTo>
                  <a:lnTo>
                    <a:pt x="486029" y="0"/>
                  </a:lnTo>
                  <a:lnTo>
                    <a:pt x="486029" y="649307"/>
                  </a:lnTo>
                  <a:lnTo>
                    <a:pt x="0" y="649307"/>
                  </a:lnTo>
                  <a:close/>
                </a:path>
              </a:pathLst>
            </a:cu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71E43BF-58C4-413E-BC1C-B19C23CD22C1}"/>
                </a:ext>
              </a:extLst>
            </p:cNvPr>
            <p:cNvGrpSpPr/>
            <p:nvPr/>
          </p:nvGrpSpPr>
          <p:grpSpPr>
            <a:xfrm>
              <a:off x="223321" y="2277852"/>
              <a:ext cx="2054150" cy="650635"/>
              <a:chOff x="3129278" y="1042429"/>
              <a:chExt cx="2738866" cy="86751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F898161-DF29-4A13-9497-212DEBEF2953}"/>
                  </a:ext>
                </a:extLst>
              </p:cNvPr>
              <p:cNvSpPr txBox="1"/>
              <p:nvPr/>
            </p:nvSpPr>
            <p:spPr>
              <a:xfrm>
                <a:off x="3769102" y="1150417"/>
                <a:ext cx="20990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050" b="1" dirty="0">
                    <a:solidFill>
                      <a:srgbClr val="004B87"/>
                    </a:solidFill>
                  </a:rPr>
                  <a:t>George Feast</a:t>
                </a:r>
              </a:p>
              <a:p>
                <a:r>
                  <a:rPr lang="en-AU" sz="900" dirty="0">
                    <a:solidFill>
                      <a:srgbClr val="004B87"/>
                    </a:solidFill>
                  </a:rPr>
                  <a:t>03 9545 2617</a:t>
                </a:r>
              </a:p>
              <a:p>
                <a:r>
                  <a:rPr lang="en-AU" sz="900" dirty="0">
                    <a:solidFill>
                      <a:srgbClr val="004B87"/>
                    </a:solidFill>
                  </a:rPr>
                  <a:t>george.feast@csiro.au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EC422C4-1FC8-4C6E-8DF3-659ABAA16C6A}"/>
                  </a:ext>
                </a:extLst>
              </p:cNvPr>
              <p:cNvSpPr/>
              <p:nvPr/>
            </p:nvSpPr>
            <p:spPr>
              <a:xfrm>
                <a:off x="3129278" y="1042429"/>
                <a:ext cx="2666250" cy="86751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 dirty="0"/>
              </a:p>
            </p:txBody>
          </p: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5D5A105-8BF5-4029-BDD0-8DD6D6A10E5B}"/>
              </a:ext>
            </a:extLst>
          </p:cNvPr>
          <p:cNvSpPr/>
          <p:nvPr/>
        </p:nvSpPr>
        <p:spPr>
          <a:xfrm>
            <a:off x="209084" y="1995686"/>
            <a:ext cx="2013925" cy="3231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AU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CSIRO Kick-Start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DBDA27A-966A-413F-A860-F8CADDB24938}"/>
              </a:ext>
            </a:extLst>
          </p:cNvPr>
          <p:cNvGrpSpPr/>
          <p:nvPr/>
        </p:nvGrpSpPr>
        <p:grpSpPr>
          <a:xfrm>
            <a:off x="209084" y="3805896"/>
            <a:ext cx="2006600" cy="944147"/>
            <a:chOff x="358776" y="4181657"/>
            <a:chExt cx="2675467" cy="125886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C785548-A8EB-47E6-8CB2-0FB4224A9E50}"/>
                </a:ext>
              </a:extLst>
            </p:cNvPr>
            <p:cNvGrpSpPr/>
            <p:nvPr/>
          </p:nvGrpSpPr>
          <p:grpSpPr>
            <a:xfrm>
              <a:off x="367993" y="4559227"/>
              <a:ext cx="2666250" cy="881293"/>
              <a:chOff x="6012160" y="1035539"/>
              <a:chExt cx="2666250" cy="881293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593BFDC-4F13-4413-A4A6-2E2873CEA2C1}"/>
                  </a:ext>
                </a:extLst>
              </p:cNvPr>
              <p:cNvSpPr txBox="1"/>
              <p:nvPr/>
            </p:nvSpPr>
            <p:spPr>
              <a:xfrm>
                <a:off x="6724314" y="1196262"/>
                <a:ext cx="18448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050" b="1" dirty="0">
                    <a:solidFill>
                      <a:srgbClr val="004B87"/>
                    </a:solidFill>
                  </a:rPr>
                  <a:t>Jason Barkla</a:t>
                </a:r>
              </a:p>
              <a:p>
                <a:r>
                  <a:rPr lang="en-AU" sz="900" dirty="0">
                    <a:solidFill>
                      <a:srgbClr val="004B87"/>
                    </a:solidFill>
                  </a:rPr>
                  <a:t>03 9545 8246</a:t>
                </a:r>
              </a:p>
              <a:p>
                <a:r>
                  <a:rPr lang="en-AU" sz="900" dirty="0">
                    <a:solidFill>
                      <a:srgbClr val="004B87"/>
                    </a:solidFill>
                  </a:rPr>
                  <a:t>jason.barkla@csiro.au</a:t>
                </a: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68DBAF60-4100-4F80-BCCF-2994794530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12160" y="1035539"/>
                <a:ext cx="693171" cy="881293"/>
              </a:xfrm>
              <a:prstGeom prst="roundRect">
                <a:avLst>
                  <a:gd name="adj" fmla="val 0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2383D7B-8975-47F8-9A88-C137BF288066}"/>
                  </a:ext>
                </a:extLst>
              </p:cNvPr>
              <p:cNvSpPr/>
              <p:nvPr/>
            </p:nvSpPr>
            <p:spPr>
              <a:xfrm>
                <a:off x="6012160" y="1042429"/>
                <a:ext cx="2666250" cy="86751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 dirty="0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5E8FD0F-A18B-4A16-B4F6-DF56A7C6053F}"/>
                </a:ext>
              </a:extLst>
            </p:cNvPr>
            <p:cNvSpPr/>
            <p:nvPr/>
          </p:nvSpPr>
          <p:spPr>
            <a:xfrm>
              <a:off x="358776" y="4181657"/>
              <a:ext cx="2666250" cy="43088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A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STEM+ Business</a:t>
              </a:r>
              <a:endParaRPr lang="en-AU" sz="1500" baseline="30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635568-7CC2-4247-B84E-CADC529A0FD1}"/>
              </a:ext>
            </a:extLst>
          </p:cNvPr>
          <p:cNvGrpSpPr/>
          <p:nvPr/>
        </p:nvGrpSpPr>
        <p:grpSpPr>
          <a:xfrm>
            <a:off x="209084" y="928282"/>
            <a:ext cx="2013925" cy="945587"/>
            <a:chOff x="374599" y="847690"/>
            <a:chExt cx="2685233" cy="12607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70A32D6-A351-4065-A8A5-993AEFF4D3F0}"/>
                </a:ext>
              </a:extLst>
            </p:cNvPr>
            <p:cNvGrpSpPr/>
            <p:nvPr/>
          </p:nvGrpSpPr>
          <p:grpSpPr>
            <a:xfrm>
              <a:off x="393582" y="1240960"/>
              <a:ext cx="2666250" cy="867513"/>
              <a:chOff x="249566" y="1042429"/>
              <a:chExt cx="2666250" cy="867513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5F561403-A386-4D5A-8A39-BD583F964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566" y="1042429"/>
                <a:ext cx="650634" cy="867513"/>
              </a:xfrm>
              <a:prstGeom prst="roundRect">
                <a:avLst>
                  <a:gd name="adj" fmla="val 0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/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C28D773-C4C4-49E2-8919-0F449A65B5C6}"/>
                  </a:ext>
                </a:extLst>
              </p:cNvPr>
              <p:cNvSpPr txBox="1"/>
              <p:nvPr/>
            </p:nvSpPr>
            <p:spPr>
              <a:xfrm>
                <a:off x="900201" y="1150416"/>
                <a:ext cx="19436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050" b="1" dirty="0">
                    <a:solidFill>
                      <a:srgbClr val="004B87"/>
                    </a:solidFill>
                  </a:rPr>
                  <a:t>Simon Hanson</a:t>
                </a:r>
              </a:p>
              <a:p>
                <a:r>
                  <a:rPr lang="en-AU" sz="900" dirty="0">
                    <a:solidFill>
                      <a:srgbClr val="004B87"/>
                    </a:solidFill>
                  </a:rPr>
                  <a:t>03 9545 2752</a:t>
                </a:r>
              </a:p>
              <a:p>
                <a:r>
                  <a:rPr lang="en-AU" sz="900" dirty="0">
                    <a:solidFill>
                      <a:srgbClr val="004B87"/>
                    </a:solidFill>
                  </a:rPr>
                  <a:t>simon.hanson@csiro.au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D1F02D6-AB2C-4506-8651-EA3A254D698D}"/>
                  </a:ext>
                </a:extLst>
              </p:cNvPr>
              <p:cNvSpPr/>
              <p:nvPr/>
            </p:nvSpPr>
            <p:spPr>
              <a:xfrm>
                <a:off x="249566" y="1042429"/>
                <a:ext cx="2666250" cy="86751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 dirty="0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299073-F227-4947-B461-79EB34A0856B}"/>
                </a:ext>
              </a:extLst>
            </p:cNvPr>
            <p:cNvSpPr/>
            <p:nvPr/>
          </p:nvSpPr>
          <p:spPr>
            <a:xfrm>
              <a:off x="374599" y="847690"/>
              <a:ext cx="2685233" cy="430887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AU" sz="15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Director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F21A64D-E7DB-44A8-BEDC-819A80EA3FF8}"/>
              </a:ext>
            </a:extLst>
          </p:cNvPr>
          <p:cNvGrpSpPr/>
          <p:nvPr/>
        </p:nvGrpSpPr>
        <p:grpSpPr>
          <a:xfrm>
            <a:off x="2350326" y="915566"/>
            <a:ext cx="4298592" cy="3890611"/>
            <a:chOff x="2350326" y="915566"/>
            <a:chExt cx="4298592" cy="389061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6FB7F1-8399-4C5A-AAF6-82754C502513}"/>
                </a:ext>
              </a:extLst>
            </p:cNvPr>
            <p:cNvGrpSpPr/>
            <p:nvPr/>
          </p:nvGrpSpPr>
          <p:grpSpPr>
            <a:xfrm>
              <a:off x="2350326" y="915566"/>
              <a:ext cx="4298592" cy="3890611"/>
              <a:chOff x="3133767" y="813713"/>
              <a:chExt cx="5731457" cy="518748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81B394A-E7E9-4D76-998D-2B6E7D21FCED}"/>
                  </a:ext>
                </a:extLst>
              </p:cNvPr>
              <p:cNvGrpSpPr/>
              <p:nvPr/>
            </p:nvGrpSpPr>
            <p:grpSpPr>
              <a:xfrm>
                <a:off x="3257255" y="1236129"/>
                <a:ext cx="2666250" cy="910811"/>
                <a:chOff x="249566" y="2642644"/>
                <a:chExt cx="2666250" cy="910811"/>
              </a:xfrm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EFF1BD08-E801-4310-8149-1208EECE3874}"/>
                    </a:ext>
                  </a:extLst>
                </p:cNvPr>
                <p:cNvSpPr txBox="1"/>
                <p:nvPr/>
              </p:nvSpPr>
              <p:spPr>
                <a:xfrm>
                  <a:off x="900199" y="2660903"/>
                  <a:ext cx="18716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Scott McNeil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Brisbane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07 3327 4427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scott.mcneil@csiro.au</a:t>
                  </a:r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8B7BD200-A8D2-432A-8A01-EF5D404CE3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668" y="2642644"/>
                  <a:ext cx="650634" cy="86751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8DA0EEA-6290-438D-8410-2983CDF4A198}"/>
                    </a:ext>
                  </a:extLst>
                </p:cNvPr>
                <p:cNvSpPr/>
                <p:nvPr/>
              </p:nvSpPr>
              <p:spPr>
                <a:xfrm>
                  <a:off x="249566" y="2642644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D387138-4E64-4F6A-9972-C61C08E8589A}"/>
                  </a:ext>
                </a:extLst>
              </p:cNvPr>
              <p:cNvGrpSpPr/>
              <p:nvPr/>
            </p:nvGrpSpPr>
            <p:grpSpPr>
              <a:xfrm>
                <a:off x="3256479" y="2197827"/>
                <a:ext cx="2667803" cy="910811"/>
                <a:chOff x="3178839" y="2642644"/>
                <a:chExt cx="2667803" cy="910811"/>
              </a:xfrm>
            </p:grpSpPr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4DD571B-8311-4A28-995B-15A8C5B15CB9}"/>
                    </a:ext>
                  </a:extLst>
                </p:cNvPr>
                <p:cNvSpPr txBox="1"/>
                <p:nvPr/>
              </p:nvSpPr>
              <p:spPr>
                <a:xfrm>
                  <a:off x="3831026" y="2660903"/>
                  <a:ext cx="18716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Peter Milic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Sydney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02 9325 3040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peter.milic@csiro.au</a:t>
                  </a:r>
                </a:p>
              </p:txBody>
            </p: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2D92F6B-7F5A-4C4C-84B1-AA5B23C5A0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78839" y="2642644"/>
                  <a:ext cx="650636" cy="867513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35F229B4-1226-4B33-8028-8A310F1DEB31}"/>
                    </a:ext>
                  </a:extLst>
                </p:cNvPr>
                <p:cNvSpPr/>
                <p:nvPr/>
              </p:nvSpPr>
              <p:spPr>
                <a:xfrm>
                  <a:off x="3180392" y="2642644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562A45-D7E5-412F-BF7F-499CC5F5ACAF}"/>
                  </a:ext>
                </a:extLst>
              </p:cNvPr>
              <p:cNvGrpSpPr/>
              <p:nvPr/>
            </p:nvGrpSpPr>
            <p:grpSpPr>
              <a:xfrm>
                <a:off x="6167038" y="2195226"/>
                <a:ext cx="2667228" cy="910811"/>
                <a:chOff x="6111218" y="2642644"/>
                <a:chExt cx="2667228" cy="910811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C4D12EA-2DEB-4084-9F3C-E97DA1DD7F64}"/>
                    </a:ext>
                  </a:extLst>
                </p:cNvPr>
                <p:cNvSpPr txBox="1"/>
                <p:nvPr/>
              </p:nvSpPr>
              <p:spPr>
                <a:xfrm>
                  <a:off x="6804857" y="2660903"/>
                  <a:ext cx="18716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David Monck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Adelaide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08 8303 8874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david.monck@csiro.au</a:t>
                  </a:r>
                </a:p>
              </p:txBody>
            </p:sp>
            <p:pic>
              <p:nvPicPr>
                <p:cNvPr id="33" name="Picture 32" descr="David Monck">
                  <a:extLst>
                    <a:ext uri="{FF2B5EF4-FFF2-40B4-BE49-F238E27FC236}">
                      <a16:creationId xmlns:a16="http://schemas.microsoft.com/office/drawing/2014/main" id="{D38DFCE9-A373-4729-89C6-314EA65399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79"/>
                <a:stretch>
                  <a:fillRect/>
                </a:stretch>
              </p:blipFill>
              <p:spPr bwMode="auto">
                <a:xfrm>
                  <a:off x="6111218" y="2642644"/>
                  <a:ext cx="710677" cy="867513"/>
                </a:xfrm>
                <a:custGeom>
                  <a:avLst/>
                  <a:gdLst>
                    <a:gd name="connsiteX0" fmla="*/ 0 w 710677"/>
                    <a:gd name="connsiteY0" fmla="*/ 0 h 867513"/>
                    <a:gd name="connsiteX1" fmla="*/ 710677 w 710677"/>
                    <a:gd name="connsiteY1" fmla="*/ 0 h 867513"/>
                    <a:gd name="connsiteX2" fmla="*/ 710677 w 710677"/>
                    <a:gd name="connsiteY2" fmla="*/ 867513 h 867513"/>
                    <a:gd name="connsiteX3" fmla="*/ 0 w 710677"/>
                    <a:gd name="connsiteY3" fmla="*/ 867513 h 867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0677" h="867513">
                      <a:moveTo>
                        <a:pt x="0" y="0"/>
                      </a:moveTo>
                      <a:lnTo>
                        <a:pt x="710677" y="0"/>
                      </a:lnTo>
                      <a:lnTo>
                        <a:pt x="710677" y="867513"/>
                      </a:lnTo>
                      <a:lnTo>
                        <a:pt x="0" y="867513"/>
                      </a:lnTo>
                      <a:close/>
                    </a:path>
                  </a:pathLst>
                </a:cu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36F405BC-855D-4857-AB16-BED8572AAA09}"/>
                    </a:ext>
                  </a:extLst>
                </p:cNvPr>
                <p:cNvSpPr/>
                <p:nvPr/>
              </p:nvSpPr>
              <p:spPr>
                <a:xfrm>
                  <a:off x="6112196" y="2642644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BA88646-557C-43CA-97AB-FCCEB5935E59}"/>
                  </a:ext>
                </a:extLst>
              </p:cNvPr>
              <p:cNvGrpSpPr/>
              <p:nvPr/>
            </p:nvGrpSpPr>
            <p:grpSpPr>
              <a:xfrm>
                <a:off x="6167038" y="3158774"/>
                <a:ext cx="2666250" cy="917532"/>
                <a:chOff x="6153900" y="3731019"/>
                <a:chExt cx="2666250" cy="917532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2FC2E5D-E608-449B-BC0C-F43371E78311}"/>
                    </a:ext>
                  </a:extLst>
                </p:cNvPr>
                <p:cNvSpPr txBox="1"/>
                <p:nvPr/>
              </p:nvSpPr>
              <p:spPr>
                <a:xfrm>
                  <a:off x="6804533" y="3755999"/>
                  <a:ext cx="18716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Dave Fleming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Newcastle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02 4960 6008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dave.fleming@csiro.au</a:t>
                  </a:r>
                </a:p>
              </p:txBody>
            </p:sp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106A7858-13B2-4E63-9086-75405779AF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61178" y="3731019"/>
                  <a:ext cx="660717" cy="88095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0E47B44A-3722-44E7-9A4D-7F0517212785}"/>
                    </a:ext>
                  </a:extLst>
                </p:cNvPr>
                <p:cNvSpPr/>
                <p:nvPr/>
              </p:nvSpPr>
              <p:spPr>
                <a:xfrm>
                  <a:off x="6153900" y="3737741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076F201-A4DD-498A-ACF2-AB1FB2439D1A}"/>
                  </a:ext>
                </a:extLst>
              </p:cNvPr>
              <p:cNvGrpSpPr/>
              <p:nvPr/>
            </p:nvGrpSpPr>
            <p:grpSpPr>
              <a:xfrm>
                <a:off x="3257255" y="5090382"/>
                <a:ext cx="2666250" cy="910811"/>
                <a:chOff x="249566" y="4837347"/>
                <a:chExt cx="2666250" cy="910811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8BD79F4-E3D2-4B97-B9A3-3AB12F31A07F}"/>
                    </a:ext>
                  </a:extLst>
                </p:cNvPr>
                <p:cNvSpPr txBox="1"/>
                <p:nvPr/>
              </p:nvSpPr>
              <p:spPr>
                <a:xfrm>
                  <a:off x="900199" y="4855606"/>
                  <a:ext cx="18716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Bruce Thomson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Wollongong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0409 513 906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bruce.thomson@csiro.au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D6034186-487A-47D7-B994-916A0AC3B7EC}"/>
                    </a:ext>
                  </a:extLst>
                </p:cNvPr>
                <p:cNvSpPr/>
                <p:nvPr/>
              </p:nvSpPr>
              <p:spPr>
                <a:xfrm>
                  <a:off x="249566" y="4837347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045B81F-7A69-4949-B9B7-01EF4B0FFC77}"/>
                  </a:ext>
                </a:extLst>
              </p:cNvPr>
              <p:cNvGrpSpPr/>
              <p:nvPr/>
            </p:nvGrpSpPr>
            <p:grpSpPr>
              <a:xfrm>
                <a:off x="3256688" y="4119441"/>
                <a:ext cx="2667385" cy="912323"/>
                <a:chOff x="3212871" y="4835834"/>
                <a:chExt cx="2667385" cy="912323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01E9C40-1F2C-4DD9-BFEC-ECB57A1C5D97}"/>
                    </a:ext>
                  </a:extLst>
                </p:cNvPr>
                <p:cNvSpPr txBox="1"/>
                <p:nvPr/>
              </p:nvSpPr>
              <p:spPr>
                <a:xfrm>
                  <a:off x="3864640" y="4855605"/>
                  <a:ext cx="1871600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Kevin Thomson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Melbourne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0438 155 815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kevin.thomson@csiro.au</a:t>
                  </a:r>
                </a:p>
              </p:txBody>
            </p: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C88DA071-19C7-4618-907A-84B42AF461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2871" y="4835834"/>
                  <a:ext cx="652904" cy="87053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4594390-5266-4256-B07E-4EEF152088A7}"/>
                    </a:ext>
                  </a:extLst>
                </p:cNvPr>
                <p:cNvSpPr/>
                <p:nvPr/>
              </p:nvSpPr>
              <p:spPr>
                <a:xfrm>
                  <a:off x="3214006" y="4837347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18CEB2C-57EE-4F83-88BF-A50CCB9BC57D}"/>
                  </a:ext>
                </a:extLst>
              </p:cNvPr>
              <p:cNvGrpSpPr/>
              <p:nvPr/>
            </p:nvGrpSpPr>
            <p:grpSpPr>
              <a:xfrm>
                <a:off x="6167038" y="4115183"/>
                <a:ext cx="2666250" cy="916296"/>
                <a:chOff x="6226230" y="4831860"/>
                <a:chExt cx="2666250" cy="916296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AD6D564-0209-4EC4-825C-C88820013D54}"/>
                    </a:ext>
                  </a:extLst>
                </p:cNvPr>
                <p:cNvSpPr txBox="1"/>
                <p:nvPr/>
              </p:nvSpPr>
              <p:spPr>
                <a:xfrm>
                  <a:off x="6876863" y="4855605"/>
                  <a:ext cx="1871600" cy="892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Joe Dodd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Melbourne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03 9545 2277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joe.dodd@csiro.au</a:t>
                  </a:r>
                </a:p>
              </p:txBody>
            </p:sp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6D5C32C4-19B0-4662-889F-4B088FA68A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26230" y="4831860"/>
                  <a:ext cx="658865" cy="878486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shade val="85000"/>
                  </a:srgbClr>
                </a:solidFill>
                <a:ln>
                  <a:noFill/>
                </a:ln>
                <a:effectLst/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DB5B240-571E-4C87-B213-5A05838AA96C}"/>
                    </a:ext>
                  </a:extLst>
                </p:cNvPr>
                <p:cNvSpPr/>
                <p:nvPr/>
              </p:nvSpPr>
              <p:spPr>
                <a:xfrm>
                  <a:off x="6226230" y="4837347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D2A2D55-33C6-4411-8E6C-96299DD28E89}"/>
                  </a:ext>
                </a:extLst>
              </p:cNvPr>
              <p:cNvSpPr/>
              <p:nvPr/>
            </p:nvSpPr>
            <p:spPr>
              <a:xfrm>
                <a:off x="3133767" y="813713"/>
                <a:ext cx="456179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15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Innovation Connections</a:t>
                </a: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C592A01-EB7E-47CE-B658-2D659FDE4A1B}"/>
                  </a:ext>
                </a:extLst>
              </p:cNvPr>
              <p:cNvGrpSpPr/>
              <p:nvPr/>
            </p:nvGrpSpPr>
            <p:grpSpPr>
              <a:xfrm>
                <a:off x="6167038" y="1233291"/>
                <a:ext cx="2698186" cy="910811"/>
                <a:chOff x="393582" y="3860736"/>
                <a:chExt cx="2698186" cy="910811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1147434-16EB-4251-8C5C-D84FDAA28676}"/>
                    </a:ext>
                  </a:extLst>
                </p:cNvPr>
                <p:cNvSpPr txBox="1"/>
                <p:nvPr/>
              </p:nvSpPr>
              <p:spPr>
                <a:xfrm>
                  <a:off x="1094745" y="3878995"/>
                  <a:ext cx="1997023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Hayley McGillivray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Perth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08 6436 8545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hayley.mcgillivray@csiro.au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8DD6BAC-AFE2-4140-AAB8-660472D62E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3582" y="3875245"/>
                  <a:ext cx="725688" cy="845894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A94A8DD-A67C-4888-954D-B0068059C04D}"/>
                    </a:ext>
                  </a:extLst>
                </p:cNvPr>
                <p:cNvSpPr/>
                <p:nvPr/>
              </p:nvSpPr>
              <p:spPr>
                <a:xfrm>
                  <a:off x="393582" y="3860736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B6EFC25-9D15-4E6E-A93C-F1E4996A1377}"/>
                  </a:ext>
                </a:extLst>
              </p:cNvPr>
              <p:cNvGrpSpPr/>
              <p:nvPr/>
            </p:nvGrpSpPr>
            <p:grpSpPr>
              <a:xfrm>
                <a:off x="3257255" y="3153925"/>
                <a:ext cx="2666250" cy="910810"/>
                <a:chOff x="3310883" y="3857375"/>
                <a:chExt cx="2666250" cy="910810"/>
              </a:xfrm>
            </p:grpSpPr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0D0A16-33F1-440A-B570-5DA14E11CB66}"/>
                    </a:ext>
                  </a:extLst>
                </p:cNvPr>
                <p:cNvSpPr txBox="1"/>
                <p:nvPr/>
              </p:nvSpPr>
              <p:spPr>
                <a:xfrm>
                  <a:off x="4042573" y="3875634"/>
                  <a:ext cx="1871600" cy="892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1050" b="1" dirty="0">
                      <a:solidFill>
                        <a:srgbClr val="004B87"/>
                      </a:solidFill>
                    </a:rPr>
                    <a:t>James Robinson</a:t>
                  </a:r>
                </a:p>
                <a:p>
                  <a:r>
                    <a:rPr lang="en-AU" sz="900" b="1" dirty="0">
                      <a:solidFill>
                        <a:srgbClr val="41B6E6"/>
                      </a:solidFill>
                    </a:rPr>
                    <a:t>Canberra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0459 876 082</a:t>
                  </a:r>
                </a:p>
                <a:p>
                  <a:r>
                    <a:rPr lang="en-AU" sz="900" dirty="0">
                      <a:solidFill>
                        <a:srgbClr val="004B87"/>
                      </a:solidFill>
                    </a:rPr>
                    <a:t>james.robinson@csiro.au</a:t>
                  </a:r>
                </a:p>
              </p:txBody>
            </p:sp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E0CDDBE4-3258-4E1E-A68F-8AC4E1F6C7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19045" y="3863070"/>
                  <a:ext cx="729994" cy="865179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C8D93D2-D3C9-4110-BB74-C4050D1DFC51}"/>
                    </a:ext>
                  </a:extLst>
                </p:cNvPr>
                <p:cNvSpPr/>
                <p:nvPr/>
              </p:nvSpPr>
              <p:spPr>
                <a:xfrm>
                  <a:off x="3310883" y="3857375"/>
                  <a:ext cx="2666250" cy="867513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350" dirty="0"/>
                </a:p>
              </p:txBody>
            </p:sp>
          </p:grp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D4FDB6-8FEC-4C26-B336-7D24D8437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449063" y="4136763"/>
              <a:ext cx="487799" cy="631269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C1454C1-7AE6-40E4-BDFF-CFC628831C2F}"/>
              </a:ext>
            </a:extLst>
          </p:cNvPr>
          <p:cNvGrpSpPr/>
          <p:nvPr/>
        </p:nvGrpSpPr>
        <p:grpSpPr>
          <a:xfrm>
            <a:off x="223321" y="2323172"/>
            <a:ext cx="2054150" cy="650635"/>
            <a:chOff x="223321" y="2944314"/>
            <a:chExt cx="2054150" cy="65063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2645F34-D647-49C7-83DC-879686B5B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9725" y="2950819"/>
              <a:ext cx="492422" cy="637624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B011948-5186-4A2B-9404-83B60CA5A4F3}"/>
                </a:ext>
              </a:extLst>
            </p:cNvPr>
            <p:cNvSpPr/>
            <p:nvPr/>
          </p:nvSpPr>
          <p:spPr>
            <a:xfrm>
              <a:off x="223321" y="2944314"/>
              <a:ext cx="1999688" cy="650635"/>
            </a:xfrm>
            <a:prstGeom prst="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270BF4B-5A56-4BE9-B971-D8DCFF66F812}"/>
                </a:ext>
              </a:extLst>
            </p:cNvPr>
            <p:cNvSpPr txBox="1"/>
            <p:nvPr/>
          </p:nvSpPr>
          <p:spPr>
            <a:xfrm>
              <a:off x="703189" y="3025305"/>
              <a:ext cx="1574282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050" b="1" dirty="0">
                  <a:solidFill>
                    <a:srgbClr val="004B87"/>
                  </a:solidFill>
                </a:rPr>
                <a:t>Megan Sebben</a:t>
              </a:r>
            </a:p>
            <a:p>
              <a:r>
                <a:rPr lang="en-AU" sz="900" dirty="0">
                  <a:solidFill>
                    <a:srgbClr val="004B87"/>
                  </a:solidFill>
                </a:rPr>
                <a:t>03 9545 8543</a:t>
              </a:r>
            </a:p>
            <a:p>
              <a:r>
                <a:rPr lang="en-AU" sz="900" dirty="0">
                  <a:solidFill>
                    <a:srgbClr val="004B87"/>
                  </a:solidFill>
                </a:rPr>
                <a:t>megan.sebben@csiro.au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781448"/>
      </p:ext>
    </p:extLst>
  </p:cSld>
  <p:clrMapOvr>
    <a:masterClrMapping/>
  </p:clrMapOvr>
  <p:transition advClick="0" advTm="1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704" y="315013"/>
            <a:ext cx="6346031" cy="745592"/>
          </a:xfrm>
        </p:spPr>
        <p:txBody>
          <a:bodyPr>
            <a:normAutofit/>
          </a:bodyPr>
          <a:lstStyle/>
          <a:p>
            <a:r>
              <a:rPr lang="en-AU" sz="2400" dirty="0"/>
              <a:t>STEM+ Business</a:t>
            </a:r>
            <a:br>
              <a:rPr lang="en-AU" sz="2400" dirty="0"/>
            </a:br>
            <a:r>
              <a:rPr lang="en-AU" sz="1800" dirty="0">
                <a:solidFill>
                  <a:schemeClr val="accent1">
                    <a:lumMod val="75000"/>
                  </a:schemeClr>
                </a:solidFill>
              </a:rPr>
              <a:t>Case Study – Aquarius Technologies</a:t>
            </a:r>
            <a:endParaRPr lang="en-AU" sz="18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0231E-3366-4413-A806-747A309E27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0" y="2730287"/>
            <a:ext cx="2636912" cy="1977684"/>
          </a:xfrm>
          <a:prstGeom prst="round2DiagRect">
            <a:avLst>
              <a:gd name="adj1" fmla="val 0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EC8610-CBFE-4917-94DC-13171B009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76" y="1060605"/>
            <a:ext cx="6408711" cy="1539086"/>
          </a:xfrm>
        </p:spPr>
        <p:txBody>
          <a:bodyPr>
            <a:normAutofit/>
          </a:bodyPr>
          <a:lstStyle/>
          <a:p>
            <a:r>
              <a:rPr lang="en-AU" sz="1400" dirty="0"/>
              <a:t>Manufacturer of water treatment controller – Ultima</a:t>
            </a:r>
          </a:p>
          <a:p>
            <a:r>
              <a:rPr lang="en-AU" sz="1400" dirty="0"/>
              <a:t>First collaborated with support of Innovation Connections grant</a:t>
            </a:r>
          </a:p>
          <a:p>
            <a:r>
              <a:rPr lang="en-AU" sz="1400" dirty="0"/>
              <a:t>3 year STEM+ Business Fellowship with Chemical Engineer ECR</a:t>
            </a:r>
          </a:p>
          <a:p>
            <a:r>
              <a:rPr lang="en-AU" sz="1400" dirty="0"/>
              <a:t>Developed new carbon nanodot sensing system</a:t>
            </a:r>
          </a:p>
          <a:p>
            <a:r>
              <a:rPr lang="en-AU" sz="1400" dirty="0"/>
              <a:t>Now exporting globally to water treatment plants</a:t>
            </a:r>
          </a:p>
          <a:p>
            <a:r>
              <a:rPr lang="en-AU" sz="1400" dirty="0"/>
              <a:t>Aquarius &amp; Griffith awarded 5yr $5M ARC Industrial Transformation Hub  </a:t>
            </a:r>
          </a:p>
          <a:p>
            <a:endParaRPr lang="en-AU" sz="1400" dirty="0"/>
          </a:p>
          <a:p>
            <a:pPr lvl="1"/>
            <a:endParaRPr lang="en-AU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F62C21-38D0-44D9-AD96-21C2CFFDA1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516" y="3688192"/>
            <a:ext cx="930292" cy="557255"/>
          </a:xfrm>
          <a:prstGeom prst="rect">
            <a:avLst/>
          </a:prstGeom>
        </p:spPr>
      </p:pic>
      <p:pic>
        <p:nvPicPr>
          <p:cNvPr id="6" name="Picture 5" descr="https://upload.wikimedia.org/wikipedia/en/2/2a/Griffith_University_logo.png">
            <a:extLst>
              <a:ext uri="{FF2B5EF4-FFF2-40B4-BE49-F238E27FC236}">
                <a16:creationId xmlns:a16="http://schemas.microsoft.com/office/drawing/2014/main" id="{C4DAFC60-D8EE-4183-89C1-50AD45BB6AC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50" y="3525367"/>
            <a:ext cx="777087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4702BC-CD31-4691-B4DB-8E6A6835C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48" y="2730287"/>
            <a:ext cx="2126967" cy="6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4539"/>
      </p:ext>
    </p:extLst>
  </p:cSld>
  <p:clrMapOvr>
    <a:masterClrMapping/>
  </p:clrMapOvr>
  <p:transition advClick="0" advTm="1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4" y="700346"/>
            <a:ext cx="6346031" cy="637580"/>
          </a:xfrm>
        </p:spPr>
        <p:txBody>
          <a:bodyPr>
            <a:normAutofit fontScale="90000"/>
          </a:bodyPr>
          <a:lstStyle/>
          <a:p>
            <a:r>
              <a:rPr lang="en-AU" dirty="0"/>
              <a:t>Innovation Connections</a:t>
            </a:r>
            <a:br>
              <a:rPr lang="en-AU" sz="2400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</a:rPr>
              <a:t>Research Case Study: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808" b="-9229"/>
          <a:stretch/>
        </p:blipFill>
        <p:spPr>
          <a:xfrm>
            <a:off x="4239091" y="307296"/>
            <a:ext cx="2306576" cy="3870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7600" y="2261503"/>
            <a:ext cx="811280" cy="33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10" name="Rectangle 9"/>
          <p:cNvSpPr/>
          <p:nvPr/>
        </p:nvSpPr>
        <p:spPr>
          <a:xfrm>
            <a:off x="4293096" y="2261503"/>
            <a:ext cx="1099282" cy="33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sp>
        <p:nvSpPr>
          <p:cNvPr id="21" name="Rounded Rectangle 20"/>
          <p:cNvSpPr/>
          <p:nvPr/>
        </p:nvSpPr>
        <p:spPr>
          <a:xfrm>
            <a:off x="255984" y="1388199"/>
            <a:ext cx="6346031" cy="20522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27000" rtlCol="0" anchor="t" anchorCtr="0"/>
          <a:lstStyle/>
          <a:p>
            <a:pPr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</a:pPr>
            <a:r>
              <a:rPr lang="en-AU" b="1" dirty="0" err="1">
                <a:solidFill>
                  <a:schemeClr val="tx1"/>
                </a:solidFill>
              </a:rPr>
              <a:t>UrbanVirons</a:t>
            </a:r>
            <a:endParaRPr lang="en-AU" b="1" dirty="0">
              <a:solidFill>
                <a:schemeClr val="tx1"/>
              </a:solidFill>
            </a:endParaRPr>
          </a:p>
          <a:p>
            <a:pPr marL="257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</a:rPr>
              <a:t>Large-scale horticultural service company based in SA for 35 years</a:t>
            </a:r>
          </a:p>
          <a:p>
            <a:pPr marL="257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</a:rPr>
              <a:t>Global shift to reduce the amount of herbicides and pesticides used</a:t>
            </a:r>
          </a:p>
          <a:p>
            <a:pPr marL="257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</a:rPr>
              <a:t>Need to innovate in order to remain competitive</a:t>
            </a:r>
          </a:p>
          <a:p>
            <a:pPr marL="257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</a:rPr>
              <a:t>New non-herbicide weed management idea, but unsure how to formally engage research expertise</a:t>
            </a:r>
          </a:p>
          <a:p>
            <a:pPr marL="257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500" dirty="0">
                <a:solidFill>
                  <a:schemeClr val="tx1"/>
                </a:solidFill>
              </a:rPr>
              <a:t>Consulted Innovation Connections Facilitator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124744" y="3540974"/>
            <a:ext cx="4497524" cy="1396548"/>
            <a:chOff x="1659466" y="4006024"/>
            <a:chExt cx="5996698" cy="1862064"/>
          </a:xfrm>
        </p:grpSpPr>
        <p:pic>
          <p:nvPicPr>
            <p:cNvPr id="2054" name="Picture 6" descr="https://tardis.csiro.au/filestore/1/7/9/8_2ac9f82c6bc2bc2/1798pre_d99f0dd0aa4e7cf.jpg?v=2015-05-25+14%3A10%3A33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466" y="4006024"/>
              <a:ext cx="2802436" cy="1862064"/>
            </a:xfrm>
            <a:prstGeom prst="round2DiagRect">
              <a:avLst>
                <a:gd name="adj1" fmla="val 0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s://tardis.csiro.au/filestore/6/5/4_7f5fd50e8145d72/654pre_b7a6531315cc24b.jpg?v=2015-04-17+15%3A59%3A2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4006024"/>
              <a:ext cx="2868140" cy="1861104"/>
            </a:xfrm>
            <a:prstGeom prst="round2DiagRect">
              <a:avLst>
                <a:gd name="adj1" fmla="val 0"/>
                <a:gd name="adj2" fmla="val 0"/>
              </a:avLst>
            </a:prstGeom>
            <a:ln w="9525" cap="sq">
              <a:solidFill>
                <a:srgbClr val="FFFFFF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519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EB20C63-368C-4117-B5A3-FEE17540C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40" y="1425530"/>
            <a:ext cx="6408711" cy="1376784"/>
          </a:xfrm>
        </p:spPr>
        <p:txBody>
          <a:bodyPr>
            <a:normAutofit fontScale="92500" lnSpcReduction="10000"/>
          </a:bodyPr>
          <a:lstStyle/>
          <a:p>
            <a:pPr marL="321469" indent="-257175" defTabSz="914400">
              <a:spcAft>
                <a:spcPts val="450"/>
              </a:spcAft>
            </a:pPr>
            <a:r>
              <a:rPr lang="en-AU" sz="1600" b="1" dirty="0"/>
              <a:t>Connect</a:t>
            </a:r>
            <a:r>
              <a:rPr lang="en-AU" sz="1600" dirty="0"/>
              <a:t> Australian SMEs and start-ups with the best researchers at universities, CSIRO and public research organisations.</a:t>
            </a:r>
          </a:p>
          <a:p>
            <a:pPr marL="321469" indent="-257175" defTabSz="914400">
              <a:spcAft>
                <a:spcPts val="450"/>
              </a:spcAft>
            </a:pPr>
            <a:r>
              <a:rPr lang="en-AU" sz="1600" b="1" dirty="0"/>
              <a:t>Facilitate</a:t>
            </a:r>
            <a:r>
              <a:rPr lang="en-AU" sz="1600" dirty="0"/>
              <a:t> relationship building, project scoping and contracting.</a:t>
            </a:r>
          </a:p>
          <a:p>
            <a:pPr marL="321469" indent="-257175" defTabSz="914400">
              <a:spcAft>
                <a:spcPts val="450"/>
              </a:spcAft>
            </a:pPr>
            <a:r>
              <a:rPr lang="en-AU" sz="1600" dirty="0"/>
              <a:t>Provide end-to-end engagement </a:t>
            </a:r>
            <a:r>
              <a:rPr lang="en-AU" sz="1600" b="1" dirty="0"/>
              <a:t>support</a:t>
            </a:r>
            <a:r>
              <a:rPr lang="en-AU" sz="1600" dirty="0"/>
              <a:t>. </a:t>
            </a:r>
          </a:p>
          <a:p>
            <a:pPr marL="321469" indent="-257175" defTabSz="914400">
              <a:spcAft>
                <a:spcPts val="450"/>
              </a:spcAft>
            </a:pPr>
            <a:r>
              <a:rPr lang="en-AU" sz="1600" b="1" dirty="0"/>
              <a:t>Deliver</a:t>
            </a:r>
            <a:r>
              <a:rPr lang="en-AU" sz="1600" dirty="0"/>
              <a:t> three dollar-matched funding programs. </a:t>
            </a:r>
          </a:p>
          <a:p>
            <a:pPr lvl="1"/>
            <a:endParaRPr lang="en-AU" sz="1600" dirty="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323DBD8-4E01-4F97-9DF9-75DEC500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746508"/>
            <a:ext cx="6480720" cy="751030"/>
          </a:xfrm>
        </p:spPr>
        <p:txBody>
          <a:bodyPr/>
          <a:lstStyle/>
          <a:p>
            <a:r>
              <a:rPr lang="en-AU" dirty="0"/>
              <a:t>SME Connect – What we do</a:t>
            </a:r>
            <a:br>
              <a:rPr lang="en-AU" dirty="0"/>
            </a:br>
            <a:endParaRPr lang="en-AU" sz="200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76096C-11F6-4774-B229-257DC6D30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032462"/>
              </p:ext>
            </p:extLst>
          </p:nvPr>
        </p:nvGraphicFramePr>
        <p:xfrm>
          <a:off x="260648" y="4371950"/>
          <a:ext cx="633670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6705">
                  <a:extLst>
                    <a:ext uri="{9D8B030D-6E8A-4147-A177-3AD203B41FA5}">
                      <a16:colId xmlns:a16="http://schemas.microsoft.com/office/drawing/2014/main" val="391316059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</a:rPr>
                        <a:t>200+ Grants p.a.  |  $25M total research p.a.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39268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E991CCB-7CE6-4FBE-9F78-A2F36FB54FD4}"/>
              </a:ext>
            </a:extLst>
          </p:cNvPr>
          <p:cNvCxnSpPr>
            <a:cxnSpLocks/>
          </p:cNvCxnSpPr>
          <p:nvPr/>
        </p:nvCxnSpPr>
        <p:spPr>
          <a:xfrm>
            <a:off x="3429000" y="3935888"/>
            <a:ext cx="0" cy="441970"/>
          </a:xfrm>
          <a:prstGeom prst="straightConnector1">
            <a:avLst/>
          </a:prstGeom>
          <a:ln w="28575">
            <a:solidFill>
              <a:srgbClr val="004B8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083ACB1-91EE-4D2E-B846-A927FDAA3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554293"/>
              </p:ext>
            </p:extLst>
          </p:nvPr>
        </p:nvGraphicFramePr>
        <p:xfrm>
          <a:off x="260648" y="2969315"/>
          <a:ext cx="6336705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235">
                  <a:extLst>
                    <a:ext uri="{9D8B030D-6E8A-4147-A177-3AD203B41FA5}">
                      <a16:colId xmlns:a16="http://schemas.microsoft.com/office/drawing/2014/main" val="391316059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121454661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3699127348"/>
                    </a:ext>
                  </a:extLst>
                </a:gridCol>
              </a:tblGrid>
              <a:tr h="362939">
                <a:tc gridSpan="3">
                  <a:txBody>
                    <a:bodyPr/>
                    <a:lstStyle/>
                    <a:p>
                      <a:pPr algn="ctr"/>
                      <a:r>
                        <a:rPr lang="en-AU" sz="1800" b="0" dirty="0">
                          <a:solidFill>
                            <a:schemeClr val="tx1"/>
                          </a:solidFill>
                        </a:rPr>
                        <a:t>Funding Programs</a:t>
                      </a:r>
                    </a:p>
                  </a:txBody>
                  <a:tcPr>
                    <a:lnL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rgbClr val="71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639268"/>
                  </a:ext>
                </a:extLst>
              </a:tr>
              <a:tr h="506877"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chemeClr val="bg1"/>
                          </a:solidFill>
                        </a:rPr>
                        <a:t>Innovation Connections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chemeClr val="bg1"/>
                          </a:solidFill>
                        </a:rPr>
                        <a:t>CSIRO Kick-Start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2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b="1" dirty="0">
                          <a:solidFill>
                            <a:schemeClr val="bg1"/>
                          </a:solidFill>
                        </a:rPr>
                        <a:t>STEM+ Business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1D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8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534010"/>
      </p:ext>
    </p:extLst>
  </p:cSld>
  <p:clrMapOvr>
    <a:masterClrMapping/>
  </p:clrMapOvr>
  <p:transition advClick="0" advTm="1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698742" y="2067694"/>
            <a:ext cx="5460515" cy="2790248"/>
            <a:chOff x="827584" y="2328474"/>
            <a:chExt cx="7280686" cy="37203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95736" y="2328474"/>
              <a:ext cx="4052786" cy="37203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</p:pic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6128508" y="3840642"/>
              <a:ext cx="689027" cy="446521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entagon 27"/>
            <p:cNvSpPr/>
            <p:nvPr/>
          </p:nvSpPr>
          <p:spPr>
            <a:xfrm>
              <a:off x="6713048" y="3595097"/>
              <a:ext cx="1282857" cy="377661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B87"/>
                  </a:solidFill>
                </a:rPr>
                <a:t>Brisbane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27" idx="1"/>
            </p:cNvCxnSpPr>
            <p:nvPr/>
          </p:nvCxnSpPr>
          <p:spPr>
            <a:xfrm flipH="1">
              <a:off x="6008496" y="4358398"/>
              <a:ext cx="809039" cy="488988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entagon 26"/>
            <p:cNvSpPr/>
            <p:nvPr/>
          </p:nvSpPr>
          <p:spPr>
            <a:xfrm>
              <a:off x="6817535" y="4169567"/>
              <a:ext cx="1282857" cy="377661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B87"/>
                  </a:solidFill>
                </a:rPr>
                <a:t>Newcastle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>
              <a:off x="5867998" y="4785037"/>
              <a:ext cx="943389" cy="218821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entagon 24"/>
            <p:cNvSpPr/>
            <p:nvPr/>
          </p:nvSpPr>
          <p:spPr>
            <a:xfrm>
              <a:off x="6680916" y="4623950"/>
              <a:ext cx="1282857" cy="377661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B87"/>
                  </a:solidFill>
                </a:rPr>
                <a:t>Sydney</a:t>
              </a:r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26" idx="1"/>
            </p:cNvCxnSpPr>
            <p:nvPr/>
          </p:nvCxnSpPr>
          <p:spPr>
            <a:xfrm flipH="1" flipV="1">
              <a:off x="5832781" y="5108232"/>
              <a:ext cx="632591" cy="124998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Pentagon 25"/>
            <p:cNvSpPr/>
            <p:nvPr/>
          </p:nvSpPr>
          <p:spPr>
            <a:xfrm>
              <a:off x="6465372" y="5052413"/>
              <a:ext cx="1642898" cy="361634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B87"/>
                  </a:solidFill>
                </a:rPr>
                <a:t>Wollongong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H="1" flipV="1">
              <a:off x="5668423" y="5151075"/>
              <a:ext cx="275217" cy="488929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entagon 23"/>
            <p:cNvSpPr/>
            <p:nvPr/>
          </p:nvSpPr>
          <p:spPr>
            <a:xfrm>
              <a:off x="5936452" y="5475973"/>
              <a:ext cx="1282857" cy="377661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B87"/>
                  </a:solidFill>
                </a:rPr>
                <a:t>Canberra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/>
          </p:nvCxnSpPr>
          <p:spPr>
            <a:xfrm flipV="1">
              <a:off x="4877281" y="5374335"/>
              <a:ext cx="397445" cy="369581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Pentagon 22"/>
            <p:cNvSpPr/>
            <p:nvPr/>
          </p:nvSpPr>
          <p:spPr>
            <a:xfrm>
              <a:off x="3682380" y="5664025"/>
              <a:ext cx="1378165" cy="377661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B87"/>
                  </a:solidFill>
                </a:rPr>
                <a:t>Melbourne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22" idx="3"/>
            </p:cNvCxnSpPr>
            <p:nvPr/>
          </p:nvCxnSpPr>
          <p:spPr>
            <a:xfrm flipV="1">
              <a:off x="4291107" y="5001611"/>
              <a:ext cx="424909" cy="419300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Pentagon 21"/>
            <p:cNvSpPr/>
            <p:nvPr/>
          </p:nvSpPr>
          <p:spPr>
            <a:xfrm>
              <a:off x="3008250" y="5232080"/>
              <a:ext cx="1282857" cy="377661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B87"/>
                  </a:solidFill>
                </a:rPr>
                <a:t>Adelaide</a:t>
              </a:r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B7ACCD3-FC43-4E32-B7AA-E6D86BED1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stCxn id="19" idx="3"/>
            </p:cNvCxnSpPr>
            <p:nvPr/>
          </p:nvCxnSpPr>
          <p:spPr>
            <a:xfrm flipV="1">
              <a:off x="2110441" y="4912429"/>
              <a:ext cx="465415" cy="188830"/>
            </a:xfrm>
            <a:prstGeom prst="line">
              <a:avLst/>
            </a:prstGeom>
            <a:ln w="9525">
              <a:solidFill>
                <a:srgbClr val="004B87"/>
              </a:solidFill>
              <a:headEnd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Pentagon 18"/>
            <p:cNvSpPr/>
            <p:nvPr/>
          </p:nvSpPr>
          <p:spPr>
            <a:xfrm>
              <a:off x="827584" y="4912428"/>
              <a:ext cx="1282857" cy="377661"/>
            </a:xfrm>
            <a:prstGeom prst="homePlate">
              <a:avLst>
                <a:gd name="adj" fmla="val 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Bef>
                  <a:spcPts val="900"/>
                </a:spcBef>
                <a:spcAft>
                  <a:spcPts val="450"/>
                </a:spcAft>
              </a:pPr>
              <a:r>
                <a:rPr lang="en-AU" sz="1350" dirty="0">
                  <a:solidFill>
                    <a:srgbClr val="004074"/>
                  </a:solidFill>
                </a:rPr>
                <a:t>Perth</a:t>
              </a:r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D974C-6258-4091-8EF3-974E4DFB2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1800" dirty="0"/>
              <a:t>We are based in 8 locations and facilitate projects Australia wide! 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CSIRO SME Connect</a:t>
            </a:r>
            <a:br>
              <a:rPr lang="en-AU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Where we are located</a:t>
            </a:r>
          </a:p>
        </p:txBody>
      </p:sp>
    </p:spTree>
    <p:extLst>
      <p:ext uri="{BB962C8B-B14F-4D97-AF65-F5344CB8AC3E}">
        <p14:creationId xmlns:p14="http://schemas.microsoft.com/office/powerpoint/2010/main" val="83749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SME Connect Programs</a:t>
            </a:r>
            <a:br>
              <a:rPr lang="en-AU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</a:rPr>
              <a:t>Our funding programs</a:t>
            </a:r>
            <a:br>
              <a:rPr lang="en-AU" dirty="0"/>
            </a:br>
            <a:endParaRPr lang="en-AU" sz="2025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50C656-A0E4-4016-9776-8F84E2F95022}"/>
              </a:ext>
            </a:extLst>
          </p:cNvPr>
          <p:cNvGraphicFramePr>
            <a:graphicFrameLocks noGrp="1"/>
          </p:cNvGraphicFramePr>
          <p:nvPr/>
        </p:nvGraphicFramePr>
        <p:xfrm>
          <a:off x="188640" y="1203598"/>
          <a:ext cx="6481510" cy="3518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784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AU" sz="900" b="1" dirty="0"/>
                    </a:p>
                  </a:txBody>
                  <a:tcPr marL="93350" marR="93350" marT="46675" marB="4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AU" sz="900" b="1" dirty="0"/>
                    </a:p>
                  </a:txBody>
                  <a:tcPr marL="93350" marR="93350" marT="46675" marB="4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AU" sz="900" b="1" dirty="0"/>
                    </a:p>
                  </a:txBody>
                  <a:tcPr marL="93350" marR="93350" marT="46675" marB="4667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900" b="1" dirty="0"/>
                    </a:p>
                  </a:txBody>
                  <a:tcPr marL="66835" marR="66835" marT="33419" marB="334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53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1100" dirty="0">
                          <a:solidFill>
                            <a:schemeClr val="bg1"/>
                          </a:solidFill>
                        </a:rPr>
                        <a:t>UP TO </a:t>
                      </a:r>
                      <a:r>
                        <a:rPr lang="en-AU" sz="1800" b="1" strike="noStrike" kern="1200" baseline="0" dirty="0">
                          <a:solidFill>
                            <a:srgbClr val="00AFDB"/>
                          </a:solidFill>
                          <a:latin typeface="+mn-lt"/>
                          <a:ea typeface="+mn-ea"/>
                          <a:cs typeface="+mn-cs"/>
                        </a:rPr>
                        <a:t>$115K </a:t>
                      </a:r>
                    </a:p>
                    <a:p>
                      <a:pPr algn="ctr"/>
                      <a:r>
                        <a:rPr lang="en-AU" sz="1100" baseline="0" dirty="0">
                          <a:solidFill>
                            <a:schemeClr val="bg1"/>
                          </a:solidFill>
                        </a:rPr>
                        <a:t>PER ANNUM</a:t>
                      </a:r>
                      <a:endParaRPr lang="en-AU" sz="1100" dirty="0">
                        <a:solidFill>
                          <a:schemeClr val="bg1"/>
                        </a:solidFill>
                      </a:endParaRPr>
                    </a:p>
                  </a:txBody>
                  <a:tcPr marL="93350" marR="93350" marT="46675" marB="4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52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aseline="0" dirty="0">
                          <a:solidFill>
                            <a:schemeClr val="bg1"/>
                          </a:solidFill>
                        </a:rPr>
                        <a:t>2 × UP TO </a:t>
                      </a:r>
                      <a:r>
                        <a:rPr lang="en-AU" sz="1800" b="1" strike="noStrike" kern="1200" baseline="0" dirty="0">
                          <a:solidFill>
                            <a:srgbClr val="00AFDB"/>
                          </a:solidFill>
                          <a:latin typeface="+mn-lt"/>
                          <a:ea typeface="+mn-ea"/>
                          <a:cs typeface="+mn-cs"/>
                        </a:rPr>
                        <a:t>$50K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aseline="0" dirty="0">
                          <a:solidFill>
                            <a:schemeClr val="bg1"/>
                          </a:solidFill>
                        </a:rPr>
                        <a:t>(+ $30K graduate)</a:t>
                      </a:r>
                    </a:p>
                  </a:txBody>
                  <a:tcPr marL="93350" marR="93350" marT="46675" marB="466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6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194">
                <a:tc>
                  <a:txBody>
                    <a:bodyPr/>
                    <a:lstStyle/>
                    <a:p>
                      <a:pPr marL="720000" algn="l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MATCHED</a:t>
                      </a:r>
                      <a:r>
                        <a:rPr lang="en-AU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marL="720000" algn="l"/>
                      <a:r>
                        <a:rPr lang="en-AU" sz="1200" b="1" baseline="0" dirty="0">
                          <a:solidFill>
                            <a:schemeClr val="bg1"/>
                          </a:solidFill>
                        </a:rPr>
                        <a:t>FUNDING</a:t>
                      </a:r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100" baseline="0" dirty="0">
                          <a:solidFill>
                            <a:schemeClr val="bg1"/>
                          </a:solidFill>
                        </a:rPr>
                        <a:t>2 × UP TO </a:t>
                      </a:r>
                      <a:r>
                        <a:rPr lang="en-AU" sz="1800" b="1" strike="noStrike" baseline="0" dirty="0">
                          <a:solidFill>
                            <a:srgbClr val="00AFDB"/>
                          </a:solidFill>
                        </a:rPr>
                        <a:t>$50K</a:t>
                      </a:r>
                      <a:endParaRPr lang="en-AU" sz="1800" b="1" strike="sngStrike" baseline="0" dirty="0">
                        <a:solidFill>
                          <a:srgbClr val="00AFDB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E6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AU" sz="1200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518">
                <a:tc>
                  <a:txBody>
                    <a:bodyPr/>
                    <a:lstStyle/>
                    <a:p>
                      <a:pPr marL="720000" algn="l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PROGRAM</a:t>
                      </a:r>
                    </a:p>
                  </a:txBody>
                  <a:tcPr marL="0" marR="0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CSIRO</a:t>
                      </a:r>
                      <a:r>
                        <a:rPr lang="en-AU" sz="12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AU" sz="1200" b="1" baseline="0" dirty="0">
                          <a:solidFill>
                            <a:schemeClr val="bg1"/>
                          </a:solidFill>
                        </a:rPr>
                        <a:t>KICK-START</a:t>
                      </a:r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20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INNOVATION </a:t>
                      </a:r>
                    </a:p>
                    <a:p>
                      <a:pPr algn="ctr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CONNECTIONS</a:t>
                      </a: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B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b="1" baseline="0" dirty="0">
                          <a:solidFill>
                            <a:schemeClr val="bg1"/>
                          </a:solidFill>
                        </a:rPr>
                        <a:t>STEM+ BUSINESS</a:t>
                      </a:r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1CC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1518">
                <a:tc>
                  <a:txBody>
                    <a:bodyPr/>
                    <a:lstStyle/>
                    <a:p>
                      <a:pPr marL="720000" algn="l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SME </a:t>
                      </a:r>
                    </a:p>
                    <a:p>
                      <a:pPr marL="720000" algn="l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ELIGIBILITY</a:t>
                      </a:r>
                    </a:p>
                  </a:txBody>
                  <a:tcPr marL="0" marR="0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AU" sz="1100" b="0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AU" sz="1100" b="0" baseline="0" dirty="0">
                          <a:solidFill>
                            <a:schemeClr val="bg1"/>
                          </a:solidFill>
                        </a:rPr>
                        <a:t> $1.5 million  </a:t>
                      </a:r>
                      <a:r>
                        <a:rPr lang="en-AU" sz="1100" b="0" u="sng" baseline="0" dirty="0">
                          <a:solidFill>
                            <a:schemeClr val="bg1"/>
                          </a:solidFill>
                        </a:rPr>
                        <a:t>OR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AU" sz="1100" b="0" baseline="0" dirty="0">
                          <a:solidFill>
                            <a:schemeClr val="bg1"/>
                          </a:solidFill>
                        </a:rPr>
                        <a:t>&lt;3 years trading</a:t>
                      </a:r>
                      <a:endParaRPr lang="en-AU" sz="1100" b="0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$1.5M–100M </a:t>
                      </a:r>
                      <a:r>
                        <a:rPr kumimoji="0" lang="en-AU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&gt;3 years trading</a:t>
                      </a:r>
                      <a:endParaRPr lang="en-AU" sz="11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Completed Innovation Connections Project</a:t>
                      </a:r>
                      <a:endParaRPr lang="en-AU" sz="10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518">
                <a:tc>
                  <a:txBody>
                    <a:bodyPr/>
                    <a:lstStyle/>
                    <a:p>
                      <a:pPr marL="720000" algn="l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PROJECT </a:t>
                      </a:r>
                    </a:p>
                    <a:p>
                      <a:pPr marL="720000" algn="l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LENGTH</a:t>
                      </a:r>
                    </a:p>
                  </a:txBody>
                  <a:tcPr marL="0" marR="0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Up to 1 year</a:t>
                      </a:r>
                      <a:endParaRPr lang="en-AU" sz="11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2–12 months </a:t>
                      </a:r>
                      <a:endParaRPr lang="en-AU" sz="11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2–3 years</a:t>
                      </a:r>
                      <a:endParaRPr lang="en-AU" sz="1100" b="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098">
                <a:tc>
                  <a:txBody>
                    <a:bodyPr/>
                    <a:lstStyle/>
                    <a:p>
                      <a:pPr marL="720000" algn="l"/>
                      <a:r>
                        <a:rPr lang="en-AU" sz="1200" b="1" dirty="0">
                          <a:solidFill>
                            <a:schemeClr val="bg1"/>
                          </a:solidFill>
                        </a:rPr>
                        <a:t>RESEARCH ORGANISATIONS</a:t>
                      </a:r>
                    </a:p>
                  </a:txBody>
                  <a:tcPr marL="0" marR="0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100" b="0" baseline="0" dirty="0">
                          <a:solidFill>
                            <a:schemeClr val="bg1"/>
                          </a:solidFill>
                        </a:rPr>
                        <a:t>CSIRO only</a:t>
                      </a: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100" b="0" baseline="0" dirty="0">
                          <a:solidFill>
                            <a:schemeClr val="bg1"/>
                          </a:solidFill>
                        </a:rPr>
                        <a:t>All Public Research Organisations</a:t>
                      </a: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100" b="0" baseline="0" dirty="0">
                          <a:solidFill>
                            <a:schemeClr val="bg1"/>
                          </a:solidFill>
                        </a:rPr>
                        <a:t>All Public Research Organisations</a:t>
                      </a:r>
                    </a:p>
                  </a:txBody>
                  <a:tcPr marL="66835" marR="66835" marT="33419" marB="334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9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EF2C6D-7BA9-4700-92CA-B86907B210FF}"/>
              </a:ext>
            </a:extLst>
          </p:cNvPr>
          <p:cNvSpPr txBox="1"/>
          <p:nvPr/>
        </p:nvSpPr>
        <p:spPr>
          <a:xfrm>
            <a:off x="332656" y="1907379"/>
            <a:ext cx="644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$</a:t>
            </a:r>
            <a:r>
              <a:rPr lang="en-AU" sz="2000" b="1" dirty="0">
                <a:solidFill>
                  <a:srgbClr val="41B6E6"/>
                </a:solidFill>
              </a:rPr>
              <a:t>=</a:t>
            </a:r>
            <a:r>
              <a:rPr lang="en-AU" sz="2000" b="1" dirty="0">
                <a:solidFill>
                  <a:schemeClr val="bg1"/>
                </a:solidFill>
              </a:rPr>
              <a:t>$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2634ED-32FA-4F5A-BB3F-FB47026B9704}"/>
              </a:ext>
            </a:extLst>
          </p:cNvPr>
          <p:cNvGrpSpPr/>
          <p:nvPr/>
        </p:nvGrpSpPr>
        <p:grpSpPr>
          <a:xfrm>
            <a:off x="466638" y="3037468"/>
            <a:ext cx="376569" cy="435682"/>
            <a:chOff x="452858" y="3517007"/>
            <a:chExt cx="490803" cy="567848"/>
          </a:xfrm>
        </p:grpSpPr>
        <p:sp>
          <p:nvSpPr>
            <p:cNvPr id="8" name="Freeform 4359">
              <a:extLst>
                <a:ext uri="{FF2B5EF4-FFF2-40B4-BE49-F238E27FC236}">
                  <a16:creationId xmlns:a16="http://schemas.microsoft.com/office/drawing/2014/main" id="{5F67CE8D-7EF6-46D2-8310-9D8FE88B7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858" y="3717032"/>
              <a:ext cx="367824" cy="367823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solidFill>
              <a:srgbClr val="00AF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4360">
              <a:extLst>
                <a:ext uri="{FF2B5EF4-FFF2-40B4-BE49-F238E27FC236}">
                  <a16:creationId xmlns:a16="http://schemas.microsoft.com/office/drawing/2014/main" id="{C2EAE0E2-45FC-495E-9833-D8C69D21D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0556" y="3517007"/>
              <a:ext cx="213105" cy="216024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DDBD58-9B49-43D3-8418-D3388962FF52}"/>
              </a:ext>
            </a:extLst>
          </p:cNvPr>
          <p:cNvGrpSpPr/>
          <p:nvPr/>
        </p:nvGrpSpPr>
        <p:grpSpPr>
          <a:xfrm>
            <a:off x="417361" y="2474822"/>
            <a:ext cx="475123" cy="422427"/>
            <a:chOff x="5580317" y="1483375"/>
            <a:chExt cx="3409040" cy="3030944"/>
          </a:xfrm>
        </p:grpSpPr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88568ACF-3EAB-4052-A2D4-3428FBA8A6FC}"/>
                </a:ext>
              </a:extLst>
            </p:cNvPr>
            <p:cNvSpPr/>
            <p:nvPr/>
          </p:nvSpPr>
          <p:spPr>
            <a:xfrm rot="13421051">
              <a:off x="7641508" y="1704672"/>
              <a:ext cx="802944" cy="404149"/>
            </a:xfrm>
            <a:custGeom>
              <a:avLst/>
              <a:gdLst>
                <a:gd name="connsiteX0" fmla="*/ 802944 w 802944"/>
                <a:gd name="connsiteY0" fmla="*/ 399731 h 404149"/>
                <a:gd name="connsiteX1" fmla="*/ 798318 w 802944"/>
                <a:gd name="connsiteY1" fmla="*/ 404149 h 404149"/>
                <a:gd name="connsiteX2" fmla="*/ 0 w 802944"/>
                <a:gd name="connsiteY2" fmla="*/ 404149 h 404149"/>
                <a:gd name="connsiteX3" fmla="*/ 403679 w 802944"/>
                <a:gd name="connsiteY3" fmla="*/ 0 h 404149"/>
                <a:gd name="connsiteX4" fmla="*/ 802944 w 802944"/>
                <a:gd name="connsiteY4" fmla="*/ 399731 h 40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944" h="404149">
                  <a:moveTo>
                    <a:pt x="802944" y="399731"/>
                  </a:moveTo>
                  <a:lnTo>
                    <a:pt x="798318" y="404149"/>
                  </a:lnTo>
                  <a:lnTo>
                    <a:pt x="0" y="404149"/>
                  </a:lnTo>
                  <a:lnTo>
                    <a:pt x="403679" y="0"/>
                  </a:lnTo>
                  <a:lnTo>
                    <a:pt x="802944" y="399731"/>
                  </a:lnTo>
                  <a:close/>
                </a:path>
              </a:pathLst>
            </a:custGeom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8AF68DFF-8627-44DA-930E-049D96E4CCBF}"/>
                </a:ext>
              </a:extLst>
            </p:cNvPr>
            <p:cNvSpPr/>
            <p:nvPr/>
          </p:nvSpPr>
          <p:spPr>
            <a:xfrm rot="13421051">
              <a:off x="5580317" y="1483375"/>
              <a:ext cx="3409040" cy="3030944"/>
            </a:xfrm>
            <a:custGeom>
              <a:avLst/>
              <a:gdLst>
                <a:gd name="connsiteX0" fmla="*/ 3409040 w 3409040"/>
                <a:gd name="connsiteY0" fmla="*/ 1978780 h 3030944"/>
                <a:gd name="connsiteX1" fmla="*/ 2312030 w 3409040"/>
                <a:gd name="connsiteY1" fmla="*/ 3026526 h 3030944"/>
                <a:gd name="connsiteX2" fmla="*/ 1912765 w 3409040"/>
                <a:gd name="connsiteY2" fmla="*/ 2626795 h 3030944"/>
                <a:gd name="connsiteX3" fmla="*/ 1509086 w 3409040"/>
                <a:gd name="connsiteY3" fmla="*/ 3030944 h 3030944"/>
                <a:gd name="connsiteX4" fmla="*/ 0 w 3409040"/>
                <a:gd name="connsiteY4" fmla="*/ 1450902 h 3030944"/>
                <a:gd name="connsiteX5" fmla="*/ 1519122 w 3409040"/>
                <a:gd name="connsiteY5" fmla="*/ 0 h 3030944"/>
                <a:gd name="connsiteX6" fmla="*/ 3409040 w 3409040"/>
                <a:gd name="connsiteY6" fmla="*/ 1978780 h 303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9040" h="3030944">
                  <a:moveTo>
                    <a:pt x="3409040" y="1978780"/>
                  </a:moveTo>
                  <a:lnTo>
                    <a:pt x="2312030" y="3026526"/>
                  </a:lnTo>
                  <a:lnTo>
                    <a:pt x="1912765" y="2626795"/>
                  </a:lnTo>
                  <a:lnTo>
                    <a:pt x="1509086" y="3030944"/>
                  </a:lnTo>
                  <a:lnTo>
                    <a:pt x="0" y="1450902"/>
                  </a:lnTo>
                  <a:lnTo>
                    <a:pt x="1519122" y="0"/>
                  </a:lnTo>
                  <a:lnTo>
                    <a:pt x="3409040" y="1978780"/>
                  </a:lnTo>
                  <a:close/>
                </a:path>
              </a:pathLst>
            </a:custGeom>
            <a:solidFill>
              <a:srgbClr val="00395A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61EA6C9-BFB6-45CA-853F-0F8DB240139F}"/>
                </a:ext>
              </a:extLst>
            </p:cNvPr>
            <p:cNvCxnSpPr/>
            <p:nvPr/>
          </p:nvCxnSpPr>
          <p:spPr>
            <a:xfrm>
              <a:off x="6660232" y="2132856"/>
              <a:ext cx="864096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48A130-C1AA-4D95-8661-3F3398948807}"/>
                </a:ext>
              </a:extLst>
            </p:cNvPr>
            <p:cNvCxnSpPr/>
            <p:nvPr/>
          </p:nvCxnSpPr>
          <p:spPr>
            <a:xfrm>
              <a:off x="6660232" y="2510898"/>
              <a:ext cx="144016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34CBE7-D9D2-4D4D-BCAE-6574A7076332}"/>
                </a:ext>
              </a:extLst>
            </p:cNvPr>
            <p:cNvCxnSpPr/>
            <p:nvPr/>
          </p:nvCxnSpPr>
          <p:spPr>
            <a:xfrm>
              <a:off x="6660232" y="2888940"/>
              <a:ext cx="144016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EA3A910-4F09-4CA9-BAC6-F3937FB130E9}"/>
                </a:ext>
              </a:extLst>
            </p:cNvPr>
            <p:cNvCxnSpPr/>
            <p:nvPr/>
          </p:nvCxnSpPr>
          <p:spPr>
            <a:xfrm>
              <a:off x="6660232" y="3266982"/>
              <a:ext cx="144016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F4FFA1-0F46-4553-BF63-6484286B6D44}"/>
                </a:ext>
              </a:extLst>
            </p:cNvPr>
            <p:cNvCxnSpPr/>
            <p:nvPr/>
          </p:nvCxnSpPr>
          <p:spPr>
            <a:xfrm>
              <a:off x="6660232" y="3645024"/>
              <a:ext cx="1440160" cy="0"/>
            </a:xfrm>
            <a:prstGeom prst="line">
              <a:avLst/>
            </a:prstGeom>
            <a:ln w="127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1A0FF4-72F3-46D7-9D2A-1EE3DFB9A74E}"/>
              </a:ext>
            </a:extLst>
          </p:cNvPr>
          <p:cNvGrpSpPr>
            <a:grpSpLocks noChangeAspect="1"/>
          </p:cNvGrpSpPr>
          <p:nvPr/>
        </p:nvGrpSpPr>
        <p:grpSpPr>
          <a:xfrm>
            <a:off x="474922" y="3612864"/>
            <a:ext cx="360000" cy="360000"/>
            <a:chOff x="-380738" y="3309892"/>
            <a:chExt cx="553436" cy="5572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587BBDF-2E4C-4631-AE89-5C6F5A06E991}"/>
                </a:ext>
              </a:extLst>
            </p:cNvPr>
            <p:cNvGrpSpPr/>
            <p:nvPr/>
          </p:nvGrpSpPr>
          <p:grpSpPr>
            <a:xfrm>
              <a:off x="-380738" y="3380549"/>
              <a:ext cx="553436" cy="486606"/>
              <a:chOff x="4613911" y="2319338"/>
              <a:chExt cx="2524125" cy="2219325"/>
            </a:xfrm>
          </p:grpSpPr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04FD52F-D452-4858-90BC-EA8368C5A67A}"/>
                  </a:ext>
                </a:extLst>
              </p:cNvPr>
              <p:cNvSpPr/>
              <p:nvPr/>
            </p:nvSpPr>
            <p:spPr>
              <a:xfrm>
                <a:off x="4613911" y="2319338"/>
                <a:ext cx="2524125" cy="660082"/>
              </a:xfrm>
              <a:custGeom>
                <a:avLst/>
                <a:gdLst>
                  <a:gd name="connsiteX0" fmla="*/ 136533 w 2524125"/>
                  <a:gd name="connsiteY0" fmla="*/ 0 h 660082"/>
                  <a:gd name="connsiteX1" fmla="*/ 2387592 w 2524125"/>
                  <a:gd name="connsiteY1" fmla="*/ 0 h 660082"/>
                  <a:gd name="connsiteX2" fmla="*/ 2524125 w 2524125"/>
                  <a:gd name="connsiteY2" fmla="*/ 136533 h 660082"/>
                  <a:gd name="connsiteX3" fmla="*/ 2524125 w 2524125"/>
                  <a:gd name="connsiteY3" fmla="*/ 660082 h 660082"/>
                  <a:gd name="connsiteX4" fmla="*/ 0 w 2524125"/>
                  <a:gd name="connsiteY4" fmla="*/ 660082 h 660082"/>
                  <a:gd name="connsiteX5" fmla="*/ 0 w 2524125"/>
                  <a:gd name="connsiteY5" fmla="*/ 136533 h 660082"/>
                  <a:gd name="connsiteX6" fmla="*/ 136533 w 2524125"/>
                  <a:gd name="connsiteY6" fmla="*/ 0 h 660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4125" h="660082">
                    <a:moveTo>
                      <a:pt x="136533" y="0"/>
                    </a:moveTo>
                    <a:lnTo>
                      <a:pt x="2387592" y="0"/>
                    </a:lnTo>
                    <a:cubicBezTo>
                      <a:pt x="2462997" y="0"/>
                      <a:pt x="2524125" y="61128"/>
                      <a:pt x="2524125" y="136533"/>
                    </a:cubicBezTo>
                    <a:lnTo>
                      <a:pt x="2524125" y="660082"/>
                    </a:lnTo>
                    <a:lnTo>
                      <a:pt x="0" y="660082"/>
                    </a:lnTo>
                    <a:lnTo>
                      <a:pt x="0" y="136533"/>
                    </a:lnTo>
                    <a:cubicBezTo>
                      <a:pt x="0" y="61128"/>
                      <a:pt x="61128" y="0"/>
                      <a:pt x="136533" y="0"/>
                    </a:cubicBezTo>
                    <a:close/>
                  </a:path>
                </a:pathLst>
              </a:custGeom>
              <a:solidFill>
                <a:srgbClr val="00AF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01414955-9E21-4AAE-871F-8D378040F00A}"/>
                  </a:ext>
                </a:extLst>
              </p:cNvPr>
              <p:cNvSpPr/>
              <p:nvPr/>
            </p:nvSpPr>
            <p:spPr>
              <a:xfrm>
                <a:off x="4613911" y="3093720"/>
                <a:ext cx="2524125" cy="1444943"/>
              </a:xfrm>
              <a:custGeom>
                <a:avLst/>
                <a:gdLst>
                  <a:gd name="connsiteX0" fmla="*/ 0 w 2524125"/>
                  <a:gd name="connsiteY0" fmla="*/ 0 h 1444943"/>
                  <a:gd name="connsiteX1" fmla="*/ 2524125 w 2524125"/>
                  <a:gd name="connsiteY1" fmla="*/ 0 h 1444943"/>
                  <a:gd name="connsiteX2" fmla="*/ 2524125 w 2524125"/>
                  <a:gd name="connsiteY2" fmla="*/ 1308410 h 1444943"/>
                  <a:gd name="connsiteX3" fmla="*/ 2387592 w 2524125"/>
                  <a:gd name="connsiteY3" fmla="*/ 1444943 h 1444943"/>
                  <a:gd name="connsiteX4" fmla="*/ 136533 w 2524125"/>
                  <a:gd name="connsiteY4" fmla="*/ 1444943 h 1444943"/>
                  <a:gd name="connsiteX5" fmla="*/ 0 w 2524125"/>
                  <a:gd name="connsiteY5" fmla="*/ 1308410 h 1444943"/>
                  <a:gd name="connsiteX6" fmla="*/ 0 w 2524125"/>
                  <a:gd name="connsiteY6" fmla="*/ 0 h 1444943"/>
                  <a:gd name="connsiteX7" fmla="*/ 318310 w 2524125"/>
                  <a:gd name="connsiteY7" fmla="*/ 190500 h 1444943"/>
                  <a:gd name="connsiteX8" fmla="*/ 318310 w 2524125"/>
                  <a:gd name="connsiteY8" fmla="*/ 533400 h 1444943"/>
                  <a:gd name="connsiteX9" fmla="*/ 661210 w 2524125"/>
                  <a:gd name="connsiteY9" fmla="*/ 533400 h 1444943"/>
                  <a:gd name="connsiteX10" fmla="*/ 661210 w 2524125"/>
                  <a:gd name="connsiteY10" fmla="*/ 190500 h 1444943"/>
                  <a:gd name="connsiteX11" fmla="*/ 318310 w 2524125"/>
                  <a:gd name="connsiteY11" fmla="*/ 190500 h 1444943"/>
                  <a:gd name="connsiteX12" fmla="*/ 833178 w 2524125"/>
                  <a:gd name="connsiteY12" fmla="*/ 190500 h 1444943"/>
                  <a:gd name="connsiteX13" fmla="*/ 833178 w 2524125"/>
                  <a:gd name="connsiteY13" fmla="*/ 533400 h 1444943"/>
                  <a:gd name="connsiteX14" fmla="*/ 1176078 w 2524125"/>
                  <a:gd name="connsiteY14" fmla="*/ 533400 h 1444943"/>
                  <a:gd name="connsiteX15" fmla="*/ 1176078 w 2524125"/>
                  <a:gd name="connsiteY15" fmla="*/ 190500 h 1444943"/>
                  <a:gd name="connsiteX16" fmla="*/ 833178 w 2524125"/>
                  <a:gd name="connsiteY16" fmla="*/ 190500 h 1444943"/>
                  <a:gd name="connsiteX17" fmla="*/ 1348046 w 2524125"/>
                  <a:gd name="connsiteY17" fmla="*/ 190500 h 1444943"/>
                  <a:gd name="connsiteX18" fmla="*/ 1348046 w 2524125"/>
                  <a:gd name="connsiteY18" fmla="*/ 533400 h 1444943"/>
                  <a:gd name="connsiteX19" fmla="*/ 1690946 w 2524125"/>
                  <a:gd name="connsiteY19" fmla="*/ 533400 h 1444943"/>
                  <a:gd name="connsiteX20" fmla="*/ 1690946 w 2524125"/>
                  <a:gd name="connsiteY20" fmla="*/ 190500 h 1444943"/>
                  <a:gd name="connsiteX21" fmla="*/ 1348046 w 2524125"/>
                  <a:gd name="connsiteY21" fmla="*/ 190500 h 1444943"/>
                  <a:gd name="connsiteX22" fmla="*/ 1862914 w 2524125"/>
                  <a:gd name="connsiteY22" fmla="*/ 190500 h 1444943"/>
                  <a:gd name="connsiteX23" fmla="*/ 1862914 w 2524125"/>
                  <a:gd name="connsiteY23" fmla="*/ 533400 h 1444943"/>
                  <a:gd name="connsiteX24" fmla="*/ 2205814 w 2524125"/>
                  <a:gd name="connsiteY24" fmla="*/ 533400 h 1444943"/>
                  <a:gd name="connsiteX25" fmla="*/ 2205814 w 2524125"/>
                  <a:gd name="connsiteY25" fmla="*/ 190500 h 1444943"/>
                  <a:gd name="connsiteX26" fmla="*/ 1862914 w 2524125"/>
                  <a:gd name="connsiteY26" fmla="*/ 190500 h 1444943"/>
                  <a:gd name="connsiteX27" fmla="*/ 318310 w 2524125"/>
                  <a:gd name="connsiteY27" fmla="*/ 685800 h 1444943"/>
                  <a:gd name="connsiteX28" fmla="*/ 318310 w 2524125"/>
                  <a:gd name="connsiteY28" fmla="*/ 1028700 h 1444943"/>
                  <a:gd name="connsiteX29" fmla="*/ 661210 w 2524125"/>
                  <a:gd name="connsiteY29" fmla="*/ 1028700 h 1444943"/>
                  <a:gd name="connsiteX30" fmla="*/ 661210 w 2524125"/>
                  <a:gd name="connsiteY30" fmla="*/ 685800 h 1444943"/>
                  <a:gd name="connsiteX31" fmla="*/ 318310 w 2524125"/>
                  <a:gd name="connsiteY31" fmla="*/ 685800 h 1444943"/>
                  <a:gd name="connsiteX32" fmla="*/ 833178 w 2524125"/>
                  <a:gd name="connsiteY32" fmla="*/ 685800 h 1444943"/>
                  <a:gd name="connsiteX33" fmla="*/ 833178 w 2524125"/>
                  <a:gd name="connsiteY33" fmla="*/ 1028700 h 1444943"/>
                  <a:gd name="connsiteX34" fmla="*/ 1176078 w 2524125"/>
                  <a:gd name="connsiteY34" fmla="*/ 1028700 h 1444943"/>
                  <a:gd name="connsiteX35" fmla="*/ 1176078 w 2524125"/>
                  <a:gd name="connsiteY35" fmla="*/ 685800 h 1444943"/>
                  <a:gd name="connsiteX36" fmla="*/ 833178 w 2524125"/>
                  <a:gd name="connsiteY36" fmla="*/ 685800 h 1444943"/>
                  <a:gd name="connsiteX37" fmla="*/ 1348046 w 2524125"/>
                  <a:gd name="connsiteY37" fmla="*/ 685800 h 1444943"/>
                  <a:gd name="connsiteX38" fmla="*/ 1348046 w 2524125"/>
                  <a:gd name="connsiteY38" fmla="*/ 1028700 h 1444943"/>
                  <a:gd name="connsiteX39" fmla="*/ 1690946 w 2524125"/>
                  <a:gd name="connsiteY39" fmla="*/ 1028700 h 1444943"/>
                  <a:gd name="connsiteX40" fmla="*/ 1690946 w 2524125"/>
                  <a:gd name="connsiteY40" fmla="*/ 685800 h 1444943"/>
                  <a:gd name="connsiteX41" fmla="*/ 1348046 w 2524125"/>
                  <a:gd name="connsiteY41" fmla="*/ 685800 h 1444943"/>
                  <a:gd name="connsiteX42" fmla="*/ 1862914 w 2524125"/>
                  <a:gd name="connsiteY42" fmla="*/ 685800 h 1444943"/>
                  <a:gd name="connsiteX43" fmla="*/ 1862914 w 2524125"/>
                  <a:gd name="connsiteY43" fmla="*/ 1028700 h 1444943"/>
                  <a:gd name="connsiteX44" fmla="*/ 2205814 w 2524125"/>
                  <a:gd name="connsiteY44" fmla="*/ 1028700 h 1444943"/>
                  <a:gd name="connsiteX45" fmla="*/ 2205814 w 2524125"/>
                  <a:gd name="connsiteY45" fmla="*/ 685800 h 1444943"/>
                  <a:gd name="connsiteX46" fmla="*/ 1862914 w 2524125"/>
                  <a:gd name="connsiteY46" fmla="*/ 685800 h 1444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524125" h="1444943">
                    <a:moveTo>
                      <a:pt x="0" y="0"/>
                    </a:moveTo>
                    <a:lnTo>
                      <a:pt x="2524125" y="0"/>
                    </a:lnTo>
                    <a:lnTo>
                      <a:pt x="2524125" y="1308410"/>
                    </a:lnTo>
                    <a:cubicBezTo>
                      <a:pt x="2524125" y="1383815"/>
                      <a:pt x="2462997" y="1444943"/>
                      <a:pt x="2387592" y="1444943"/>
                    </a:cubicBezTo>
                    <a:lnTo>
                      <a:pt x="136533" y="1444943"/>
                    </a:lnTo>
                    <a:cubicBezTo>
                      <a:pt x="61128" y="1444943"/>
                      <a:pt x="0" y="1383815"/>
                      <a:pt x="0" y="1308410"/>
                    </a:cubicBezTo>
                    <a:lnTo>
                      <a:pt x="0" y="0"/>
                    </a:lnTo>
                    <a:close/>
                    <a:moveTo>
                      <a:pt x="318310" y="190500"/>
                    </a:moveTo>
                    <a:lnTo>
                      <a:pt x="318310" y="533400"/>
                    </a:lnTo>
                    <a:lnTo>
                      <a:pt x="661210" y="533400"/>
                    </a:lnTo>
                    <a:lnTo>
                      <a:pt x="661210" y="190500"/>
                    </a:lnTo>
                    <a:lnTo>
                      <a:pt x="318310" y="190500"/>
                    </a:lnTo>
                    <a:close/>
                    <a:moveTo>
                      <a:pt x="833178" y="190500"/>
                    </a:moveTo>
                    <a:lnTo>
                      <a:pt x="833178" y="533400"/>
                    </a:lnTo>
                    <a:lnTo>
                      <a:pt x="1176078" y="533400"/>
                    </a:lnTo>
                    <a:lnTo>
                      <a:pt x="1176078" y="190500"/>
                    </a:lnTo>
                    <a:lnTo>
                      <a:pt x="833178" y="190500"/>
                    </a:lnTo>
                    <a:close/>
                    <a:moveTo>
                      <a:pt x="1348046" y="190500"/>
                    </a:moveTo>
                    <a:lnTo>
                      <a:pt x="1348046" y="533400"/>
                    </a:lnTo>
                    <a:lnTo>
                      <a:pt x="1690946" y="533400"/>
                    </a:lnTo>
                    <a:lnTo>
                      <a:pt x="1690946" y="190500"/>
                    </a:lnTo>
                    <a:lnTo>
                      <a:pt x="1348046" y="190500"/>
                    </a:lnTo>
                    <a:close/>
                    <a:moveTo>
                      <a:pt x="1862914" y="190500"/>
                    </a:moveTo>
                    <a:lnTo>
                      <a:pt x="1862914" y="533400"/>
                    </a:lnTo>
                    <a:lnTo>
                      <a:pt x="2205814" y="533400"/>
                    </a:lnTo>
                    <a:lnTo>
                      <a:pt x="2205814" y="190500"/>
                    </a:lnTo>
                    <a:lnTo>
                      <a:pt x="1862914" y="190500"/>
                    </a:lnTo>
                    <a:close/>
                    <a:moveTo>
                      <a:pt x="318310" y="685800"/>
                    </a:moveTo>
                    <a:lnTo>
                      <a:pt x="318310" y="1028700"/>
                    </a:lnTo>
                    <a:lnTo>
                      <a:pt x="661210" y="1028700"/>
                    </a:lnTo>
                    <a:lnTo>
                      <a:pt x="661210" y="685800"/>
                    </a:lnTo>
                    <a:lnTo>
                      <a:pt x="318310" y="685800"/>
                    </a:lnTo>
                    <a:close/>
                    <a:moveTo>
                      <a:pt x="833178" y="685800"/>
                    </a:moveTo>
                    <a:lnTo>
                      <a:pt x="833178" y="1028700"/>
                    </a:lnTo>
                    <a:lnTo>
                      <a:pt x="1176078" y="1028700"/>
                    </a:lnTo>
                    <a:lnTo>
                      <a:pt x="1176078" y="685800"/>
                    </a:lnTo>
                    <a:lnTo>
                      <a:pt x="833178" y="685800"/>
                    </a:lnTo>
                    <a:close/>
                    <a:moveTo>
                      <a:pt x="1348046" y="685800"/>
                    </a:moveTo>
                    <a:lnTo>
                      <a:pt x="1348046" y="1028700"/>
                    </a:lnTo>
                    <a:lnTo>
                      <a:pt x="1690946" y="1028700"/>
                    </a:lnTo>
                    <a:lnTo>
                      <a:pt x="1690946" y="685800"/>
                    </a:lnTo>
                    <a:lnTo>
                      <a:pt x="1348046" y="685800"/>
                    </a:lnTo>
                    <a:close/>
                    <a:moveTo>
                      <a:pt x="1862914" y="685800"/>
                    </a:moveTo>
                    <a:lnTo>
                      <a:pt x="1862914" y="1028700"/>
                    </a:lnTo>
                    <a:lnTo>
                      <a:pt x="2205814" y="1028700"/>
                    </a:lnTo>
                    <a:lnTo>
                      <a:pt x="2205814" y="685800"/>
                    </a:lnTo>
                    <a:lnTo>
                      <a:pt x="1862914" y="6858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18A1305-76E5-46C9-B2C4-638AD6D77A75}"/>
                </a:ext>
              </a:extLst>
            </p:cNvPr>
            <p:cNvGrpSpPr/>
            <p:nvPr/>
          </p:nvGrpSpPr>
          <p:grpSpPr>
            <a:xfrm>
              <a:off x="-246963" y="3309892"/>
              <a:ext cx="285886" cy="116256"/>
              <a:chOff x="1966368" y="2126769"/>
              <a:chExt cx="1303882" cy="530225"/>
            </a:xfrm>
          </p:grpSpPr>
          <p:sp>
            <p:nvSpPr>
              <p:cNvPr id="22" name="Rounded Rectangle 26">
                <a:extLst>
                  <a:ext uri="{FF2B5EF4-FFF2-40B4-BE49-F238E27FC236}">
                    <a16:creationId xmlns:a16="http://schemas.microsoft.com/office/drawing/2014/main" id="{605912E6-3314-4778-B874-BF4508F096A8}"/>
                  </a:ext>
                </a:extLst>
              </p:cNvPr>
              <p:cNvSpPr/>
              <p:nvPr/>
            </p:nvSpPr>
            <p:spPr>
              <a:xfrm>
                <a:off x="3047997" y="2126769"/>
                <a:ext cx="222253" cy="530225"/>
              </a:xfrm>
              <a:prstGeom prst="roundRect">
                <a:avLst>
                  <a:gd name="adj" fmla="val 50000"/>
                </a:avLst>
              </a:prstGeom>
              <a:solidFill>
                <a:srgbClr val="00AFDB"/>
              </a:solidFill>
              <a:ln w="12700">
                <a:solidFill>
                  <a:srgbClr val="0039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3" name="Rounded Rectangle 28">
                <a:extLst>
                  <a:ext uri="{FF2B5EF4-FFF2-40B4-BE49-F238E27FC236}">
                    <a16:creationId xmlns:a16="http://schemas.microsoft.com/office/drawing/2014/main" id="{32C6138C-DEFD-491B-B754-81591F34CDF2}"/>
                  </a:ext>
                </a:extLst>
              </p:cNvPr>
              <p:cNvSpPr/>
              <p:nvPr/>
            </p:nvSpPr>
            <p:spPr>
              <a:xfrm>
                <a:off x="1966368" y="2126769"/>
                <a:ext cx="222253" cy="530225"/>
              </a:xfrm>
              <a:prstGeom prst="roundRect">
                <a:avLst>
                  <a:gd name="adj" fmla="val 50000"/>
                </a:avLst>
              </a:prstGeom>
              <a:solidFill>
                <a:srgbClr val="00AFDB"/>
              </a:solidFill>
              <a:ln w="12700">
                <a:solidFill>
                  <a:srgbClr val="0039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78C50C7-AB1B-4DE3-A69D-98975E661E38}"/>
              </a:ext>
            </a:extLst>
          </p:cNvPr>
          <p:cNvGrpSpPr>
            <a:grpSpLocks noChangeAspect="1"/>
          </p:cNvGrpSpPr>
          <p:nvPr/>
        </p:nvGrpSpPr>
        <p:grpSpPr>
          <a:xfrm>
            <a:off x="489859" y="4178228"/>
            <a:ext cx="330127" cy="396000"/>
            <a:chOff x="527274" y="5137310"/>
            <a:chExt cx="465971" cy="558949"/>
          </a:xfrm>
        </p:grpSpPr>
        <p:sp>
          <p:nvSpPr>
            <p:cNvPr id="27" name="Freeform 88">
              <a:extLst>
                <a:ext uri="{FF2B5EF4-FFF2-40B4-BE49-F238E27FC236}">
                  <a16:creationId xmlns:a16="http://schemas.microsoft.com/office/drawing/2014/main" id="{BDAE12B6-40B4-47E2-8BD3-AB0227F77032}"/>
                </a:ext>
              </a:extLst>
            </p:cNvPr>
            <p:cNvSpPr/>
            <p:nvPr/>
          </p:nvSpPr>
          <p:spPr>
            <a:xfrm>
              <a:off x="547290" y="5137310"/>
              <a:ext cx="445955" cy="558949"/>
            </a:xfrm>
            <a:custGeom>
              <a:avLst/>
              <a:gdLst>
                <a:gd name="connsiteX0" fmla="*/ 1302643 w 3309383"/>
                <a:gd name="connsiteY0" fmla="*/ 1234 h 4147898"/>
                <a:gd name="connsiteX1" fmla="*/ 1380214 w 3309383"/>
                <a:gd name="connsiteY1" fmla="*/ 34479 h 4147898"/>
                <a:gd name="connsiteX2" fmla="*/ 1380705 w 3309383"/>
                <a:gd name="connsiteY2" fmla="*/ 35227 h 4147898"/>
                <a:gd name="connsiteX3" fmla="*/ 1389057 w 3309383"/>
                <a:gd name="connsiteY3" fmla="*/ 43683 h 4147898"/>
                <a:gd name="connsiteX4" fmla="*/ 1859856 w 3309383"/>
                <a:gd name="connsiteY4" fmla="*/ 762365 h 4147898"/>
                <a:gd name="connsiteX5" fmla="*/ 2313039 w 3309383"/>
                <a:gd name="connsiteY5" fmla="*/ 1454150 h 4147898"/>
                <a:gd name="connsiteX6" fmla="*/ 2340318 w 3309383"/>
                <a:gd name="connsiteY6" fmla="*/ 1495792 h 4147898"/>
                <a:gd name="connsiteX7" fmla="*/ 2314505 w 3309383"/>
                <a:gd name="connsiteY7" fmla="*/ 1619666 h 4147898"/>
                <a:gd name="connsiteX8" fmla="*/ 2048005 w 3309383"/>
                <a:gd name="connsiteY8" fmla="*/ 1794245 h 4147898"/>
                <a:gd name="connsiteX9" fmla="*/ 2043337 w 3309383"/>
                <a:gd name="connsiteY9" fmla="*/ 1785647 h 4147898"/>
                <a:gd name="connsiteX10" fmla="*/ 1790459 w 3309383"/>
                <a:gd name="connsiteY10" fmla="*/ 1951525 h 4147898"/>
                <a:gd name="connsiteX11" fmla="*/ 1684749 w 3309383"/>
                <a:gd name="connsiteY11" fmla="*/ 1929563 h 4147898"/>
                <a:gd name="connsiteX12" fmla="*/ 1367119 w 3309383"/>
                <a:gd name="connsiteY12" fmla="*/ 1445344 h 4147898"/>
                <a:gd name="connsiteX13" fmla="*/ 1330339 w 3309383"/>
                <a:gd name="connsiteY13" fmla="*/ 1449052 h 4147898"/>
                <a:gd name="connsiteX14" fmla="*/ 802683 w 3309383"/>
                <a:gd name="connsiteY14" fmla="*/ 2096463 h 4147898"/>
                <a:gd name="connsiteX15" fmla="*/ 1206292 w 3309383"/>
                <a:gd name="connsiteY15" fmla="*/ 2705368 h 4147898"/>
                <a:gd name="connsiteX16" fmla="*/ 1273112 w 3309383"/>
                <a:gd name="connsiteY16" fmla="*/ 2726110 h 4147898"/>
                <a:gd name="connsiteX17" fmla="*/ 1325157 w 3309383"/>
                <a:gd name="connsiteY17" fmla="*/ 2742266 h 4147898"/>
                <a:gd name="connsiteX18" fmla="*/ 1325157 w 3309383"/>
                <a:gd name="connsiteY18" fmla="*/ 2753743 h 4147898"/>
                <a:gd name="connsiteX19" fmla="*/ 1325160 w 3309383"/>
                <a:gd name="connsiteY19" fmla="*/ 2753743 h 4147898"/>
                <a:gd name="connsiteX20" fmla="*/ 1325160 w 3309383"/>
                <a:gd name="connsiteY20" fmla="*/ 2742267 h 4147898"/>
                <a:gd name="connsiteX21" fmla="*/ 1330338 w 3309383"/>
                <a:gd name="connsiteY21" fmla="*/ 2743874 h 4147898"/>
                <a:gd name="connsiteX22" fmla="*/ 1417128 w 3309383"/>
                <a:gd name="connsiteY22" fmla="*/ 2752623 h 4147898"/>
                <a:gd name="connsiteX23" fmla="*/ 1428237 w 3309383"/>
                <a:gd name="connsiteY23" fmla="*/ 2753743 h 4147898"/>
                <a:gd name="connsiteX24" fmla="*/ 1498804 w 3309383"/>
                <a:gd name="connsiteY24" fmla="*/ 2753743 h 4147898"/>
                <a:gd name="connsiteX25" fmla="*/ 1534860 w 3309383"/>
                <a:gd name="connsiteY25" fmla="*/ 2750108 h 4147898"/>
                <a:gd name="connsiteX26" fmla="*/ 2111131 w 3309383"/>
                <a:gd name="connsiteY26" fmla="*/ 2750110 h 4147898"/>
                <a:gd name="connsiteX27" fmla="*/ 2111131 w 3309383"/>
                <a:gd name="connsiteY27" fmla="*/ 3310227 h 4147898"/>
                <a:gd name="connsiteX28" fmla="*/ 2111133 w 3309383"/>
                <a:gd name="connsiteY28" fmla="*/ 3614720 h 4147898"/>
                <a:gd name="connsiteX29" fmla="*/ 2249447 w 3309383"/>
                <a:gd name="connsiteY29" fmla="*/ 3627974 h 4147898"/>
                <a:gd name="connsiteX30" fmla="*/ 3282507 w 3309383"/>
                <a:gd name="connsiteY30" fmla="*/ 4053297 h 4147898"/>
                <a:gd name="connsiteX31" fmla="*/ 3309383 w 3309383"/>
                <a:gd name="connsiteY31" fmla="*/ 4147898 h 4147898"/>
                <a:gd name="connsiteX32" fmla="*/ 72264 w 3309383"/>
                <a:gd name="connsiteY32" fmla="*/ 4147896 h 4147898"/>
                <a:gd name="connsiteX33" fmla="*/ 99138 w 3309383"/>
                <a:gd name="connsiteY33" fmla="*/ 4053298 h 4147898"/>
                <a:gd name="connsiteX34" fmla="*/ 1132200 w 3309383"/>
                <a:gd name="connsiteY34" fmla="*/ 3627975 h 4147898"/>
                <a:gd name="connsiteX35" fmla="*/ 1325157 w 3309383"/>
                <a:gd name="connsiteY35" fmla="*/ 3609481 h 4147898"/>
                <a:gd name="connsiteX36" fmla="*/ 1325160 w 3309383"/>
                <a:gd name="connsiteY36" fmla="*/ 3609477 h 4147898"/>
                <a:gd name="connsiteX37" fmla="*/ 1325162 w 3309383"/>
                <a:gd name="connsiteY37" fmla="*/ 3609476 h 4147898"/>
                <a:gd name="connsiteX38" fmla="*/ 1325164 w 3309383"/>
                <a:gd name="connsiteY38" fmla="*/ 3535035 h 4147898"/>
                <a:gd name="connsiteX39" fmla="*/ 1325165 w 3309383"/>
                <a:gd name="connsiteY39" fmla="*/ 3494140 h 4147898"/>
                <a:gd name="connsiteX40" fmla="*/ 1325160 w 3309383"/>
                <a:gd name="connsiteY40" fmla="*/ 3494140 h 4147898"/>
                <a:gd name="connsiteX41" fmla="*/ 1325160 w 3309383"/>
                <a:gd name="connsiteY41" fmla="*/ 3482993 h 4147898"/>
                <a:gd name="connsiteX42" fmla="*/ 1325160 w 3309383"/>
                <a:gd name="connsiteY42" fmla="*/ 3482993 h 4147898"/>
                <a:gd name="connsiteX43" fmla="*/ 1325160 w 3309383"/>
                <a:gd name="connsiteY43" fmla="*/ 3494140 h 4147898"/>
                <a:gd name="connsiteX44" fmla="*/ 1273112 w 3309383"/>
                <a:gd name="connsiteY44" fmla="*/ 3488893 h 4147898"/>
                <a:gd name="connsiteX45" fmla="*/ 1124550 w 3309383"/>
                <a:gd name="connsiteY45" fmla="*/ 3473917 h 4147898"/>
                <a:gd name="connsiteX46" fmla="*/ 0 w 3309383"/>
                <a:gd name="connsiteY46" fmla="*/ 2094140 h 4147898"/>
                <a:gd name="connsiteX47" fmla="*/ 860181 w 3309383"/>
                <a:gd name="connsiteY47" fmla="*/ 796427 h 4147898"/>
                <a:gd name="connsiteX48" fmla="*/ 914512 w 3309383"/>
                <a:gd name="connsiteY48" fmla="*/ 779563 h 4147898"/>
                <a:gd name="connsiteX49" fmla="*/ 719696 w 3309383"/>
                <a:gd name="connsiteY49" fmla="*/ 482173 h 4147898"/>
                <a:gd name="connsiteX50" fmla="*/ 745507 w 3309383"/>
                <a:gd name="connsiteY50" fmla="*/ 358304 h 4147898"/>
                <a:gd name="connsiteX51" fmla="*/ 1265185 w 3309383"/>
                <a:gd name="connsiteY51" fmla="*/ 17868 h 4147898"/>
                <a:gd name="connsiteX52" fmla="*/ 1268161 w 3309383"/>
                <a:gd name="connsiteY52" fmla="*/ 16677 h 4147898"/>
                <a:gd name="connsiteX53" fmla="*/ 1274504 w 3309383"/>
                <a:gd name="connsiteY53" fmla="*/ 12516 h 4147898"/>
                <a:gd name="connsiteX54" fmla="*/ 1302643 w 3309383"/>
                <a:gd name="connsiteY54" fmla="*/ 1234 h 4147898"/>
                <a:gd name="connsiteX0" fmla="*/ 1302643 w 3309383"/>
                <a:gd name="connsiteY0" fmla="*/ 1234 h 4147898"/>
                <a:gd name="connsiteX1" fmla="*/ 1380214 w 3309383"/>
                <a:gd name="connsiteY1" fmla="*/ 34479 h 4147898"/>
                <a:gd name="connsiteX2" fmla="*/ 1380705 w 3309383"/>
                <a:gd name="connsiteY2" fmla="*/ 35227 h 4147898"/>
                <a:gd name="connsiteX3" fmla="*/ 1389057 w 3309383"/>
                <a:gd name="connsiteY3" fmla="*/ 43683 h 4147898"/>
                <a:gd name="connsiteX4" fmla="*/ 1859856 w 3309383"/>
                <a:gd name="connsiteY4" fmla="*/ 762365 h 4147898"/>
                <a:gd name="connsiteX5" fmla="*/ 2313039 w 3309383"/>
                <a:gd name="connsiteY5" fmla="*/ 1454150 h 4147898"/>
                <a:gd name="connsiteX6" fmla="*/ 2340318 w 3309383"/>
                <a:gd name="connsiteY6" fmla="*/ 1495792 h 4147898"/>
                <a:gd name="connsiteX7" fmla="*/ 2314505 w 3309383"/>
                <a:gd name="connsiteY7" fmla="*/ 1619666 h 4147898"/>
                <a:gd name="connsiteX8" fmla="*/ 2048005 w 3309383"/>
                <a:gd name="connsiteY8" fmla="*/ 1794245 h 4147898"/>
                <a:gd name="connsiteX9" fmla="*/ 1790459 w 3309383"/>
                <a:gd name="connsiteY9" fmla="*/ 1951525 h 4147898"/>
                <a:gd name="connsiteX10" fmla="*/ 1684749 w 3309383"/>
                <a:gd name="connsiteY10" fmla="*/ 1929563 h 4147898"/>
                <a:gd name="connsiteX11" fmla="*/ 1367119 w 3309383"/>
                <a:gd name="connsiteY11" fmla="*/ 1445344 h 4147898"/>
                <a:gd name="connsiteX12" fmla="*/ 1330339 w 3309383"/>
                <a:gd name="connsiteY12" fmla="*/ 1449052 h 4147898"/>
                <a:gd name="connsiteX13" fmla="*/ 802683 w 3309383"/>
                <a:gd name="connsiteY13" fmla="*/ 2096463 h 4147898"/>
                <a:gd name="connsiteX14" fmla="*/ 1206292 w 3309383"/>
                <a:gd name="connsiteY14" fmla="*/ 2705368 h 4147898"/>
                <a:gd name="connsiteX15" fmla="*/ 1273112 w 3309383"/>
                <a:gd name="connsiteY15" fmla="*/ 2726110 h 4147898"/>
                <a:gd name="connsiteX16" fmla="*/ 1325157 w 3309383"/>
                <a:gd name="connsiteY16" fmla="*/ 2742266 h 4147898"/>
                <a:gd name="connsiteX17" fmla="*/ 1325157 w 3309383"/>
                <a:gd name="connsiteY17" fmla="*/ 2753743 h 4147898"/>
                <a:gd name="connsiteX18" fmla="*/ 1325160 w 3309383"/>
                <a:gd name="connsiteY18" fmla="*/ 2753743 h 4147898"/>
                <a:gd name="connsiteX19" fmla="*/ 1325160 w 3309383"/>
                <a:gd name="connsiteY19" fmla="*/ 2742267 h 4147898"/>
                <a:gd name="connsiteX20" fmla="*/ 1330338 w 3309383"/>
                <a:gd name="connsiteY20" fmla="*/ 2743874 h 4147898"/>
                <a:gd name="connsiteX21" fmla="*/ 1417128 w 3309383"/>
                <a:gd name="connsiteY21" fmla="*/ 2752623 h 4147898"/>
                <a:gd name="connsiteX22" fmla="*/ 1428237 w 3309383"/>
                <a:gd name="connsiteY22" fmla="*/ 2753743 h 4147898"/>
                <a:gd name="connsiteX23" fmla="*/ 1498804 w 3309383"/>
                <a:gd name="connsiteY23" fmla="*/ 2753743 h 4147898"/>
                <a:gd name="connsiteX24" fmla="*/ 1534860 w 3309383"/>
                <a:gd name="connsiteY24" fmla="*/ 2750108 h 4147898"/>
                <a:gd name="connsiteX25" fmla="*/ 2111131 w 3309383"/>
                <a:gd name="connsiteY25" fmla="*/ 2750110 h 4147898"/>
                <a:gd name="connsiteX26" fmla="*/ 2111131 w 3309383"/>
                <a:gd name="connsiteY26" fmla="*/ 3310227 h 4147898"/>
                <a:gd name="connsiteX27" fmla="*/ 2111133 w 3309383"/>
                <a:gd name="connsiteY27" fmla="*/ 3614720 h 4147898"/>
                <a:gd name="connsiteX28" fmla="*/ 2249447 w 3309383"/>
                <a:gd name="connsiteY28" fmla="*/ 3627974 h 4147898"/>
                <a:gd name="connsiteX29" fmla="*/ 3282507 w 3309383"/>
                <a:gd name="connsiteY29" fmla="*/ 4053297 h 4147898"/>
                <a:gd name="connsiteX30" fmla="*/ 3309383 w 3309383"/>
                <a:gd name="connsiteY30" fmla="*/ 4147898 h 4147898"/>
                <a:gd name="connsiteX31" fmla="*/ 72264 w 3309383"/>
                <a:gd name="connsiteY31" fmla="*/ 4147896 h 4147898"/>
                <a:gd name="connsiteX32" fmla="*/ 99138 w 3309383"/>
                <a:gd name="connsiteY32" fmla="*/ 4053298 h 4147898"/>
                <a:gd name="connsiteX33" fmla="*/ 1132200 w 3309383"/>
                <a:gd name="connsiteY33" fmla="*/ 3627975 h 4147898"/>
                <a:gd name="connsiteX34" fmla="*/ 1325157 w 3309383"/>
                <a:gd name="connsiteY34" fmla="*/ 3609481 h 4147898"/>
                <a:gd name="connsiteX35" fmla="*/ 1325160 w 3309383"/>
                <a:gd name="connsiteY35" fmla="*/ 3609477 h 4147898"/>
                <a:gd name="connsiteX36" fmla="*/ 1325162 w 3309383"/>
                <a:gd name="connsiteY36" fmla="*/ 3609476 h 4147898"/>
                <a:gd name="connsiteX37" fmla="*/ 1325164 w 3309383"/>
                <a:gd name="connsiteY37" fmla="*/ 3535035 h 4147898"/>
                <a:gd name="connsiteX38" fmla="*/ 1325165 w 3309383"/>
                <a:gd name="connsiteY38" fmla="*/ 3494140 h 4147898"/>
                <a:gd name="connsiteX39" fmla="*/ 1325160 w 3309383"/>
                <a:gd name="connsiteY39" fmla="*/ 3494140 h 4147898"/>
                <a:gd name="connsiteX40" fmla="*/ 1325160 w 3309383"/>
                <a:gd name="connsiteY40" fmla="*/ 3482993 h 4147898"/>
                <a:gd name="connsiteX41" fmla="*/ 1325160 w 3309383"/>
                <a:gd name="connsiteY41" fmla="*/ 3482993 h 4147898"/>
                <a:gd name="connsiteX42" fmla="*/ 1325160 w 3309383"/>
                <a:gd name="connsiteY42" fmla="*/ 3494140 h 4147898"/>
                <a:gd name="connsiteX43" fmla="*/ 1273112 w 3309383"/>
                <a:gd name="connsiteY43" fmla="*/ 3488893 h 4147898"/>
                <a:gd name="connsiteX44" fmla="*/ 1124550 w 3309383"/>
                <a:gd name="connsiteY44" fmla="*/ 3473917 h 4147898"/>
                <a:gd name="connsiteX45" fmla="*/ 0 w 3309383"/>
                <a:gd name="connsiteY45" fmla="*/ 2094140 h 4147898"/>
                <a:gd name="connsiteX46" fmla="*/ 860181 w 3309383"/>
                <a:gd name="connsiteY46" fmla="*/ 796427 h 4147898"/>
                <a:gd name="connsiteX47" fmla="*/ 914512 w 3309383"/>
                <a:gd name="connsiteY47" fmla="*/ 779563 h 4147898"/>
                <a:gd name="connsiteX48" fmla="*/ 719696 w 3309383"/>
                <a:gd name="connsiteY48" fmla="*/ 482173 h 4147898"/>
                <a:gd name="connsiteX49" fmla="*/ 745507 w 3309383"/>
                <a:gd name="connsiteY49" fmla="*/ 358304 h 4147898"/>
                <a:gd name="connsiteX50" fmla="*/ 1265185 w 3309383"/>
                <a:gd name="connsiteY50" fmla="*/ 17868 h 4147898"/>
                <a:gd name="connsiteX51" fmla="*/ 1268161 w 3309383"/>
                <a:gd name="connsiteY51" fmla="*/ 16677 h 4147898"/>
                <a:gd name="connsiteX52" fmla="*/ 1274504 w 3309383"/>
                <a:gd name="connsiteY52" fmla="*/ 12516 h 4147898"/>
                <a:gd name="connsiteX53" fmla="*/ 1302643 w 3309383"/>
                <a:gd name="connsiteY53" fmla="*/ 1234 h 4147898"/>
                <a:gd name="connsiteX0" fmla="*/ 1302643 w 3309383"/>
                <a:gd name="connsiteY0" fmla="*/ 1234 h 4147898"/>
                <a:gd name="connsiteX1" fmla="*/ 1380214 w 3309383"/>
                <a:gd name="connsiteY1" fmla="*/ 34479 h 4147898"/>
                <a:gd name="connsiteX2" fmla="*/ 1380705 w 3309383"/>
                <a:gd name="connsiteY2" fmla="*/ 35227 h 4147898"/>
                <a:gd name="connsiteX3" fmla="*/ 1389057 w 3309383"/>
                <a:gd name="connsiteY3" fmla="*/ 43683 h 4147898"/>
                <a:gd name="connsiteX4" fmla="*/ 1859856 w 3309383"/>
                <a:gd name="connsiteY4" fmla="*/ 762365 h 4147898"/>
                <a:gd name="connsiteX5" fmla="*/ 2313039 w 3309383"/>
                <a:gd name="connsiteY5" fmla="*/ 1454150 h 4147898"/>
                <a:gd name="connsiteX6" fmla="*/ 2340318 w 3309383"/>
                <a:gd name="connsiteY6" fmla="*/ 1495792 h 4147898"/>
                <a:gd name="connsiteX7" fmla="*/ 2314505 w 3309383"/>
                <a:gd name="connsiteY7" fmla="*/ 1619666 h 4147898"/>
                <a:gd name="connsiteX8" fmla="*/ 1790459 w 3309383"/>
                <a:gd name="connsiteY8" fmla="*/ 1951525 h 4147898"/>
                <a:gd name="connsiteX9" fmla="*/ 1684749 w 3309383"/>
                <a:gd name="connsiteY9" fmla="*/ 1929563 h 4147898"/>
                <a:gd name="connsiteX10" fmla="*/ 1367119 w 3309383"/>
                <a:gd name="connsiteY10" fmla="*/ 1445344 h 4147898"/>
                <a:gd name="connsiteX11" fmla="*/ 1330339 w 3309383"/>
                <a:gd name="connsiteY11" fmla="*/ 1449052 h 4147898"/>
                <a:gd name="connsiteX12" fmla="*/ 802683 w 3309383"/>
                <a:gd name="connsiteY12" fmla="*/ 2096463 h 4147898"/>
                <a:gd name="connsiteX13" fmla="*/ 1206292 w 3309383"/>
                <a:gd name="connsiteY13" fmla="*/ 2705368 h 4147898"/>
                <a:gd name="connsiteX14" fmla="*/ 1273112 w 3309383"/>
                <a:gd name="connsiteY14" fmla="*/ 2726110 h 4147898"/>
                <a:gd name="connsiteX15" fmla="*/ 1325157 w 3309383"/>
                <a:gd name="connsiteY15" fmla="*/ 2742266 h 4147898"/>
                <a:gd name="connsiteX16" fmla="*/ 1325157 w 3309383"/>
                <a:gd name="connsiteY16" fmla="*/ 2753743 h 4147898"/>
                <a:gd name="connsiteX17" fmla="*/ 1325160 w 3309383"/>
                <a:gd name="connsiteY17" fmla="*/ 2753743 h 4147898"/>
                <a:gd name="connsiteX18" fmla="*/ 1325160 w 3309383"/>
                <a:gd name="connsiteY18" fmla="*/ 2742267 h 4147898"/>
                <a:gd name="connsiteX19" fmla="*/ 1330338 w 3309383"/>
                <a:gd name="connsiteY19" fmla="*/ 2743874 h 4147898"/>
                <a:gd name="connsiteX20" fmla="*/ 1417128 w 3309383"/>
                <a:gd name="connsiteY20" fmla="*/ 2752623 h 4147898"/>
                <a:gd name="connsiteX21" fmla="*/ 1428237 w 3309383"/>
                <a:gd name="connsiteY21" fmla="*/ 2753743 h 4147898"/>
                <a:gd name="connsiteX22" fmla="*/ 1498804 w 3309383"/>
                <a:gd name="connsiteY22" fmla="*/ 2753743 h 4147898"/>
                <a:gd name="connsiteX23" fmla="*/ 1534860 w 3309383"/>
                <a:gd name="connsiteY23" fmla="*/ 2750108 h 4147898"/>
                <a:gd name="connsiteX24" fmla="*/ 2111131 w 3309383"/>
                <a:gd name="connsiteY24" fmla="*/ 2750110 h 4147898"/>
                <a:gd name="connsiteX25" fmla="*/ 2111131 w 3309383"/>
                <a:gd name="connsiteY25" fmla="*/ 3310227 h 4147898"/>
                <a:gd name="connsiteX26" fmla="*/ 2111133 w 3309383"/>
                <a:gd name="connsiteY26" fmla="*/ 3614720 h 4147898"/>
                <a:gd name="connsiteX27" fmla="*/ 2249447 w 3309383"/>
                <a:gd name="connsiteY27" fmla="*/ 3627974 h 4147898"/>
                <a:gd name="connsiteX28" fmla="*/ 3282507 w 3309383"/>
                <a:gd name="connsiteY28" fmla="*/ 4053297 h 4147898"/>
                <a:gd name="connsiteX29" fmla="*/ 3309383 w 3309383"/>
                <a:gd name="connsiteY29" fmla="*/ 4147898 h 4147898"/>
                <a:gd name="connsiteX30" fmla="*/ 72264 w 3309383"/>
                <a:gd name="connsiteY30" fmla="*/ 4147896 h 4147898"/>
                <a:gd name="connsiteX31" fmla="*/ 99138 w 3309383"/>
                <a:gd name="connsiteY31" fmla="*/ 4053298 h 4147898"/>
                <a:gd name="connsiteX32" fmla="*/ 1132200 w 3309383"/>
                <a:gd name="connsiteY32" fmla="*/ 3627975 h 4147898"/>
                <a:gd name="connsiteX33" fmla="*/ 1325157 w 3309383"/>
                <a:gd name="connsiteY33" fmla="*/ 3609481 h 4147898"/>
                <a:gd name="connsiteX34" fmla="*/ 1325160 w 3309383"/>
                <a:gd name="connsiteY34" fmla="*/ 3609477 h 4147898"/>
                <a:gd name="connsiteX35" fmla="*/ 1325162 w 3309383"/>
                <a:gd name="connsiteY35" fmla="*/ 3609476 h 4147898"/>
                <a:gd name="connsiteX36" fmla="*/ 1325164 w 3309383"/>
                <a:gd name="connsiteY36" fmla="*/ 3535035 h 4147898"/>
                <a:gd name="connsiteX37" fmla="*/ 1325165 w 3309383"/>
                <a:gd name="connsiteY37" fmla="*/ 3494140 h 4147898"/>
                <a:gd name="connsiteX38" fmla="*/ 1325160 w 3309383"/>
                <a:gd name="connsiteY38" fmla="*/ 3494140 h 4147898"/>
                <a:gd name="connsiteX39" fmla="*/ 1325160 w 3309383"/>
                <a:gd name="connsiteY39" fmla="*/ 3482993 h 4147898"/>
                <a:gd name="connsiteX40" fmla="*/ 1325160 w 3309383"/>
                <a:gd name="connsiteY40" fmla="*/ 3482993 h 4147898"/>
                <a:gd name="connsiteX41" fmla="*/ 1325160 w 3309383"/>
                <a:gd name="connsiteY41" fmla="*/ 3494140 h 4147898"/>
                <a:gd name="connsiteX42" fmla="*/ 1273112 w 3309383"/>
                <a:gd name="connsiteY42" fmla="*/ 3488893 h 4147898"/>
                <a:gd name="connsiteX43" fmla="*/ 1124550 w 3309383"/>
                <a:gd name="connsiteY43" fmla="*/ 3473917 h 4147898"/>
                <a:gd name="connsiteX44" fmla="*/ 0 w 3309383"/>
                <a:gd name="connsiteY44" fmla="*/ 2094140 h 4147898"/>
                <a:gd name="connsiteX45" fmla="*/ 860181 w 3309383"/>
                <a:gd name="connsiteY45" fmla="*/ 796427 h 4147898"/>
                <a:gd name="connsiteX46" fmla="*/ 914512 w 3309383"/>
                <a:gd name="connsiteY46" fmla="*/ 779563 h 4147898"/>
                <a:gd name="connsiteX47" fmla="*/ 719696 w 3309383"/>
                <a:gd name="connsiteY47" fmla="*/ 482173 h 4147898"/>
                <a:gd name="connsiteX48" fmla="*/ 745507 w 3309383"/>
                <a:gd name="connsiteY48" fmla="*/ 358304 h 4147898"/>
                <a:gd name="connsiteX49" fmla="*/ 1265185 w 3309383"/>
                <a:gd name="connsiteY49" fmla="*/ 17868 h 4147898"/>
                <a:gd name="connsiteX50" fmla="*/ 1268161 w 3309383"/>
                <a:gd name="connsiteY50" fmla="*/ 16677 h 4147898"/>
                <a:gd name="connsiteX51" fmla="*/ 1274504 w 3309383"/>
                <a:gd name="connsiteY51" fmla="*/ 12516 h 4147898"/>
                <a:gd name="connsiteX52" fmla="*/ 1302643 w 3309383"/>
                <a:gd name="connsiteY52" fmla="*/ 1234 h 414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309383" h="4147898">
                  <a:moveTo>
                    <a:pt x="1302643" y="1234"/>
                  </a:moveTo>
                  <a:cubicBezTo>
                    <a:pt x="1331911" y="-4105"/>
                    <a:pt x="1362870" y="8037"/>
                    <a:pt x="1380214" y="34479"/>
                  </a:cubicBezTo>
                  <a:lnTo>
                    <a:pt x="1380705" y="35227"/>
                  </a:lnTo>
                  <a:lnTo>
                    <a:pt x="1389057" y="43683"/>
                  </a:lnTo>
                  <a:lnTo>
                    <a:pt x="1859856" y="762365"/>
                  </a:lnTo>
                  <a:lnTo>
                    <a:pt x="2313039" y="1454150"/>
                  </a:lnTo>
                  <a:lnTo>
                    <a:pt x="2340318" y="1495792"/>
                  </a:lnTo>
                  <a:cubicBezTo>
                    <a:pt x="2367393" y="1537129"/>
                    <a:pt x="2355837" y="1592585"/>
                    <a:pt x="2314505" y="1619666"/>
                  </a:cubicBezTo>
                  <a:lnTo>
                    <a:pt x="1790459" y="1951525"/>
                  </a:lnTo>
                  <a:cubicBezTo>
                    <a:pt x="1755204" y="1974652"/>
                    <a:pt x="1707875" y="1964819"/>
                    <a:pt x="1684749" y="1929563"/>
                  </a:cubicBezTo>
                  <a:lnTo>
                    <a:pt x="1367119" y="1445344"/>
                  </a:lnTo>
                  <a:lnTo>
                    <a:pt x="1330339" y="1449052"/>
                  </a:lnTo>
                  <a:cubicBezTo>
                    <a:pt x="1029207" y="1510672"/>
                    <a:pt x="802683" y="1777114"/>
                    <a:pt x="802683" y="2096463"/>
                  </a:cubicBezTo>
                  <a:cubicBezTo>
                    <a:pt x="802683" y="2370191"/>
                    <a:pt x="969108" y="2605048"/>
                    <a:pt x="1206292" y="2705368"/>
                  </a:cubicBezTo>
                  <a:lnTo>
                    <a:pt x="1273112" y="2726110"/>
                  </a:lnTo>
                  <a:lnTo>
                    <a:pt x="1325157" y="2742266"/>
                  </a:lnTo>
                  <a:lnTo>
                    <a:pt x="1325157" y="2753743"/>
                  </a:lnTo>
                  <a:lnTo>
                    <a:pt x="1325160" y="2753743"/>
                  </a:lnTo>
                  <a:lnTo>
                    <a:pt x="1325160" y="2742267"/>
                  </a:lnTo>
                  <a:lnTo>
                    <a:pt x="1330338" y="2743874"/>
                  </a:lnTo>
                  <a:lnTo>
                    <a:pt x="1417128" y="2752623"/>
                  </a:lnTo>
                  <a:lnTo>
                    <a:pt x="1428237" y="2753743"/>
                  </a:lnTo>
                  <a:lnTo>
                    <a:pt x="1498804" y="2753743"/>
                  </a:lnTo>
                  <a:lnTo>
                    <a:pt x="1534860" y="2750108"/>
                  </a:lnTo>
                  <a:lnTo>
                    <a:pt x="2111131" y="2750110"/>
                  </a:lnTo>
                  <a:lnTo>
                    <a:pt x="2111131" y="3310227"/>
                  </a:lnTo>
                  <a:cubicBezTo>
                    <a:pt x="2111131" y="3411725"/>
                    <a:pt x="2111133" y="3513222"/>
                    <a:pt x="2111133" y="3614720"/>
                  </a:cubicBezTo>
                  <a:lnTo>
                    <a:pt x="2249447" y="3627974"/>
                  </a:lnTo>
                  <a:cubicBezTo>
                    <a:pt x="2772010" y="3695862"/>
                    <a:pt x="3168885" y="3856276"/>
                    <a:pt x="3282507" y="4053297"/>
                  </a:cubicBezTo>
                  <a:lnTo>
                    <a:pt x="3309383" y="4147898"/>
                  </a:lnTo>
                  <a:lnTo>
                    <a:pt x="72264" y="4147896"/>
                  </a:lnTo>
                  <a:lnTo>
                    <a:pt x="99138" y="4053298"/>
                  </a:lnTo>
                  <a:cubicBezTo>
                    <a:pt x="212759" y="3856277"/>
                    <a:pt x="609635" y="3695866"/>
                    <a:pt x="1132200" y="3627975"/>
                  </a:cubicBezTo>
                  <a:lnTo>
                    <a:pt x="1325157" y="3609481"/>
                  </a:lnTo>
                  <a:cubicBezTo>
                    <a:pt x="1325157" y="3609480"/>
                    <a:pt x="1325160" y="3609479"/>
                    <a:pt x="1325160" y="3609477"/>
                  </a:cubicBezTo>
                  <a:cubicBezTo>
                    <a:pt x="1325161" y="3609477"/>
                    <a:pt x="1325161" y="3609476"/>
                    <a:pt x="1325162" y="3609476"/>
                  </a:cubicBezTo>
                  <a:cubicBezTo>
                    <a:pt x="1325163" y="3584662"/>
                    <a:pt x="1325163" y="3559849"/>
                    <a:pt x="1325164" y="3535035"/>
                  </a:cubicBezTo>
                  <a:cubicBezTo>
                    <a:pt x="1325164" y="3521403"/>
                    <a:pt x="1325165" y="3507772"/>
                    <a:pt x="1325165" y="3494140"/>
                  </a:cubicBezTo>
                  <a:lnTo>
                    <a:pt x="1325160" y="3494140"/>
                  </a:lnTo>
                  <a:lnTo>
                    <a:pt x="1325160" y="3482993"/>
                  </a:lnTo>
                  <a:lnTo>
                    <a:pt x="1325160" y="3482993"/>
                  </a:lnTo>
                  <a:lnTo>
                    <a:pt x="1325160" y="3494140"/>
                  </a:lnTo>
                  <a:lnTo>
                    <a:pt x="1273112" y="3488893"/>
                  </a:lnTo>
                  <a:lnTo>
                    <a:pt x="1124550" y="3473917"/>
                  </a:lnTo>
                  <a:cubicBezTo>
                    <a:pt x="482774" y="3342593"/>
                    <a:pt x="3" y="2774743"/>
                    <a:pt x="0" y="2094140"/>
                  </a:cubicBezTo>
                  <a:cubicBezTo>
                    <a:pt x="2" y="1510766"/>
                    <a:pt x="354690" y="1010234"/>
                    <a:pt x="860181" y="796427"/>
                  </a:cubicBezTo>
                  <a:lnTo>
                    <a:pt x="914512" y="779563"/>
                  </a:lnTo>
                  <a:lnTo>
                    <a:pt x="719696" y="482173"/>
                  </a:lnTo>
                  <a:cubicBezTo>
                    <a:pt x="692618" y="440841"/>
                    <a:pt x="704175" y="385377"/>
                    <a:pt x="745507" y="358304"/>
                  </a:cubicBezTo>
                  <a:lnTo>
                    <a:pt x="1265185" y="17868"/>
                  </a:lnTo>
                  <a:lnTo>
                    <a:pt x="1268161" y="16677"/>
                  </a:lnTo>
                  <a:lnTo>
                    <a:pt x="1274504" y="12516"/>
                  </a:lnTo>
                  <a:cubicBezTo>
                    <a:pt x="1283317" y="6735"/>
                    <a:pt x="1292886" y="3013"/>
                    <a:pt x="1302643" y="12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45F6033-9C0A-4F51-B20E-B933E9C09C7E}"/>
                </a:ext>
              </a:extLst>
            </p:cNvPr>
            <p:cNvGrpSpPr/>
            <p:nvPr/>
          </p:nvGrpSpPr>
          <p:grpSpPr>
            <a:xfrm>
              <a:off x="527274" y="5351168"/>
              <a:ext cx="168082" cy="168078"/>
              <a:chOff x="77957" y="5076234"/>
              <a:chExt cx="224976" cy="22497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50F8874-8F66-4322-ACA8-2A3ABE4EA540}"/>
                  </a:ext>
                </a:extLst>
              </p:cNvPr>
              <p:cNvSpPr/>
              <p:nvPr/>
            </p:nvSpPr>
            <p:spPr>
              <a:xfrm>
                <a:off x="77957" y="5076234"/>
                <a:ext cx="224976" cy="224974"/>
              </a:xfrm>
              <a:prstGeom prst="ellipse">
                <a:avLst/>
              </a:prstGeom>
              <a:solidFill>
                <a:srgbClr val="00395A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3556E8E-699D-464C-9C8B-D9F8C60CE987}"/>
                  </a:ext>
                </a:extLst>
              </p:cNvPr>
              <p:cNvSpPr/>
              <p:nvPr/>
            </p:nvSpPr>
            <p:spPr>
              <a:xfrm>
                <a:off x="107504" y="5105781"/>
                <a:ext cx="165882" cy="16588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0031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9" name="Rounded Rectangle 102">
              <a:extLst>
                <a:ext uri="{FF2B5EF4-FFF2-40B4-BE49-F238E27FC236}">
                  <a16:creationId xmlns:a16="http://schemas.microsoft.com/office/drawing/2014/main" id="{CF576E71-3628-4EF6-AC55-8D9F69535C9A}"/>
                </a:ext>
              </a:extLst>
            </p:cNvPr>
            <p:cNvSpPr/>
            <p:nvPr/>
          </p:nvSpPr>
          <p:spPr>
            <a:xfrm flipV="1">
              <a:off x="744940" y="5435207"/>
              <a:ext cx="198721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1887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55984" y="1476065"/>
            <a:ext cx="6346031" cy="178708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marL="338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For innovative start-ups and small businesses </a:t>
            </a:r>
          </a:p>
          <a:p>
            <a:pPr marL="338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Access to dollar-matched funding to undertake research activities</a:t>
            </a:r>
          </a:p>
          <a:p>
            <a:pPr marL="338175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Research with CSIRO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93" y="732883"/>
            <a:ext cx="6480720" cy="639365"/>
          </a:xfrm>
        </p:spPr>
        <p:txBody>
          <a:bodyPr>
            <a:normAutofit fontScale="90000"/>
          </a:bodyPr>
          <a:lstStyle/>
          <a:p>
            <a:r>
              <a:rPr lang="en-AU" dirty="0"/>
              <a:t>CSIRO Kick-Start</a:t>
            </a:r>
            <a:br>
              <a:rPr lang="en-AU" sz="2400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</a:rPr>
              <a:t>How it works:</a:t>
            </a:r>
            <a:endParaRPr lang="en-AU" sz="2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399510" y="2715766"/>
            <a:ext cx="4058978" cy="2268252"/>
            <a:chOff x="2231740" y="3338361"/>
            <a:chExt cx="4896545" cy="27363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t="5009" r="957" b="4827"/>
            <a:stretch/>
          </p:blipFill>
          <p:spPr>
            <a:xfrm>
              <a:off x="2231740" y="3338361"/>
              <a:ext cx="4824536" cy="129614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/>
            <a:srcRect l="1557" t="5191" r="1891" b="4645"/>
            <a:stretch/>
          </p:blipFill>
          <p:spPr>
            <a:xfrm>
              <a:off x="2663788" y="4778521"/>
              <a:ext cx="4464497" cy="1296144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3BA9308-CEB2-4829-809C-476CE3DDBE0A}"/>
              </a:ext>
            </a:extLst>
          </p:cNvPr>
          <p:cNvCxnSpPr>
            <a:cxnSpLocks/>
          </p:cNvCxnSpPr>
          <p:nvPr/>
        </p:nvCxnSpPr>
        <p:spPr>
          <a:xfrm flipV="1">
            <a:off x="5023740" y="4777264"/>
            <a:ext cx="360040" cy="2160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BE1DDCD-0FAF-4707-A098-D0554E193CD8}"/>
              </a:ext>
            </a:extLst>
          </p:cNvPr>
          <p:cNvSpPr txBox="1"/>
          <p:nvPr/>
        </p:nvSpPr>
        <p:spPr>
          <a:xfrm>
            <a:off x="5398796" y="4731387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2021!</a:t>
            </a:r>
          </a:p>
        </p:txBody>
      </p:sp>
    </p:spTree>
    <p:extLst>
      <p:ext uri="{BB962C8B-B14F-4D97-AF65-F5344CB8AC3E}">
        <p14:creationId xmlns:p14="http://schemas.microsoft.com/office/powerpoint/2010/main" val="106152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CAC77B-CAE4-4107-96C0-845D8CF49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011"/>
            <a:ext cx="6858000" cy="35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81719" y="1416060"/>
            <a:ext cx="6495219" cy="3584007"/>
          </a:xfrm>
          <a:prstGeom prst="roundRect">
            <a:avLst>
              <a:gd name="adj" fmla="val 12748"/>
            </a:avLst>
          </a:prstGeom>
          <a:solidFill>
            <a:srgbClr val="FFFFFF"/>
          </a:solidFill>
          <a:ln w="19050">
            <a:solidFill>
              <a:srgbClr val="004B87"/>
            </a:solidFill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 dirty="0"/>
          </a:p>
        </p:txBody>
      </p:sp>
      <p:pic>
        <p:nvPicPr>
          <p:cNvPr id="44" name="Content Placeholder 8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464" y="2900871"/>
            <a:ext cx="957072" cy="4815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3" y="689552"/>
            <a:ext cx="6480720" cy="639365"/>
          </a:xfrm>
        </p:spPr>
        <p:txBody>
          <a:bodyPr>
            <a:normAutofit fontScale="90000"/>
          </a:bodyPr>
          <a:lstStyle/>
          <a:p>
            <a:r>
              <a:rPr lang="en-AU" dirty="0"/>
              <a:t>CSIRO Kick-Start</a:t>
            </a:r>
            <a:br>
              <a:rPr lang="en-AU" dirty="0"/>
            </a:br>
            <a:r>
              <a:rPr lang="en-AU" sz="2025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Kick-Start</a:t>
            </a:r>
            <a:r>
              <a:rPr lang="en-AU" sz="202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companies: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080" y="1624507"/>
            <a:ext cx="1300223" cy="30121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35" y="3642586"/>
            <a:ext cx="451383" cy="58268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650" y="2410235"/>
            <a:ext cx="998880" cy="3789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071" y="2062125"/>
            <a:ext cx="998882" cy="54594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664" y="1924903"/>
            <a:ext cx="746560" cy="5826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755" y="1619260"/>
            <a:ext cx="1165361" cy="3888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195" y="2053136"/>
            <a:ext cx="1156009" cy="2678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3" y="1490952"/>
            <a:ext cx="1051328" cy="39370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233" y="3454570"/>
            <a:ext cx="1500563" cy="40508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95" y="2442415"/>
            <a:ext cx="1504091" cy="5475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56" y="3163740"/>
            <a:ext cx="872562" cy="42910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987" y="3003380"/>
            <a:ext cx="1287391" cy="33269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40" y="4265570"/>
            <a:ext cx="749080" cy="47189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921" y="1561912"/>
            <a:ext cx="917405" cy="50686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371" y="4215651"/>
            <a:ext cx="1000301" cy="1403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030" y="4491279"/>
            <a:ext cx="1227242" cy="26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19572" r="8144" b="4486"/>
          <a:stretch/>
        </p:blipFill>
        <p:spPr>
          <a:xfrm>
            <a:off x="563954" y="3755537"/>
            <a:ext cx="1097777" cy="30188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81" y="4395248"/>
            <a:ext cx="649382" cy="480758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238" y="3539839"/>
            <a:ext cx="861768" cy="51544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818" y="3936941"/>
            <a:ext cx="935731" cy="44785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807" y="3285953"/>
            <a:ext cx="1175137" cy="56525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990" y="4491279"/>
            <a:ext cx="1098127" cy="3779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0819" y="4148095"/>
            <a:ext cx="600868" cy="62948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478" y="3185277"/>
            <a:ext cx="916838" cy="240212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539" y="2663931"/>
            <a:ext cx="1399043" cy="33305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463" y="2156835"/>
            <a:ext cx="832254" cy="3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1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739899"/>
            <a:ext cx="6480720" cy="639365"/>
          </a:xfrm>
        </p:spPr>
        <p:txBody>
          <a:bodyPr>
            <a:normAutofit fontScale="90000"/>
          </a:bodyPr>
          <a:lstStyle/>
          <a:p>
            <a:r>
              <a:rPr lang="en-AU" dirty="0"/>
              <a:t>CSIRO Kick-Start</a:t>
            </a:r>
            <a:br>
              <a:rPr lang="en-AU" sz="2400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</a:rPr>
              <a:t>Case Study: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8640" y="1471092"/>
            <a:ext cx="3714799" cy="367240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27000" rtlCol="0" anchor="t" anchorCtr="0"/>
          <a:lstStyle/>
          <a:p>
            <a:pPr>
              <a:lnSpc>
                <a:spcPct val="90000"/>
              </a:lnSpc>
              <a:spcBef>
                <a:spcPts val="375"/>
              </a:spcBef>
              <a:spcAft>
                <a:spcPts val="375"/>
              </a:spcAft>
            </a:pPr>
            <a:r>
              <a:rPr lang="en-AU" b="1" dirty="0">
                <a:solidFill>
                  <a:schemeClr val="tx1"/>
                </a:solidFill>
              </a:rPr>
              <a:t>LeaseInfo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Sydney-based lease management technologies company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Approached Kick-Start team March 2017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Partnered with CSIRO’s Data61 to incorporate machine learning technologies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Launched Accurait® August 2018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Company accesses further $400k+ in IC, NSW and STEM+ Business R&amp;D grants</a:t>
            </a:r>
          </a:p>
          <a:p>
            <a:pPr marL="257175" indent="-257175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tx1"/>
                </a:solidFill>
              </a:rPr>
              <a:t>20+ New customers including NSW Government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96" y="3579862"/>
            <a:ext cx="2376264" cy="715832"/>
          </a:xfrm>
          <a:prstGeom prst="rect">
            <a:avLst/>
          </a:prstGeom>
        </p:spPr>
      </p:pic>
      <p:pic>
        <p:nvPicPr>
          <p:cNvPr id="9" name="Picture 5" descr="https://tardis.csiro.au/filestore/7/3/6/1_235d4dc43fc459c/7361pre_b1d00be673776bd.jpg?v=2016-05-03+13%3A49%3A17">
            <a:hlinkClick r:id="rId3"/>
            <a:extLst>
              <a:ext uri="{FF2B5EF4-FFF2-40B4-BE49-F238E27FC236}">
                <a16:creationId xmlns:a16="http://schemas.microsoft.com/office/drawing/2014/main" id="{3E6775F9-8FE7-4AF2-AF1D-E0706D69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025" y="1563638"/>
            <a:ext cx="2430270" cy="1620180"/>
          </a:xfrm>
          <a:prstGeom prst="round2DiagRect">
            <a:avLst>
              <a:gd name="adj1" fmla="val 0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88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05086" y="1311384"/>
            <a:ext cx="6346031" cy="3190370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27000" rtlCol="0" anchor="t" anchorCtr="0"/>
          <a:lstStyle/>
          <a:p>
            <a:pPr marL="321469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725" dirty="0">
                <a:solidFill>
                  <a:schemeClr val="tx1"/>
                </a:solidFill>
              </a:rPr>
              <a:t>Non-competitive, based on company eligibility</a:t>
            </a:r>
          </a:p>
          <a:p>
            <a:pPr marL="321469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725" dirty="0">
                <a:solidFill>
                  <a:schemeClr val="tx1"/>
                </a:solidFill>
              </a:rPr>
              <a:t>Fast, simple application process, fully facilitated</a:t>
            </a:r>
          </a:p>
          <a:p>
            <a:pPr marL="321469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725" dirty="0">
                <a:solidFill>
                  <a:schemeClr val="tx1"/>
                </a:solidFill>
              </a:rPr>
              <a:t>Grants to support researchers to work with the business on a specific, innovative project</a:t>
            </a:r>
          </a:p>
          <a:p>
            <a:pPr marL="321469" indent="-257175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AU" sz="1725" dirty="0">
                <a:solidFill>
                  <a:schemeClr val="tx1"/>
                </a:solidFill>
              </a:rPr>
              <a:t>Available for projects with CSIRO, universities and other publicly funded research organisations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97" y="672019"/>
            <a:ext cx="6480720" cy="639365"/>
          </a:xfrm>
        </p:spPr>
        <p:txBody>
          <a:bodyPr>
            <a:normAutofit fontScale="90000"/>
          </a:bodyPr>
          <a:lstStyle/>
          <a:p>
            <a:r>
              <a:rPr lang="en-AU" dirty="0"/>
              <a:t>Innovation Connections</a:t>
            </a:r>
            <a:br>
              <a:rPr lang="en-AU" dirty="0"/>
            </a:br>
            <a:r>
              <a:rPr lang="en-AU" sz="2025" dirty="0">
                <a:solidFill>
                  <a:schemeClr val="accent1">
                    <a:lumMod val="75000"/>
                  </a:schemeClr>
                </a:solidFill>
              </a:rPr>
              <a:t>How it works</a:t>
            </a:r>
            <a:r>
              <a:rPr lang="en-AU" sz="2025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808" b="-9229"/>
          <a:stretch/>
        </p:blipFill>
        <p:spPr>
          <a:xfrm>
            <a:off x="4437112" y="110356"/>
            <a:ext cx="2306576" cy="387065"/>
          </a:xfrm>
          <a:prstGeom prst="rect">
            <a:avLst/>
          </a:prstGeom>
        </p:spPr>
      </p:pic>
      <p:pic>
        <p:nvPicPr>
          <p:cNvPr id="7" name="Picture 3" descr="Full screen preview">
            <a:hlinkClick r:id="rId3" tooltip="Full screen preview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92" y="3291830"/>
            <a:ext cx="2430270" cy="1620180"/>
          </a:xfrm>
          <a:prstGeom prst="round2DiagRect">
            <a:avLst>
              <a:gd name="adj1" fmla="val 0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tardis.csiro.au/filestore/2/3/2/2_b834e024dd4bd49/2322pre_ca973410bcd55c8.jpg?v=2015-06-17+09%3A07%3A2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3291830"/>
            <a:ext cx="2430270" cy="1620180"/>
          </a:xfrm>
          <a:prstGeom prst="round2DiagRect">
            <a:avLst>
              <a:gd name="adj1" fmla="val 0"/>
              <a:gd name="adj2" fmla="val 0"/>
            </a:avLst>
          </a:prstGeom>
          <a:ln w="9525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009633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6C55CE63-5BD5-41DA-8FC4-56BCAA77F5DA}" vid="{B43D949F-348D-411A-98AD-D620D7F53B5F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6C55CE63-5BD5-41DA-8FC4-56BCAA77F5DA}" vid="{5A7FEB1C-8F2E-4A4D-83E5-14F810BD6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FFB2887E109479714270EF09F4F34" ma:contentTypeVersion="5" ma:contentTypeDescription="Create a new document." ma:contentTypeScope="" ma:versionID="99124f7a3484074c5a5c4f3940b2ac34">
  <xsd:schema xmlns:xsd="http://www.w3.org/2001/XMLSchema" xmlns:xs="http://www.w3.org/2001/XMLSchema" xmlns:p="http://schemas.microsoft.com/office/2006/metadata/properties" xmlns:ns3="d731c216-4847-40b9-9cc1-07675d6a1b95" xmlns:ns4="850cd0c5-34cb-451e-bc90-918567b3d760" targetNamespace="http://schemas.microsoft.com/office/2006/metadata/properties" ma:root="true" ma:fieldsID="e7d6090c9a18e71ccdc3a90ffc45887b" ns3:_="" ns4:_="">
    <xsd:import namespace="d731c216-4847-40b9-9cc1-07675d6a1b95"/>
    <xsd:import namespace="850cd0c5-34cb-451e-bc90-918567b3d7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1c216-4847-40b9-9cc1-07675d6a1b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cd0c5-34cb-451e-bc90-918567b3d7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9D1376-9EC2-45CB-857C-AF04DC601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1c216-4847-40b9-9cc1-07675d6a1b95"/>
    <ds:schemaRef ds:uri="850cd0c5-34cb-451e-bc90-918567b3d7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47EC13-8103-4B89-9CDB-508110F1D6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2B68B7-40A6-42A2-B9F5-0802A56355CF}">
  <ds:schemaRefs>
    <ds:schemaRef ds:uri="850cd0c5-34cb-451e-bc90-918567b3d760"/>
    <ds:schemaRef ds:uri="http://schemas.microsoft.com/office/2006/documentManagement/types"/>
    <ds:schemaRef ds:uri="d731c216-4847-40b9-9cc1-07675d6a1b95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Standard</Template>
  <TotalTime>2210</TotalTime>
  <Words>853</Words>
  <Application>Microsoft Office PowerPoint</Application>
  <PresentationFormat>Custom</PresentationFormat>
  <Paragraphs>190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CSIRO vertical</vt:lpstr>
      <vt:lpstr>CSIRO horizontal</vt:lpstr>
      <vt:lpstr>  How do we work with SMEs?   &amp; what is the  SME Collaboration Nation Mission?</vt:lpstr>
      <vt:lpstr>SME Connect – What we do </vt:lpstr>
      <vt:lpstr>CSIRO SME Connect Where we are located</vt:lpstr>
      <vt:lpstr>SME Connect Programs Our funding programs </vt:lpstr>
      <vt:lpstr>CSIRO Kick-Start How it works:</vt:lpstr>
      <vt:lpstr>PowerPoint Presentation</vt:lpstr>
      <vt:lpstr>CSIRO Kick-Start Kick-Start companies:</vt:lpstr>
      <vt:lpstr>CSIRO Kick-Start Case Study:</vt:lpstr>
      <vt:lpstr>Innovation Connections How it works:</vt:lpstr>
      <vt:lpstr>Innovation Connections Entrepreneurs’ Programme</vt:lpstr>
      <vt:lpstr>Metcalf STEM+ Business Grant allocation:</vt:lpstr>
      <vt:lpstr>PowerPoint Presentation</vt:lpstr>
      <vt:lpstr>PowerPoint Presentation</vt:lpstr>
      <vt:lpstr>Thank you</vt:lpstr>
      <vt:lpstr>CSIRO SME Connect </vt:lpstr>
      <vt:lpstr>STEM+ Business Case Study – Aquarius Technologies</vt:lpstr>
      <vt:lpstr>Innovation Connections Research Case Study: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CSIRO SME Connect</dc:title>
  <dc:creator>Sebben, Megan (Services, Clayton)</dc:creator>
  <cp:lastModifiedBy>Feast, George (Services, Clayton)</cp:lastModifiedBy>
  <cp:revision>141</cp:revision>
  <dcterms:created xsi:type="dcterms:W3CDTF">2019-08-11T23:52:00Z</dcterms:created>
  <dcterms:modified xsi:type="dcterms:W3CDTF">2020-02-26T03:50:01Z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0x0101006CBFFB2887E109479714270EF09F4F34</vt:lpwstr>
  </property>
</Properties>
</file>