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7" r:id="rId4"/>
    <p:sldId id="258" r:id="rId5"/>
    <p:sldId id="259" r:id="rId6"/>
    <p:sldId id="260" r:id="rId7"/>
    <p:sldId id="268" r:id="rId8"/>
    <p:sldId id="269" r:id="rId9"/>
    <p:sldId id="273" r:id="rId10"/>
    <p:sldId id="272" r:id="rId11"/>
    <p:sldId id="274" r:id="rId12"/>
    <p:sldId id="265" r:id="rId13"/>
    <p:sldId id="262" r:id="rId14"/>
    <p:sldId id="275" r:id="rId15"/>
    <p:sldId id="276" r:id="rId16"/>
    <p:sldId id="277" r:id="rId17"/>
    <p:sldId id="264" r:id="rId18"/>
    <p:sldId id="266" r:id="rId19"/>
    <p:sldId id="263" r:id="rId20"/>
    <p:sldId id="27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6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2"/>
    <p:restoredTop sz="85092" autoAdjust="0"/>
  </p:normalViewPr>
  <p:slideViewPr>
    <p:cSldViewPr snapToGrid="0" snapToObjects="1">
      <p:cViewPr varScale="1">
        <p:scale>
          <a:sx n="150" d="100"/>
          <a:sy n="150" d="100"/>
        </p:scale>
        <p:origin x="176" y="33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735A1-2DBF-F64C-9871-55A954CA0515}" type="datetimeFigureOut">
              <a:rPr lang="en-US" smtClean="0"/>
              <a:t>3/2/21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2DC2A-D3FA-0440-ACBA-F233D7942037}" type="slidenum">
              <a:rPr lang="en-US" smtClean="0"/>
              <a:t>‹#›</a:t>
            </a:fld>
            <a:endParaRPr lang="en-US"/>
          </a:p>
        </p:txBody>
      </p:sp>
    </p:spTree>
    <p:extLst>
      <p:ext uri="{BB962C8B-B14F-4D97-AF65-F5344CB8AC3E}">
        <p14:creationId xmlns:p14="http://schemas.microsoft.com/office/powerpoint/2010/main" val="3979663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name is Nithya. I recently joined CSIRO as a research scientist. And was formerly a Jansky fellow at NRAO.</a:t>
            </a:r>
          </a:p>
          <a:p>
            <a:endParaRPr lang="en-US" baseline="0" dirty="0"/>
          </a:p>
          <a:p>
            <a:r>
              <a:rPr lang="en-US" baseline="0" dirty="0"/>
              <a:t>We’d like to gratefully acknowledge the valuable inputs and feedback received from the people listed below on this subject.</a:t>
            </a:r>
          </a:p>
          <a:p>
            <a:endParaRPr lang="en-US" baseline="0" dirty="0"/>
          </a:p>
          <a:p>
            <a:r>
              <a:rPr lang="en-US" baseline="0" dirty="0"/>
              <a:t>The subject of this talk is to present a geometrical insight and understanding into the meaning of an </a:t>
            </a:r>
            <a:r>
              <a:rPr lang="en-US" baseline="0" dirty="0" err="1"/>
              <a:t>interferometric</a:t>
            </a:r>
            <a:r>
              <a:rPr lang="en-US" baseline="0" dirty="0"/>
              <a:t> concept called closure phase in the image/focal plane going beyond the standard perspective usually presented from the aperture- or Fourier-plane measurements. </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1</a:t>
            </a:fld>
            <a:endParaRPr lang="en-US"/>
          </a:p>
        </p:txBody>
      </p:sp>
    </p:spTree>
    <p:extLst>
      <p:ext uri="{BB962C8B-B14F-4D97-AF65-F5344CB8AC3E}">
        <p14:creationId xmlns:p14="http://schemas.microsoft.com/office/powerpoint/2010/main" val="2470997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Closure phase in interferometry has a close connection to a similar concept called “structure invariants” in crystallography that is used to determine the atomic structure of crystals. In X-ray crystallography,</a:t>
            </a:r>
            <a:r>
              <a:rPr lang="en-US" baseline="0" dirty="0"/>
              <a:t> </a:t>
            </a:r>
            <a:r>
              <a:rPr lang="en-US" dirty="0"/>
              <a:t>for example, a beam of X-rays is made to pass through the crystal which produces a diffraction pattern. This diffraction pattern in the so-called reciprocal (or Fourier) plane has a Fourier transform</a:t>
            </a:r>
            <a:r>
              <a:rPr lang="en-US" baseline="0" dirty="0"/>
              <a:t> relation with the electron density distribution in the crystal lattice, which in turn determines the crystal’s atomic structure. This requires an inverse Fourier transform of the diffraction pattern. However, usually only the amplitudes of the diffraction pattern are measured in the form of intensities, while the phase information is lost and this is called the “phase problem”, thereby making a direct Fourier inversion not possible. </a:t>
            </a:r>
          </a:p>
          <a:p>
            <a:endParaRPr lang="en-US" baseline="0" dirty="0"/>
          </a:p>
          <a:p>
            <a:r>
              <a:rPr lang="en-US" baseline="0" dirty="0"/>
              <a:t>The use of so-called structure invariants, particularly, the triplet and quartet phases, which are mathematically equivalent to 3- and 4-element closure phases, has been critical in determining many important crystal structures by estimating the phases through use of a priori knowledge of symmetries and structures in the crystal. Thus, the geometric picture of closure phases presented earlier can be directly extended to three-dimensional analysis of crystal structures as well. </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13</a:t>
            </a:fld>
            <a:endParaRPr lang="en-US"/>
          </a:p>
        </p:txBody>
      </p:sp>
    </p:spTree>
    <p:extLst>
      <p:ext uri="{BB962C8B-B14F-4D97-AF65-F5344CB8AC3E}">
        <p14:creationId xmlns:p14="http://schemas.microsoft.com/office/powerpoint/2010/main" val="2208174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42DC2A-D3FA-0440-ACBA-F233D7942037}" type="slidenum">
              <a:rPr lang="en-US" smtClean="0"/>
              <a:t>17</a:t>
            </a:fld>
            <a:endParaRPr lang="en-US"/>
          </a:p>
        </p:txBody>
      </p:sp>
    </p:spTree>
    <p:extLst>
      <p:ext uri="{BB962C8B-B14F-4D97-AF65-F5344CB8AC3E}">
        <p14:creationId xmlns:p14="http://schemas.microsoft.com/office/powerpoint/2010/main" val="184944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closure phases have been very useful for</a:t>
            </a:r>
            <a:r>
              <a:rPr lang="en-US" baseline="0" dirty="0"/>
              <a:t> phase-sensitive interferometry applications spanning radio and optical astronomy, crystallography, geophysics, etc. In this work, we have presented a geometric insight into this valuable </a:t>
            </a:r>
            <a:r>
              <a:rPr lang="en-US" baseline="0" dirty="0" err="1"/>
              <a:t>interferometric</a:t>
            </a:r>
            <a:r>
              <a:rPr lang="en-US" baseline="0" dirty="0"/>
              <a:t> concept by linking it with the shape-orientation-size preserving property of the 3-element interference pattern in the image plane. Using this, we have proposed two geometrical methods to estimate closure phase entirely in the image-plane without a need for aperture-plane visibility information.</a:t>
            </a:r>
          </a:p>
          <a:p>
            <a:endParaRPr lang="en-US" baseline="0" dirty="0"/>
          </a:p>
          <a:p>
            <a:r>
              <a:rPr lang="en-US" baseline="0" dirty="0"/>
              <a:t>We have validated this geometric understanding using real radio </a:t>
            </a:r>
            <a:r>
              <a:rPr lang="en-US" baseline="0" dirty="0" err="1"/>
              <a:t>interferometric</a:t>
            </a:r>
            <a:r>
              <a:rPr lang="en-US" baseline="0" dirty="0"/>
              <a:t> data. Currently, we are exploring potential applications of this geometric insight. </a:t>
            </a:r>
          </a:p>
          <a:p>
            <a:endParaRPr lang="en-US" baseline="0" dirty="0"/>
          </a:p>
          <a:p>
            <a:r>
              <a:rPr lang="en-US" baseline="0" dirty="0"/>
              <a:t>Finally, we encourage you to look into our recently submitted paper (specified here) for more details and will greatly appreciate your feedback. </a:t>
            </a:r>
          </a:p>
          <a:p>
            <a:endParaRPr lang="en-US" baseline="0" dirty="0"/>
          </a:p>
          <a:p>
            <a:r>
              <a:rPr lang="en-US" baseline="0" dirty="0"/>
              <a:t>Thank you!</a:t>
            </a:r>
          </a:p>
        </p:txBody>
      </p:sp>
      <p:sp>
        <p:nvSpPr>
          <p:cNvPr id="4" name="Slide Number Placeholder 3"/>
          <p:cNvSpPr>
            <a:spLocks noGrp="1"/>
          </p:cNvSpPr>
          <p:nvPr>
            <p:ph type="sldNum" sz="quarter" idx="10"/>
          </p:nvPr>
        </p:nvSpPr>
        <p:spPr/>
        <p:txBody>
          <a:bodyPr/>
          <a:lstStyle/>
          <a:p>
            <a:fld id="{8442DC2A-D3FA-0440-ACBA-F233D7942037}" type="slidenum">
              <a:rPr lang="en-US" smtClean="0"/>
              <a:t>18</a:t>
            </a:fld>
            <a:endParaRPr lang="en-US"/>
          </a:p>
        </p:txBody>
      </p:sp>
    </p:spTree>
    <p:extLst>
      <p:ext uri="{BB962C8B-B14F-4D97-AF65-F5344CB8AC3E}">
        <p14:creationId xmlns:p14="http://schemas.microsoft.com/office/powerpoint/2010/main" val="339544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quick background of the closure phase concept in interferometry. </a:t>
            </a:r>
          </a:p>
          <a:p>
            <a:endParaRPr lang="en-US" baseline="0" dirty="0"/>
          </a:p>
          <a:p>
            <a:r>
              <a:rPr lang="en-US" baseline="0" dirty="0"/>
              <a:t>The very first mention of closure phase in radio astronomy can be traced back to this cool paper by </a:t>
            </a:r>
            <a:r>
              <a:rPr lang="en-US" baseline="0" dirty="0" err="1"/>
              <a:t>Jennison</a:t>
            </a:r>
            <a:r>
              <a:rPr lang="en-US" baseline="0" dirty="0"/>
              <a:t> in 1958.</a:t>
            </a:r>
          </a:p>
          <a:p>
            <a:endParaRPr lang="en-US" baseline="0" dirty="0"/>
          </a:p>
          <a:p>
            <a:r>
              <a:rPr lang="en-US" baseline="0" dirty="0"/>
              <a:t>The first image depicts 3 antennas observing a source but the </a:t>
            </a:r>
            <a:r>
              <a:rPr lang="en-US" baseline="0" dirty="0" err="1"/>
              <a:t>wavefronts</a:t>
            </a:r>
            <a:r>
              <a:rPr lang="en-US" baseline="0" dirty="0"/>
              <a:t> and their phases are inevitably corrupted by the propagation medium and the antennas themselves. These corruptions are mostly </a:t>
            </a:r>
            <a:r>
              <a:rPr lang="en-US" baseline="0" dirty="0" err="1"/>
              <a:t>characterizable</a:t>
            </a:r>
            <a:r>
              <a:rPr lang="en-US" baseline="0" dirty="0"/>
              <a:t> as complex antenna-based gains with their own amplitudes and phases.</a:t>
            </a:r>
          </a:p>
          <a:p>
            <a:endParaRPr lang="en-US" baseline="0" dirty="0"/>
          </a:p>
          <a:p>
            <a:r>
              <a:rPr lang="en-US" baseline="0" dirty="0"/>
              <a:t>Then we measure visibilities or spatial correlations on the antenna </a:t>
            </a:r>
            <a:r>
              <a:rPr lang="en-US" baseline="0" dirty="0" err="1"/>
              <a:t>spacings</a:t>
            </a:r>
            <a:r>
              <a:rPr lang="en-US" baseline="0" dirty="0"/>
              <a:t>, usually referred to as baseline vectors as shown in the second figure.</a:t>
            </a:r>
          </a:p>
          <a:p>
            <a:endParaRPr lang="en-US" baseline="0" dirty="0"/>
          </a:p>
          <a:p>
            <a:r>
              <a:rPr lang="en-US" baseline="0" dirty="0"/>
              <a:t>The measured visibility is a corrupted version of the true visibility, and the corruption is given by these two antenna-based gain terms that make up that baseline.</a:t>
            </a:r>
          </a:p>
          <a:p>
            <a:endParaRPr lang="en-US" baseline="0" dirty="0"/>
          </a:p>
          <a:p>
            <a:r>
              <a:rPr lang="en-US" baseline="0" dirty="0"/>
              <a:t>A triple-product of these visibilities (called </a:t>
            </a:r>
            <a:r>
              <a:rPr lang="en-US" baseline="0" dirty="0" err="1"/>
              <a:t>bispectrum</a:t>
            </a:r>
            <a:r>
              <a:rPr lang="en-US" baseline="0" dirty="0"/>
              <a:t>) is formed. When the phase of the </a:t>
            </a:r>
            <a:r>
              <a:rPr lang="en-US" baseline="0" dirty="0" err="1"/>
              <a:t>bispectrum</a:t>
            </a:r>
            <a:r>
              <a:rPr lang="en-US" baseline="0" dirty="0"/>
              <a:t>, which is nothing but the closure phase, is calculated, the complex antenna gain terms completely drop out, essentially allowing us to measure the true closure phase (which is the sum of the phases of the three true visibilities) + noise. (Note that there are certain exceptions and caveats that should be kept in mind)</a:t>
            </a:r>
          </a:p>
          <a:p>
            <a:endParaRPr lang="en-US" baseline="0" dirty="0"/>
          </a:p>
          <a:p>
            <a:r>
              <a:rPr lang="en-US" baseline="0" dirty="0"/>
              <a:t>Two key points to note:</a:t>
            </a:r>
          </a:p>
          <a:p>
            <a:pPr marL="228600" indent="-228600">
              <a:buFont typeface="+mj-lt"/>
              <a:buAutoNum type="arabicPeriod"/>
            </a:pPr>
            <a:r>
              <a:rPr lang="en-US" baseline="0" dirty="0"/>
              <a:t>The closure phase is independent of antenna-based gain corruptions</a:t>
            </a:r>
          </a:p>
          <a:p>
            <a:pPr marL="228600" indent="-228600">
              <a:buFont typeface="+mj-lt"/>
              <a:buAutoNum type="arabicPeriod"/>
            </a:pPr>
            <a:r>
              <a:rPr lang="en-US" baseline="0" dirty="0"/>
              <a:t>A closed loop of baselines, as shown in the second figure, is essential for this property of closure phase to hold</a:t>
            </a:r>
          </a:p>
          <a:p>
            <a:endParaRPr lang="en-US" baseline="0" dirty="0"/>
          </a:p>
          <a:p>
            <a:r>
              <a:rPr lang="en-US" dirty="0"/>
              <a:t>This aperture-plane and</a:t>
            </a:r>
            <a:r>
              <a:rPr lang="en-US" baseline="0" dirty="0"/>
              <a:t> rather mathematical view has been known for more than half a century. The question we ask is: what is the corresponding geometrical view of closure phase in the image plane?</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2</a:t>
            </a:fld>
            <a:endParaRPr lang="en-US"/>
          </a:p>
        </p:txBody>
      </p:sp>
    </p:spTree>
    <p:extLst>
      <p:ext uri="{BB962C8B-B14F-4D97-AF65-F5344CB8AC3E}">
        <p14:creationId xmlns:p14="http://schemas.microsoft.com/office/powerpoint/2010/main" val="99787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answering</a:t>
            </a:r>
            <a:r>
              <a:rPr lang="en-US" baseline="0" dirty="0"/>
              <a:t> that question, it must be emphasized that</a:t>
            </a:r>
            <a:r>
              <a:rPr lang="is-IS" baseline="0" dirty="0"/>
              <a:t>…</a:t>
            </a:r>
            <a:endParaRPr lang="en-US" dirty="0"/>
          </a:p>
          <a:p>
            <a:r>
              <a:rPr lang="en-US" dirty="0"/>
              <a:t>Closure phase is not just an elegant and theoretical mathematical concept with the property of invariance to antenna-based gain corruptions. It has been been extensively applied and in fact been critical to the success of a variety of applications</a:t>
            </a:r>
            <a:r>
              <a:rPr lang="en-US" baseline="0" dirty="0"/>
              <a:t> where calibration or phase determination is very challenging. These </a:t>
            </a:r>
            <a:r>
              <a:rPr lang="en-US" dirty="0"/>
              <a:t>range from:</a:t>
            </a:r>
          </a:p>
          <a:p>
            <a:endParaRPr lang="en-US" dirty="0"/>
          </a:p>
          <a:p>
            <a:pPr marL="228600" indent="-228600">
              <a:buFont typeface="+mj-lt"/>
              <a:buAutoNum type="arabicPeriod"/>
            </a:pPr>
            <a:r>
              <a:rPr lang="en-US" dirty="0"/>
              <a:t>Very Long Baseline Interferometry,</a:t>
            </a:r>
            <a:r>
              <a:rPr lang="en-US" baseline="0" dirty="0"/>
              <a:t> including t</a:t>
            </a:r>
            <a:r>
              <a:rPr lang="en-US" dirty="0"/>
              <a:t>he EHT imaging of the SMBH at the center of M87</a:t>
            </a:r>
          </a:p>
          <a:p>
            <a:pPr marL="228600" indent="-228600">
              <a:buFont typeface="+mj-lt"/>
              <a:buAutoNum type="arabicPeriod"/>
            </a:pPr>
            <a:r>
              <a:rPr lang="en-US" dirty="0"/>
              <a:t>Seismic</a:t>
            </a:r>
            <a:r>
              <a:rPr lang="en-US" baseline="0" dirty="0"/>
              <a:t> imaging</a:t>
            </a:r>
          </a:p>
          <a:p>
            <a:pPr marL="228600" indent="-228600">
              <a:buFont typeface="+mj-lt"/>
              <a:buAutoNum type="arabicPeriod"/>
            </a:pPr>
            <a:r>
              <a:rPr lang="en-US" baseline="0" dirty="0"/>
              <a:t>Imaging of the surface of stars and dust shells around them</a:t>
            </a:r>
          </a:p>
          <a:p>
            <a:pPr marL="228600" indent="-228600">
              <a:buFont typeface="+mj-lt"/>
              <a:buAutoNum type="arabicPeriod"/>
            </a:pPr>
            <a:r>
              <a:rPr lang="en-US" baseline="0" dirty="0"/>
              <a:t>X-ray crystallography in determining the crystal lattice structure</a:t>
            </a:r>
          </a:p>
          <a:p>
            <a:pPr marL="228600" indent="-228600">
              <a:buFont typeface="+mj-lt"/>
              <a:buAutoNum type="arabicPeriod"/>
            </a:pPr>
            <a:r>
              <a:rPr lang="en-US" baseline="0" dirty="0"/>
              <a:t>More recently towards detecting the large-scale structures in the intergalactic medium during the cosmic </a:t>
            </a:r>
            <a:r>
              <a:rPr lang="en-US" baseline="0" dirty="0" err="1"/>
              <a:t>reionization</a:t>
            </a:r>
            <a:r>
              <a:rPr lang="en-US" baseline="0" dirty="0"/>
              <a:t> era</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3</a:t>
            </a:fld>
            <a:endParaRPr lang="en-US"/>
          </a:p>
        </p:txBody>
      </p:sp>
    </p:spTree>
    <p:extLst>
      <p:ext uri="{BB962C8B-B14F-4D97-AF65-F5344CB8AC3E}">
        <p14:creationId xmlns:p14="http://schemas.microsoft.com/office/powerpoint/2010/main" val="290775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into the geometric visualization</a:t>
            </a:r>
            <a:r>
              <a:rPr lang="en-US" baseline="0" dirty="0"/>
              <a:t> of interferometry basics and then of closure phases. </a:t>
            </a:r>
          </a:p>
          <a:p>
            <a:endParaRPr lang="en-US" baseline="0" dirty="0"/>
          </a:p>
          <a:p>
            <a:r>
              <a:rPr lang="en-US" baseline="0" dirty="0" err="1"/>
              <a:t>Interferometric</a:t>
            </a:r>
            <a:r>
              <a:rPr lang="en-US" baseline="0" dirty="0"/>
              <a:t> imaging is governed by the van-</a:t>
            </a:r>
            <a:r>
              <a:rPr lang="en-US" baseline="0" dirty="0" err="1"/>
              <a:t>Cittert</a:t>
            </a:r>
            <a:r>
              <a:rPr lang="en-US" baseline="0" dirty="0"/>
              <a:t> Zernike theorem which relates the image on the sky or the focal plane to the spatial coherence or visibilities on the aperture plane through a Fourier transform. </a:t>
            </a:r>
          </a:p>
          <a:p>
            <a:endParaRPr lang="en-US" baseline="0" dirty="0"/>
          </a:p>
          <a:p>
            <a:r>
              <a:rPr lang="en-US" baseline="0" dirty="0"/>
              <a:t>The reverse problem of image synthesis from the visibilities is obtained by an inverse Fourier series summation of the visibilities, which is equivalent to summing the image-plane responses of individual visibilities from individual baselines, called fringes. A fringe is the image-plane response of a single measured Fourier component, namely, the visibility, and it looks like a sinusoid pattern filling the field of view. </a:t>
            </a:r>
          </a:p>
          <a:p>
            <a:endParaRPr lang="en-US" baseline="0" dirty="0"/>
          </a:p>
          <a:p>
            <a:r>
              <a:rPr lang="en-US" baseline="0" dirty="0"/>
              <a:t>Three fringe patterns from three visibilities from a triad of baselines are shown in the figure, one panel for each fringe. The following features are noted:</a:t>
            </a:r>
          </a:p>
          <a:p>
            <a:endParaRPr lang="en-US" baseline="0" dirty="0"/>
          </a:p>
          <a:p>
            <a:pPr marL="228600" indent="-228600">
              <a:buFont typeface="+mj-lt"/>
              <a:buAutoNum type="arabicPeriod"/>
            </a:pPr>
            <a:r>
              <a:rPr lang="en-US" dirty="0"/>
              <a:t>The maxima</a:t>
            </a:r>
            <a:r>
              <a:rPr lang="en-US" baseline="0" dirty="0"/>
              <a:t> of the fringes, marked by straight lines, denote the null phase curves (or zero phase contours). The principal null phase curve is when the phase is zero (shown in black) and parallel gray lines denote when the phase is some multiple of 2 pi. </a:t>
            </a:r>
          </a:p>
          <a:p>
            <a:pPr marL="228600" indent="-228600">
              <a:buFont typeface="+mj-lt"/>
              <a:buAutoNum type="arabicPeriod"/>
            </a:pPr>
            <a:r>
              <a:rPr lang="en-US" baseline="0" dirty="0"/>
              <a:t>The spacing between these null phase curves, referred to as the fringe spacing, is equal to the inverse of the baseline length and corresponds to a phase difference of 2 pi</a:t>
            </a:r>
          </a:p>
          <a:p>
            <a:pPr marL="228600" indent="-228600">
              <a:buFont typeface="+mj-lt"/>
              <a:buAutoNum type="arabicPeriod"/>
            </a:pPr>
            <a:r>
              <a:rPr lang="en-US" baseline="0" dirty="0"/>
              <a:t>The slope of the fringes is determined by the orientation of the baseline vector</a:t>
            </a:r>
          </a:p>
          <a:p>
            <a:pPr marL="228600" indent="-228600">
              <a:buFont typeface="+mj-lt"/>
              <a:buAutoNum type="arabicPeriod"/>
            </a:pPr>
            <a:r>
              <a:rPr lang="en-US" baseline="0" dirty="0"/>
              <a:t>The visibility phase is proportional to the position offset of the principal null phase curve from the phase center, which is marked by the purple line segments. The relation between the visibility phase and the position offset from the phase center is derived from the fact that the fraction of position offset relative to the fringe spacing must be equal to the fraction of the visibility phase relative to 2 pi.</a:t>
            </a:r>
          </a:p>
          <a:p>
            <a:pPr marL="228600" indent="-228600">
              <a:buFont typeface="+mj-lt"/>
              <a:buAutoNum type="arabicPeriod"/>
            </a:pPr>
            <a:r>
              <a:rPr lang="en-US" baseline="0" dirty="0"/>
              <a:t>And importantly, any corruption of the visibility phase results in a displacement of its fringes, but the corrupted fringe pattern is constrained to be parallel to the uncorrupted pattern because the fringe slope depends only on the baseline orientation.</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4</a:t>
            </a:fld>
            <a:endParaRPr lang="en-US"/>
          </a:p>
        </p:txBody>
      </p:sp>
    </p:spTree>
    <p:extLst>
      <p:ext uri="{BB962C8B-B14F-4D97-AF65-F5344CB8AC3E}">
        <p14:creationId xmlns:p14="http://schemas.microsoft.com/office/powerpoint/2010/main" val="169491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and the next present the key results, where we</a:t>
            </a:r>
            <a:r>
              <a:rPr lang="en-US" dirty="0"/>
              <a:t> visualize the fundamental nature</a:t>
            </a:r>
            <a:r>
              <a:rPr lang="en-US" baseline="0" dirty="0"/>
              <a:t> of closure phase in the image plane geometrically and present the key finding of this work that we call as the</a:t>
            </a:r>
            <a:r>
              <a:rPr lang="en-US" sz="1200" dirty="0">
                <a:solidFill>
                  <a:srgbClr val="FF0000"/>
                </a:solidFill>
              </a:rPr>
              <a:t> Shape-Orientation-Size (SOS) Conservation theorem.</a:t>
            </a:r>
            <a:endParaRPr lang="en-US" baseline="0" dirty="0"/>
          </a:p>
          <a:p>
            <a:endParaRPr lang="en-US" baseline="0" dirty="0"/>
          </a:p>
          <a:p>
            <a:r>
              <a:rPr lang="en-US" baseline="0" dirty="0"/>
              <a:t>Consider the left panel in the figure, which corresponds to an ideal, uncorrupted 3-fringe interference pattern. The principal fringe null phase curves are shown in black lines and they generally enclose a triangle (denoted by the gray shaded region). The origin shown in magenta denotes the phase center, and the three magenta line segments, which are the perpendicular position offsets of the these three fringes from the phase center, correspond to the three visibility phases whose sum is simply the closure phase. </a:t>
            </a:r>
          </a:p>
          <a:p>
            <a:endParaRPr lang="en-US" baseline="0" dirty="0"/>
          </a:p>
          <a:p>
            <a:r>
              <a:rPr lang="en-US" baseline="0" dirty="0"/>
              <a:t>Now remember that the choice of phase center is actually arbitrary, and it can be chosen based on convenience. In this case, consider a new phase center to be at the intersection of any two of the three fringes. In other words, one of the vertices of the triangle, denoted by O-prime in red, brown, or blue. Just to be specific, let’s choose the top vertex, the red O-prime as the phase center. Now, since two principal null phase curves pass through this phase reference point, by definition, they both contribute zero phase to the closure phase. The only phase contribution now comes from the third null phase curve that is not involved in that intersecting vertex, that is, the dotted black line. Its visibility phase relative to the new phase reference point is related to the red dotted line segment, which is the perpendicular dropped from the new phase center (the red O-prime) to the opposite side, which is the third fringe. And this will be identical to the sum of the three visibility phases corresponding to the three magenta line segments based on the original phase center. </a:t>
            </a:r>
          </a:p>
          <a:p>
            <a:endParaRPr lang="en-US" baseline="0" dirty="0"/>
          </a:p>
          <a:p>
            <a:r>
              <a:rPr lang="en-US" baseline="0" dirty="0"/>
              <a:t>Now consider a </a:t>
            </a:r>
            <a:r>
              <a:rPr lang="en-US" baseline="0" dirty="0" err="1"/>
              <a:t>miscalibration</a:t>
            </a:r>
            <a:r>
              <a:rPr lang="en-US" baseline="0" dirty="0"/>
              <a:t> of one or more antenna phases (shown in the middle panel). Each of these phase corruptions affects two or more visibilities whose baselines contain this antenna. Thus, those two fringes are shifted but those shifts are governed by two important constraints– they have to shift parallel to themselves, and they have to shift by equal but opposite values of phases by definition of the measured visibility. These two constraints will ensure that the SHAPE, ORIENTATION, and SIZE of the triangle enclosed by the null phase curves is preserved. The only degree of freedom for this triangle is a translation in the image plane relative to the ideal case as seen in the middle panel. We refer to this property of closure phase in the image plane as the triangle SOS conservation, where SOS stands for shape-orientation-size. </a:t>
            </a:r>
          </a:p>
          <a:p>
            <a:endParaRPr lang="en-US" baseline="0" dirty="0"/>
          </a:p>
          <a:p>
            <a:r>
              <a:rPr lang="en-US" baseline="0" dirty="0"/>
              <a:t>An interesting point to note is: antenna phase </a:t>
            </a:r>
            <a:r>
              <a:rPr lang="en-US" baseline="0" dirty="0" err="1"/>
              <a:t>miscalibration</a:t>
            </a:r>
            <a:r>
              <a:rPr lang="en-US" baseline="0" dirty="0"/>
              <a:t> leads to an overall translation as we just saw, and conversely, a translation can be considered equivalent to antenna phase </a:t>
            </a:r>
            <a:r>
              <a:rPr lang="en-US" baseline="0" dirty="0" err="1"/>
              <a:t>miscalibration</a:t>
            </a:r>
            <a:r>
              <a:rPr lang="en-US" baseline="0" dirty="0"/>
              <a:t>. The two are essentially equivalent. </a:t>
            </a:r>
          </a:p>
          <a:p>
            <a:endParaRPr lang="en-US" baseline="0" dirty="0"/>
          </a:p>
          <a:p>
            <a:r>
              <a:rPr lang="en-US" baseline="0" dirty="0"/>
              <a:t>In summary, the SOS conservation of the triangle enclosed by the three fringes IS THE image-plane equivalent of the statement that closure phase is invariant to antenna-based calibration as well as to translation in the image plane. </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5</a:t>
            </a:fld>
            <a:endParaRPr lang="en-US"/>
          </a:p>
        </p:txBody>
      </p:sp>
    </p:spTree>
    <p:extLst>
      <p:ext uri="{BB962C8B-B14F-4D97-AF65-F5344CB8AC3E}">
        <p14:creationId xmlns:p14="http://schemas.microsoft.com/office/powerpoint/2010/main" val="228031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this geometric understanding of closure phase and its invariant</a:t>
            </a:r>
            <a:r>
              <a:rPr lang="en-US" baseline="0" dirty="0"/>
              <a:t> nature</a:t>
            </a:r>
            <a:r>
              <a:rPr lang="en-US" dirty="0"/>
              <a:t>, namely the SOS conservation property in the image plane, we propose two image-plane methods to estimate the closure phase of a 3-element array and neither of them requires the aperture-plane visibility information.</a:t>
            </a:r>
          </a:p>
          <a:p>
            <a:endParaRPr lang="en-US" dirty="0"/>
          </a:p>
          <a:p>
            <a:pPr marL="228600" indent="-228600">
              <a:buFont typeface="+mj-lt"/>
              <a:buAutoNum type="arabicPeriod"/>
            </a:pPr>
            <a:r>
              <a:rPr lang="en-US" dirty="0"/>
              <a:t>The first method,</a:t>
            </a:r>
            <a:r>
              <a:rPr lang="en-US" baseline="0" dirty="0"/>
              <a:t> that we call the phase-position method, is based on choosing the phase center at one of the vertices of the triangle enclosed by the 3-fringe interference pattern. Then the perpendicular position offset of this vertex from its opposite side will simply give the closure phase via the phase-position relation as highlighted.</a:t>
            </a:r>
          </a:p>
          <a:p>
            <a:pPr marL="228600" indent="-228600">
              <a:buFont typeface="+mj-lt"/>
              <a:buAutoNum type="arabicPeriod"/>
            </a:pPr>
            <a:r>
              <a:rPr lang="en-US" baseline="0" dirty="0"/>
              <a:t>The second method is called the </a:t>
            </a:r>
            <a:r>
              <a:rPr lang="en-US" baseline="0" dirty="0">
                <a:solidFill>
                  <a:schemeClr val="tx1"/>
                </a:solidFill>
              </a:rPr>
              <a:t>“product of areas” method. </a:t>
            </a:r>
            <a:r>
              <a:rPr lang="en-US" baseline="0" dirty="0">
                <a:solidFill>
                  <a:srgbClr val="0000FF"/>
                </a:solidFill>
              </a:rPr>
              <a:t>(SOS conservation implies that the area of the triangle enclosed by the three fringes is also conserved.)</a:t>
            </a:r>
            <a:r>
              <a:rPr lang="en-US" baseline="0" dirty="0"/>
              <a:t> It can be shown that the product of the area of the triangle enclosed by the three fringes in the image plane and the area enclosed by the three array elements in the aperture plane is proportional to the square of the closure phase. The exact relation is highlighted here.</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6</a:t>
            </a:fld>
            <a:endParaRPr lang="en-US"/>
          </a:p>
        </p:txBody>
      </p:sp>
    </p:spTree>
    <p:extLst>
      <p:ext uri="{BB962C8B-B14F-4D97-AF65-F5344CB8AC3E}">
        <p14:creationId xmlns:p14="http://schemas.microsoft.com/office/powerpoint/2010/main" val="318398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a:t>
            </a:r>
            <a:r>
              <a:rPr lang="en-US" baseline="0" dirty="0"/>
              <a:t> verify our new geometric understanding of closure phase using two examples of real radio </a:t>
            </a:r>
            <a:r>
              <a:rPr lang="en-US" baseline="0" dirty="0" err="1"/>
              <a:t>interferometric</a:t>
            </a:r>
            <a:r>
              <a:rPr lang="en-US" baseline="0" dirty="0"/>
              <a:t> data from the VLA. The observation details are listed below. It is useful to note that these are short-duration single snapshot, and single spectral channel of data, but both of these are high SNR examples, and that is just to keep things simple. </a:t>
            </a:r>
          </a:p>
          <a:p>
            <a:endParaRPr lang="en-US" baseline="0" dirty="0"/>
          </a:p>
          <a:p>
            <a:r>
              <a:rPr lang="en-US" baseline="0" dirty="0"/>
              <a:t>In the first example, we take data from observations of 3C286. Here, the comparison will be between data that are calibrated as well as </a:t>
            </a:r>
            <a:r>
              <a:rPr lang="en-US" baseline="0" dirty="0" err="1"/>
              <a:t>uncalibrated</a:t>
            </a:r>
            <a:r>
              <a:rPr lang="en-US" baseline="0" dirty="0"/>
              <a:t> for the antenna phases. 3C286 is, for all practical purposes, a point source at these frequencies. Hence, its closure phase is approximately zero. </a:t>
            </a:r>
          </a:p>
          <a:p>
            <a:endParaRPr lang="en-US" baseline="0" dirty="0"/>
          </a:p>
          <a:p>
            <a:r>
              <a:rPr lang="en-US" baseline="0" dirty="0"/>
              <a:t>In the second example, we take Cygnus A data. Here, we will compare calibrated data against intentionally corrupted data where one of the antenna phases was corrupted by 80 deg. Cygnus A has a complex morphology, and therefore, its closure phase is expected to be non-zero. </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7</a:t>
            </a:fld>
            <a:endParaRPr lang="en-US"/>
          </a:p>
        </p:txBody>
      </p:sp>
    </p:spTree>
    <p:extLst>
      <p:ext uri="{BB962C8B-B14F-4D97-AF65-F5344CB8AC3E}">
        <p14:creationId xmlns:p14="http://schemas.microsoft.com/office/powerpoint/2010/main" val="325047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top panel on the left, the three fringes with the null phase curves determined geometrically for 3C286 are shown. Because 3C286 is a point source, its closure phase is expected to be zero. Indeed, we see that the fringes intersect in a grid of points, while the three null phase curves intersect at a single point, that is a triangle with all its vertices coincident, indicating the closure phase is necessarily zero. </a:t>
            </a:r>
          </a:p>
          <a:p>
            <a:endParaRPr lang="en-US" baseline="0" dirty="0"/>
          </a:p>
          <a:p>
            <a:r>
              <a:rPr lang="en-US" baseline="0" dirty="0"/>
              <a:t>Between calibrated and </a:t>
            </a:r>
            <a:r>
              <a:rPr lang="en-US" baseline="0" dirty="0" err="1"/>
              <a:t>uncalibrated</a:t>
            </a:r>
            <a:r>
              <a:rPr lang="en-US" baseline="0" dirty="0"/>
              <a:t> data, the three-fringe interference pattern appears shifted but there is no change in the grid structure. The measured closure phase in either case is consistent with zero using both image-plane methods as well as the well-known aperture-plane method of summing the three visibility phases.</a:t>
            </a:r>
          </a:p>
          <a:p>
            <a:endParaRPr lang="en-US" baseline="0" dirty="0"/>
          </a:p>
          <a:p>
            <a:r>
              <a:rPr lang="en-US" baseline="0" dirty="0"/>
              <a:t>On the right, we show the three-fringe interference pattern of Cygnus A data. Knowing that Cygnus A has a complex morphology, the three null phase curves enclose a clearly finite-sized triangle, indicating the closure phase is definitely non-zero. When a single antenna’s phase is corrupted, the interference pattern simply shifts along the null phase curve of the fringe that does not contain the corrupted antenna. But the triangle’s shape-orientation-size (or the SOS) characteristics are preserved precisely. The closure phase for Cygnus A is measured to be about 113 degrees from both the image-plane methods and is consistent with the standard aperture-plane method as well. </a:t>
            </a:r>
          </a:p>
          <a:p>
            <a:endParaRPr lang="en-US" baseline="0" dirty="0"/>
          </a:p>
          <a:p>
            <a:r>
              <a:rPr lang="en-US" baseline="0" dirty="0"/>
              <a:t>Thus, with these two examples, we have verified the key SOS conservation theorem which forms the basis for the invariance of closure phase to antenna-based phase corruptions as well as the geometrical methods to estimate closure phase in the image plane. </a:t>
            </a:r>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8</a:t>
            </a:fld>
            <a:endParaRPr lang="en-US"/>
          </a:p>
        </p:txBody>
      </p:sp>
    </p:spTree>
    <p:extLst>
      <p:ext uri="{BB962C8B-B14F-4D97-AF65-F5344CB8AC3E}">
        <p14:creationId xmlns:p14="http://schemas.microsoft.com/office/powerpoint/2010/main" val="181522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geometric ideas we have presented here can be readily applied to the field of optical interferometry, where</a:t>
            </a:r>
            <a:r>
              <a:rPr lang="en-US" baseline="0" dirty="0"/>
              <a:t> image-plane fringes are formed directly on a CCD, for example. The idea of optical </a:t>
            </a:r>
            <a:r>
              <a:rPr lang="en-US" baseline="0" dirty="0" err="1"/>
              <a:t>interferometric</a:t>
            </a:r>
            <a:r>
              <a:rPr lang="en-US" baseline="0" dirty="0"/>
              <a:t> imaging using aperture-masking can be used to further understand the reason for the translation of the image when antenna-based phase corruption occurs, while preserving all other image characteristics. </a:t>
            </a:r>
          </a:p>
          <a:p>
            <a:endParaRPr lang="en-US" baseline="0" dirty="0"/>
          </a:p>
          <a:p>
            <a:r>
              <a:rPr lang="en-US" baseline="0" dirty="0"/>
              <a:t>Consider small, unmasked apertures (shown by the red circles) on a large mirror (shown in blue) in the aperture plane as shown on one of the panels on the left. Now let’s pick any three of these small apertures as indicated by the numbers. </a:t>
            </a:r>
          </a:p>
          <a:p>
            <a:endParaRPr lang="en-US" baseline="0" dirty="0"/>
          </a:p>
          <a:p>
            <a:r>
              <a:rPr lang="en-US" baseline="0" dirty="0"/>
              <a:t>In the figure on the right, these three points shown by the black circles define a plane as shown by the dark gray region. When one of the aperture element’s phases is corrupted, this phase offset results in an additional path length to the focal/image plane as shown by the effective virtual displacement of that aperture element. Now, the three small apertures correspond to a TILTED plane (shown by the light gray region) which redirects the light in a different direction that then results in the entire interference pattern shifting to a new location in the image plane corresponding to the angle of the tilt. And THIS IS THE reason why the interference pattern is translated but the overall image characteristics remain unchanged.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442DC2A-D3FA-0440-ACBA-F233D7942037}" type="slidenum">
              <a:rPr lang="en-US" smtClean="0"/>
              <a:t>10</a:t>
            </a:fld>
            <a:endParaRPr lang="en-US"/>
          </a:p>
        </p:txBody>
      </p:sp>
    </p:spTree>
    <p:extLst>
      <p:ext uri="{BB962C8B-B14F-4D97-AF65-F5344CB8AC3E}">
        <p14:creationId xmlns:p14="http://schemas.microsoft.com/office/powerpoint/2010/main" val="1252462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256570-E855-4B43-BE2A-42B28CCC2787}" type="datetimeFigureOut">
              <a:rPr lang="en-US" smtClean="0"/>
              <a:t>3/2/21</a:t>
            </a:fld>
            <a:endParaRPr lang="en-US"/>
          </a:p>
        </p:txBody>
      </p:sp>
      <p:sp>
        <p:nvSpPr>
          <p:cNvPr id="5" name="Footer Placeholder 4"/>
          <p:cNvSpPr>
            <a:spLocks noGrp="1"/>
          </p:cNvSpPr>
          <p:nvPr>
            <p:ph type="ftr" sz="quarter" idx="11"/>
          </p:nvPr>
        </p:nvSpPr>
        <p:spPr>
          <a:xfrm>
            <a:off x="2808903" y="4841423"/>
            <a:ext cx="3578339" cy="273844"/>
          </a:xfrm>
        </p:spPr>
        <p:txBody>
          <a:bodyPr/>
          <a:lstStyle/>
          <a:p>
            <a:r>
              <a:rPr lang="en-US" dirty="0"/>
              <a:t>Copyright © 2020 AUI/NRAO. All Rights Reserved.</a:t>
            </a:r>
          </a:p>
          <a:p>
            <a:endParaRPr lang="en-US" dirty="0"/>
          </a:p>
          <a:p>
            <a:endParaRPr lang="en-US" dirty="0"/>
          </a:p>
        </p:txBody>
      </p:sp>
      <p:sp>
        <p:nvSpPr>
          <p:cNvPr id="6" name="Slide Number Placeholder 5"/>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10270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56570-E855-4B43-BE2A-42B28CCC2787}" type="datetimeFigureOut">
              <a:rPr lang="en-US" smtClean="0"/>
              <a:t>3/2/21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173762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56570-E855-4B43-BE2A-42B28CCC2787}" type="datetimeFigureOut">
              <a:rPr lang="en-US" smtClean="0"/>
              <a:t>3/2/21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349664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56570-E855-4B43-BE2A-42B28CCC2787}" type="datetimeFigureOut">
              <a:rPr lang="en-US" smtClean="0"/>
              <a:t>3/2/21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156941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256570-E855-4B43-BE2A-42B28CCC2787}" type="datetimeFigureOut">
              <a:rPr lang="en-US" smtClean="0"/>
              <a:t>3/2/21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7139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256570-E855-4B43-BE2A-42B28CCC2787}" type="datetimeFigureOut">
              <a:rPr lang="en-US" smtClean="0"/>
              <a:t>3/2/21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70879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256570-E855-4B43-BE2A-42B28CCC2787}" type="datetimeFigureOut">
              <a:rPr lang="en-US" smtClean="0"/>
              <a:t>3/2/21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38914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256570-E855-4B43-BE2A-42B28CCC2787}" type="datetimeFigureOut">
              <a:rPr lang="en-US" smtClean="0"/>
              <a:t>3/2/21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110024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56570-E855-4B43-BE2A-42B28CCC2787}" type="datetimeFigureOut">
              <a:rPr lang="en-US" smtClean="0"/>
              <a:t>3/2/21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149967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256570-E855-4B43-BE2A-42B28CCC2787}" type="datetimeFigureOut">
              <a:rPr lang="en-US" smtClean="0"/>
              <a:t>3/2/21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76427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256570-E855-4B43-BE2A-42B28CCC2787}" type="datetimeFigureOut">
              <a:rPr lang="en-US" smtClean="0"/>
              <a:t>3/2/21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9C976F-7003-1C44-A274-BBD4DA0F6B0C}" type="slidenum">
              <a:rPr lang="en-US" smtClean="0"/>
              <a:t>‹#›</a:t>
            </a:fld>
            <a:endParaRPr lang="en-US"/>
          </a:p>
        </p:txBody>
      </p:sp>
    </p:spTree>
    <p:extLst>
      <p:ext uri="{BB962C8B-B14F-4D97-AF65-F5344CB8AC3E}">
        <p14:creationId xmlns:p14="http://schemas.microsoft.com/office/powerpoint/2010/main" val="216223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256570-E855-4B43-BE2A-42B28CCC2787}" type="datetimeFigureOut">
              <a:rPr lang="en-US" smtClean="0"/>
              <a:t>3/2/21</a:t>
            </a:fld>
            <a:endParaRPr lang="en-US"/>
          </a:p>
        </p:txBody>
      </p:sp>
      <p:sp>
        <p:nvSpPr>
          <p:cNvPr id="5" name="Footer Placeholder 4"/>
          <p:cNvSpPr>
            <a:spLocks noGrp="1"/>
          </p:cNvSpPr>
          <p:nvPr>
            <p:ph type="ftr" sz="quarter" idx="3"/>
          </p:nvPr>
        </p:nvSpPr>
        <p:spPr>
          <a:xfrm>
            <a:off x="2808903" y="4767263"/>
            <a:ext cx="3578339"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2020 AUI/NRAO. All Rights Reserved.</a:t>
            </a:r>
          </a:p>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9C976F-7003-1C44-A274-BBD4DA0F6B0C}" type="slidenum">
              <a:rPr lang="en-US" smtClean="0"/>
              <a:t>‹#›</a:t>
            </a:fld>
            <a:endParaRPr lang="en-US"/>
          </a:p>
        </p:txBody>
      </p:sp>
    </p:spTree>
    <p:extLst>
      <p:ext uri="{BB962C8B-B14F-4D97-AF65-F5344CB8AC3E}">
        <p14:creationId xmlns:p14="http://schemas.microsoft.com/office/powerpoint/2010/main" val="3207451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emf"/><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15.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jpg"/><Relationship Id="rId1" Type="http://schemas.openxmlformats.org/officeDocument/2006/relationships/slideLayout" Target="../slideLayouts/slideLayout4.xml"/><Relationship Id="rId5" Type="http://schemas.openxmlformats.org/officeDocument/2006/relationships/image" Target="../media/image55.jpg"/><Relationship Id="rId4" Type="http://schemas.openxmlformats.org/officeDocument/2006/relationships/image" Target="../media/image54.jp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package" Target="../embeddings/Microsoft_Word_Document3.docx"/><Relationship Id="rId3" Type="http://schemas.openxmlformats.org/officeDocument/2006/relationships/notesSlide" Target="../notesSlides/notesSlide2.xml"/><Relationship Id="rId7" Type="http://schemas.openxmlformats.org/officeDocument/2006/relationships/package" Target="../embeddings/Microsoft_Word_Document.docx"/><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package" Target="../embeddings/Microsoft_Word_Document2.docx"/><Relationship Id="rId5" Type="http://schemas.openxmlformats.org/officeDocument/2006/relationships/image" Target="../media/image6.emf"/><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package" Target="../embeddings/Microsoft_Word_Document1.docx"/><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27.png"/><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0.emf"/><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265" y="215042"/>
            <a:ext cx="8505376" cy="1102519"/>
          </a:xfrm>
        </p:spPr>
        <p:txBody>
          <a:bodyPr>
            <a:noAutofit/>
          </a:bodyPr>
          <a:lstStyle/>
          <a:p>
            <a:r>
              <a:rPr lang="en-AU" sz="3200" dirty="0">
                <a:solidFill>
                  <a:srgbClr val="FF0000"/>
                </a:solidFill>
              </a:rPr>
              <a:t>Geometric Intuition and Image-plane Methods for Measuring Closure Phases in Interferometry</a:t>
            </a:r>
            <a:endParaRPr lang="en-US" sz="3200" dirty="0">
              <a:solidFill>
                <a:srgbClr val="FF0000"/>
              </a:solidFill>
            </a:endParaRPr>
          </a:p>
        </p:txBody>
      </p:sp>
      <p:sp>
        <p:nvSpPr>
          <p:cNvPr id="3" name="Subtitle 2"/>
          <p:cNvSpPr>
            <a:spLocks noGrp="1"/>
          </p:cNvSpPr>
          <p:nvPr>
            <p:ph type="subTitle" idx="1"/>
          </p:nvPr>
        </p:nvSpPr>
        <p:spPr>
          <a:xfrm>
            <a:off x="1371600" y="1760029"/>
            <a:ext cx="6400800" cy="1314450"/>
          </a:xfrm>
        </p:spPr>
        <p:txBody>
          <a:bodyPr>
            <a:normAutofit/>
          </a:bodyPr>
          <a:lstStyle/>
          <a:p>
            <a:r>
              <a:rPr lang="en-US" sz="2800" dirty="0"/>
              <a:t>Nithyanandan Thyagarajan (NRAO*)</a:t>
            </a:r>
          </a:p>
          <a:p>
            <a:r>
              <a:rPr lang="en-US" sz="2800" dirty="0"/>
              <a:t>Chris </a:t>
            </a:r>
            <a:r>
              <a:rPr lang="en-US" sz="2800" dirty="0" err="1"/>
              <a:t>Carilli</a:t>
            </a:r>
            <a:r>
              <a:rPr lang="en-US" sz="2800" dirty="0"/>
              <a:t> (NRAO)</a:t>
            </a:r>
          </a:p>
        </p:txBody>
      </p:sp>
      <p:sp>
        <p:nvSpPr>
          <p:cNvPr id="6" name="TextBox 5"/>
          <p:cNvSpPr txBox="1"/>
          <p:nvPr/>
        </p:nvSpPr>
        <p:spPr>
          <a:xfrm>
            <a:off x="2963730" y="2824731"/>
            <a:ext cx="2986330" cy="2185214"/>
          </a:xfrm>
          <a:prstGeom prst="rect">
            <a:avLst/>
          </a:prstGeom>
          <a:noFill/>
        </p:spPr>
        <p:txBody>
          <a:bodyPr wrap="none" rtlCol="0">
            <a:spAutoFit/>
          </a:bodyPr>
          <a:lstStyle/>
          <a:p>
            <a:pPr algn="ctr"/>
            <a:r>
              <a:rPr lang="en-US" sz="1600" b="1" dirty="0"/>
              <a:t>Acknowledgements:</a:t>
            </a:r>
          </a:p>
          <a:p>
            <a:pPr algn="ctr"/>
            <a:r>
              <a:rPr lang="en-US" sz="1200" dirty="0" err="1"/>
              <a:t>Rajaram</a:t>
            </a:r>
            <a:r>
              <a:rPr lang="en-US" sz="1200" dirty="0"/>
              <a:t> </a:t>
            </a:r>
            <a:r>
              <a:rPr lang="en-US" sz="1200" dirty="0" err="1"/>
              <a:t>Nityananda</a:t>
            </a:r>
            <a:r>
              <a:rPr lang="en-US" sz="1200" dirty="0"/>
              <a:t> (</a:t>
            </a:r>
            <a:r>
              <a:rPr lang="en-US" sz="1200" dirty="0" err="1"/>
              <a:t>Azim</a:t>
            </a:r>
            <a:r>
              <a:rPr lang="en-US" sz="1200" dirty="0"/>
              <a:t> </a:t>
            </a:r>
            <a:r>
              <a:rPr lang="en-US" sz="1200" dirty="0" err="1"/>
              <a:t>Premji</a:t>
            </a:r>
            <a:r>
              <a:rPr lang="en-US" sz="1200" dirty="0"/>
              <a:t> University)</a:t>
            </a:r>
          </a:p>
          <a:p>
            <a:pPr algn="ctr"/>
            <a:r>
              <a:rPr lang="en-US" sz="1200" dirty="0"/>
              <a:t>Arul </a:t>
            </a:r>
            <a:r>
              <a:rPr lang="en-US" sz="1200" dirty="0" err="1"/>
              <a:t>Lakshminarayanan</a:t>
            </a:r>
            <a:r>
              <a:rPr lang="en-US" sz="1200" dirty="0"/>
              <a:t> (IIT Madras)</a:t>
            </a:r>
          </a:p>
          <a:p>
            <a:pPr algn="ctr"/>
            <a:r>
              <a:rPr lang="en-US" sz="1200" dirty="0"/>
              <a:t>Jim Moran (</a:t>
            </a:r>
            <a:r>
              <a:rPr lang="en-US" sz="1200" dirty="0" err="1"/>
              <a:t>CfA</a:t>
            </a:r>
            <a:r>
              <a:rPr lang="en-US" sz="1200" dirty="0"/>
              <a:t>, Harvard)</a:t>
            </a:r>
          </a:p>
          <a:p>
            <a:pPr algn="ctr"/>
            <a:r>
              <a:rPr lang="en-US" sz="1200" dirty="0"/>
              <a:t>David </a:t>
            </a:r>
            <a:r>
              <a:rPr lang="en-US" sz="1200" dirty="0" err="1"/>
              <a:t>Buscher</a:t>
            </a:r>
            <a:r>
              <a:rPr lang="en-US" sz="1200" dirty="0"/>
              <a:t> (Cambridge)</a:t>
            </a:r>
          </a:p>
          <a:p>
            <a:pPr algn="ctr"/>
            <a:r>
              <a:rPr lang="en-US" sz="1200" dirty="0"/>
              <a:t>Rick </a:t>
            </a:r>
            <a:r>
              <a:rPr lang="en-US" sz="1200" dirty="0" err="1"/>
              <a:t>Perley</a:t>
            </a:r>
            <a:r>
              <a:rPr lang="en-US" sz="1200" dirty="0"/>
              <a:t> (NRAO)</a:t>
            </a:r>
          </a:p>
          <a:p>
            <a:pPr algn="ctr"/>
            <a:r>
              <a:rPr lang="en-US" sz="1200" dirty="0"/>
              <a:t>Craig Walker (NRAO)</a:t>
            </a:r>
          </a:p>
          <a:p>
            <a:pPr algn="ctr"/>
            <a:r>
              <a:rPr lang="en-US" sz="1200" dirty="0"/>
              <a:t>Sanjay </a:t>
            </a:r>
            <a:r>
              <a:rPr lang="en-US" sz="1200" dirty="0" err="1"/>
              <a:t>Bhatnagar</a:t>
            </a:r>
            <a:r>
              <a:rPr lang="en-US" sz="1200" dirty="0"/>
              <a:t> (NRAO)</a:t>
            </a:r>
          </a:p>
          <a:p>
            <a:pPr algn="ctr"/>
            <a:r>
              <a:rPr lang="en-US" sz="1200" dirty="0"/>
              <a:t>Michael </a:t>
            </a:r>
            <a:r>
              <a:rPr lang="en-US" sz="1200" dirty="0" err="1"/>
              <a:t>Carilli</a:t>
            </a:r>
            <a:endParaRPr lang="en-US" sz="1200" dirty="0"/>
          </a:p>
          <a:p>
            <a:pPr algn="ctr"/>
            <a:r>
              <a:rPr lang="en-US" sz="1200" dirty="0"/>
              <a:t>Kumar </a:t>
            </a:r>
            <a:r>
              <a:rPr lang="en-US" sz="1200" dirty="0" err="1"/>
              <a:t>Golap</a:t>
            </a:r>
            <a:r>
              <a:rPr lang="en-US" sz="1200" dirty="0"/>
              <a:t> (NRAO)</a:t>
            </a:r>
          </a:p>
          <a:p>
            <a:pPr algn="ctr"/>
            <a:endParaRPr lang="en-US" sz="1200" dirty="0"/>
          </a:p>
        </p:txBody>
      </p:sp>
      <p:sp>
        <p:nvSpPr>
          <p:cNvPr id="14" name="TextBox 13"/>
          <p:cNvSpPr txBox="1"/>
          <p:nvPr/>
        </p:nvSpPr>
        <p:spPr>
          <a:xfrm>
            <a:off x="2957401" y="1483030"/>
            <a:ext cx="3061205" cy="276999"/>
          </a:xfrm>
          <a:prstGeom prst="rect">
            <a:avLst/>
          </a:prstGeom>
          <a:noFill/>
        </p:spPr>
        <p:txBody>
          <a:bodyPr wrap="none" rtlCol="0">
            <a:spAutoFit/>
          </a:bodyPr>
          <a:lstStyle/>
          <a:p>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7" name="TextBox 6">
            <a:extLst>
              <a:ext uri="{FF2B5EF4-FFF2-40B4-BE49-F238E27FC236}">
                <a16:creationId xmlns:a16="http://schemas.microsoft.com/office/drawing/2014/main" id="{F81F399F-F3B8-2249-9911-C97C3114AF0D}"/>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3433676468"/>
      </p:ext>
    </p:extLst>
  </p:cSld>
  <p:clrMapOvr>
    <a:masterClrMapping/>
  </p:clrMapOvr>
  <p:extLst>
    <p:ext uri="{E180D4A7-C9FB-4DFB-919C-405C955672EB}">
      <p14:showEvtLst xmlns:p14="http://schemas.microsoft.com/office/powerpoint/2010/main">
        <p14:playEvt time="0" objId="12"/>
        <p14:pauseEvt time="31951" objId="12"/>
        <p14:stopEvt time="31951"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BC0CE-C11A-7640-8DAE-E209786D3E8F}"/>
              </a:ext>
            </a:extLst>
          </p:cNvPr>
          <p:cNvSpPr/>
          <p:nvPr/>
        </p:nvSpPr>
        <p:spPr>
          <a:xfrm>
            <a:off x="1297163" y="663211"/>
            <a:ext cx="1385494" cy="2843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7A182B-171D-A84F-BDF4-EFB21F9362EE}"/>
              </a:ext>
            </a:extLst>
          </p:cNvPr>
          <p:cNvPicPr>
            <a:picLocks noChangeAspect="1"/>
          </p:cNvPicPr>
          <p:nvPr/>
        </p:nvPicPr>
        <p:blipFill>
          <a:blip r:embed="rId3"/>
          <a:stretch>
            <a:fillRect/>
          </a:stretch>
        </p:blipFill>
        <p:spPr>
          <a:xfrm>
            <a:off x="641241" y="3488358"/>
            <a:ext cx="1057459" cy="1020784"/>
          </a:xfrm>
          <a:prstGeom prst="rect">
            <a:avLst/>
          </a:prstGeom>
        </p:spPr>
      </p:pic>
      <p:sp>
        <p:nvSpPr>
          <p:cNvPr id="7" name="TextBox 6">
            <a:extLst>
              <a:ext uri="{FF2B5EF4-FFF2-40B4-BE49-F238E27FC236}">
                <a16:creationId xmlns:a16="http://schemas.microsoft.com/office/drawing/2014/main" id="{85255631-F231-6B41-8390-616C4EFA39A8}"/>
              </a:ext>
            </a:extLst>
          </p:cNvPr>
          <p:cNvSpPr txBox="1"/>
          <p:nvPr/>
        </p:nvSpPr>
        <p:spPr>
          <a:xfrm>
            <a:off x="2847109" y="3595306"/>
            <a:ext cx="6153138" cy="1107996"/>
          </a:xfrm>
          <a:prstGeom prst="rect">
            <a:avLst/>
          </a:prstGeom>
          <a:noFill/>
        </p:spPr>
        <p:txBody>
          <a:bodyPr wrap="square" lIns="68580" tIns="34290" rIns="68580" bIns="34290" rtlCol="0">
            <a:spAutoFit/>
          </a:bodyPr>
          <a:lstStyle/>
          <a:p>
            <a:pPr marL="214313" indent="-214313">
              <a:spcBef>
                <a:spcPts val="450"/>
              </a:spcBef>
              <a:buFont typeface="Arial" panose="020B0604020202020204" pitchFamily="34" charset="0"/>
              <a:buChar char="•"/>
            </a:pPr>
            <a:r>
              <a:rPr lang="en-US" sz="1500" dirty="0"/>
              <a:t>Three points define a plane</a:t>
            </a:r>
          </a:p>
          <a:p>
            <a:pPr marL="214313" indent="-214313">
              <a:spcBef>
                <a:spcPts val="450"/>
              </a:spcBef>
              <a:buFont typeface="Arial" panose="020B0604020202020204" pitchFamily="34" charset="0"/>
              <a:buChar char="•"/>
            </a:pPr>
            <a:r>
              <a:rPr lang="en-US" sz="1500" dirty="0"/>
              <a:t>Phase corruption of one element =&gt; change optical path-length to focus</a:t>
            </a:r>
          </a:p>
          <a:p>
            <a:pPr marL="214313" indent="-214313">
              <a:spcBef>
                <a:spcPts val="450"/>
              </a:spcBef>
              <a:buFont typeface="Arial" panose="020B0604020202020204" pitchFamily="34" charset="0"/>
              <a:buChar char="•"/>
            </a:pPr>
            <a:r>
              <a:rPr lang="en-US" sz="1500" dirty="0"/>
              <a:t>Corresponds to a ‘tilt’ of the triad in aperture plane, leading so a shift of the fringe pattern in the image plan</a:t>
            </a:r>
          </a:p>
        </p:txBody>
      </p:sp>
      <p:sp>
        <p:nvSpPr>
          <p:cNvPr id="8" name="TextBox 7">
            <a:extLst>
              <a:ext uri="{FF2B5EF4-FFF2-40B4-BE49-F238E27FC236}">
                <a16:creationId xmlns:a16="http://schemas.microsoft.com/office/drawing/2014/main" id="{A97067AD-B5E3-E147-890C-58CB2F2F4FC3}"/>
              </a:ext>
            </a:extLst>
          </p:cNvPr>
          <p:cNvSpPr txBox="1"/>
          <p:nvPr/>
        </p:nvSpPr>
        <p:spPr>
          <a:xfrm>
            <a:off x="374214" y="1895"/>
            <a:ext cx="8323294" cy="561692"/>
          </a:xfrm>
          <a:prstGeom prst="rect">
            <a:avLst/>
          </a:prstGeom>
          <a:noFill/>
        </p:spPr>
        <p:txBody>
          <a:bodyPr wrap="square" lIns="68580" tIns="34290" rIns="68580" bIns="34290" rtlCol="0">
            <a:spAutoFit/>
          </a:bodyPr>
          <a:lstStyle/>
          <a:p>
            <a:pPr algn="ctr"/>
            <a:r>
              <a:rPr lang="en-US" sz="3200" b="1" dirty="0">
                <a:solidFill>
                  <a:srgbClr val="FF0000"/>
                </a:solidFill>
              </a:rPr>
              <a:t>Aperture Masking in Optical Interferometry</a:t>
            </a:r>
          </a:p>
        </p:txBody>
      </p:sp>
      <p:pic>
        <p:nvPicPr>
          <p:cNvPr id="4" name="Picture 3">
            <a:extLst>
              <a:ext uri="{FF2B5EF4-FFF2-40B4-BE49-F238E27FC236}">
                <a16:creationId xmlns:a16="http://schemas.microsoft.com/office/drawing/2014/main" id="{3788F58C-6009-8946-8FAD-469E622D7FB2}"/>
              </a:ext>
            </a:extLst>
          </p:cNvPr>
          <p:cNvPicPr>
            <a:picLocks noChangeAspect="1"/>
          </p:cNvPicPr>
          <p:nvPr/>
        </p:nvPicPr>
        <p:blipFill>
          <a:blip r:embed="rId4"/>
          <a:stretch>
            <a:fillRect/>
          </a:stretch>
        </p:blipFill>
        <p:spPr>
          <a:xfrm>
            <a:off x="2325973" y="1420280"/>
            <a:ext cx="1482817" cy="1459739"/>
          </a:xfrm>
          <a:prstGeom prst="rect">
            <a:avLst/>
          </a:prstGeom>
        </p:spPr>
      </p:pic>
      <p:pic>
        <p:nvPicPr>
          <p:cNvPr id="5" name="Picture 4">
            <a:extLst>
              <a:ext uri="{FF2B5EF4-FFF2-40B4-BE49-F238E27FC236}">
                <a16:creationId xmlns:a16="http://schemas.microsoft.com/office/drawing/2014/main" id="{701FB580-4CD8-1C46-B787-355EC1F485AC}"/>
              </a:ext>
            </a:extLst>
          </p:cNvPr>
          <p:cNvPicPr>
            <a:picLocks noChangeAspect="1"/>
          </p:cNvPicPr>
          <p:nvPr/>
        </p:nvPicPr>
        <p:blipFill>
          <a:blip r:embed="rId5"/>
          <a:stretch>
            <a:fillRect/>
          </a:stretch>
        </p:blipFill>
        <p:spPr>
          <a:xfrm>
            <a:off x="5036049" y="676977"/>
            <a:ext cx="3236992" cy="2701989"/>
          </a:xfrm>
          <a:prstGeom prst="rect">
            <a:avLst/>
          </a:prstGeom>
        </p:spPr>
      </p:pic>
      <p:pic>
        <p:nvPicPr>
          <p:cNvPr id="12" name="Picture 11">
            <a:extLst>
              <a:ext uri="{FF2B5EF4-FFF2-40B4-BE49-F238E27FC236}">
                <a16:creationId xmlns:a16="http://schemas.microsoft.com/office/drawing/2014/main" id="{F34F82FA-3ED5-324B-ABD5-4615D8548380}"/>
              </a:ext>
            </a:extLst>
          </p:cNvPr>
          <p:cNvPicPr>
            <a:picLocks noChangeAspect="1"/>
          </p:cNvPicPr>
          <p:nvPr/>
        </p:nvPicPr>
        <p:blipFill rotWithShape="1">
          <a:blip r:embed="rId6"/>
          <a:srcRect r="38088"/>
          <a:stretch/>
        </p:blipFill>
        <p:spPr>
          <a:xfrm>
            <a:off x="444034" y="861730"/>
            <a:ext cx="1687818" cy="2528670"/>
          </a:xfrm>
          <a:prstGeom prst="rect">
            <a:avLst/>
          </a:prstGeom>
        </p:spPr>
      </p:pic>
      <p:sp>
        <p:nvSpPr>
          <p:cNvPr id="13" name="TextBox 12"/>
          <p:cNvSpPr txBox="1"/>
          <p:nvPr/>
        </p:nvSpPr>
        <p:spPr>
          <a:xfrm>
            <a:off x="5647139" y="3020859"/>
            <a:ext cx="3197778" cy="276999"/>
          </a:xfrm>
          <a:prstGeom prst="rect">
            <a:avLst/>
          </a:prstGeom>
          <a:noFill/>
        </p:spPr>
        <p:txBody>
          <a:bodyPr wrap="square" rtlCol="0">
            <a:spAutoFit/>
          </a:bodyPr>
          <a:lstStyle/>
          <a:p>
            <a:pPr algn="ctr"/>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14" name="Donut 13"/>
          <p:cNvSpPr/>
          <p:nvPr/>
        </p:nvSpPr>
        <p:spPr>
          <a:xfrm>
            <a:off x="5036077" y="1420280"/>
            <a:ext cx="1407108"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6595244" y="1068345"/>
            <a:ext cx="606890"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6E296983-C9BC-504A-BC90-0888CBFD2D62}"/>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1349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extLst>
    <p:ext uri="{E180D4A7-C9FB-4DFB-919C-405C955672EB}">
      <p14:showEvtLst xmlns:p14="http://schemas.microsoft.com/office/powerpoint/2010/main">
        <p14:playEvt time="0" objId="2"/>
        <p14:stopEvt time="79064"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199320-D672-C94B-BA26-CAC985D100DC}"/>
              </a:ext>
            </a:extLst>
          </p:cNvPr>
          <p:cNvPicPr>
            <a:picLocks noGrp="1" noChangeAspect="1"/>
          </p:cNvPicPr>
          <p:nvPr>
            <p:ph idx="1"/>
          </p:nvPr>
        </p:nvPicPr>
        <p:blipFill>
          <a:blip r:embed="rId2"/>
          <a:stretch>
            <a:fillRect/>
          </a:stretch>
        </p:blipFill>
        <p:spPr>
          <a:xfrm>
            <a:off x="788348" y="1473200"/>
            <a:ext cx="5854700" cy="2197100"/>
          </a:xfrm>
        </p:spPr>
      </p:pic>
      <p:sp>
        <p:nvSpPr>
          <p:cNvPr id="4" name="Title 3">
            <a:extLst>
              <a:ext uri="{FF2B5EF4-FFF2-40B4-BE49-F238E27FC236}">
                <a16:creationId xmlns:a16="http://schemas.microsoft.com/office/drawing/2014/main" id="{42B06239-FB0A-454B-A7A3-F69E7C9C7BDD}"/>
              </a:ext>
            </a:extLst>
          </p:cNvPr>
          <p:cNvSpPr txBox="1">
            <a:spLocks noGrp="1"/>
          </p:cNvSpPr>
          <p:nvPr>
            <p:ph type="title"/>
          </p:nvPr>
        </p:nvSpPr>
        <p:spPr>
          <a:xfrm>
            <a:off x="457200" y="233761"/>
            <a:ext cx="8229600" cy="561692"/>
          </a:xfrm>
          <a:prstGeom prst="rect">
            <a:avLst/>
          </a:prstGeom>
          <a:noFill/>
        </p:spPr>
        <p:txBody>
          <a:bodyPr wrap="square" lIns="68580" tIns="34290" rIns="68580" bIns="34290" rtlCol="0">
            <a:spAutoFit/>
          </a:bodyPr>
          <a:lstStyle/>
          <a:p>
            <a:pPr algn="ctr"/>
            <a:r>
              <a:rPr lang="en-US" sz="3200" b="1" dirty="0">
                <a:solidFill>
                  <a:srgbClr val="FF0000"/>
                </a:solidFill>
              </a:rPr>
              <a:t>Effect of baseline-dependent phase error</a:t>
            </a:r>
          </a:p>
        </p:txBody>
      </p:sp>
      <p:cxnSp>
        <p:nvCxnSpPr>
          <p:cNvPr id="7" name="Straight Arrow Connector 6">
            <a:extLst>
              <a:ext uri="{FF2B5EF4-FFF2-40B4-BE49-F238E27FC236}">
                <a16:creationId xmlns:a16="http://schemas.microsoft.com/office/drawing/2014/main" id="{3B10D606-7408-6043-8306-B2283E93E5D7}"/>
              </a:ext>
            </a:extLst>
          </p:cNvPr>
          <p:cNvCxnSpPr>
            <a:cxnSpLocks/>
          </p:cNvCxnSpPr>
          <p:nvPr/>
        </p:nvCxnSpPr>
        <p:spPr>
          <a:xfrm flipH="1" flipV="1">
            <a:off x="5930867" y="1903647"/>
            <a:ext cx="817066" cy="1731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BF282B-160B-E041-A129-58F73CC896F9}"/>
              </a:ext>
            </a:extLst>
          </p:cNvPr>
          <p:cNvCxnSpPr>
            <a:cxnSpLocks/>
          </p:cNvCxnSpPr>
          <p:nvPr/>
        </p:nvCxnSpPr>
        <p:spPr>
          <a:xfrm>
            <a:off x="5808133" y="1111561"/>
            <a:ext cx="0" cy="7196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AE2370E-622F-6640-80A9-7FA6EDB69278}"/>
              </a:ext>
            </a:extLst>
          </p:cNvPr>
          <p:cNvSpPr txBox="1"/>
          <p:nvPr/>
        </p:nvSpPr>
        <p:spPr>
          <a:xfrm>
            <a:off x="6747933" y="1903647"/>
            <a:ext cx="1591733" cy="523220"/>
          </a:xfrm>
          <a:prstGeom prst="rect">
            <a:avLst/>
          </a:prstGeom>
          <a:noFill/>
        </p:spPr>
        <p:txBody>
          <a:bodyPr wrap="square" rtlCol="0">
            <a:spAutoFit/>
          </a:bodyPr>
          <a:lstStyle/>
          <a:p>
            <a:pPr algn="ctr"/>
            <a:r>
              <a:rPr lang="en-US" sz="1400" dirty="0">
                <a:solidFill>
                  <a:srgbClr val="000000"/>
                </a:solidFill>
              </a:rPr>
              <a:t>Original fringe NPC</a:t>
            </a:r>
          </a:p>
          <a:p>
            <a:pPr algn="ctr"/>
            <a:r>
              <a:rPr lang="en-US" sz="1400" dirty="0">
                <a:solidFill>
                  <a:srgbClr val="000000"/>
                </a:solidFill>
              </a:rPr>
              <a:t>(calibrated)</a:t>
            </a:r>
          </a:p>
        </p:txBody>
      </p:sp>
      <p:sp>
        <p:nvSpPr>
          <p:cNvPr id="15" name="TextBox 14">
            <a:extLst>
              <a:ext uri="{FF2B5EF4-FFF2-40B4-BE49-F238E27FC236}">
                <a16:creationId xmlns:a16="http://schemas.microsoft.com/office/drawing/2014/main" id="{7D25B908-D1EE-B04C-B41F-B850EAEB161B}"/>
              </a:ext>
            </a:extLst>
          </p:cNvPr>
          <p:cNvSpPr txBox="1"/>
          <p:nvPr/>
        </p:nvSpPr>
        <p:spPr>
          <a:xfrm>
            <a:off x="5808133" y="903594"/>
            <a:ext cx="2692515" cy="523220"/>
          </a:xfrm>
          <a:prstGeom prst="rect">
            <a:avLst/>
          </a:prstGeom>
          <a:noFill/>
        </p:spPr>
        <p:txBody>
          <a:bodyPr wrap="square" rtlCol="0">
            <a:spAutoFit/>
          </a:bodyPr>
          <a:lstStyle/>
          <a:p>
            <a:pPr algn="ctr"/>
            <a:r>
              <a:rPr lang="en-US" sz="1400" dirty="0">
                <a:solidFill>
                  <a:srgbClr val="000000"/>
                </a:solidFill>
              </a:rPr>
              <a:t>Displaced fringe NPC</a:t>
            </a:r>
          </a:p>
          <a:p>
            <a:pPr algn="ctr"/>
            <a:r>
              <a:rPr lang="en-US" sz="1400" dirty="0">
                <a:solidFill>
                  <a:srgbClr val="000000"/>
                </a:solidFill>
              </a:rPr>
              <a:t>(baseline-based phase error = 80</a:t>
            </a:r>
            <a:r>
              <a:rPr lang="en-US" sz="1400" baseline="30000" dirty="0"/>
              <a:t>o</a:t>
            </a:r>
            <a:r>
              <a:rPr lang="en-US" sz="1400" dirty="0">
                <a:solidFill>
                  <a:srgbClr val="000000"/>
                </a:solidFill>
              </a:rPr>
              <a:t>)</a:t>
            </a:r>
          </a:p>
        </p:txBody>
      </p:sp>
      <p:sp>
        <p:nvSpPr>
          <p:cNvPr id="16" name="TextBox 15">
            <a:extLst>
              <a:ext uri="{FF2B5EF4-FFF2-40B4-BE49-F238E27FC236}">
                <a16:creationId xmlns:a16="http://schemas.microsoft.com/office/drawing/2014/main" id="{EA11A5C1-A73B-544E-94B7-BC6B296AEAD1}"/>
              </a:ext>
            </a:extLst>
          </p:cNvPr>
          <p:cNvSpPr txBox="1"/>
          <p:nvPr/>
        </p:nvSpPr>
        <p:spPr>
          <a:xfrm>
            <a:off x="1439336" y="3592593"/>
            <a:ext cx="2958069" cy="1202291"/>
          </a:xfrm>
          <a:prstGeom prst="rect">
            <a:avLst/>
          </a:prstGeom>
          <a:noFill/>
        </p:spPr>
        <p:txBody>
          <a:bodyPr wrap="square" rtlCol="0">
            <a:spAutoFit/>
          </a:bodyPr>
          <a:lstStyle/>
          <a:p>
            <a:pPr algn="ctr">
              <a:spcBef>
                <a:spcPts val="600"/>
              </a:spcBef>
            </a:pPr>
            <a:r>
              <a:rPr lang="en-US" sz="1400" dirty="0">
                <a:solidFill>
                  <a:srgbClr val="FF0000"/>
                </a:solidFill>
              </a:rPr>
              <a:t>Antenna-based phase errors </a:t>
            </a:r>
          </a:p>
          <a:p>
            <a:pPr marL="285750" indent="-285750">
              <a:spcBef>
                <a:spcPts val="600"/>
              </a:spcBef>
              <a:buFont typeface="Arial" panose="020B0604020202020204" pitchFamily="34" charset="0"/>
              <a:buChar char="•"/>
            </a:pPr>
            <a:r>
              <a:rPr lang="en-US" sz="1400" dirty="0"/>
              <a:t>constrained translation of fringes </a:t>
            </a:r>
          </a:p>
          <a:p>
            <a:pPr marL="285750" indent="-285750">
              <a:spcBef>
                <a:spcPts val="600"/>
              </a:spcBef>
              <a:buFont typeface="Arial" panose="020B0604020202020204" pitchFamily="34" charset="0"/>
              <a:buChar char="•"/>
            </a:pPr>
            <a:r>
              <a:rPr lang="en-US" sz="1400" dirty="0"/>
              <a:t>SOS conservation </a:t>
            </a:r>
          </a:p>
          <a:p>
            <a:pPr marL="285750" indent="-285750">
              <a:spcBef>
                <a:spcPts val="600"/>
              </a:spcBef>
              <a:buFont typeface="Arial" panose="020B0604020202020204" pitchFamily="34" charset="0"/>
              <a:buChar char="•"/>
            </a:pPr>
            <a:r>
              <a:rPr lang="en-US" sz="1400" dirty="0"/>
              <a:t>Closure phases preserved</a:t>
            </a:r>
          </a:p>
        </p:txBody>
      </p:sp>
      <p:sp>
        <p:nvSpPr>
          <p:cNvPr id="17" name="TextBox 16">
            <a:extLst>
              <a:ext uri="{FF2B5EF4-FFF2-40B4-BE49-F238E27FC236}">
                <a16:creationId xmlns:a16="http://schemas.microsoft.com/office/drawing/2014/main" id="{ECFDE73B-F1F0-8A4E-8DC5-552AEF88B7FF}"/>
              </a:ext>
            </a:extLst>
          </p:cNvPr>
          <p:cNvSpPr txBox="1"/>
          <p:nvPr/>
        </p:nvSpPr>
        <p:spPr>
          <a:xfrm>
            <a:off x="3195138" y="836139"/>
            <a:ext cx="2193229" cy="461665"/>
          </a:xfrm>
          <a:prstGeom prst="rect">
            <a:avLst/>
          </a:prstGeom>
          <a:noFill/>
        </p:spPr>
        <p:txBody>
          <a:bodyPr wrap="none" rtlCol="0">
            <a:spAutoFit/>
          </a:bodyPr>
          <a:lstStyle/>
          <a:p>
            <a:r>
              <a:rPr lang="en-US" sz="2400" b="1" dirty="0"/>
              <a:t>3C 286 example</a:t>
            </a:r>
          </a:p>
        </p:txBody>
      </p:sp>
      <p:sp>
        <p:nvSpPr>
          <p:cNvPr id="18" name="TextBox 17">
            <a:extLst>
              <a:ext uri="{FF2B5EF4-FFF2-40B4-BE49-F238E27FC236}">
                <a16:creationId xmlns:a16="http://schemas.microsoft.com/office/drawing/2014/main" id="{62EAC20E-20A3-2448-A5DA-2932A5F7E961}"/>
              </a:ext>
            </a:extLst>
          </p:cNvPr>
          <p:cNvSpPr txBox="1"/>
          <p:nvPr/>
        </p:nvSpPr>
        <p:spPr>
          <a:xfrm>
            <a:off x="4961463" y="3609346"/>
            <a:ext cx="3183467" cy="954107"/>
          </a:xfrm>
          <a:prstGeom prst="rect">
            <a:avLst/>
          </a:prstGeom>
          <a:noFill/>
        </p:spPr>
        <p:txBody>
          <a:bodyPr wrap="square" rtlCol="0">
            <a:spAutoFit/>
          </a:bodyPr>
          <a:lstStyle/>
          <a:p>
            <a:pPr algn="ctr"/>
            <a:r>
              <a:rPr lang="en-US" sz="1400" dirty="0">
                <a:solidFill>
                  <a:srgbClr val="FF0000"/>
                </a:solidFill>
              </a:rPr>
              <a:t>Baseline-based phase errors </a:t>
            </a:r>
          </a:p>
          <a:p>
            <a:pPr marL="285750" indent="-285750">
              <a:buFont typeface="Arial" panose="020B0604020202020204" pitchFamily="34" charset="0"/>
              <a:buChar char="•"/>
            </a:pPr>
            <a:r>
              <a:rPr lang="en-US" sz="1400" dirty="0"/>
              <a:t>unconstrained translation of fringes </a:t>
            </a:r>
          </a:p>
          <a:p>
            <a:pPr marL="285750" indent="-285750">
              <a:buFont typeface="Arial" panose="020B0604020202020204" pitchFamily="34" charset="0"/>
              <a:buChar char="•"/>
            </a:pPr>
            <a:r>
              <a:rPr lang="en-US" sz="1400" dirty="0"/>
              <a:t>SOS not conserved </a:t>
            </a:r>
          </a:p>
          <a:p>
            <a:pPr marL="285750" indent="-285750">
              <a:buFont typeface="Arial" panose="020B0604020202020204" pitchFamily="34" charset="0"/>
              <a:buChar char="•"/>
            </a:pPr>
            <a:r>
              <a:rPr lang="en-US" sz="1400" dirty="0"/>
              <a:t>closure phases not  preserved</a:t>
            </a:r>
          </a:p>
        </p:txBody>
      </p:sp>
      <p:sp>
        <p:nvSpPr>
          <p:cNvPr id="19" name="TextBox 18">
            <a:extLst>
              <a:ext uri="{FF2B5EF4-FFF2-40B4-BE49-F238E27FC236}">
                <a16:creationId xmlns:a16="http://schemas.microsoft.com/office/drawing/2014/main" id="{62D7BDA0-0F05-A240-83A4-6A3F0C909202}"/>
              </a:ext>
            </a:extLst>
          </p:cNvPr>
          <p:cNvSpPr txBox="1"/>
          <p:nvPr/>
        </p:nvSpPr>
        <p:spPr>
          <a:xfrm>
            <a:off x="6747933" y="4802017"/>
            <a:ext cx="2262158" cy="215444"/>
          </a:xfrm>
          <a:prstGeom prst="rect">
            <a:avLst/>
          </a:prstGeom>
          <a:noFill/>
        </p:spPr>
        <p:txBody>
          <a:bodyPr wrap="none" rtlCol="0">
            <a:spAutoFit/>
          </a:bodyPr>
          <a:lstStyle/>
          <a:p>
            <a:r>
              <a:rPr lang="en-US" sz="800" dirty="0"/>
              <a:t>Copyright © 2020 AUI/NRAO. All Rights Reserved.</a:t>
            </a:r>
          </a:p>
        </p:txBody>
      </p:sp>
      <p:sp>
        <p:nvSpPr>
          <p:cNvPr id="20" name="Donut 20">
            <a:extLst>
              <a:ext uri="{FF2B5EF4-FFF2-40B4-BE49-F238E27FC236}">
                <a16:creationId xmlns:a16="http://schemas.microsoft.com/office/drawing/2014/main" id="{5D626155-5633-014A-9800-EACE3298EDC0}"/>
              </a:ext>
            </a:extLst>
          </p:cNvPr>
          <p:cNvSpPr/>
          <p:nvPr/>
        </p:nvSpPr>
        <p:spPr>
          <a:xfrm>
            <a:off x="2260123" y="2225389"/>
            <a:ext cx="434033" cy="485239"/>
          </a:xfrm>
          <a:prstGeom prst="donut">
            <a:avLst>
              <a:gd name="adj" fmla="val 1873"/>
            </a:avLst>
          </a:prstGeom>
          <a:solidFill>
            <a:srgbClr val="FF000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Donut 20">
            <a:extLst>
              <a:ext uri="{FF2B5EF4-FFF2-40B4-BE49-F238E27FC236}">
                <a16:creationId xmlns:a16="http://schemas.microsoft.com/office/drawing/2014/main" id="{BA75A246-CD65-DB43-814E-BC28737B808E}"/>
              </a:ext>
            </a:extLst>
          </p:cNvPr>
          <p:cNvSpPr/>
          <p:nvPr/>
        </p:nvSpPr>
        <p:spPr>
          <a:xfrm>
            <a:off x="3817991" y="2086511"/>
            <a:ext cx="434033" cy="485239"/>
          </a:xfrm>
          <a:prstGeom prst="donut">
            <a:avLst>
              <a:gd name="adj" fmla="val 1873"/>
            </a:avLst>
          </a:prstGeom>
          <a:solidFill>
            <a:srgbClr val="FF000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0">
            <a:extLst>
              <a:ext uri="{FF2B5EF4-FFF2-40B4-BE49-F238E27FC236}">
                <a16:creationId xmlns:a16="http://schemas.microsoft.com/office/drawing/2014/main" id="{E8514A30-A979-E242-BBA2-C8E52816D912}"/>
              </a:ext>
            </a:extLst>
          </p:cNvPr>
          <p:cNvSpPr/>
          <p:nvPr/>
        </p:nvSpPr>
        <p:spPr>
          <a:xfrm>
            <a:off x="5430702" y="2155455"/>
            <a:ext cx="434033"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E05DB3C7-176D-2B49-BF57-EE28070BCF2E}"/>
              </a:ext>
            </a:extLst>
          </p:cNvPr>
          <p:cNvSpPr txBox="1"/>
          <p:nvPr/>
        </p:nvSpPr>
        <p:spPr>
          <a:xfrm>
            <a:off x="6540435" y="2835907"/>
            <a:ext cx="2006728" cy="461665"/>
          </a:xfrm>
          <a:prstGeom prst="rect">
            <a:avLst/>
          </a:prstGeom>
          <a:noFill/>
        </p:spPr>
        <p:txBody>
          <a:bodyPr wrap="square" rtlCol="0">
            <a:spAutoFit/>
          </a:bodyPr>
          <a:lstStyle/>
          <a:p>
            <a:pPr algn="ctr"/>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Tree>
    <p:extLst>
      <p:ext uri="{BB962C8B-B14F-4D97-AF65-F5344CB8AC3E}">
        <p14:creationId xmlns:p14="http://schemas.microsoft.com/office/powerpoint/2010/main" val="93009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21"/>
            <a:ext cx="8229600" cy="857250"/>
          </a:xfrm>
        </p:spPr>
        <p:txBody>
          <a:bodyPr>
            <a:normAutofit/>
          </a:bodyPr>
          <a:lstStyle/>
          <a:p>
            <a:r>
              <a:rPr lang="en-US" sz="3600" dirty="0">
                <a:solidFill>
                  <a:srgbClr val="FF0000"/>
                </a:solidFill>
              </a:rPr>
              <a:t>Closure Phase generalized to N-polygons</a:t>
            </a:r>
          </a:p>
        </p:txBody>
      </p:sp>
      <p:pic>
        <p:nvPicPr>
          <p:cNvPr id="5" name="Content Placeholder 4"/>
          <p:cNvPicPr>
            <a:picLocks noGrp="1" noChangeAspect="1"/>
          </p:cNvPicPr>
          <p:nvPr>
            <p:ph sz="half" idx="1"/>
          </p:nvPr>
        </p:nvPicPr>
        <p:blipFill>
          <a:blip r:embed="rId2"/>
          <a:srcRect l="869" r="869"/>
          <a:stretch>
            <a:fillRect/>
          </a:stretch>
        </p:blipFill>
        <p:spPr>
          <a:xfrm>
            <a:off x="457200" y="1200151"/>
            <a:ext cx="2675467" cy="2248749"/>
          </a:xfrm>
        </p:spPr>
      </p:pic>
      <p:sp>
        <p:nvSpPr>
          <p:cNvPr id="4" name="Content Placeholder 3"/>
          <p:cNvSpPr>
            <a:spLocks noGrp="1"/>
          </p:cNvSpPr>
          <p:nvPr>
            <p:ph sz="half" idx="2"/>
          </p:nvPr>
        </p:nvSpPr>
        <p:spPr/>
        <p:txBody>
          <a:bodyPr/>
          <a:lstStyle/>
          <a:p>
            <a:pPr marL="0" indent="0">
              <a:buNone/>
            </a:pPr>
            <a:r>
              <a:rPr lang="en-US" dirty="0"/>
              <a:t> </a:t>
            </a:r>
          </a:p>
        </p:txBody>
      </p:sp>
      <p:pic>
        <p:nvPicPr>
          <p:cNvPr id="6" name="Picture 5"/>
          <p:cNvPicPr>
            <a:picLocks noChangeAspect="1"/>
          </p:cNvPicPr>
          <p:nvPr/>
        </p:nvPicPr>
        <p:blipFill>
          <a:blip r:embed="rId3"/>
          <a:stretch>
            <a:fillRect/>
          </a:stretch>
        </p:blipFill>
        <p:spPr>
          <a:xfrm>
            <a:off x="2531533" y="1331761"/>
            <a:ext cx="2826657" cy="560594"/>
          </a:xfrm>
          <a:prstGeom prst="rect">
            <a:avLst/>
          </a:prstGeom>
        </p:spPr>
      </p:pic>
      <p:pic>
        <p:nvPicPr>
          <p:cNvPr id="7" name="Picture 6"/>
          <p:cNvPicPr>
            <a:picLocks noChangeAspect="1"/>
          </p:cNvPicPr>
          <p:nvPr/>
        </p:nvPicPr>
        <p:blipFill>
          <a:blip r:embed="rId4"/>
          <a:stretch>
            <a:fillRect/>
          </a:stretch>
        </p:blipFill>
        <p:spPr>
          <a:xfrm>
            <a:off x="1483480" y="3610107"/>
            <a:ext cx="3548139" cy="639001"/>
          </a:xfrm>
          <a:prstGeom prst="rect">
            <a:avLst/>
          </a:prstGeom>
        </p:spPr>
      </p:pic>
      <p:sp>
        <p:nvSpPr>
          <p:cNvPr id="8" name="TextBox 7"/>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pic>
        <p:nvPicPr>
          <p:cNvPr id="9" name="Picture 8"/>
          <p:cNvPicPr>
            <a:picLocks noChangeAspect="1"/>
          </p:cNvPicPr>
          <p:nvPr/>
        </p:nvPicPr>
        <p:blipFill>
          <a:blip r:embed="rId5"/>
          <a:stretch>
            <a:fillRect/>
          </a:stretch>
        </p:blipFill>
        <p:spPr>
          <a:xfrm>
            <a:off x="5031619" y="1331761"/>
            <a:ext cx="3848234" cy="2532138"/>
          </a:xfrm>
          <a:prstGeom prst="rect">
            <a:avLst/>
          </a:prstGeom>
        </p:spPr>
      </p:pic>
      <p:sp>
        <p:nvSpPr>
          <p:cNvPr id="3" name="TextBox 2"/>
          <p:cNvSpPr txBox="1"/>
          <p:nvPr/>
        </p:nvSpPr>
        <p:spPr>
          <a:xfrm>
            <a:off x="5205447" y="3904946"/>
            <a:ext cx="3674405" cy="584776"/>
          </a:xfrm>
          <a:prstGeom prst="rect">
            <a:avLst/>
          </a:prstGeom>
          <a:noFill/>
          <a:ln w="25400">
            <a:solidFill>
              <a:srgbClr val="FF0000"/>
            </a:solidFill>
          </a:ln>
        </p:spPr>
        <p:txBody>
          <a:bodyPr wrap="square" rtlCol="0">
            <a:spAutoFit/>
          </a:bodyPr>
          <a:lstStyle/>
          <a:p>
            <a:r>
              <a:rPr lang="en-US" sz="1600" dirty="0"/>
              <a:t>“Phase-position” and “product of areas” relations extended to closed N-polygons</a:t>
            </a:r>
          </a:p>
        </p:txBody>
      </p:sp>
      <p:sp>
        <p:nvSpPr>
          <p:cNvPr id="10" name="TextBox 9">
            <a:extLst>
              <a:ext uri="{FF2B5EF4-FFF2-40B4-BE49-F238E27FC236}">
                <a16:creationId xmlns:a16="http://schemas.microsoft.com/office/drawing/2014/main" id="{1CEBECC9-AD18-0A40-A997-B78F0462D6C4}"/>
              </a:ext>
            </a:extLst>
          </p:cNvPr>
          <p:cNvSpPr txBox="1"/>
          <p:nvPr/>
        </p:nvSpPr>
        <p:spPr>
          <a:xfrm>
            <a:off x="2896912" y="2758887"/>
            <a:ext cx="2134707" cy="461665"/>
          </a:xfrm>
          <a:prstGeom prst="rect">
            <a:avLst/>
          </a:prstGeom>
          <a:noFill/>
        </p:spPr>
        <p:txBody>
          <a:bodyPr wrap="square" rtlCol="0">
            <a:spAutoFit/>
          </a:bodyPr>
          <a:lstStyle/>
          <a:p>
            <a:pPr algn="ctr"/>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Tree>
    <p:extLst>
      <p:ext uri="{BB962C8B-B14F-4D97-AF65-F5344CB8AC3E}">
        <p14:creationId xmlns:p14="http://schemas.microsoft.com/office/powerpoint/2010/main" val="361821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7"/>
            <a:ext cx="8229600" cy="607654"/>
          </a:xfrm>
        </p:spPr>
        <p:txBody>
          <a:bodyPr>
            <a:normAutofit fontScale="90000"/>
          </a:bodyPr>
          <a:lstStyle/>
          <a:p>
            <a:r>
              <a:rPr lang="en-US" dirty="0">
                <a:solidFill>
                  <a:srgbClr val="FF0000"/>
                </a:solidFill>
              </a:rPr>
              <a:t>Connection to Crystallography</a:t>
            </a:r>
          </a:p>
        </p:txBody>
      </p:sp>
      <p:pic>
        <p:nvPicPr>
          <p:cNvPr id="5" name="Content Placeholder 4" descr="Principle-of-X-ray-crystallography-adapted-with-permission-from-Callaway-et-al-2015.pn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156" t="889" r="2980" b="-1089"/>
          <a:stretch/>
        </p:blipFill>
        <p:spPr>
          <a:xfrm>
            <a:off x="533755" y="902114"/>
            <a:ext cx="3653163" cy="1952368"/>
          </a:xfrm>
        </p:spPr>
      </p:pic>
      <p:sp>
        <p:nvSpPr>
          <p:cNvPr id="10" name="Content Placeholder 9"/>
          <p:cNvSpPr>
            <a:spLocks noGrp="1"/>
          </p:cNvSpPr>
          <p:nvPr>
            <p:ph sz="half" idx="2"/>
          </p:nvPr>
        </p:nvSpPr>
        <p:spPr>
          <a:xfrm>
            <a:off x="4470923" y="819095"/>
            <a:ext cx="4501677" cy="4132159"/>
          </a:xfrm>
        </p:spPr>
        <p:txBody>
          <a:bodyPr>
            <a:noAutofit/>
          </a:bodyPr>
          <a:lstStyle/>
          <a:p>
            <a:r>
              <a:rPr lang="en-US" sz="1400" dirty="0"/>
              <a:t>X-ray/electron/neutron Crystallography</a:t>
            </a:r>
          </a:p>
          <a:p>
            <a:r>
              <a:rPr lang="en-US" sz="1400" dirty="0"/>
              <a:t>Radiation scatters as it passes through crystal</a:t>
            </a:r>
          </a:p>
          <a:p>
            <a:r>
              <a:rPr lang="en-US" sz="1400" dirty="0"/>
              <a:t>Diffraction pattern (reciprocal space) is FT of electron density distribution (real space)</a:t>
            </a:r>
          </a:p>
          <a:p>
            <a:r>
              <a:rPr lang="en-US" sz="1400" dirty="0"/>
              <a:t>Need Fourier inversion to determine electron density distribution and atomic/molecular structure</a:t>
            </a:r>
          </a:p>
          <a:p>
            <a:r>
              <a:rPr lang="en-US" sz="1400" dirty="0"/>
              <a:t>But usually, only intensities of diffraction pattern available </a:t>
            </a:r>
            <a:r>
              <a:rPr lang="en-US" sz="1400" dirty="0">
                <a:sym typeface="Wingdings"/>
              </a:rPr>
              <a:t> |</a:t>
            </a:r>
            <a:r>
              <a:rPr lang="en-US" sz="1400" dirty="0"/>
              <a:t>F</a:t>
            </a:r>
            <a:r>
              <a:rPr lang="en-US" sz="1400" baseline="-25000" dirty="0"/>
              <a:t>H</a:t>
            </a:r>
            <a:r>
              <a:rPr lang="en-US" sz="1400" dirty="0"/>
              <a:t>|</a:t>
            </a:r>
            <a:r>
              <a:rPr lang="en-US" sz="1400" baseline="30000" dirty="0"/>
              <a:t>2</a:t>
            </a:r>
            <a:r>
              <a:rPr lang="en-US" sz="1400" dirty="0"/>
              <a:t>, and phases of F</a:t>
            </a:r>
            <a:r>
              <a:rPr lang="en-US" sz="1400" baseline="-25000" dirty="0"/>
              <a:t>H</a:t>
            </a:r>
            <a:r>
              <a:rPr lang="en-US" sz="1400" dirty="0"/>
              <a:t> are lost (called the “phase problem”)</a:t>
            </a:r>
          </a:p>
          <a:p>
            <a:r>
              <a:rPr lang="en-US" sz="1400" dirty="0"/>
              <a:t>Direct Fourier inversion not possible</a:t>
            </a:r>
          </a:p>
          <a:p>
            <a:r>
              <a:rPr lang="en-US" sz="1400" dirty="0"/>
              <a:t>Use </a:t>
            </a:r>
            <a:r>
              <a:rPr lang="en-US" sz="1400" u="sng" dirty="0">
                <a:uFill>
                  <a:solidFill>
                    <a:srgbClr val="FF0000"/>
                  </a:solidFill>
                </a:uFill>
              </a:rPr>
              <a:t>structure invariants -- triplet and quartet phases (or closure phases)</a:t>
            </a:r>
            <a:r>
              <a:rPr lang="en-US" sz="1400" baseline="30000" dirty="0">
                <a:uFill>
                  <a:solidFill>
                    <a:srgbClr val="FF0000"/>
                  </a:solidFill>
                </a:uFill>
              </a:rPr>
              <a:t>*</a:t>
            </a:r>
            <a:r>
              <a:rPr lang="en-US" sz="1400" dirty="0">
                <a:uFill>
                  <a:solidFill>
                    <a:srgbClr val="FF0000"/>
                  </a:solidFill>
                </a:uFill>
              </a:rPr>
              <a:t> </a:t>
            </a:r>
            <a:r>
              <a:rPr lang="en-US" sz="1400" dirty="0"/>
              <a:t>-- to determine phases with </a:t>
            </a:r>
            <a:r>
              <a:rPr lang="en-US" sz="1400" i="1" dirty="0"/>
              <a:t>a priori</a:t>
            </a:r>
            <a:r>
              <a:rPr lang="en-US" sz="1400" dirty="0"/>
              <a:t> knowledge of symmetries and structures using forward-modeling</a:t>
            </a:r>
          </a:p>
          <a:p>
            <a:r>
              <a:rPr lang="en-US" sz="1400" dirty="0"/>
              <a:t>The geometric picture of closure phase is easily extended to 3D crystal structure analysis</a:t>
            </a:r>
          </a:p>
        </p:txBody>
      </p:sp>
      <p:pic>
        <p:nvPicPr>
          <p:cNvPr id="13" name="Picture 12"/>
          <p:cNvPicPr>
            <a:picLocks noChangeAspect="1"/>
          </p:cNvPicPr>
          <p:nvPr/>
        </p:nvPicPr>
        <p:blipFill>
          <a:blip r:embed="rId4"/>
          <a:stretch>
            <a:fillRect/>
          </a:stretch>
        </p:blipFill>
        <p:spPr>
          <a:xfrm>
            <a:off x="993887" y="2863685"/>
            <a:ext cx="2771727" cy="578835"/>
          </a:xfrm>
          <a:prstGeom prst="rect">
            <a:avLst/>
          </a:prstGeom>
        </p:spPr>
      </p:pic>
      <p:pic>
        <p:nvPicPr>
          <p:cNvPr id="14" name="Picture 13"/>
          <p:cNvPicPr>
            <a:picLocks noChangeAspect="1"/>
          </p:cNvPicPr>
          <p:nvPr/>
        </p:nvPicPr>
        <p:blipFill>
          <a:blip r:embed="rId5"/>
          <a:stretch>
            <a:fillRect/>
          </a:stretch>
        </p:blipFill>
        <p:spPr>
          <a:xfrm>
            <a:off x="993887" y="3385193"/>
            <a:ext cx="2771727" cy="577443"/>
          </a:xfrm>
          <a:prstGeom prst="rect">
            <a:avLst/>
          </a:prstGeom>
        </p:spPr>
      </p:pic>
      <p:sp>
        <p:nvSpPr>
          <p:cNvPr id="8" name="Rectangle 7"/>
          <p:cNvSpPr/>
          <p:nvPr/>
        </p:nvSpPr>
        <p:spPr>
          <a:xfrm>
            <a:off x="131371" y="3942061"/>
            <a:ext cx="4277018" cy="830997"/>
          </a:xfrm>
          <a:prstGeom prst="rect">
            <a:avLst/>
          </a:prstGeom>
          <a:ln>
            <a:solidFill>
              <a:srgbClr val="FF0000"/>
            </a:solidFill>
          </a:ln>
        </p:spPr>
        <p:txBody>
          <a:bodyPr wrap="square">
            <a:spAutoFit/>
          </a:bodyPr>
          <a:lstStyle/>
          <a:p>
            <a:r>
              <a:rPr lang="en-US" sz="1200" baseline="30000" dirty="0"/>
              <a:t>* </a:t>
            </a:r>
            <a:r>
              <a:rPr lang="en-US" sz="1200" dirty="0"/>
              <a:t>Nobel prize in chemistry awarded to Herbert Hauptman &amp; Jerome Karle in 1985 "for their outstanding achievements in the development of direct methods for the determination of crystal structures” which relied heavily on the use of structure invariants</a:t>
            </a:r>
          </a:p>
        </p:txBody>
      </p:sp>
      <p:sp>
        <p:nvSpPr>
          <p:cNvPr id="3" name="TextBox 2"/>
          <p:cNvSpPr txBox="1"/>
          <p:nvPr/>
        </p:nvSpPr>
        <p:spPr>
          <a:xfrm>
            <a:off x="186589" y="2954270"/>
            <a:ext cx="844627" cy="461665"/>
          </a:xfrm>
          <a:prstGeom prst="rect">
            <a:avLst/>
          </a:prstGeom>
          <a:noFill/>
        </p:spPr>
        <p:txBody>
          <a:bodyPr wrap="none" rtlCol="0">
            <a:spAutoFit/>
          </a:bodyPr>
          <a:lstStyle/>
          <a:p>
            <a:pPr algn="ctr"/>
            <a:r>
              <a:rPr lang="en-US" sz="1200" dirty="0">
                <a:solidFill>
                  <a:srgbClr val="FF0000"/>
                </a:solidFill>
              </a:rPr>
              <a:t>Diffraction </a:t>
            </a:r>
          </a:p>
          <a:p>
            <a:pPr algn="ctr"/>
            <a:r>
              <a:rPr lang="en-US" sz="1200" dirty="0">
                <a:solidFill>
                  <a:srgbClr val="FF0000"/>
                </a:solidFill>
              </a:rPr>
              <a:t>pattern</a:t>
            </a:r>
          </a:p>
        </p:txBody>
      </p:sp>
      <p:sp>
        <p:nvSpPr>
          <p:cNvPr id="11" name="TextBox 10"/>
          <p:cNvSpPr txBox="1"/>
          <p:nvPr/>
        </p:nvSpPr>
        <p:spPr>
          <a:xfrm>
            <a:off x="256919" y="3439496"/>
            <a:ext cx="703964" cy="461665"/>
          </a:xfrm>
          <a:prstGeom prst="rect">
            <a:avLst/>
          </a:prstGeom>
          <a:noFill/>
        </p:spPr>
        <p:txBody>
          <a:bodyPr wrap="none" rtlCol="0">
            <a:spAutoFit/>
          </a:bodyPr>
          <a:lstStyle/>
          <a:p>
            <a:pPr algn="ctr"/>
            <a:r>
              <a:rPr lang="en-US" sz="1200" dirty="0">
                <a:solidFill>
                  <a:srgbClr val="FF0000"/>
                </a:solidFill>
              </a:rPr>
              <a:t>Electron </a:t>
            </a:r>
          </a:p>
          <a:p>
            <a:pPr algn="ctr"/>
            <a:r>
              <a:rPr lang="en-US" sz="1200" dirty="0">
                <a:solidFill>
                  <a:srgbClr val="FF0000"/>
                </a:solidFill>
              </a:rPr>
              <a:t>Density</a:t>
            </a:r>
          </a:p>
        </p:txBody>
      </p:sp>
      <p:sp>
        <p:nvSpPr>
          <p:cNvPr id="12" name="TextBox 11">
            <a:extLst>
              <a:ext uri="{FF2B5EF4-FFF2-40B4-BE49-F238E27FC236}">
                <a16:creationId xmlns:a16="http://schemas.microsoft.com/office/drawing/2014/main" id="{05DCBA28-4FC0-D74B-B839-7BBB92403A19}"/>
              </a:ext>
            </a:extLst>
          </p:cNvPr>
          <p:cNvSpPr txBox="1"/>
          <p:nvPr/>
        </p:nvSpPr>
        <p:spPr>
          <a:xfrm>
            <a:off x="6424642" y="4773058"/>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540119998"/>
      </p:ext>
    </p:extLst>
  </p:cSld>
  <p:clrMapOvr>
    <a:masterClrMapping/>
  </p:clrMapOvr>
  <p:extLst>
    <p:ext uri="{E180D4A7-C9FB-4DFB-919C-405C955672EB}">
      <p14:showEvtLst xmlns:p14="http://schemas.microsoft.com/office/powerpoint/2010/main">
        <p14:playEvt time="0" objId="6"/>
        <p14:pauseEvt time="69570" objId="6"/>
        <p14:stopEvt time="69570" objId="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E5B732-9B1D-164B-8709-D9C1CA20BB32}"/>
              </a:ext>
            </a:extLst>
          </p:cNvPr>
          <p:cNvPicPr>
            <a:picLocks noGrp="1" noChangeAspect="1"/>
          </p:cNvPicPr>
          <p:nvPr>
            <p:ph sz="half" idx="1"/>
          </p:nvPr>
        </p:nvPicPr>
        <p:blipFill>
          <a:blip r:embed="rId2"/>
          <a:stretch>
            <a:fillRect/>
          </a:stretch>
        </p:blipFill>
        <p:spPr>
          <a:xfrm>
            <a:off x="6468531" y="1179116"/>
            <a:ext cx="2303049" cy="2994953"/>
          </a:xfrm>
        </p:spPr>
      </p:pic>
      <p:pic>
        <p:nvPicPr>
          <p:cNvPr id="9" name="Content Placeholder 8">
            <a:extLst>
              <a:ext uri="{FF2B5EF4-FFF2-40B4-BE49-F238E27FC236}">
                <a16:creationId xmlns:a16="http://schemas.microsoft.com/office/drawing/2014/main" id="{AAD3481E-C5F5-7847-B6B2-393F37108878}"/>
              </a:ext>
            </a:extLst>
          </p:cNvPr>
          <p:cNvPicPr>
            <a:picLocks noGrp="1" noChangeAspect="1"/>
          </p:cNvPicPr>
          <p:nvPr>
            <p:ph sz="half" idx="2"/>
          </p:nvPr>
        </p:nvPicPr>
        <p:blipFill>
          <a:blip r:embed="rId3"/>
          <a:stretch>
            <a:fillRect/>
          </a:stretch>
        </p:blipFill>
        <p:spPr>
          <a:xfrm>
            <a:off x="457200" y="1203860"/>
            <a:ext cx="2746467" cy="1691740"/>
          </a:xfrm>
        </p:spPr>
      </p:pic>
      <p:sp>
        <p:nvSpPr>
          <p:cNvPr id="5" name="Title 1">
            <a:extLst>
              <a:ext uri="{FF2B5EF4-FFF2-40B4-BE49-F238E27FC236}">
                <a16:creationId xmlns:a16="http://schemas.microsoft.com/office/drawing/2014/main" id="{B06F8987-F45A-EB44-8850-3176F550B47A}"/>
              </a:ext>
            </a:extLst>
          </p:cNvPr>
          <p:cNvSpPr>
            <a:spLocks noGrp="1"/>
          </p:cNvSpPr>
          <p:nvPr>
            <p:ph type="title"/>
          </p:nvPr>
        </p:nvSpPr>
        <p:spPr>
          <a:xfrm>
            <a:off x="457200" y="138245"/>
            <a:ext cx="8229600" cy="857250"/>
          </a:xfrm>
        </p:spPr>
        <p:txBody>
          <a:bodyPr>
            <a:normAutofit/>
          </a:bodyPr>
          <a:lstStyle/>
          <a:p>
            <a:r>
              <a:rPr lang="en-US" dirty="0">
                <a:solidFill>
                  <a:srgbClr val="FF0000"/>
                </a:solidFill>
              </a:rPr>
              <a:t>Connection to Seismic Imaging</a:t>
            </a:r>
          </a:p>
        </p:txBody>
      </p:sp>
      <p:pic>
        <p:nvPicPr>
          <p:cNvPr id="11" name="Picture 10">
            <a:extLst>
              <a:ext uri="{FF2B5EF4-FFF2-40B4-BE49-F238E27FC236}">
                <a16:creationId xmlns:a16="http://schemas.microsoft.com/office/drawing/2014/main" id="{32CFB78F-0037-684D-8EA1-3856F2D9461C}"/>
              </a:ext>
            </a:extLst>
          </p:cNvPr>
          <p:cNvPicPr>
            <a:picLocks noChangeAspect="1"/>
          </p:cNvPicPr>
          <p:nvPr/>
        </p:nvPicPr>
        <p:blipFill rotWithShape="1">
          <a:blip r:embed="rId4"/>
          <a:srcRect l="8425" t="14408" r="32164" b="44566"/>
          <a:stretch/>
        </p:blipFill>
        <p:spPr>
          <a:xfrm>
            <a:off x="3454400" y="1130299"/>
            <a:ext cx="2746468" cy="1422400"/>
          </a:xfrm>
          <a:prstGeom prst="rect">
            <a:avLst/>
          </a:prstGeom>
        </p:spPr>
      </p:pic>
      <p:pic>
        <p:nvPicPr>
          <p:cNvPr id="13" name="Picture 12">
            <a:extLst>
              <a:ext uri="{FF2B5EF4-FFF2-40B4-BE49-F238E27FC236}">
                <a16:creationId xmlns:a16="http://schemas.microsoft.com/office/drawing/2014/main" id="{B0EF9582-D9E9-5C4D-A5F8-890C29680F19}"/>
              </a:ext>
            </a:extLst>
          </p:cNvPr>
          <p:cNvPicPr>
            <a:picLocks noChangeAspect="1"/>
          </p:cNvPicPr>
          <p:nvPr/>
        </p:nvPicPr>
        <p:blipFill rotWithShape="1">
          <a:blip r:embed="rId4"/>
          <a:srcRect l="15751" t="55704" r="13370"/>
          <a:stretch/>
        </p:blipFill>
        <p:spPr>
          <a:xfrm>
            <a:off x="3256009" y="2755894"/>
            <a:ext cx="3034725" cy="1422400"/>
          </a:xfrm>
          <a:prstGeom prst="rect">
            <a:avLst/>
          </a:prstGeom>
        </p:spPr>
      </p:pic>
      <p:sp>
        <p:nvSpPr>
          <p:cNvPr id="14" name="TextBox 13">
            <a:extLst>
              <a:ext uri="{FF2B5EF4-FFF2-40B4-BE49-F238E27FC236}">
                <a16:creationId xmlns:a16="http://schemas.microsoft.com/office/drawing/2014/main" id="{394341EA-BB75-304D-BEDA-73F07AC255FD}"/>
              </a:ext>
            </a:extLst>
          </p:cNvPr>
          <p:cNvSpPr txBox="1"/>
          <p:nvPr/>
        </p:nvSpPr>
        <p:spPr>
          <a:xfrm>
            <a:off x="6797175" y="4897533"/>
            <a:ext cx="2262158" cy="215444"/>
          </a:xfrm>
          <a:prstGeom prst="rect">
            <a:avLst/>
          </a:prstGeom>
          <a:noFill/>
        </p:spPr>
        <p:txBody>
          <a:bodyPr wrap="none" rtlCol="0">
            <a:spAutoFit/>
          </a:bodyPr>
          <a:lstStyle/>
          <a:p>
            <a:r>
              <a:rPr lang="en-US" sz="800" dirty="0"/>
              <a:t>Copyright © 2020 AUI/NRAO. All Rights Reserved.</a:t>
            </a:r>
          </a:p>
        </p:txBody>
      </p:sp>
      <p:sp>
        <p:nvSpPr>
          <p:cNvPr id="15" name="TextBox 14">
            <a:extLst>
              <a:ext uri="{FF2B5EF4-FFF2-40B4-BE49-F238E27FC236}">
                <a16:creationId xmlns:a16="http://schemas.microsoft.com/office/drawing/2014/main" id="{8D8604C6-99AF-F74C-88B2-C15FDE8B768F}"/>
              </a:ext>
            </a:extLst>
          </p:cNvPr>
          <p:cNvSpPr txBox="1"/>
          <p:nvPr/>
        </p:nvSpPr>
        <p:spPr>
          <a:xfrm>
            <a:off x="177796" y="2990040"/>
            <a:ext cx="3078213"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t>Local velocity anomalies due to surface topography called “statics”</a:t>
            </a:r>
          </a:p>
          <a:p>
            <a:pPr marL="285750" indent="-285750">
              <a:buFont typeface="Arial" panose="020B0604020202020204" pitchFamily="34" charset="0"/>
              <a:buChar char="•"/>
            </a:pPr>
            <a:r>
              <a:rPr lang="en-US" sz="1400" dirty="0"/>
              <a:t>Statics affect time-delay measurements</a:t>
            </a:r>
          </a:p>
          <a:p>
            <a:pPr marL="285750" indent="-285750">
              <a:buFont typeface="Arial" panose="020B0604020202020204" pitchFamily="34" charset="0"/>
              <a:buChar char="•"/>
            </a:pPr>
            <a:r>
              <a:rPr lang="en-US" sz="1400" dirty="0"/>
              <a:t>Statics (seismic imaging) </a:t>
            </a:r>
            <a:r>
              <a:rPr lang="en-US" sz="1400" dirty="0">
                <a:sym typeface="Wingdings" pitchFamily="2" charset="2"/>
              </a:rPr>
              <a:t> Phase errors (radio interferometry)</a:t>
            </a:r>
          </a:p>
          <a:p>
            <a:pPr marL="285750" indent="-285750">
              <a:buFont typeface="Arial" panose="020B0604020202020204" pitchFamily="34" charset="0"/>
              <a:buChar char="•"/>
            </a:pPr>
            <a:r>
              <a:rPr lang="en-US" sz="1400" dirty="0">
                <a:sym typeface="Wingdings" pitchFamily="2" charset="2"/>
              </a:rPr>
              <a:t>Combining delays (phases) around a closed network of sources and receivers eliminate these statics</a:t>
            </a:r>
            <a:endParaRPr lang="en-US" sz="1400" dirty="0"/>
          </a:p>
        </p:txBody>
      </p:sp>
      <p:cxnSp>
        <p:nvCxnSpPr>
          <p:cNvPr id="16" name="Straight Arrow Connector 15">
            <a:extLst>
              <a:ext uri="{FF2B5EF4-FFF2-40B4-BE49-F238E27FC236}">
                <a16:creationId xmlns:a16="http://schemas.microsoft.com/office/drawing/2014/main" id="{F81397FC-6A17-3D4C-8064-D19EF48680AF}"/>
              </a:ext>
            </a:extLst>
          </p:cNvPr>
          <p:cNvCxnSpPr>
            <a:cxnSpLocks/>
          </p:cNvCxnSpPr>
          <p:nvPr/>
        </p:nvCxnSpPr>
        <p:spPr>
          <a:xfrm flipV="1">
            <a:off x="4241800" y="1701800"/>
            <a:ext cx="262467" cy="23706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F88945-FD60-3F46-B9A0-79091EEAC643}"/>
              </a:ext>
            </a:extLst>
          </p:cNvPr>
          <p:cNvSpPr txBox="1"/>
          <p:nvPr/>
        </p:nvSpPr>
        <p:spPr>
          <a:xfrm>
            <a:off x="3381464" y="1883643"/>
            <a:ext cx="1485324" cy="276999"/>
          </a:xfrm>
          <a:prstGeom prst="rect">
            <a:avLst/>
          </a:prstGeom>
          <a:noFill/>
        </p:spPr>
        <p:txBody>
          <a:bodyPr wrap="square" rtlCol="0">
            <a:spAutoFit/>
          </a:bodyPr>
          <a:lstStyle/>
          <a:p>
            <a:pPr algn="ctr"/>
            <a:r>
              <a:rPr lang="en-US" sz="1200" dirty="0">
                <a:solidFill>
                  <a:srgbClr val="000000"/>
                </a:solidFill>
              </a:rPr>
              <a:t>Source statics</a:t>
            </a:r>
          </a:p>
        </p:txBody>
      </p:sp>
      <p:sp>
        <p:nvSpPr>
          <p:cNvPr id="18" name="TextBox 17">
            <a:extLst>
              <a:ext uri="{FF2B5EF4-FFF2-40B4-BE49-F238E27FC236}">
                <a16:creationId xmlns:a16="http://schemas.microsoft.com/office/drawing/2014/main" id="{8BE6AD3C-81A3-234B-A572-9F75DDA8ABDB}"/>
              </a:ext>
            </a:extLst>
          </p:cNvPr>
          <p:cNvSpPr txBox="1"/>
          <p:nvPr/>
        </p:nvSpPr>
        <p:spPr>
          <a:xfrm>
            <a:off x="5220273" y="2032430"/>
            <a:ext cx="1248258" cy="276999"/>
          </a:xfrm>
          <a:prstGeom prst="rect">
            <a:avLst/>
          </a:prstGeom>
          <a:noFill/>
        </p:spPr>
        <p:txBody>
          <a:bodyPr wrap="square" rtlCol="0">
            <a:spAutoFit/>
          </a:bodyPr>
          <a:lstStyle/>
          <a:p>
            <a:pPr algn="ctr"/>
            <a:r>
              <a:rPr lang="en-US" sz="1200" dirty="0">
                <a:solidFill>
                  <a:srgbClr val="000000"/>
                </a:solidFill>
              </a:rPr>
              <a:t>Receiver statics</a:t>
            </a:r>
          </a:p>
        </p:txBody>
      </p:sp>
      <p:cxnSp>
        <p:nvCxnSpPr>
          <p:cNvPr id="21" name="Straight Arrow Connector 20">
            <a:extLst>
              <a:ext uri="{FF2B5EF4-FFF2-40B4-BE49-F238E27FC236}">
                <a16:creationId xmlns:a16="http://schemas.microsoft.com/office/drawing/2014/main" id="{B0B70522-D1D1-B648-A324-2E6A8A0B9C94}"/>
              </a:ext>
            </a:extLst>
          </p:cNvPr>
          <p:cNvCxnSpPr>
            <a:cxnSpLocks/>
            <a:stCxn id="18" idx="0"/>
          </p:cNvCxnSpPr>
          <p:nvPr/>
        </p:nvCxnSpPr>
        <p:spPr>
          <a:xfrm flipH="1" flipV="1">
            <a:off x="5785422" y="1730276"/>
            <a:ext cx="58980" cy="3021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13C8476-1A64-C048-8E7E-7B3E6D532F5A}"/>
              </a:ext>
            </a:extLst>
          </p:cNvPr>
          <p:cNvSpPr txBox="1"/>
          <p:nvPr/>
        </p:nvSpPr>
        <p:spPr>
          <a:xfrm>
            <a:off x="3228745" y="4521241"/>
            <a:ext cx="3197778" cy="276999"/>
          </a:xfrm>
          <a:prstGeom prst="rect">
            <a:avLst/>
          </a:prstGeom>
          <a:noFill/>
        </p:spPr>
        <p:txBody>
          <a:bodyPr wrap="square" rtlCol="0">
            <a:spAutoFit/>
          </a:bodyPr>
          <a:lstStyle/>
          <a:p>
            <a:pPr algn="ctr"/>
            <a:r>
              <a:rPr lang="en-US" sz="1200" dirty="0"/>
              <a:t>See Schuster+ 2014 for review</a:t>
            </a:r>
          </a:p>
        </p:txBody>
      </p:sp>
      <p:sp>
        <p:nvSpPr>
          <p:cNvPr id="24" name="TextBox 23">
            <a:extLst>
              <a:ext uri="{FF2B5EF4-FFF2-40B4-BE49-F238E27FC236}">
                <a16:creationId xmlns:a16="http://schemas.microsoft.com/office/drawing/2014/main" id="{0CA7D321-8D34-5242-B6E9-F6289A881AA5}"/>
              </a:ext>
            </a:extLst>
          </p:cNvPr>
          <p:cNvSpPr txBox="1"/>
          <p:nvPr/>
        </p:nvSpPr>
        <p:spPr>
          <a:xfrm>
            <a:off x="6680072" y="4248877"/>
            <a:ext cx="2006728" cy="461665"/>
          </a:xfrm>
          <a:prstGeom prst="rect">
            <a:avLst/>
          </a:prstGeom>
          <a:noFill/>
        </p:spPr>
        <p:txBody>
          <a:bodyPr wrap="square" rtlCol="0">
            <a:spAutoFit/>
          </a:bodyPr>
          <a:lstStyle/>
          <a:p>
            <a:pPr algn="ctr"/>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Tree>
    <p:extLst>
      <p:ext uri="{BB962C8B-B14F-4D97-AF65-F5344CB8AC3E}">
        <p14:creationId xmlns:p14="http://schemas.microsoft.com/office/powerpoint/2010/main" val="6314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31DEFD-E787-E346-8005-B9E5087FDCD0}"/>
              </a:ext>
            </a:extLst>
          </p:cNvPr>
          <p:cNvPicPr>
            <a:picLocks noGrp="1" noChangeAspect="1"/>
          </p:cNvPicPr>
          <p:nvPr>
            <p:ph sz="half" idx="1"/>
          </p:nvPr>
        </p:nvPicPr>
        <p:blipFill rotWithShape="1">
          <a:blip r:embed="rId2"/>
          <a:srcRect l="3774" t="31211" r="2934" b="27121"/>
          <a:stretch/>
        </p:blipFill>
        <p:spPr>
          <a:xfrm>
            <a:off x="5088467" y="1210733"/>
            <a:ext cx="3488266" cy="1167982"/>
          </a:xfrm>
        </p:spPr>
      </p:pic>
      <p:sp>
        <p:nvSpPr>
          <p:cNvPr id="4" name="Content Placeholder 3">
            <a:extLst>
              <a:ext uri="{FF2B5EF4-FFF2-40B4-BE49-F238E27FC236}">
                <a16:creationId xmlns:a16="http://schemas.microsoft.com/office/drawing/2014/main" id="{01E7C64E-88AA-C048-B416-1189CB9CA605}"/>
              </a:ext>
            </a:extLst>
          </p:cNvPr>
          <p:cNvSpPr>
            <a:spLocks noGrp="1"/>
          </p:cNvSpPr>
          <p:nvPr>
            <p:ph sz="half" idx="2"/>
          </p:nvPr>
        </p:nvSpPr>
        <p:spPr>
          <a:xfrm>
            <a:off x="253992" y="2764786"/>
            <a:ext cx="2074342" cy="495846"/>
          </a:xfrm>
        </p:spPr>
        <p:txBody>
          <a:bodyPr>
            <a:normAutofit fontScale="85000" lnSpcReduction="10000"/>
          </a:bodyPr>
          <a:lstStyle/>
          <a:p>
            <a:pPr marL="0" indent="0" algn="ctr">
              <a:buNone/>
            </a:pPr>
            <a:r>
              <a:rPr lang="en-US" sz="1500" dirty="0">
                <a:solidFill>
                  <a:srgbClr val="0070C0"/>
                </a:solidFill>
              </a:rPr>
              <a:t>Repeat-track interferometry (Same orbit)</a:t>
            </a:r>
          </a:p>
        </p:txBody>
      </p:sp>
      <p:sp>
        <p:nvSpPr>
          <p:cNvPr id="5" name="Title 1">
            <a:extLst>
              <a:ext uri="{FF2B5EF4-FFF2-40B4-BE49-F238E27FC236}">
                <a16:creationId xmlns:a16="http://schemas.microsoft.com/office/drawing/2014/main" id="{A6DFBA83-9503-DB4E-BB88-E07F03A62B5F}"/>
              </a:ext>
            </a:extLst>
          </p:cNvPr>
          <p:cNvSpPr>
            <a:spLocks noGrp="1"/>
          </p:cNvSpPr>
          <p:nvPr>
            <p:ph type="title"/>
          </p:nvPr>
        </p:nvSpPr>
        <p:spPr>
          <a:xfrm>
            <a:off x="228600" y="205979"/>
            <a:ext cx="8458200" cy="857250"/>
          </a:xfrm>
        </p:spPr>
        <p:txBody>
          <a:bodyPr>
            <a:noAutofit/>
          </a:bodyPr>
          <a:lstStyle/>
          <a:p>
            <a:r>
              <a:rPr lang="en-US" sz="2800" dirty="0">
                <a:solidFill>
                  <a:srgbClr val="FF0000"/>
                </a:solidFill>
              </a:rPr>
              <a:t>Connection to </a:t>
            </a:r>
            <a:br>
              <a:rPr lang="en-US" sz="2800" dirty="0">
                <a:solidFill>
                  <a:srgbClr val="FF0000"/>
                </a:solidFill>
              </a:rPr>
            </a:br>
            <a:r>
              <a:rPr lang="en-US" sz="2800" dirty="0">
                <a:solidFill>
                  <a:srgbClr val="FF0000"/>
                </a:solidFill>
              </a:rPr>
              <a:t>Interferometric Synthetic Aperture Radar (</a:t>
            </a:r>
            <a:r>
              <a:rPr lang="en-US" sz="2800" dirty="0" err="1">
                <a:solidFill>
                  <a:srgbClr val="FF0000"/>
                </a:solidFill>
              </a:rPr>
              <a:t>InSAR</a:t>
            </a:r>
            <a:r>
              <a:rPr lang="en-US" sz="2800" dirty="0">
                <a:solidFill>
                  <a:srgbClr val="FF0000"/>
                </a:solidFill>
              </a:rPr>
              <a:t>) and</a:t>
            </a:r>
            <a:br>
              <a:rPr lang="en-US" sz="2800" dirty="0">
                <a:solidFill>
                  <a:srgbClr val="FF0000"/>
                </a:solidFill>
              </a:rPr>
            </a:br>
            <a:r>
              <a:rPr lang="en-US" sz="2800" dirty="0">
                <a:solidFill>
                  <a:srgbClr val="FF0000"/>
                </a:solidFill>
              </a:rPr>
              <a:t>Medical Imaging</a:t>
            </a:r>
          </a:p>
        </p:txBody>
      </p:sp>
      <p:pic>
        <p:nvPicPr>
          <p:cNvPr id="8" name="Picture 7">
            <a:extLst>
              <a:ext uri="{FF2B5EF4-FFF2-40B4-BE49-F238E27FC236}">
                <a16:creationId xmlns:a16="http://schemas.microsoft.com/office/drawing/2014/main" id="{44174053-413E-CA40-9E54-223429C345D1}"/>
              </a:ext>
            </a:extLst>
          </p:cNvPr>
          <p:cNvPicPr>
            <a:picLocks noChangeAspect="1"/>
          </p:cNvPicPr>
          <p:nvPr/>
        </p:nvPicPr>
        <p:blipFill>
          <a:blip r:embed="rId3"/>
          <a:stretch>
            <a:fillRect/>
          </a:stretch>
        </p:blipFill>
        <p:spPr>
          <a:xfrm>
            <a:off x="6400799" y="2745937"/>
            <a:ext cx="2099637" cy="1655899"/>
          </a:xfrm>
          <a:prstGeom prst="rect">
            <a:avLst/>
          </a:prstGeom>
        </p:spPr>
      </p:pic>
      <p:pic>
        <p:nvPicPr>
          <p:cNvPr id="9" name="Content Placeholder 6">
            <a:extLst>
              <a:ext uri="{FF2B5EF4-FFF2-40B4-BE49-F238E27FC236}">
                <a16:creationId xmlns:a16="http://schemas.microsoft.com/office/drawing/2014/main" id="{33DA6207-3EAA-7F45-A062-1730F34C9AD7}"/>
              </a:ext>
            </a:extLst>
          </p:cNvPr>
          <p:cNvPicPr>
            <a:picLocks noChangeAspect="1"/>
          </p:cNvPicPr>
          <p:nvPr/>
        </p:nvPicPr>
        <p:blipFill rotWithShape="1">
          <a:blip r:embed="rId2"/>
          <a:srcRect l="67506" t="31211" r="2934" b="27121"/>
          <a:stretch/>
        </p:blipFill>
        <p:spPr>
          <a:xfrm>
            <a:off x="4512732" y="2446451"/>
            <a:ext cx="770466" cy="814181"/>
          </a:xfrm>
          <a:prstGeom prst="rect">
            <a:avLst/>
          </a:prstGeom>
        </p:spPr>
      </p:pic>
      <p:pic>
        <p:nvPicPr>
          <p:cNvPr id="10" name="Content Placeholder 6">
            <a:extLst>
              <a:ext uri="{FF2B5EF4-FFF2-40B4-BE49-F238E27FC236}">
                <a16:creationId xmlns:a16="http://schemas.microsoft.com/office/drawing/2014/main" id="{C71BDA26-1D46-9547-85D1-EBDEC34B34DF}"/>
              </a:ext>
            </a:extLst>
          </p:cNvPr>
          <p:cNvPicPr>
            <a:picLocks noChangeAspect="1"/>
          </p:cNvPicPr>
          <p:nvPr/>
        </p:nvPicPr>
        <p:blipFill rotWithShape="1">
          <a:blip r:embed="rId2"/>
          <a:srcRect l="67506" t="31211" r="2934" b="27121"/>
          <a:stretch/>
        </p:blipFill>
        <p:spPr>
          <a:xfrm>
            <a:off x="4512732" y="3231840"/>
            <a:ext cx="770466" cy="814181"/>
          </a:xfrm>
          <a:prstGeom prst="rect">
            <a:avLst/>
          </a:prstGeom>
        </p:spPr>
      </p:pic>
      <p:pic>
        <p:nvPicPr>
          <p:cNvPr id="11" name="Content Placeholder 6">
            <a:extLst>
              <a:ext uri="{FF2B5EF4-FFF2-40B4-BE49-F238E27FC236}">
                <a16:creationId xmlns:a16="http://schemas.microsoft.com/office/drawing/2014/main" id="{AB8A97B2-D6FF-C948-8BB7-45689B11B860}"/>
              </a:ext>
            </a:extLst>
          </p:cNvPr>
          <p:cNvPicPr>
            <a:picLocks noChangeAspect="1"/>
          </p:cNvPicPr>
          <p:nvPr/>
        </p:nvPicPr>
        <p:blipFill rotWithShape="1">
          <a:blip r:embed="rId2"/>
          <a:srcRect l="67506" t="31211" r="2934" b="27121"/>
          <a:stretch/>
        </p:blipFill>
        <p:spPr>
          <a:xfrm>
            <a:off x="4512730" y="4033291"/>
            <a:ext cx="770467" cy="814182"/>
          </a:xfrm>
          <a:prstGeom prst="rect">
            <a:avLst/>
          </a:prstGeom>
        </p:spPr>
      </p:pic>
      <p:sp>
        <p:nvSpPr>
          <p:cNvPr id="12" name="Bent Up Arrow 11">
            <a:extLst>
              <a:ext uri="{FF2B5EF4-FFF2-40B4-BE49-F238E27FC236}">
                <a16:creationId xmlns:a16="http://schemas.microsoft.com/office/drawing/2014/main" id="{467CD0CA-C546-8244-9CCF-41E2BCBFEF72}"/>
              </a:ext>
            </a:extLst>
          </p:cNvPr>
          <p:cNvSpPr/>
          <p:nvPr/>
        </p:nvSpPr>
        <p:spPr>
          <a:xfrm>
            <a:off x="5283197" y="3799195"/>
            <a:ext cx="558797" cy="650313"/>
          </a:xfrm>
          <a:prstGeom prst="bentUpArrow">
            <a:avLst>
              <a:gd name="adj1" fmla="val 3009"/>
              <a:gd name="adj2" fmla="val 5156"/>
              <a:gd name="adj3" fmla="val 2507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Bent Up Arrow 12">
            <a:extLst>
              <a:ext uri="{FF2B5EF4-FFF2-40B4-BE49-F238E27FC236}">
                <a16:creationId xmlns:a16="http://schemas.microsoft.com/office/drawing/2014/main" id="{E994C97B-EE9F-444E-A0C4-641D2A21E3FC}"/>
              </a:ext>
            </a:extLst>
          </p:cNvPr>
          <p:cNvSpPr/>
          <p:nvPr/>
        </p:nvSpPr>
        <p:spPr>
          <a:xfrm flipV="1">
            <a:off x="5257796" y="2858661"/>
            <a:ext cx="584198" cy="636052"/>
          </a:xfrm>
          <a:prstGeom prst="bentUpArrow">
            <a:avLst>
              <a:gd name="adj1" fmla="val 3009"/>
              <a:gd name="adj2" fmla="val 5319"/>
              <a:gd name="adj3" fmla="val 2266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4A15BC1-EB61-E943-B34A-DD1C763363EB}"/>
              </a:ext>
            </a:extLst>
          </p:cNvPr>
          <p:cNvCxnSpPr>
            <a:cxnSpLocks/>
          </p:cNvCxnSpPr>
          <p:nvPr/>
        </p:nvCxnSpPr>
        <p:spPr>
          <a:xfrm>
            <a:off x="5283197" y="3648058"/>
            <a:ext cx="3894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Donut 20">
            <a:extLst>
              <a:ext uri="{FF2B5EF4-FFF2-40B4-BE49-F238E27FC236}">
                <a16:creationId xmlns:a16="http://schemas.microsoft.com/office/drawing/2014/main" id="{11E540E8-52DC-F540-8973-95D7CB384E1C}"/>
              </a:ext>
            </a:extLst>
          </p:cNvPr>
          <p:cNvSpPr/>
          <p:nvPr/>
        </p:nvSpPr>
        <p:spPr>
          <a:xfrm>
            <a:off x="5659302" y="3493431"/>
            <a:ext cx="292765" cy="305763"/>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7">
            <a:extLst>
              <a:ext uri="{FF2B5EF4-FFF2-40B4-BE49-F238E27FC236}">
                <a16:creationId xmlns:a16="http://schemas.microsoft.com/office/drawing/2014/main" id="{BA37CC2B-E30E-A946-82F3-C70934ACF0A6}"/>
              </a:ext>
            </a:extLst>
          </p:cNvPr>
          <p:cNvCxnSpPr>
            <a:cxnSpLocks/>
          </p:cNvCxnSpPr>
          <p:nvPr/>
        </p:nvCxnSpPr>
        <p:spPr>
          <a:xfrm>
            <a:off x="5952067" y="3648058"/>
            <a:ext cx="38947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E777D346-1C99-0F41-8B1E-DC6CD744D80C}"/>
              </a:ext>
            </a:extLst>
          </p:cNvPr>
          <p:cNvSpPr/>
          <p:nvPr/>
        </p:nvSpPr>
        <p:spPr>
          <a:xfrm>
            <a:off x="5723472" y="3565938"/>
            <a:ext cx="169333" cy="159822"/>
          </a:xfrm>
          <a:prstGeom prst="plus">
            <a:avLst>
              <a:gd name="adj" fmla="val 5000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15CEAF3-91FD-F34C-8502-FBD3696E98F5}"/>
              </a:ext>
            </a:extLst>
          </p:cNvPr>
          <p:cNvPicPr>
            <a:picLocks noChangeAspect="1"/>
          </p:cNvPicPr>
          <p:nvPr/>
        </p:nvPicPr>
        <p:blipFill>
          <a:blip r:embed="rId4"/>
          <a:stretch>
            <a:fillRect/>
          </a:stretch>
        </p:blipFill>
        <p:spPr>
          <a:xfrm>
            <a:off x="419099" y="1210733"/>
            <a:ext cx="1493890" cy="1481336"/>
          </a:xfrm>
          <a:prstGeom prst="rect">
            <a:avLst/>
          </a:prstGeom>
        </p:spPr>
      </p:pic>
      <p:pic>
        <p:nvPicPr>
          <p:cNvPr id="23" name="Picture 22">
            <a:extLst>
              <a:ext uri="{FF2B5EF4-FFF2-40B4-BE49-F238E27FC236}">
                <a16:creationId xmlns:a16="http://schemas.microsoft.com/office/drawing/2014/main" id="{55727EF7-912B-304D-AF19-425B4F6BD29D}"/>
              </a:ext>
            </a:extLst>
          </p:cNvPr>
          <p:cNvPicPr>
            <a:picLocks noChangeAspect="1"/>
          </p:cNvPicPr>
          <p:nvPr/>
        </p:nvPicPr>
        <p:blipFill rotWithShape="1">
          <a:blip r:embed="rId5"/>
          <a:srcRect l="52747" t="3982" r="26480" b="70804"/>
          <a:stretch/>
        </p:blipFill>
        <p:spPr>
          <a:xfrm>
            <a:off x="3166534" y="1370020"/>
            <a:ext cx="960302" cy="1008695"/>
          </a:xfrm>
          <a:prstGeom prst="rect">
            <a:avLst/>
          </a:prstGeom>
        </p:spPr>
      </p:pic>
      <p:sp>
        <p:nvSpPr>
          <p:cNvPr id="24" name="Content Placeholder 3">
            <a:extLst>
              <a:ext uri="{FF2B5EF4-FFF2-40B4-BE49-F238E27FC236}">
                <a16:creationId xmlns:a16="http://schemas.microsoft.com/office/drawing/2014/main" id="{9769FEBB-03EC-2946-9327-D8782ED6C546}"/>
              </a:ext>
            </a:extLst>
          </p:cNvPr>
          <p:cNvSpPr txBox="1">
            <a:spLocks/>
          </p:cNvSpPr>
          <p:nvPr/>
        </p:nvSpPr>
        <p:spPr>
          <a:xfrm>
            <a:off x="211666" y="3314370"/>
            <a:ext cx="4047067" cy="148133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500" dirty="0" err="1"/>
              <a:t>InSAR</a:t>
            </a:r>
            <a:r>
              <a:rPr lang="en-US" sz="1500" dirty="0"/>
              <a:t> great for studying  topography and surface changes</a:t>
            </a:r>
          </a:p>
          <a:p>
            <a:r>
              <a:rPr lang="en-US" sz="1500" dirty="0"/>
              <a:t>Repeat-track interferometry provides stack of co-registered phase coherent E-field images </a:t>
            </a:r>
          </a:p>
          <a:p>
            <a:r>
              <a:rPr lang="en-US" sz="1500" dirty="0"/>
              <a:t>Phase difference interferogram could be phase-corrupted</a:t>
            </a:r>
          </a:p>
          <a:p>
            <a:r>
              <a:rPr lang="en-US" sz="1500" dirty="0"/>
              <a:t>Closure phase images between three different times (if non-zero) robustly measures structural changes</a:t>
            </a:r>
          </a:p>
          <a:p>
            <a:endParaRPr lang="en-US" sz="1500" dirty="0"/>
          </a:p>
        </p:txBody>
      </p:sp>
      <p:sp>
        <p:nvSpPr>
          <p:cNvPr id="25" name="Content Placeholder 3">
            <a:extLst>
              <a:ext uri="{FF2B5EF4-FFF2-40B4-BE49-F238E27FC236}">
                <a16:creationId xmlns:a16="http://schemas.microsoft.com/office/drawing/2014/main" id="{3CBF7EAF-0FCA-864C-9E34-86B404287AFA}"/>
              </a:ext>
            </a:extLst>
          </p:cNvPr>
          <p:cNvSpPr txBox="1">
            <a:spLocks/>
          </p:cNvSpPr>
          <p:nvPr/>
        </p:nvSpPr>
        <p:spPr>
          <a:xfrm>
            <a:off x="2704438" y="2378713"/>
            <a:ext cx="1808292" cy="9333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200" dirty="0" err="1">
                <a:solidFill>
                  <a:srgbClr val="0070C0"/>
                </a:solidFill>
              </a:rPr>
              <a:t>Coregistered</a:t>
            </a:r>
            <a:r>
              <a:rPr lang="en-US" sz="1200" dirty="0">
                <a:solidFill>
                  <a:srgbClr val="0070C0"/>
                </a:solidFill>
              </a:rPr>
              <a:t> phase-coherent images</a:t>
            </a:r>
          </a:p>
          <a:p>
            <a:pPr marL="0" indent="0" algn="ctr">
              <a:buFont typeface="Arial"/>
              <a:buNone/>
            </a:pPr>
            <a:r>
              <a:rPr lang="en-US" sz="1200" dirty="0">
                <a:solidFill>
                  <a:srgbClr val="0070C0"/>
                </a:solidFill>
              </a:rPr>
              <a:t>(holographic images with phase information)</a:t>
            </a:r>
          </a:p>
        </p:txBody>
      </p:sp>
      <p:cxnSp>
        <p:nvCxnSpPr>
          <p:cNvPr id="26" name="Straight Arrow Connector 25">
            <a:extLst>
              <a:ext uri="{FF2B5EF4-FFF2-40B4-BE49-F238E27FC236}">
                <a16:creationId xmlns:a16="http://schemas.microsoft.com/office/drawing/2014/main" id="{9D1A3E46-41A1-DC43-A7EC-6426DED9CE44}"/>
              </a:ext>
            </a:extLst>
          </p:cNvPr>
          <p:cNvCxnSpPr>
            <a:cxnSpLocks/>
            <a:endCxn id="23" idx="1"/>
          </p:cNvCxnSpPr>
          <p:nvPr/>
        </p:nvCxnSpPr>
        <p:spPr>
          <a:xfrm>
            <a:off x="2073856" y="1872048"/>
            <a:ext cx="1092678" cy="232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69281E7-C90B-A349-AC7E-D6E1DB9CDAA8}"/>
              </a:ext>
            </a:extLst>
          </p:cNvPr>
          <p:cNvSpPr txBox="1"/>
          <p:nvPr/>
        </p:nvSpPr>
        <p:spPr>
          <a:xfrm>
            <a:off x="66176" y="4883313"/>
            <a:ext cx="2262158" cy="215444"/>
          </a:xfrm>
          <a:prstGeom prst="rect">
            <a:avLst/>
          </a:prstGeom>
          <a:noFill/>
        </p:spPr>
        <p:txBody>
          <a:bodyPr wrap="none" rtlCol="0">
            <a:spAutoFit/>
          </a:bodyPr>
          <a:lstStyle/>
          <a:p>
            <a:r>
              <a:rPr lang="en-US" sz="800" dirty="0"/>
              <a:t>Copyright © 2020 AUI/NRAO. All Rights Reserved.</a:t>
            </a:r>
          </a:p>
        </p:txBody>
      </p:sp>
      <p:sp>
        <p:nvSpPr>
          <p:cNvPr id="29" name="Content Placeholder 3">
            <a:extLst>
              <a:ext uri="{FF2B5EF4-FFF2-40B4-BE49-F238E27FC236}">
                <a16:creationId xmlns:a16="http://schemas.microsoft.com/office/drawing/2014/main" id="{E6FC8B97-1390-D84D-80FD-7531771841AB}"/>
              </a:ext>
            </a:extLst>
          </p:cNvPr>
          <p:cNvSpPr txBox="1">
            <a:spLocks/>
          </p:cNvSpPr>
          <p:nvPr/>
        </p:nvSpPr>
        <p:spPr>
          <a:xfrm>
            <a:off x="4754038" y="2948111"/>
            <a:ext cx="584197" cy="26076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500" dirty="0">
                <a:solidFill>
                  <a:schemeClr val="bg1"/>
                </a:solidFill>
              </a:rPr>
              <a:t>t</a:t>
            </a:r>
            <a:r>
              <a:rPr lang="en-US" sz="1500" baseline="-25000" dirty="0">
                <a:solidFill>
                  <a:schemeClr val="bg1"/>
                </a:solidFill>
              </a:rPr>
              <a:t>1</a:t>
            </a:r>
            <a:r>
              <a:rPr lang="en-US" sz="1500" dirty="0">
                <a:solidFill>
                  <a:schemeClr val="bg1"/>
                </a:solidFill>
              </a:rPr>
              <a:t>-t</a:t>
            </a:r>
            <a:r>
              <a:rPr lang="en-US" sz="1500" baseline="-25000" dirty="0">
                <a:solidFill>
                  <a:schemeClr val="bg1"/>
                </a:solidFill>
              </a:rPr>
              <a:t>2</a:t>
            </a:r>
          </a:p>
          <a:p>
            <a:pPr marL="0" indent="0" algn="ctr">
              <a:buFont typeface="Arial"/>
              <a:buNone/>
            </a:pPr>
            <a:endParaRPr lang="en-US" sz="1500" baseline="-25000" dirty="0">
              <a:solidFill>
                <a:schemeClr val="bg1"/>
              </a:solidFill>
            </a:endParaRPr>
          </a:p>
        </p:txBody>
      </p:sp>
      <p:cxnSp>
        <p:nvCxnSpPr>
          <p:cNvPr id="32" name="Straight Arrow Connector 31">
            <a:extLst>
              <a:ext uri="{FF2B5EF4-FFF2-40B4-BE49-F238E27FC236}">
                <a16:creationId xmlns:a16="http://schemas.microsoft.com/office/drawing/2014/main" id="{D4FC3EB6-BBBC-8F4A-A0F5-FB632A319DB1}"/>
              </a:ext>
            </a:extLst>
          </p:cNvPr>
          <p:cNvCxnSpPr>
            <a:cxnSpLocks/>
          </p:cNvCxnSpPr>
          <p:nvPr/>
        </p:nvCxnSpPr>
        <p:spPr>
          <a:xfrm>
            <a:off x="3863880" y="1440683"/>
            <a:ext cx="262956" cy="2761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Content Placeholder 3">
            <a:extLst>
              <a:ext uri="{FF2B5EF4-FFF2-40B4-BE49-F238E27FC236}">
                <a16:creationId xmlns:a16="http://schemas.microsoft.com/office/drawing/2014/main" id="{1A2A4B97-A8D2-9642-A98B-D0F554DE0F22}"/>
              </a:ext>
            </a:extLst>
          </p:cNvPr>
          <p:cNvSpPr txBox="1">
            <a:spLocks/>
          </p:cNvSpPr>
          <p:nvPr/>
        </p:nvSpPr>
        <p:spPr>
          <a:xfrm>
            <a:off x="3886185" y="1394336"/>
            <a:ext cx="643481" cy="27614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a:t>time</a:t>
            </a:r>
          </a:p>
        </p:txBody>
      </p:sp>
      <p:sp>
        <p:nvSpPr>
          <p:cNvPr id="35" name="TextBox 34">
            <a:extLst>
              <a:ext uri="{FF2B5EF4-FFF2-40B4-BE49-F238E27FC236}">
                <a16:creationId xmlns:a16="http://schemas.microsoft.com/office/drawing/2014/main" id="{02F7138F-BE55-8D45-8E5E-03FA3C7F0A3A}"/>
              </a:ext>
            </a:extLst>
          </p:cNvPr>
          <p:cNvSpPr txBox="1"/>
          <p:nvPr/>
        </p:nvSpPr>
        <p:spPr>
          <a:xfrm>
            <a:off x="6180670" y="2459615"/>
            <a:ext cx="2566857" cy="276999"/>
          </a:xfrm>
          <a:prstGeom prst="rect">
            <a:avLst/>
          </a:prstGeom>
          <a:noFill/>
        </p:spPr>
        <p:txBody>
          <a:bodyPr wrap="none" rtlCol="0">
            <a:spAutoFit/>
          </a:bodyPr>
          <a:lstStyle/>
          <a:p>
            <a:r>
              <a:rPr lang="en-US" sz="1200" dirty="0"/>
              <a:t>Closure phase image from three times</a:t>
            </a:r>
          </a:p>
        </p:txBody>
      </p:sp>
      <p:sp>
        <p:nvSpPr>
          <p:cNvPr id="36" name="Content Placeholder 3">
            <a:extLst>
              <a:ext uri="{FF2B5EF4-FFF2-40B4-BE49-F238E27FC236}">
                <a16:creationId xmlns:a16="http://schemas.microsoft.com/office/drawing/2014/main" id="{23FA2E8E-26CE-5140-A35D-A39DBD7C417F}"/>
              </a:ext>
            </a:extLst>
          </p:cNvPr>
          <p:cNvSpPr txBox="1">
            <a:spLocks/>
          </p:cNvSpPr>
          <p:nvPr/>
        </p:nvSpPr>
        <p:spPr>
          <a:xfrm>
            <a:off x="6400799" y="4449508"/>
            <a:ext cx="2074342" cy="49584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 typeface="Arial"/>
              <a:buNone/>
            </a:pPr>
            <a:r>
              <a:rPr lang="en-US" sz="1500" dirty="0">
                <a:solidFill>
                  <a:srgbClr val="FF0000"/>
                </a:solidFill>
              </a:rPr>
              <a:t>Mt. Etna (above)</a:t>
            </a:r>
          </a:p>
          <a:p>
            <a:pPr marL="0" indent="0" algn="ctr">
              <a:buFont typeface="Arial"/>
              <a:buNone/>
            </a:pPr>
            <a:r>
              <a:rPr lang="en-US" sz="1500" dirty="0">
                <a:solidFill>
                  <a:srgbClr val="FF0000"/>
                </a:solidFill>
              </a:rPr>
              <a:t>but could be medical images!</a:t>
            </a:r>
          </a:p>
        </p:txBody>
      </p:sp>
      <p:sp>
        <p:nvSpPr>
          <p:cNvPr id="37" name="Content Placeholder 3">
            <a:extLst>
              <a:ext uri="{FF2B5EF4-FFF2-40B4-BE49-F238E27FC236}">
                <a16:creationId xmlns:a16="http://schemas.microsoft.com/office/drawing/2014/main" id="{5936216B-25BE-574B-B953-FB4E0FA7B488}"/>
              </a:ext>
            </a:extLst>
          </p:cNvPr>
          <p:cNvSpPr txBox="1">
            <a:spLocks/>
          </p:cNvSpPr>
          <p:nvPr/>
        </p:nvSpPr>
        <p:spPr>
          <a:xfrm>
            <a:off x="4728632" y="3716657"/>
            <a:ext cx="584197" cy="26076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500" dirty="0">
                <a:solidFill>
                  <a:schemeClr val="bg1"/>
                </a:solidFill>
              </a:rPr>
              <a:t>t</a:t>
            </a:r>
            <a:r>
              <a:rPr lang="en-US" sz="1500" baseline="-25000" dirty="0">
                <a:solidFill>
                  <a:schemeClr val="bg1"/>
                </a:solidFill>
              </a:rPr>
              <a:t>2</a:t>
            </a:r>
            <a:r>
              <a:rPr lang="en-US" sz="1500" dirty="0">
                <a:solidFill>
                  <a:schemeClr val="bg1"/>
                </a:solidFill>
              </a:rPr>
              <a:t>-t</a:t>
            </a:r>
            <a:r>
              <a:rPr lang="en-US" sz="1500" baseline="-25000" dirty="0">
                <a:solidFill>
                  <a:schemeClr val="bg1"/>
                </a:solidFill>
              </a:rPr>
              <a:t>3</a:t>
            </a:r>
          </a:p>
          <a:p>
            <a:pPr marL="0" indent="0" algn="ctr">
              <a:buFont typeface="Arial"/>
              <a:buNone/>
            </a:pPr>
            <a:endParaRPr lang="en-US" sz="1500" baseline="-25000" dirty="0">
              <a:solidFill>
                <a:schemeClr val="bg1"/>
              </a:solidFill>
            </a:endParaRPr>
          </a:p>
        </p:txBody>
      </p:sp>
      <p:sp>
        <p:nvSpPr>
          <p:cNvPr id="38" name="Content Placeholder 3">
            <a:extLst>
              <a:ext uri="{FF2B5EF4-FFF2-40B4-BE49-F238E27FC236}">
                <a16:creationId xmlns:a16="http://schemas.microsoft.com/office/drawing/2014/main" id="{1544AE1B-E1BD-5A4C-90DB-2D18D4F16ACF}"/>
              </a:ext>
            </a:extLst>
          </p:cNvPr>
          <p:cNvSpPr txBox="1">
            <a:spLocks/>
          </p:cNvSpPr>
          <p:nvPr/>
        </p:nvSpPr>
        <p:spPr>
          <a:xfrm>
            <a:off x="4741341" y="4518108"/>
            <a:ext cx="584197" cy="26076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sz="1500" dirty="0">
                <a:solidFill>
                  <a:schemeClr val="bg1"/>
                </a:solidFill>
              </a:rPr>
              <a:t>t</a:t>
            </a:r>
            <a:r>
              <a:rPr lang="en-US" sz="1500" baseline="-25000" dirty="0">
                <a:solidFill>
                  <a:schemeClr val="bg1"/>
                </a:solidFill>
              </a:rPr>
              <a:t>3</a:t>
            </a:r>
            <a:r>
              <a:rPr lang="en-US" sz="1500" dirty="0">
                <a:solidFill>
                  <a:schemeClr val="bg1"/>
                </a:solidFill>
              </a:rPr>
              <a:t>-t</a:t>
            </a:r>
            <a:r>
              <a:rPr lang="en-US" sz="1500" baseline="-25000" dirty="0">
                <a:solidFill>
                  <a:schemeClr val="bg1"/>
                </a:solidFill>
              </a:rPr>
              <a:t>1</a:t>
            </a:r>
          </a:p>
          <a:p>
            <a:pPr marL="0" indent="0" algn="ctr">
              <a:buFont typeface="Arial"/>
              <a:buNone/>
            </a:pPr>
            <a:endParaRPr lang="en-US" sz="1500" baseline="-25000" dirty="0">
              <a:solidFill>
                <a:schemeClr val="bg1"/>
              </a:solidFill>
            </a:endParaRPr>
          </a:p>
        </p:txBody>
      </p:sp>
    </p:spTree>
    <p:extLst>
      <p:ext uri="{BB962C8B-B14F-4D97-AF65-F5344CB8AC3E}">
        <p14:creationId xmlns:p14="http://schemas.microsoft.com/office/powerpoint/2010/main" val="270920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598E2-5E48-1F47-829C-D293B5465E13}"/>
              </a:ext>
            </a:extLst>
          </p:cNvPr>
          <p:cNvSpPr>
            <a:spLocks noGrp="1"/>
          </p:cNvSpPr>
          <p:nvPr>
            <p:ph type="title"/>
          </p:nvPr>
        </p:nvSpPr>
        <p:spPr>
          <a:xfrm>
            <a:off x="457200" y="-73426"/>
            <a:ext cx="8229600" cy="857250"/>
          </a:xfrm>
        </p:spPr>
        <p:txBody>
          <a:bodyPr>
            <a:noAutofit/>
          </a:bodyPr>
          <a:lstStyle/>
          <a:p>
            <a:r>
              <a:rPr lang="en-US" sz="3200" dirty="0">
                <a:solidFill>
                  <a:srgbClr val="FF0000"/>
                </a:solidFill>
              </a:rPr>
              <a:t>Connection to TDI in GW detection using LISA</a:t>
            </a:r>
            <a:endParaRPr lang="en-US" sz="3200" dirty="0"/>
          </a:p>
        </p:txBody>
      </p:sp>
      <p:pic>
        <p:nvPicPr>
          <p:cNvPr id="6" name="Content Placeholder 5">
            <a:extLst>
              <a:ext uri="{FF2B5EF4-FFF2-40B4-BE49-F238E27FC236}">
                <a16:creationId xmlns:a16="http://schemas.microsoft.com/office/drawing/2014/main" id="{B76C6404-82F7-C149-B89D-65A0478C14BD}"/>
              </a:ext>
            </a:extLst>
          </p:cNvPr>
          <p:cNvPicPr>
            <a:picLocks noGrp="1" noChangeAspect="1"/>
          </p:cNvPicPr>
          <p:nvPr>
            <p:ph sz="half" idx="1"/>
          </p:nvPr>
        </p:nvPicPr>
        <p:blipFill>
          <a:blip r:embed="rId2"/>
          <a:stretch>
            <a:fillRect/>
          </a:stretch>
        </p:blipFill>
        <p:spPr>
          <a:xfrm>
            <a:off x="457200" y="783824"/>
            <a:ext cx="2468308" cy="2258759"/>
          </a:xfrm>
        </p:spPr>
      </p:pic>
      <p:pic>
        <p:nvPicPr>
          <p:cNvPr id="10" name="Picture 9">
            <a:extLst>
              <a:ext uri="{FF2B5EF4-FFF2-40B4-BE49-F238E27FC236}">
                <a16:creationId xmlns:a16="http://schemas.microsoft.com/office/drawing/2014/main" id="{B3139AF7-F05F-EB46-9A8C-AAE6C43F74CA}"/>
              </a:ext>
            </a:extLst>
          </p:cNvPr>
          <p:cNvPicPr>
            <a:picLocks noChangeAspect="1"/>
          </p:cNvPicPr>
          <p:nvPr/>
        </p:nvPicPr>
        <p:blipFill rotWithShape="1">
          <a:blip r:embed="rId3"/>
          <a:srcRect r="5888"/>
          <a:stretch/>
        </p:blipFill>
        <p:spPr>
          <a:xfrm>
            <a:off x="3017529" y="692149"/>
            <a:ext cx="2352493" cy="1879601"/>
          </a:xfrm>
          <a:prstGeom prst="rect">
            <a:avLst/>
          </a:prstGeom>
        </p:spPr>
      </p:pic>
      <p:sp>
        <p:nvSpPr>
          <p:cNvPr id="11" name="TextBox 10">
            <a:extLst>
              <a:ext uri="{FF2B5EF4-FFF2-40B4-BE49-F238E27FC236}">
                <a16:creationId xmlns:a16="http://schemas.microsoft.com/office/drawing/2014/main" id="{2B31DFED-C6C8-4C4C-BC3E-E0E3A48D5F46}"/>
              </a:ext>
            </a:extLst>
          </p:cNvPr>
          <p:cNvSpPr txBox="1"/>
          <p:nvPr/>
        </p:nvSpPr>
        <p:spPr>
          <a:xfrm>
            <a:off x="1832957" y="4436438"/>
            <a:ext cx="5478086" cy="307777"/>
          </a:xfrm>
          <a:prstGeom prst="rect">
            <a:avLst/>
          </a:prstGeom>
          <a:noFill/>
          <a:ln w="25400">
            <a:solidFill>
              <a:srgbClr val="FF0000"/>
            </a:solidFill>
          </a:ln>
        </p:spPr>
        <p:txBody>
          <a:bodyPr wrap="square" rtlCol="0">
            <a:spAutoFit/>
          </a:bodyPr>
          <a:lstStyle/>
          <a:p>
            <a:r>
              <a:rPr lang="en-US" sz="1400" dirty="0"/>
              <a:t>Time Delay Interferometry (TDI) in GW </a:t>
            </a:r>
            <a:r>
              <a:rPr lang="en-US" sz="1400" dirty="0">
                <a:sym typeface="Wingdings" pitchFamily="2" charset="2"/>
              </a:rPr>
              <a:t> Time-dependent closure phase</a:t>
            </a:r>
            <a:r>
              <a:rPr lang="en-US" sz="1400" dirty="0"/>
              <a:t> </a:t>
            </a:r>
          </a:p>
        </p:txBody>
      </p:sp>
      <p:sp>
        <p:nvSpPr>
          <p:cNvPr id="12" name="TextBox 11">
            <a:extLst>
              <a:ext uri="{FF2B5EF4-FFF2-40B4-BE49-F238E27FC236}">
                <a16:creationId xmlns:a16="http://schemas.microsoft.com/office/drawing/2014/main" id="{EB1BACD1-6E26-2E4E-B1E5-467EB408BC34}"/>
              </a:ext>
            </a:extLst>
          </p:cNvPr>
          <p:cNvSpPr txBox="1"/>
          <p:nvPr/>
        </p:nvSpPr>
        <p:spPr>
          <a:xfrm>
            <a:off x="257694" y="3101321"/>
            <a:ext cx="3266901"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t>LISA will detect GW from Galactic WD binaries at </a:t>
            </a:r>
            <a:r>
              <a:rPr lang="en-US" sz="1200" dirty="0" err="1"/>
              <a:t>mHz</a:t>
            </a:r>
            <a:r>
              <a:rPr lang="en-US" sz="1200" dirty="0"/>
              <a:t> frequencies</a:t>
            </a:r>
          </a:p>
          <a:p>
            <a:pPr marL="285750" indent="-285750">
              <a:buFont typeface="Arial" panose="020B0604020202020204" pitchFamily="34" charset="0"/>
              <a:buChar char="•"/>
            </a:pPr>
            <a:r>
              <a:rPr lang="en-US" sz="1200" dirty="0"/>
              <a:t>Three spacecrafts with arm lengths ~5 million km</a:t>
            </a:r>
          </a:p>
          <a:p>
            <a:pPr marL="285750" indent="-285750">
              <a:buFont typeface="Arial" panose="020B0604020202020204" pitchFamily="34" charset="0"/>
              <a:buChar char="•"/>
            </a:pPr>
            <a:r>
              <a:rPr lang="en-US" sz="1200" dirty="0"/>
              <a:t>Short wavelengths =&gt; Time dependence of spacecraft motion and Laser phases important </a:t>
            </a:r>
          </a:p>
        </p:txBody>
      </p:sp>
      <p:sp>
        <p:nvSpPr>
          <p:cNvPr id="13" name="TextBox 12">
            <a:extLst>
              <a:ext uri="{FF2B5EF4-FFF2-40B4-BE49-F238E27FC236}">
                <a16:creationId xmlns:a16="http://schemas.microsoft.com/office/drawing/2014/main" id="{D7199966-FC5A-B24D-8659-FE48B5E47B4E}"/>
              </a:ext>
            </a:extLst>
          </p:cNvPr>
          <p:cNvSpPr txBox="1"/>
          <p:nvPr/>
        </p:nvSpPr>
        <p:spPr>
          <a:xfrm>
            <a:off x="3240745" y="2722163"/>
            <a:ext cx="3101865"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Laser phase noise is overwhelming source of noise (by &gt;7 orders of magnitude)</a:t>
            </a:r>
          </a:p>
          <a:p>
            <a:pPr marL="285750" indent="-285750">
              <a:buFont typeface="Arial" panose="020B0604020202020204" pitchFamily="34" charset="0"/>
              <a:buChar char="•"/>
            </a:pPr>
            <a:r>
              <a:rPr lang="en-US" sz="1200" dirty="0"/>
              <a:t>Unequal and changing arm lengths need to be accounted for</a:t>
            </a:r>
          </a:p>
          <a:p>
            <a:pPr marL="285750" indent="-285750">
              <a:buFont typeface="Arial" panose="020B0604020202020204" pitchFamily="34" charset="0"/>
              <a:buChar char="•"/>
            </a:pPr>
            <a:r>
              <a:rPr lang="en-US" sz="1200" dirty="0"/>
              <a:t>Solution: Time Delay Interferometry (TDI)</a:t>
            </a:r>
          </a:p>
        </p:txBody>
      </p:sp>
      <p:sp>
        <p:nvSpPr>
          <p:cNvPr id="14" name="TextBox 13">
            <a:extLst>
              <a:ext uri="{FF2B5EF4-FFF2-40B4-BE49-F238E27FC236}">
                <a16:creationId xmlns:a16="http://schemas.microsoft.com/office/drawing/2014/main" id="{C157F5CB-DE3F-FB4C-97F7-1A8112FF7C67}"/>
              </a:ext>
            </a:extLst>
          </p:cNvPr>
          <p:cNvSpPr txBox="1"/>
          <p:nvPr/>
        </p:nvSpPr>
        <p:spPr>
          <a:xfrm>
            <a:off x="6412143" y="2663424"/>
            <a:ext cx="2499676"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TDI = linear combinations of time-delayed phases of laser beams on closed loops between spacecrafts</a:t>
            </a:r>
          </a:p>
          <a:p>
            <a:pPr marL="285750" indent="-285750">
              <a:buFont typeface="Arial" panose="020B0604020202020204" pitchFamily="34" charset="0"/>
              <a:buChar char="•"/>
            </a:pPr>
            <a:r>
              <a:rPr lang="en-US" sz="1200" dirty="0"/>
              <a:t>They cancel spacecraft motion effects and intrinsic phase noise</a:t>
            </a:r>
          </a:p>
          <a:p>
            <a:pPr marL="285750" indent="-285750">
              <a:buFont typeface="Arial" panose="020B0604020202020204" pitchFamily="34" charset="0"/>
              <a:buChar char="•"/>
            </a:pPr>
            <a:r>
              <a:rPr lang="en-US" sz="1200" dirty="0"/>
              <a:t>Critical for successful GW detection</a:t>
            </a:r>
          </a:p>
        </p:txBody>
      </p:sp>
      <p:pic>
        <p:nvPicPr>
          <p:cNvPr id="16" name="Picture 15">
            <a:extLst>
              <a:ext uri="{FF2B5EF4-FFF2-40B4-BE49-F238E27FC236}">
                <a16:creationId xmlns:a16="http://schemas.microsoft.com/office/drawing/2014/main" id="{C2DA8E10-FCFB-E14B-9F08-FC5EA0CCD3FA}"/>
              </a:ext>
            </a:extLst>
          </p:cNvPr>
          <p:cNvPicPr>
            <a:picLocks noChangeAspect="1"/>
          </p:cNvPicPr>
          <p:nvPr/>
        </p:nvPicPr>
        <p:blipFill>
          <a:blip r:embed="rId4"/>
          <a:stretch>
            <a:fillRect/>
          </a:stretch>
        </p:blipFill>
        <p:spPr>
          <a:xfrm>
            <a:off x="5485837" y="910416"/>
            <a:ext cx="3383152" cy="1342521"/>
          </a:xfrm>
          <a:prstGeom prst="rect">
            <a:avLst/>
          </a:prstGeom>
        </p:spPr>
      </p:pic>
      <p:sp>
        <p:nvSpPr>
          <p:cNvPr id="19" name="TextBox 18">
            <a:extLst>
              <a:ext uri="{FF2B5EF4-FFF2-40B4-BE49-F238E27FC236}">
                <a16:creationId xmlns:a16="http://schemas.microsoft.com/office/drawing/2014/main" id="{E377BC02-4D9D-7C4D-AA1A-3E2212DA6C2C}"/>
              </a:ext>
            </a:extLst>
          </p:cNvPr>
          <p:cNvSpPr txBox="1"/>
          <p:nvPr/>
        </p:nvSpPr>
        <p:spPr>
          <a:xfrm>
            <a:off x="66176" y="4883313"/>
            <a:ext cx="2262158" cy="215444"/>
          </a:xfrm>
          <a:prstGeom prst="rect">
            <a:avLst/>
          </a:prstGeom>
          <a:noFill/>
        </p:spPr>
        <p:txBody>
          <a:bodyPr wrap="none" rtlCol="0">
            <a:spAutoFit/>
          </a:bodyPr>
          <a:lstStyle/>
          <a:p>
            <a:r>
              <a:rPr lang="en-US" sz="800" dirty="0"/>
              <a:t>Copyright © 2020 AUI/NRAO. All Rights Reserved.</a:t>
            </a:r>
          </a:p>
        </p:txBody>
      </p:sp>
      <p:sp>
        <p:nvSpPr>
          <p:cNvPr id="20" name="TextBox 19">
            <a:extLst>
              <a:ext uri="{FF2B5EF4-FFF2-40B4-BE49-F238E27FC236}">
                <a16:creationId xmlns:a16="http://schemas.microsoft.com/office/drawing/2014/main" id="{C996D97D-B941-F742-A65B-302A60A6874A}"/>
              </a:ext>
            </a:extLst>
          </p:cNvPr>
          <p:cNvSpPr txBox="1"/>
          <p:nvPr/>
        </p:nvSpPr>
        <p:spPr>
          <a:xfrm>
            <a:off x="6025047" y="2202828"/>
            <a:ext cx="2006728" cy="276999"/>
          </a:xfrm>
          <a:prstGeom prst="rect">
            <a:avLst/>
          </a:prstGeom>
          <a:noFill/>
        </p:spPr>
        <p:txBody>
          <a:bodyPr wrap="square" rtlCol="0">
            <a:spAutoFit/>
          </a:bodyPr>
          <a:lstStyle/>
          <a:p>
            <a:pPr algn="ctr"/>
            <a:r>
              <a:rPr lang="en-US" sz="1200" dirty="0" err="1"/>
              <a:t>Vallisneri</a:t>
            </a:r>
            <a:r>
              <a:rPr lang="en-US" sz="1200" dirty="0"/>
              <a:t> (2005)</a:t>
            </a:r>
          </a:p>
        </p:txBody>
      </p:sp>
    </p:spTree>
    <p:extLst>
      <p:ext uri="{BB962C8B-B14F-4D97-AF65-F5344CB8AC3E}">
        <p14:creationId xmlns:p14="http://schemas.microsoft.com/office/powerpoint/2010/main" val="382357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81"/>
            <a:ext cx="8229600" cy="857250"/>
          </a:xfrm>
        </p:spPr>
        <p:txBody>
          <a:bodyPr>
            <a:noAutofit/>
          </a:bodyPr>
          <a:lstStyle/>
          <a:p>
            <a:r>
              <a:rPr lang="en-US" sz="3400" dirty="0">
                <a:solidFill>
                  <a:srgbClr val="FF0000"/>
                </a:solidFill>
              </a:rPr>
              <a:t>Connection: </a:t>
            </a:r>
            <a:br>
              <a:rPr lang="en-US" sz="3400" dirty="0">
                <a:solidFill>
                  <a:srgbClr val="FF0000"/>
                </a:solidFill>
              </a:rPr>
            </a:br>
            <a:r>
              <a:rPr lang="en-US" sz="3400" dirty="0">
                <a:solidFill>
                  <a:srgbClr val="FF0000"/>
                </a:solidFill>
              </a:rPr>
              <a:t>Quantum Mechanics &amp; Polarized Light</a:t>
            </a:r>
          </a:p>
        </p:txBody>
      </p:sp>
      <p:sp>
        <p:nvSpPr>
          <p:cNvPr id="3" name="Content Placeholder 2"/>
          <p:cNvSpPr>
            <a:spLocks noGrp="1"/>
          </p:cNvSpPr>
          <p:nvPr>
            <p:ph sz="half" idx="1"/>
          </p:nvPr>
        </p:nvSpPr>
        <p:spPr>
          <a:xfrm>
            <a:off x="457200" y="1200150"/>
            <a:ext cx="4235720" cy="3562579"/>
          </a:xfrm>
        </p:spPr>
        <p:txBody>
          <a:bodyPr>
            <a:normAutofit fontScale="85000" lnSpcReduction="10000"/>
          </a:bodyPr>
          <a:lstStyle/>
          <a:p>
            <a:r>
              <a:rPr lang="en-US" sz="2200" dirty="0"/>
              <a:t>Phase of N-vertex </a:t>
            </a:r>
            <a:r>
              <a:rPr lang="en-US" sz="2200" dirty="0" err="1"/>
              <a:t>Bargmann</a:t>
            </a:r>
            <a:r>
              <a:rPr lang="en-US" sz="2200" dirty="0"/>
              <a:t> invariants</a:t>
            </a:r>
          </a:p>
          <a:p>
            <a:endParaRPr lang="en-US" sz="2200" dirty="0"/>
          </a:p>
          <a:p>
            <a:endParaRPr lang="en-US" sz="2200" dirty="0"/>
          </a:p>
          <a:p>
            <a:endParaRPr lang="en-US" sz="2200" dirty="0"/>
          </a:p>
          <a:p>
            <a:endParaRPr lang="en-US" sz="2200" dirty="0"/>
          </a:p>
          <a:p>
            <a:r>
              <a:rPr lang="en-US" sz="2200" dirty="0" err="1"/>
              <a:t>Bargmann</a:t>
            </a:r>
            <a:r>
              <a:rPr lang="en-US" sz="2200" dirty="0"/>
              <a:t> invariants are gauge-invariant to any local phase factors affecting the quantum states</a:t>
            </a:r>
          </a:p>
          <a:p>
            <a:r>
              <a:rPr lang="en-US" sz="2200" dirty="0"/>
              <a:t>Closely resemble closure phase definition and properties</a:t>
            </a:r>
          </a:p>
        </p:txBody>
      </p:sp>
      <p:sp>
        <p:nvSpPr>
          <p:cNvPr id="7" name="Content Placeholder 6"/>
          <p:cNvSpPr>
            <a:spLocks noGrp="1"/>
          </p:cNvSpPr>
          <p:nvPr>
            <p:ph sz="half" idx="2"/>
          </p:nvPr>
        </p:nvSpPr>
        <p:spPr/>
        <p:txBody>
          <a:bodyPr>
            <a:normAutofit fontScale="85000" lnSpcReduction="10000"/>
          </a:bodyPr>
          <a:lstStyle/>
          <a:p>
            <a:r>
              <a:rPr lang="en-US" sz="2400" dirty="0"/>
              <a:t>Phases of </a:t>
            </a:r>
            <a:r>
              <a:rPr lang="en-US" sz="2400" dirty="0" err="1"/>
              <a:t>Bargmann</a:t>
            </a:r>
            <a:r>
              <a:rPr lang="en-US" sz="2400" dirty="0"/>
              <a:t> invariants = Geometric phase = Berry phase = </a:t>
            </a:r>
            <a:r>
              <a:rPr lang="en-US" sz="2400" dirty="0" err="1"/>
              <a:t>Pancharatnam</a:t>
            </a:r>
            <a:r>
              <a:rPr lang="en-US" sz="2400" dirty="0"/>
              <a:t> Phase</a:t>
            </a:r>
          </a:p>
          <a:p>
            <a:r>
              <a:rPr lang="en-US" sz="2400" dirty="0"/>
              <a:t>On a cyclical path through multiple polarized states on the Poincare sphere, the geometric phase = (1/2) solid angle subtended by the path = change in vector angle during parallel transport </a:t>
            </a:r>
          </a:p>
          <a:p>
            <a:r>
              <a:rPr lang="en-US" sz="2400" dirty="0"/>
              <a:t>Related to the intrinsic curvature </a:t>
            </a:r>
          </a:p>
          <a:p>
            <a:endParaRPr lang="en-US" sz="2400" dirty="0"/>
          </a:p>
          <a:p>
            <a:endParaRPr lang="en-US" sz="2400" dirty="0"/>
          </a:p>
        </p:txBody>
      </p:sp>
      <p:pic>
        <p:nvPicPr>
          <p:cNvPr id="8" name="Content Placeholder 4"/>
          <p:cNvPicPr>
            <a:picLocks noChangeAspect="1"/>
          </p:cNvPicPr>
          <p:nvPr/>
        </p:nvPicPr>
        <p:blipFill rotWithShape="1">
          <a:blip r:embed="rId3"/>
          <a:srcRect t="8888" b="-8219"/>
          <a:stretch/>
        </p:blipFill>
        <p:spPr>
          <a:xfrm>
            <a:off x="610100" y="1810432"/>
            <a:ext cx="3832982" cy="546196"/>
          </a:xfrm>
          <a:prstGeom prst="rect">
            <a:avLst/>
          </a:prstGeom>
        </p:spPr>
      </p:pic>
      <p:pic>
        <p:nvPicPr>
          <p:cNvPr id="9" name="Picture 8"/>
          <p:cNvPicPr>
            <a:picLocks noChangeAspect="1"/>
          </p:cNvPicPr>
          <p:nvPr/>
        </p:nvPicPr>
        <p:blipFill>
          <a:blip r:embed="rId4"/>
          <a:stretch>
            <a:fillRect/>
          </a:stretch>
        </p:blipFill>
        <p:spPr>
          <a:xfrm>
            <a:off x="902868" y="2287755"/>
            <a:ext cx="2998130" cy="633890"/>
          </a:xfrm>
          <a:prstGeom prst="rect">
            <a:avLst/>
          </a:prstGeom>
        </p:spPr>
      </p:pic>
      <p:sp>
        <p:nvSpPr>
          <p:cNvPr id="10" name="TextBox 9"/>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355785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49"/>
            <a:ext cx="8229600" cy="689065"/>
          </a:xfrm>
        </p:spPr>
        <p:txBody>
          <a:bodyPr>
            <a:normAutofit fontScale="90000"/>
          </a:bodyPr>
          <a:lstStyle/>
          <a:p>
            <a:r>
              <a:rPr lang="en-US" dirty="0">
                <a:solidFill>
                  <a:srgbClr val="FF0000"/>
                </a:solidFill>
              </a:rPr>
              <a:t>Summary</a:t>
            </a:r>
          </a:p>
        </p:txBody>
      </p:sp>
      <p:sp>
        <p:nvSpPr>
          <p:cNvPr id="5" name="Content Placeholder 4"/>
          <p:cNvSpPr>
            <a:spLocks noGrp="1"/>
          </p:cNvSpPr>
          <p:nvPr>
            <p:ph idx="1"/>
          </p:nvPr>
        </p:nvSpPr>
        <p:spPr>
          <a:xfrm>
            <a:off x="278190" y="693687"/>
            <a:ext cx="4451048" cy="1593850"/>
          </a:xfrm>
        </p:spPr>
        <p:txBody>
          <a:bodyPr>
            <a:noAutofit/>
          </a:bodyPr>
          <a:lstStyle/>
          <a:p>
            <a:pPr marL="0" indent="0">
              <a:buNone/>
            </a:pPr>
            <a:r>
              <a:rPr lang="en-US" sz="1600" u="sng" dirty="0">
                <a:uFill>
                  <a:solidFill>
                    <a:srgbClr val="FF0000"/>
                  </a:solidFill>
                </a:uFill>
              </a:rPr>
              <a:t>Closure phases</a:t>
            </a:r>
            <a:r>
              <a:rPr lang="en-US" sz="1600" dirty="0"/>
              <a:t> -- very valuable for </a:t>
            </a:r>
            <a:r>
              <a:rPr lang="en-US" sz="1600" u="sng" dirty="0">
                <a:uFill>
                  <a:solidFill>
                    <a:srgbClr val="FF0000"/>
                  </a:solidFill>
                </a:uFill>
              </a:rPr>
              <a:t>phase-sensitive applications</a:t>
            </a:r>
            <a:r>
              <a:rPr lang="en-US" sz="1600" dirty="0"/>
              <a:t> – VLBI and radio interferometry, Optical Interferometry, GW, X-ray crystallography, seismology, Interferometric Synthetic Aperture Radar (</a:t>
            </a:r>
            <a:r>
              <a:rPr lang="en-US" sz="1600" dirty="0" err="1"/>
              <a:t>InSAR</a:t>
            </a:r>
            <a:r>
              <a:rPr lang="en-US" sz="1600" dirty="0"/>
              <a:t>), </a:t>
            </a:r>
            <a:r>
              <a:rPr lang="is-IS" sz="1600" dirty="0"/>
              <a:t>…</a:t>
            </a:r>
            <a:r>
              <a:rPr lang="en-US" sz="1600" dirty="0"/>
              <a:t>. </a:t>
            </a:r>
          </a:p>
          <a:p>
            <a:pPr marL="0" indent="0">
              <a:buNone/>
            </a:pPr>
            <a:r>
              <a:rPr lang="en-US" sz="1600" dirty="0"/>
              <a:t>but lacked geometric insight</a:t>
            </a:r>
          </a:p>
        </p:txBody>
      </p:sp>
      <p:pic>
        <p:nvPicPr>
          <p:cNvPr id="6" name="Content Placeholder 5" descr="closure_phase_illustration.pdf"/>
          <p:cNvPicPr>
            <a:picLocks noChangeAspect="1"/>
          </p:cNvPicPr>
          <p:nvPr/>
        </p:nvPicPr>
        <p:blipFill rotWithShape="1">
          <a:blip r:embed="rId3">
            <a:extLst>
              <a:ext uri="{28A0092B-C50C-407E-A947-70E740481C1C}">
                <a14:useLocalDpi xmlns:a14="http://schemas.microsoft.com/office/drawing/2010/main" val="0"/>
              </a:ext>
            </a:extLst>
          </a:blip>
          <a:srcRect l="12" r="938"/>
          <a:stretch/>
        </p:blipFill>
        <p:spPr>
          <a:xfrm>
            <a:off x="6726184" y="2807259"/>
            <a:ext cx="1611877" cy="1811878"/>
          </a:xfrm>
          <a:prstGeom prst="rect">
            <a:avLst/>
          </a:prstGeom>
        </p:spPr>
      </p:pic>
      <p:pic>
        <p:nvPicPr>
          <p:cNvPr id="7" name="Picture 6" descr="antenna_positions_wavelength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238" y="3033189"/>
            <a:ext cx="1882681" cy="1292476"/>
          </a:xfrm>
          <a:prstGeom prst="rect">
            <a:avLst/>
          </a:prstGeom>
        </p:spPr>
      </p:pic>
      <p:sp>
        <p:nvSpPr>
          <p:cNvPr id="8" name="TextBox 7"/>
          <p:cNvSpPr txBox="1"/>
          <p:nvPr/>
        </p:nvSpPr>
        <p:spPr>
          <a:xfrm>
            <a:off x="4898572" y="801007"/>
            <a:ext cx="3335619" cy="1569660"/>
          </a:xfrm>
          <a:prstGeom prst="rect">
            <a:avLst/>
          </a:prstGeom>
          <a:noFill/>
        </p:spPr>
        <p:txBody>
          <a:bodyPr wrap="none" rtlCol="0">
            <a:spAutoFit/>
          </a:bodyPr>
          <a:lstStyle/>
          <a:p>
            <a:r>
              <a:rPr lang="en-US" u="sng" dirty="0">
                <a:uFill>
                  <a:solidFill>
                    <a:srgbClr val="FF0000"/>
                  </a:solidFill>
                </a:uFill>
              </a:rPr>
              <a:t>Geometrical estimation methods:</a:t>
            </a:r>
          </a:p>
          <a:p>
            <a:pPr marL="285750" indent="-285750">
              <a:buFont typeface="Wingdings" charset="2"/>
              <a:buChar char="Ø"/>
            </a:pPr>
            <a:r>
              <a:rPr lang="en-US" dirty="0">
                <a:solidFill>
                  <a:srgbClr val="000000"/>
                </a:solidFill>
                <a:uFill>
                  <a:solidFill>
                    <a:srgbClr val="FF0000"/>
                  </a:solidFill>
                </a:uFill>
              </a:rPr>
              <a:t>“Phase-position” method</a:t>
            </a:r>
          </a:p>
          <a:p>
            <a:pPr marL="285750" indent="-285750">
              <a:buFont typeface="Wingdings" charset="2"/>
              <a:buChar char="Ø"/>
            </a:pPr>
            <a:endParaRPr lang="en-US" baseline="30000" dirty="0">
              <a:solidFill>
                <a:srgbClr val="000000"/>
              </a:solidFill>
              <a:uFill>
                <a:solidFill>
                  <a:srgbClr val="FF0000"/>
                </a:solidFill>
              </a:uFill>
            </a:endParaRPr>
          </a:p>
          <a:p>
            <a:pPr marL="285750" indent="-285750">
              <a:buFont typeface="Wingdings" charset="2"/>
              <a:buChar char="Ø"/>
            </a:pPr>
            <a:endParaRPr lang="en-US" baseline="30000" dirty="0">
              <a:solidFill>
                <a:srgbClr val="000000"/>
              </a:solidFill>
              <a:uFill>
                <a:solidFill>
                  <a:srgbClr val="FF0000"/>
                </a:solidFill>
              </a:uFill>
            </a:endParaRPr>
          </a:p>
          <a:p>
            <a:pPr marL="285750" indent="-285750">
              <a:buFont typeface="Wingdings" charset="2"/>
              <a:buChar char="Ø"/>
            </a:pPr>
            <a:endParaRPr lang="en-US" dirty="0"/>
          </a:p>
          <a:p>
            <a:pPr marL="285750" indent="-285750">
              <a:buFont typeface="Wingdings" charset="2"/>
              <a:buChar char="Ø"/>
            </a:pPr>
            <a:r>
              <a:rPr lang="en-US" dirty="0"/>
              <a:t>“Product of areas” method</a:t>
            </a:r>
          </a:p>
        </p:txBody>
      </p:sp>
      <p:pic>
        <p:nvPicPr>
          <p:cNvPr id="9" name="Content Placeholder 10"/>
          <p:cNvPicPr>
            <a:picLocks noChangeAspect="1"/>
          </p:cNvPicPr>
          <p:nvPr/>
        </p:nvPicPr>
        <p:blipFill rotWithShape="1">
          <a:blip r:embed="rId5"/>
          <a:srcRect t="2777" b="-1474"/>
          <a:stretch/>
        </p:blipFill>
        <p:spPr>
          <a:xfrm>
            <a:off x="4862549" y="1487874"/>
            <a:ext cx="3613858" cy="337846"/>
          </a:xfrm>
          <a:prstGeom prst="rect">
            <a:avLst/>
          </a:prstGeom>
          <a:ln w="25400">
            <a:noFill/>
          </a:ln>
        </p:spPr>
      </p:pic>
      <p:pic>
        <p:nvPicPr>
          <p:cNvPr id="10" name="Picture 9"/>
          <p:cNvPicPr>
            <a:picLocks noChangeAspect="1"/>
          </p:cNvPicPr>
          <p:nvPr/>
        </p:nvPicPr>
        <p:blipFill>
          <a:blip r:embed="rId6"/>
          <a:stretch>
            <a:fillRect/>
          </a:stretch>
        </p:blipFill>
        <p:spPr>
          <a:xfrm>
            <a:off x="5256567" y="2370667"/>
            <a:ext cx="2643829" cy="431861"/>
          </a:xfrm>
          <a:prstGeom prst="rect">
            <a:avLst/>
          </a:prstGeom>
          <a:ln w="25400">
            <a:noFill/>
          </a:ln>
        </p:spPr>
      </p:pic>
      <p:sp>
        <p:nvSpPr>
          <p:cNvPr id="11" name="TextBox 10"/>
          <p:cNvSpPr txBox="1"/>
          <p:nvPr/>
        </p:nvSpPr>
        <p:spPr>
          <a:xfrm>
            <a:off x="285652" y="2379394"/>
            <a:ext cx="4353930" cy="2185214"/>
          </a:xfrm>
          <a:prstGeom prst="rect">
            <a:avLst/>
          </a:prstGeom>
          <a:noFill/>
          <a:ln w="25400">
            <a:solidFill>
              <a:srgbClr val="FF0000"/>
            </a:solidFill>
          </a:ln>
        </p:spPr>
        <p:txBody>
          <a:bodyPr wrap="square" rtlCol="0">
            <a:spAutoFit/>
          </a:bodyPr>
          <a:lstStyle/>
          <a:p>
            <a:pPr marL="285750" indent="-285750">
              <a:buFont typeface="Wingdings" charset="2"/>
              <a:buChar char="Ø"/>
            </a:pPr>
            <a:r>
              <a:rPr lang="en-US" sz="1700" dirty="0"/>
              <a:t>Geometric insight = </a:t>
            </a:r>
            <a:r>
              <a:rPr lang="en-US" sz="1700" b="1" dirty="0">
                <a:solidFill>
                  <a:srgbClr val="FF0000"/>
                </a:solidFill>
              </a:rPr>
              <a:t>SOS conservation</a:t>
            </a:r>
            <a:r>
              <a:rPr lang="en-US" sz="1700" dirty="0"/>
              <a:t> in the 3-fringe interference pattern in image plane</a:t>
            </a:r>
          </a:p>
          <a:p>
            <a:pPr marL="285750" indent="-285750">
              <a:buFont typeface="Wingdings" charset="2"/>
              <a:buChar char="Ø"/>
            </a:pPr>
            <a:r>
              <a:rPr lang="en-US" sz="1700" dirty="0"/>
              <a:t>Invariance to antenna-based (mis-) calibration and translation demonstrated geometrically using real data as well as theory</a:t>
            </a:r>
          </a:p>
          <a:p>
            <a:pPr marL="285750" indent="-285750">
              <a:buFont typeface="Wingdings" charset="2"/>
              <a:buChar char="Ø"/>
            </a:pPr>
            <a:r>
              <a:rPr lang="en-US" sz="1700" dirty="0"/>
              <a:t>Potential applications of this geometric insight are being explored</a:t>
            </a:r>
          </a:p>
        </p:txBody>
      </p:sp>
      <p:sp>
        <p:nvSpPr>
          <p:cNvPr id="14" name="TextBox 13"/>
          <p:cNvSpPr txBox="1"/>
          <p:nvPr/>
        </p:nvSpPr>
        <p:spPr>
          <a:xfrm>
            <a:off x="4898572" y="4537334"/>
            <a:ext cx="3061205" cy="276999"/>
          </a:xfrm>
          <a:prstGeom prst="rect">
            <a:avLst/>
          </a:prstGeom>
          <a:noFill/>
        </p:spPr>
        <p:txBody>
          <a:bodyPr wrap="none" rtlCol="0">
            <a:spAutoFit/>
          </a:bodyPr>
          <a:lstStyle/>
          <a:p>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12" name="TextBox 11">
            <a:extLst>
              <a:ext uri="{FF2B5EF4-FFF2-40B4-BE49-F238E27FC236}">
                <a16:creationId xmlns:a16="http://schemas.microsoft.com/office/drawing/2014/main" id="{72EBD4B7-02CC-E746-8728-66EFB07BD825}"/>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3509890073"/>
      </p:ext>
    </p:extLst>
  </p:cSld>
  <p:clrMapOvr>
    <a:masterClrMapping/>
  </p:clrMapOvr>
  <p:extLst>
    <p:ext uri="{E180D4A7-C9FB-4DFB-919C-405C955672EB}">
      <p14:showEvtLst xmlns:p14="http://schemas.microsoft.com/office/powerpoint/2010/main">
        <p14:playEvt time="858" objId="15"/>
        <p14:stopEvt time="49373" objId="15"/>
      </p14:showEvtLst>
    </p:ext>
  </p:extLs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447"/>
            <a:ext cx="8229600" cy="857250"/>
          </a:xfrm>
        </p:spPr>
        <p:txBody>
          <a:bodyPr>
            <a:normAutofit fontScale="90000"/>
          </a:bodyPr>
          <a:lstStyle/>
          <a:p>
            <a:r>
              <a:rPr lang="en-US" sz="3000" dirty="0">
                <a:solidFill>
                  <a:srgbClr val="FF0000"/>
                </a:solidFill>
              </a:rPr>
              <a:t>Phase problem and Structure Invariants </a:t>
            </a:r>
            <a:br>
              <a:rPr lang="en-US" sz="3000" dirty="0">
                <a:solidFill>
                  <a:srgbClr val="FF0000"/>
                </a:solidFill>
              </a:rPr>
            </a:br>
            <a:r>
              <a:rPr lang="en-US" sz="3000" dirty="0">
                <a:solidFill>
                  <a:srgbClr val="FF0000"/>
                </a:solidFill>
              </a:rPr>
              <a:t>in Crystal Structure Analysis</a:t>
            </a:r>
          </a:p>
        </p:txBody>
      </p:sp>
      <p:sp>
        <p:nvSpPr>
          <p:cNvPr id="3" name="Content Placeholder 2"/>
          <p:cNvSpPr>
            <a:spLocks noGrp="1"/>
          </p:cNvSpPr>
          <p:nvPr>
            <p:ph sz="half" idx="1"/>
          </p:nvPr>
        </p:nvSpPr>
        <p:spPr>
          <a:xfrm>
            <a:off x="4574669" y="1060790"/>
            <a:ext cx="4245639" cy="3563032"/>
          </a:xfrm>
        </p:spPr>
        <p:txBody>
          <a:bodyPr>
            <a:noAutofit/>
          </a:bodyPr>
          <a:lstStyle/>
          <a:p>
            <a:r>
              <a:rPr lang="en-US" sz="1500" dirty="0"/>
              <a:t>Only intensities of diffraction pattern available </a:t>
            </a:r>
            <a:r>
              <a:rPr lang="en-US" sz="1500" dirty="0">
                <a:sym typeface="Wingdings"/>
              </a:rPr>
              <a:t> |</a:t>
            </a:r>
            <a:r>
              <a:rPr lang="en-US" sz="1500" dirty="0"/>
              <a:t>F</a:t>
            </a:r>
            <a:r>
              <a:rPr lang="en-US" sz="1500" baseline="-25000" dirty="0"/>
              <a:t>H</a:t>
            </a:r>
            <a:r>
              <a:rPr lang="en-US" sz="1500" dirty="0"/>
              <a:t>|</a:t>
            </a:r>
            <a:r>
              <a:rPr lang="en-US" sz="1500" baseline="30000" dirty="0"/>
              <a:t>2</a:t>
            </a:r>
          </a:p>
          <a:p>
            <a:r>
              <a:rPr lang="en-US" sz="1500" dirty="0"/>
              <a:t>Phases of F</a:t>
            </a:r>
            <a:r>
              <a:rPr lang="en-US" sz="1500" baseline="-25000" dirty="0"/>
              <a:t>H</a:t>
            </a:r>
            <a:r>
              <a:rPr lang="en-US" sz="1500" dirty="0"/>
              <a:t> are lost</a:t>
            </a:r>
          </a:p>
          <a:p>
            <a:r>
              <a:rPr lang="en-US" sz="1500" dirty="0"/>
              <a:t>Direct Fourier inversion not possible</a:t>
            </a:r>
          </a:p>
          <a:p>
            <a:r>
              <a:rPr lang="en-US" sz="1500" dirty="0"/>
              <a:t>Arbitrary origin =&gt; Arbitrary phases</a:t>
            </a:r>
          </a:p>
          <a:p>
            <a:r>
              <a:rPr lang="en-US" sz="1500" dirty="0"/>
              <a:t>Use </a:t>
            </a:r>
            <a:r>
              <a:rPr lang="en-US" sz="1500" u="sng" dirty="0">
                <a:uFill>
                  <a:solidFill>
                    <a:srgbClr val="FF0000"/>
                  </a:solidFill>
                </a:uFill>
              </a:rPr>
              <a:t>structure invariants -- triplet and quartet phases (or closure phases)</a:t>
            </a:r>
            <a:r>
              <a:rPr lang="en-US" sz="1500" baseline="30000" dirty="0">
                <a:uFill>
                  <a:solidFill>
                    <a:srgbClr val="FF0000"/>
                  </a:solidFill>
                </a:uFill>
              </a:rPr>
              <a:t>*</a:t>
            </a:r>
            <a:r>
              <a:rPr lang="en-US" sz="1500" dirty="0">
                <a:uFill>
                  <a:solidFill>
                    <a:srgbClr val="FF0000"/>
                  </a:solidFill>
                </a:uFill>
              </a:rPr>
              <a:t> </a:t>
            </a:r>
            <a:r>
              <a:rPr lang="en-US" sz="1500" dirty="0"/>
              <a:t>-- to determine phases with </a:t>
            </a:r>
            <a:r>
              <a:rPr lang="en-US" sz="1500" i="1" dirty="0"/>
              <a:t>a priori</a:t>
            </a:r>
            <a:r>
              <a:rPr lang="en-US" sz="1500" dirty="0"/>
              <a:t> knowledge of symmetries and structures using forward-modeling</a:t>
            </a:r>
          </a:p>
          <a:p>
            <a:r>
              <a:rPr lang="en-US" sz="1500" dirty="0"/>
              <a:t>The geometric picture of closure phase is easily extended to 3D crystal structure analysis, but benefits/applications yet to be understood. </a:t>
            </a:r>
          </a:p>
          <a:p>
            <a:r>
              <a:rPr lang="en-US" sz="1500" dirty="0"/>
              <a:t>Ideas??</a:t>
            </a:r>
          </a:p>
        </p:txBody>
      </p:sp>
      <p:pic>
        <p:nvPicPr>
          <p:cNvPr id="5" name="Content Placeholder 4" descr="crystallography-phase-problem.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093" b="283"/>
          <a:stretch/>
        </p:blipFill>
        <p:spPr>
          <a:xfrm>
            <a:off x="362066" y="1170845"/>
            <a:ext cx="4038600" cy="2401209"/>
          </a:xfrm>
        </p:spPr>
      </p:pic>
      <p:sp>
        <p:nvSpPr>
          <p:cNvPr id="6" name="Rectangle 5"/>
          <p:cNvSpPr/>
          <p:nvPr/>
        </p:nvSpPr>
        <p:spPr>
          <a:xfrm>
            <a:off x="257964" y="3724884"/>
            <a:ext cx="4277018" cy="830997"/>
          </a:xfrm>
          <a:prstGeom prst="rect">
            <a:avLst/>
          </a:prstGeom>
          <a:ln>
            <a:solidFill>
              <a:srgbClr val="FF0000"/>
            </a:solidFill>
          </a:ln>
        </p:spPr>
        <p:txBody>
          <a:bodyPr wrap="square">
            <a:spAutoFit/>
          </a:bodyPr>
          <a:lstStyle/>
          <a:p>
            <a:r>
              <a:rPr lang="en-US" sz="1200" baseline="30000" dirty="0"/>
              <a:t>* </a:t>
            </a:r>
            <a:r>
              <a:rPr lang="en-US" sz="1200" dirty="0"/>
              <a:t>Nobel prize in chemistry awarded to Herbert Hauptman &amp; Jerome Karle in 1985 "for their outstanding achievements in the development of direct methods for the determination of crystal structures” which relied heavily on the use of structure invariants</a:t>
            </a:r>
          </a:p>
        </p:txBody>
      </p:sp>
      <p:sp>
        <p:nvSpPr>
          <p:cNvPr id="7" name="TextBox 6"/>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182825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4688576" y="694669"/>
            <a:ext cx="2277365" cy="2114363"/>
          </a:xfrm>
          <a:prstGeom prst="rect">
            <a:avLst/>
          </a:prstGeom>
        </p:spPr>
      </p:pic>
      <p:pic>
        <p:nvPicPr>
          <p:cNvPr id="14" name="Picture 13" descr="antenna_positions_wavelength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8587" y="1488824"/>
            <a:ext cx="1882681" cy="1292476"/>
          </a:xfrm>
          <a:prstGeom prst="rect">
            <a:avLst/>
          </a:prstGeom>
        </p:spPr>
      </p:pic>
      <p:sp>
        <p:nvSpPr>
          <p:cNvPr id="2" name="Title 1"/>
          <p:cNvSpPr>
            <a:spLocks noGrp="1"/>
          </p:cNvSpPr>
          <p:nvPr>
            <p:ph type="title"/>
          </p:nvPr>
        </p:nvSpPr>
        <p:spPr>
          <a:xfrm>
            <a:off x="418716" y="23185"/>
            <a:ext cx="8229600" cy="857250"/>
          </a:xfrm>
        </p:spPr>
        <p:txBody>
          <a:bodyPr>
            <a:normAutofit/>
          </a:bodyPr>
          <a:lstStyle/>
          <a:p>
            <a:r>
              <a:rPr lang="en-US" sz="3600" dirty="0">
                <a:solidFill>
                  <a:srgbClr val="FF0000"/>
                </a:solidFill>
              </a:rPr>
              <a:t>Closure Phase</a:t>
            </a:r>
          </a:p>
        </p:txBody>
      </p:sp>
      <p:pic>
        <p:nvPicPr>
          <p:cNvPr id="3" name="Picture 2"/>
          <p:cNvPicPr>
            <a:picLocks noChangeAspect="1"/>
          </p:cNvPicPr>
          <p:nvPr/>
        </p:nvPicPr>
        <p:blipFill>
          <a:blip r:embed="rId6"/>
          <a:stretch>
            <a:fillRect/>
          </a:stretch>
        </p:blipFill>
        <p:spPr>
          <a:xfrm>
            <a:off x="487941" y="1491218"/>
            <a:ext cx="4020808" cy="241754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080698197"/>
              </p:ext>
            </p:extLst>
          </p:nvPr>
        </p:nvGraphicFramePr>
        <p:xfrm>
          <a:off x="4229648" y="3091459"/>
          <a:ext cx="4394818" cy="190500"/>
        </p:xfrm>
        <a:graphic>
          <a:graphicData uri="http://schemas.openxmlformats.org/presentationml/2006/ole">
            <mc:AlternateContent xmlns:mc="http://schemas.openxmlformats.org/markup-compatibility/2006">
              <mc:Choice xmlns:v="urn:schemas-microsoft-com:vml" Requires="v">
                <p:oleObj spid="_x0000_s6447" name="Document" r:id="rId7" imgW="5943600" imgH="190500" progId="Word.Document.12">
                  <p:embed/>
                </p:oleObj>
              </mc:Choice>
              <mc:Fallback>
                <p:oleObj name="Document" r:id="rId7" imgW="5943600" imgH="190500" progId="Word.Document.12">
                  <p:embed/>
                  <p:pic>
                    <p:nvPicPr>
                      <p:cNvPr id="0" name=""/>
                      <p:cNvPicPr/>
                      <p:nvPr/>
                    </p:nvPicPr>
                    <p:blipFill>
                      <a:blip r:embed="rId8"/>
                      <a:stretch>
                        <a:fillRect/>
                      </a:stretch>
                    </p:blipFill>
                    <p:spPr>
                      <a:xfrm>
                        <a:off x="4229648" y="3091459"/>
                        <a:ext cx="4394818" cy="190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1312514"/>
              </p:ext>
            </p:extLst>
          </p:nvPr>
        </p:nvGraphicFramePr>
        <p:xfrm>
          <a:off x="4336760" y="3487018"/>
          <a:ext cx="4911261" cy="152400"/>
        </p:xfrm>
        <a:graphic>
          <a:graphicData uri="http://schemas.openxmlformats.org/presentationml/2006/ole">
            <mc:AlternateContent xmlns:mc="http://schemas.openxmlformats.org/markup-compatibility/2006">
              <mc:Choice xmlns:v="urn:schemas-microsoft-com:vml" Requires="v">
                <p:oleObj spid="_x0000_s6448" name="Document" r:id="rId9" imgW="5943600" imgH="152400" progId="Word.Document.12">
                  <p:embed/>
                </p:oleObj>
              </mc:Choice>
              <mc:Fallback>
                <p:oleObj name="Document" r:id="rId9" imgW="5943600" imgH="152400" progId="Word.Document.12">
                  <p:embed/>
                  <p:pic>
                    <p:nvPicPr>
                      <p:cNvPr id="0" name=""/>
                      <p:cNvPicPr/>
                      <p:nvPr/>
                    </p:nvPicPr>
                    <p:blipFill>
                      <a:blip r:embed="rId10"/>
                      <a:stretch>
                        <a:fillRect/>
                      </a:stretch>
                    </p:blipFill>
                    <p:spPr>
                      <a:xfrm>
                        <a:off x="4336760" y="3487018"/>
                        <a:ext cx="4911261" cy="152400"/>
                      </a:xfrm>
                      <a:prstGeom prst="rect">
                        <a:avLst/>
                      </a:prstGeom>
                    </p:spPr>
                  </p:pic>
                </p:oleObj>
              </mc:Fallback>
            </mc:AlternateContent>
          </a:graphicData>
        </a:graphic>
      </p:graphicFrame>
      <p:sp>
        <p:nvSpPr>
          <p:cNvPr id="8" name="TextBox 7"/>
          <p:cNvSpPr txBox="1"/>
          <p:nvPr/>
        </p:nvSpPr>
        <p:spPr>
          <a:xfrm>
            <a:off x="1905049" y="1121886"/>
            <a:ext cx="1290813" cy="369332"/>
          </a:xfrm>
          <a:prstGeom prst="rect">
            <a:avLst/>
          </a:prstGeom>
          <a:noFill/>
        </p:spPr>
        <p:txBody>
          <a:bodyPr wrap="none" rtlCol="0">
            <a:spAutoFit/>
          </a:bodyPr>
          <a:lstStyle/>
          <a:p>
            <a:r>
              <a:rPr lang="en-US" dirty="0">
                <a:solidFill>
                  <a:srgbClr val="FF0000"/>
                </a:solidFill>
              </a:rPr>
              <a:t>Provenance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767527308"/>
              </p:ext>
            </p:extLst>
          </p:nvPr>
        </p:nvGraphicFramePr>
        <p:xfrm>
          <a:off x="4340741" y="3685429"/>
          <a:ext cx="4628496" cy="190500"/>
        </p:xfrm>
        <a:graphic>
          <a:graphicData uri="http://schemas.openxmlformats.org/presentationml/2006/ole">
            <mc:AlternateContent xmlns:mc="http://schemas.openxmlformats.org/markup-compatibility/2006">
              <mc:Choice xmlns:v="urn:schemas-microsoft-com:vml" Requires="v">
                <p:oleObj spid="_x0000_s6449" name="Document" r:id="rId11" imgW="5943600" imgH="190500" progId="Word.Document.12">
                  <p:embed/>
                </p:oleObj>
              </mc:Choice>
              <mc:Fallback>
                <p:oleObj name="Document" r:id="rId11" imgW="5943600" imgH="190500" progId="Word.Document.12">
                  <p:embed/>
                  <p:pic>
                    <p:nvPicPr>
                      <p:cNvPr id="0" name=""/>
                      <p:cNvPicPr/>
                      <p:nvPr/>
                    </p:nvPicPr>
                    <p:blipFill>
                      <a:blip r:embed="rId12"/>
                      <a:stretch>
                        <a:fillRect/>
                      </a:stretch>
                    </p:blipFill>
                    <p:spPr>
                      <a:xfrm>
                        <a:off x="4340741" y="3685429"/>
                        <a:ext cx="4628496" cy="190500"/>
                      </a:xfrm>
                      <a:prstGeom prst="rect">
                        <a:avLst/>
                      </a:prstGeom>
                    </p:spPr>
                  </p:pic>
                </p:oleObj>
              </mc:Fallback>
            </mc:AlternateContent>
          </a:graphicData>
        </a:graphic>
      </p:graphicFrame>
      <p:sp>
        <p:nvSpPr>
          <p:cNvPr id="12" name="TextBox 11"/>
          <p:cNvSpPr txBox="1"/>
          <p:nvPr/>
        </p:nvSpPr>
        <p:spPr>
          <a:xfrm>
            <a:off x="4175726" y="3965928"/>
            <a:ext cx="4689262" cy="723275"/>
          </a:xfrm>
          <a:prstGeom prst="rect">
            <a:avLst/>
          </a:prstGeom>
          <a:noFill/>
          <a:ln w="12700">
            <a:solidFill>
              <a:srgbClr val="FF0000"/>
            </a:solidFill>
          </a:ln>
        </p:spPr>
        <p:txBody>
          <a:bodyPr wrap="square" rtlCol="0">
            <a:spAutoFit/>
          </a:bodyPr>
          <a:lstStyle/>
          <a:p>
            <a:pPr algn="ctr"/>
            <a:r>
              <a:rPr lang="en-US" sz="1300" dirty="0"/>
              <a:t>Closure phase is independent of antenna-based gain corruptions</a:t>
            </a:r>
            <a:r>
              <a:rPr lang="en-US" sz="1300" baseline="30000" dirty="0"/>
              <a:t>*</a:t>
            </a:r>
            <a:endParaRPr lang="en-US" sz="1300" dirty="0"/>
          </a:p>
          <a:p>
            <a:pPr marL="285750" indent="-285750">
              <a:buFont typeface="Arial"/>
              <a:buChar char="•"/>
            </a:pPr>
            <a:r>
              <a:rPr lang="en-US" sz="1400" dirty="0"/>
              <a:t>Aperture-plane view straightforward</a:t>
            </a:r>
          </a:p>
          <a:p>
            <a:pPr marL="285750" indent="-285750">
              <a:buFont typeface="Arial"/>
              <a:buChar char="•"/>
            </a:pPr>
            <a:r>
              <a:rPr lang="en-US" sz="1400" dirty="0"/>
              <a:t>Image-plane view??</a:t>
            </a:r>
          </a:p>
        </p:txBody>
      </p:sp>
      <p:sp>
        <p:nvSpPr>
          <p:cNvPr id="13" name="TextBox 12"/>
          <p:cNvSpPr txBox="1"/>
          <p:nvPr/>
        </p:nvSpPr>
        <p:spPr>
          <a:xfrm>
            <a:off x="4638966" y="2646040"/>
            <a:ext cx="951102" cy="230832"/>
          </a:xfrm>
          <a:prstGeom prst="rect">
            <a:avLst/>
          </a:prstGeom>
          <a:noFill/>
        </p:spPr>
        <p:txBody>
          <a:bodyPr wrap="none" rtlCol="0">
            <a:spAutoFit/>
          </a:bodyPr>
          <a:lstStyle/>
          <a:p>
            <a:r>
              <a:rPr lang="en-US" sz="900" dirty="0" err="1"/>
              <a:t>Monnier</a:t>
            </a:r>
            <a:r>
              <a:rPr lang="en-US" sz="900" dirty="0"/>
              <a:t>+(2006)</a:t>
            </a:r>
          </a:p>
        </p:txBody>
      </p:sp>
      <p:sp>
        <p:nvSpPr>
          <p:cNvPr id="15" name="TextBox 14"/>
          <p:cNvSpPr txBox="1"/>
          <p:nvPr/>
        </p:nvSpPr>
        <p:spPr>
          <a:xfrm>
            <a:off x="5301448" y="3219640"/>
            <a:ext cx="2236510" cy="276999"/>
          </a:xfrm>
          <a:prstGeom prst="rect">
            <a:avLst/>
          </a:prstGeom>
          <a:noFill/>
        </p:spPr>
        <p:txBody>
          <a:bodyPr wrap="none" rtlCol="0">
            <a:spAutoFit/>
          </a:bodyPr>
          <a:lstStyle/>
          <a:p>
            <a:r>
              <a:rPr lang="en-US" sz="1200" dirty="0" err="1"/>
              <a:t>Bispectrum</a:t>
            </a:r>
            <a:r>
              <a:rPr lang="en-US" sz="1200" dirty="0"/>
              <a:t>: </a:t>
            </a:r>
            <a:r>
              <a:rPr lang="en-US" sz="1200" dirty="0" err="1"/>
              <a:t>V</a:t>
            </a:r>
            <a:r>
              <a:rPr lang="en-US" sz="1200" baseline="30000" dirty="0" err="1"/>
              <a:t>m</a:t>
            </a:r>
            <a:r>
              <a:rPr lang="en-US" sz="1200" baseline="-25000" dirty="0" err="1"/>
              <a:t>abc</a:t>
            </a:r>
            <a:r>
              <a:rPr lang="en-US" sz="1200" dirty="0"/>
              <a:t> = </a:t>
            </a:r>
            <a:r>
              <a:rPr lang="en-US" sz="1200" dirty="0" err="1"/>
              <a:t>V</a:t>
            </a:r>
            <a:r>
              <a:rPr lang="en-US" sz="1200" baseline="30000" dirty="0" err="1"/>
              <a:t>m</a:t>
            </a:r>
            <a:r>
              <a:rPr lang="en-US" sz="1200" baseline="-25000" dirty="0" err="1"/>
              <a:t>ab</a:t>
            </a:r>
            <a:r>
              <a:rPr lang="en-US" sz="1200" dirty="0" err="1"/>
              <a:t>V</a:t>
            </a:r>
            <a:r>
              <a:rPr lang="en-US" sz="1200" baseline="30000" dirty="0" err="1"/>
              <a:t>m</a:t>
            </a:r>
            <a:r>
              <a:rPr lang="en-US" sz="1200" baseline="-25000" dirty="0" err="1"/>
              <a:t>bc</a:t>
            </a:r>
            <a:r>
              <a:rPr lang="en-US" sz="1200" dirty="0" err="1"/>
              <a:t>V</a:t>
            </a:r>
            <a:r>
              <a:rPr lang="en-US" sz="1200" baseline="30000" dirty="0" err="1"/>
              <a:t>m</a:t>
            </a:r>
            <a:r>
              <a:rPr lang="en-US" sz="1200" baseline="-25000" dirty="0" err="1"/>
              <a:t>ca</a:t>
            </a:r>
            <a:r>
              <a:rPr lang="en-US" sz="1200" dirty="0"/>
              <a:t> </a:t>
            </a:r>
          </a:p>
        </p:txBody>
      </p:sp>
      <p:sp>
        <p:nvSpPr>
          <p:cNvPr id="16" name="TextBox 15"/>
          <p:cNvSpPr txBox="1"/>
          <p:nvPr/>
        </p:nvSpPr>
        <p:spPr>
          <a:xfrm>
            <a:off x="4175726" y="4686189"/>
            <a:ext cx="4847088" cy="400110"/>
          </a:xfrm>
          <a:prstGeom prst="rect">
            <a:avLst/>
          </a:prstGeom>
          <a:noFill/>
        </p:spPr>
        <p:txBody>
          <a:bodyPr wrap="none" rtlCol="0">
            <a:spAutoFit/>
          </a:bodyPr>
          <a:lstStyle/>
          <a:p>
            <a:r>
              <a:rPr lang="en-US" sz="1000" baseline="30000" dirty="0"/>
              <a:t>*</a:t>
            </a:r>
            <a:r>
              <a:rPr lang="en-US" sz="1000" dirty="0"/>
              <a:t>Caveats apply: Baseline-dependent, direction-dependent and polarization leakage terms</a:t>
            </a:r>
          </a:p>
          <a:p>
            <a:r>
              <a:rPr lang="en-US" sz="1000" dirty="0"/>
              <a:t>can violate this relationship</a:t>
            </a:r>
          </a:p>
        </p:txBody>
      </p:sp>
      <p:cxnSp>
        <p:nvCxnSpPr>
          <p:cNvPr id="18" name="Straight Connector 17"/>
          <p:cNvCxnSpPr/>
          <p:nvPr/>
        </p:nvCxnSpPr>
        <p:spPr>
          <a:xfrm>
            <a:off x="2087858" y="2423022"/>
            <a:ext cx="81319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332375" y="2835933"/>
            <a:ext cx="78498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3480019838"/>
              </p:ext>
            </p:extLst>
          </p:nvPr>
        </p:nvGraphicFramePr>
        <p:xfrm>
          <a:off x="3466784" y="2865489"/>
          <a:ext cx="5943600" cy="177800"/>
        </p:xfrm>
        <a:graphic>
          <a:graphicData uri="http://schemas.openxmlformats.org/presentationml/2006/ole">
            <mc:AlternateContent xmlns:mc="http://schemas.openxmlformats.org/markup-compatibility/2006">
              <mc:Choice xmlns:v="urn:schemas-microsoft-com:vml" Requires="v">
                <p:oleObj spid="_x0000_s6450" name="Document" r:id="rId13" imgW="5943600" imgH="177800" progId="Word.Document.12">
                  <p:embed/>
                </p:oleObj>
              </mc:Choice>
              <mc:Fallback>
                <p:oleObj name="Document" r:id="rId13" imgW="5943600" imgH="177800" progId="Word.Document.12">
                  <p:embed/>
                  <p:pic>
                    <p:nvPicPr>
                      <p:cNvPr id="0" name=""/>
                      <p:cNvPicPr/>
                      <p:nvPr/>
                    </p:nvPicPr>
                    <p:blipFill>
                      <a:blip r:embed="rId14"/>
                      <a:stretch>
                        <a:fillRect/>
                      </a:stretch>
                    </p:blipFill>
                    <p:spPr>
                      <a:xfrm>
                        <a:off x="3466784" y="2865489"/>
                        <a:ext cx="5943600" cy="177800"/>
                      </a:xfrm>
                      <a:prstGeom prst="rect">
                        <a:avLst/>
                      </a:prstGeom>
                    </p:spPr>
                  </p:pic>
                </p:oleObj>
              </mc:Fallback>
            </mc:AlternateContent>
          </a:graphicData>
        </a:graphic>
      </p:graphicFrame>
      <p:cxnSp>
        <p:nvCxnSpPr>
          <p:cNvPr id="20" name="Straight Connector 19"/>
          <p:cNvCxnSpPr/>
          <p:nvPr/>
        </p:nvCxnSpPr>
        <p:spPr>
          <a:xfrm flipV="1">
            <a:off x="5819230" y="3487018"/>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166960" y="3500822"/>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969711" y="3500822"/>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306114" y="3500822"/>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8140764" y="3512367"/>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8540710" y="3512367"/>
            <a:ext cx="161196" cy="15240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30" name="Donut 29"/>
          <p:cNvSpPr/>
          <p:nvPr/>
        </p:nvSpPr>
        <p:spPr>
          <a:xfrm>
            <a:off x="5391010" y="2786342"/>
            <a:ext cx="2014348" cy="336091"/>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5267106" y="3202572"/>
            <a:ext cx="2239876" cy="336091"/>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a:off x="4638966" y="3388230"/>
            <a:ext cx="4383848" cy="546724"/>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1759BB75-46D6-504F-9972-0306B2BEDCAE}"/>
              </a:ext>
            </a:extLst>
          </p:cNvPr>
          <p:cNvSpPr txBox="1"/>
          <p:nvPr/>
        </p:nvSpPr>
        <p:spPr>
          <a:xfrm>
            <a:off x="288297" y="4732847"/>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31482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9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3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extLst>
    <p:ext uri="{E180D4A7-C9FB-4DFB-919C-405C955672EB}">
      <p14:showEvtLst xmlns:p14="http://schemas.microsoft.com/office/powerpoint/2010/main">
        <p14:playEvt time="0" objId="29"/>
        <p14:stopEvt time="97107" objId="29"/>
      </p14:showEvtLst>
    </p:ext>
  </p:extLs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A6AAD1-B01A-7B44-A24C-BE0B052A49F0}"/>
              </a:ext>
            </a:extLst>
          </p:cNvPr>
          <p:cNvGrpSpPr/>
          <p:nvPr/>
        </p:nvGrpSpPr>
        <p:grpSpPr>
          <a:xfrm>
            <a:off x="820882" y="-384464"/>
            <a:ext cx="7429499" cy="5902037"/>
            <a:chOff x="1658470" y="0"/>
            <a:chExt cx="8875059" cy="6858000"/>
          </a:xfrm>
        </p:grpSpPr>
        <p:pic>
          <p:nvPicPr>
            <p:cNvPr id="5" name="Picture 4">
              <a:extLst>
                <a:ext uri="{FF2B5EF4-FFF2-40B4-BE49-F238E27FC236}">
                  <a16:creationId xmlns:a16="http://schemas.microsoft.com/office/drawing/2014/main" id="{D23FD6D3-9C7B-C24C-99BE-AE317D9B31CC}"/>
                </a:ext>
              </a:extLst>
            </p:cNvPr>
            <p:cNvPicPr>
              <a:picLocks noChangeAspect="1"/>
            </p:cNvPicPr>
            <p:nvPr/>
          </p:nvPicPr>
          <p:blipFill>
            <a:blip r:embed="rId2"/>
            <a:stretch>
              <a:fillRect/>
            </a:stretch>
          </p:blipFill>
          <p:spPr>
            <a:xfrm>
              <a:off x="1658470" y="0"/>
              <a:ext cx="8875059" cy="6858000"/>
            </a:xfrm>
            <a:prstGeom prst="rect">
              <a:avLst/>
            </a:prstGeom>
          </p:spPr>
        </p:pic>
        <p:sp>
          <p:nvSpPr>
            <p:cNvPr id="7" name="TextBox 6">
              <a:extLst>
                <a:ext uri="{FF2B5EF4-FFF2-40B4-BE49-F238E27FC236}">
                  <a16:creationId xmlns:a16="http://schemas.microsoft.com/office/drawing/2014/main" id="{5BE492CA-51C2-BE42-8382-2679C3178A7B}"/>
                </a:ext>
              </a:extLst>
            </p:cNvPr>
            <p:cNvSpPr txBox="1"/>
            <p:nvPr/>
          </p:nvSpPr>
          <p:spPr>
            <a:xfrm>
              <a:off x="5287547" y="1293902"/>
              <a:ext cx="2149558" cy="1394748"/>
            </a:xfrm>
            <a:prstGeom prst="rect">
              <a:avLst/>
            </a:prstGeom>
            <a:noFill/>
          </p:spPr>
          <p:txBody>
            <a:bodyPr wrap="square" rtlCol="0">
              <a:spAutoFit/>
            </a:bodyPr>
            <a:lstStyle/>
            <a:p>
              <a:r>
                <a:rPr lang="en-US" dirty="0">
                  <a:solidFill>
                    <a:schemeClr val="bg1"/>
                  </a:solidFill>
                </a:rPr>
                <a:t>80</a:t>
              </a:r>
              <a:r>
                <a:rPr lang="en-US" baseline="30000" dirty="0">
                  <a:solidFill>
                    <a:schemeClr val="bg1"/>
                  </a:solidFill>
                </a:rPr>
                <a:t>o</a:t>
              </a:r>
              <a:r>
                <a:rPr lang="en-US" dirty="0">
                  <a:solidFill>
                    <a:schemeClr val="bg1"/>
                  </a:solidFill>
                </a:rPr>
                <a:t> antenna-based phase error: SOS conserving</a:t>
              </a:r>
            </a:p>
          </p:txBody>
        </p:sp>
        <p:sp>
          <p:nvSpPr>
            <p:cNvPr id="8" name="TextBox 7">
              <a:extLst>
                <a:ext uri="{FF2B5EF4-FFF2-40B4-BE49-F238E27FC236}">
                  <a16:creationId xmlns:a16="http://schemas.microsoft.com/office/drawing/2014/main" id="{19C659F9-3DEE-F14E-824D-C12BC17D1934}"/>
                </a:ext>
              </a:extLst>
            </p:cNvPr>
            <p:cNvSpPr txBox="1"/>
            <p:nvPr/>
          </p:nvSpPr>
          <p:spPr>
            <a:xfrm>
              <a:off x="3329572" y="1468623"/>
              <a:ext cx="1399309" cy="429153"/>
            </a:xfrm>
            <a:prstGeom prst="rect">
              <a:avLst/>
            </a:prstGeom>
            <a:noFill/>
          </p:spPr>
          <p:txBody>
            <a:bodyPr wrap="square" rtlCol="0">
              <a:spAutoFit/>
            </a:bodyPr>
            <a:lstStyle/>
            <a:p>
              <a:r>
                <a:rPr lang="en-US" dirty="0">
                  <a:solidFill>
                    <a:schemeClr val="bg1"/>
                  </a:solidFill>
                </a:rPr>
                <a:t>Calibrated</a:t>
              </a:r>
            </a:p>
          </p:txBody>
        </p:sp>
        <p:sp>
          <p:nvSpPr>
            <p:cNvPr id="9" name="TextBox 8">
              <a:extLst>
                <a:ext uri="{FF2B5EF4-FFF2-40B4-BE49-F238E27FC236}">
                  <a16:creationId xmlns:a16="http://schemas.microsoft.com/office/drawing/2014/main" id="{8473318C-D223-C04C-9307-994CD91A7761}"/>
                </a:ext>
              </a:extLst>
            </p:cNvPr>
            <p:cNvSpPr txBox="1"/>
            <p:nvPr/>
          </p:nvSpPr>
          <p:spPr>
            <a:xfrm>
              <a:off x="7688864" y="1281828"/>
              <a:ext cx="2149556" cy="1394748"/>
            </a:xfrm>
            <a:prstGeom prst="rect">
              <a:avLst/>
            </a:prstGeom>
            <a:noFill/>
          </p:spPr>
          <p:txBody>
            <a:bodyPr wrap="square" rtlCol="0">
              <a:spAutoFit/>
            </a:bodyPr>
            <a:lstStyle/>
            <a:p>
              <a:r>
                <a:rPr lang="en-US" dirty="0">
                  <a:solidFill>
                    <a:schemeClr val="bg1"/>
                  </a:solidFill>
                </a:rPr>
                <a:t>80</a:t>
              </a:r>
              <a:r>
                <a:rPr lang="en-US" baseline="30000" dirty="0">
                  <a:solidFill>
                    <a:schemeClr val="bg1"/>
                  </a:solidFill>
                </a:rPr>
                <a:t>o</a:t>
              </a:r>
              <a:r>
                <a:rPr lang="en-US" dirty="0">
                  <a:solidFill>
                    <a:schemeClr val="bg1"/>
                  </a:solidFill>
                </a:rPr>
                <a:t> baseline-based phase error: SOS non-conserving</a:t>
              </a:r>
            </a:p>
          </p:txBody>
        </p:sp>
      </p:grpSp>
    </p:spTree>
    <p:extLst>
      <p:ext uri="{BB962C8B-B14F-4D97-AF65-F5344CB8AC3E}">
        <p14:creationId xmlns:p14="http://schemas.microsoft.com/office/powerpoint/2010/main" val="190351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rystalline_soli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3996" y="3075926"/>
            <a:ext cx="2542558" cy="1670824"/>
          </a:xfrm>
          <a:prstGeom prst="rect">
            <a:avLst/>
          </a:prstGeom>
        </p:spPr>
      </p:pic>
      <p:pic>
        <p:nvPicPr>
          <p:cNvPr id="7" name="Picture 6"/>
          <p:cNvPicPr>
            <a:picLocks noChangeAspect="1"/>
          </p:cNvPicPr>
          <p:nvPr/>
        </p:nvPicPr>
        <p:blipFill>
          <a:blip r:embed="rId4"/>
          <a:stretch>
            <a:fillRect/>
          </a:stretch>
        </p:blipFill>
        <p:spPr>
          <a:xfrm>
            <a:off x="6026829" y="2352395"/>
            <a:ext cx="2730589" cy="1888333"/>
          </a:xfrm>
          <a:prstGeom prst="rect">
            <a:avLst/>
          </a:prstGeom>
        </p:spPr>
      </p:pic>
      <p:sp>
        <p:nvSpPr>
          <p:cNvPr id="2" name="Title 1"/>
          <p:cNvSpPr>
            <a:spLocks noGrp="1"/>
          </p:cNvSpPr>
          <p:nvPr>
            <p:ph type="title"/>
          </p:nvPr>
        </p:nvSpPr>
        <p:spPr>
          <a:xfrm>
            <a:off x="457200" y="4115"/>
            <a:ext cx="8229600" cy="584682"/>
          </a:xfrm>
        </p:spPr>
        <p:txBody>
          <a:bodyPr>
            <a:normAutofit fontScale="90000"/>
          </a:bodyPr>
          <a:lstStyle/>
          <a:p>
            <a:r>
              <a:rPr lang="en-US" sz="4000" dirty="0">
                <a:solidFill>
                  <a:srgbClr val="FF0000"/>
                </a:solidFill>
              </a:rPr>
              <a:t>Growing list of applications</a:t>
            </a:r>
          </a:p>
        </p:txBody>
      </p:sp>
      <p:sp>
        <p:nvSpPr>
          <p:cNvPr id="8" name="TextBox 7"/>
          <p:cNvSpPr txBox="1"/>
          <p:nvPr/>
        </p:nvSpPr>
        <p:spPr>
          <a:xfrm>
            <a:off x="7339142" y="4038864"/>
            <a:ext cx="1435097" cy="707886"/>
          </a:xfrm>
          <a:prstGeom prst="rect">
            <a:avLst/>
          </a:prstGeom>
          <a:noFill/>
        </p:spPr>
        <p:txBody>
          <a:bodyPr wrap="square" rtlCol="0">
            <a:spAutoFit/>
          </a:bodyPr>
          <a:lstStyle/>
          <a:p>
            <a:pPr algn="ctr"/>
            <a:r>
              <a:rPr lang="en-US" sz="1000" dirty="0"/>
              <a:t>Dust shells around stars</a:t>
            </a:r>
          </a:p>
          <a:p>
            <a:pPr algn="ctr"/>
            <a:r>
              <a:rPr lang="en-US" sz="1000" dirty="0"/>
              <a:t>Optical Interferometry</a:t>
            </a:r>
          </a:p>
          <a:p>
            <a:pPr algn="ctr"/>
            <a:r>
              <a:rPr lang="en-US" sz="1000" dirty="0"/>
              <a:t>Monnier+2007</a:t>
            </a:r>
          </a:p>
          <a:p>
            <a:pPr algn="ctr"/>
            <a:endParaRPr lang="en-US" sz="1000" dirty="0"/>
          </a:p>
        </p:txBody>
      </p:sp>
      <p:pic>
        <p:nvPicPr>
          <p:cNvPr id="10" name="Picture 9"/>
          <p:cNvPicPr>
            <a:picLocks noChangeAspect="1"/>
          </p:cNvPicPr>
          <p:nvPr/>
        </p:nvPicPr>
        <p:blipFill>
          <a:blip r:embed="rId5"/>
          <a:stretch>
            <a:fillRect/>
          </a:stretch>
        </p:blipFill>
        <p:spPr>
          <a:xfrm>
            <a:off x="443900" y="886995"/>
            <a:ext cx="2701518" cy="1013650"/>
          </a:xfrm>
          <a:prstGeom prst="rect">
            <a:avLst/>
          </a:prstGeom>
        </p:spPr>
      </p:pic>
      <p:pic>
        <p:nvPicPr>
          <p:cNvPr id="11" name="Picture 10" descr="eht-image.png"/>
          <p:cNvPicPr>
            <a:picLocks noChangeAspect="1"/>
          </p:cNvPicPr>
          <p:nvPr/>
        </p:nvPicPr>
        <p:blipFill rotWithShape="1">
          <a:blip r:embed="rId6">
            <a:extLst>
              <a:ext uri="{28A0092B-C50C-407E-A947-70E740481C1C}">
                <a14:useLocalDpi xmlns:a14="http://schemas.microsoft.com/office/drawing/2010/main" val="0"/>
              </a:ext>
            </a:extLst>
          </a:blip>
          <a:srcRect l="25610" t="9812" r="26006" b="17252"/>
          <a:stretch/>
        </p:blipFill>
        <p:spPr>
          <a:xfrm>
            <a:off x="1824672" y="772536"/>
            <a:ext cx="1303924" cy="1144931"/>
          </a:xfrm>
          <a:prstGeom prst="rect">
            <a:avLst/>
          </a:prstGeom>
        </p:spPr>
      </p:pic>
      <p:sp>
        <p:nvSpPr>
          <p:cNvPr id="12" name="TextBox 11"/>
          <p:cNvSpPr txBox="1"/>
          <p:nvPr/>
        </p:nvSpPr>
        <p:spPr>
          <a:xfrm>
            <a:off x="457200" y="1912313"/>
            <a:ext cx="2688218" cy="246221"/>
          </a:xfrm>
          <a:prstGeom prst="rect">
            <a:avLst/>
          </a:prstGeom>
          <a:noFill/>
        </p:spPr>
        <p:txBody>
          <a:bodyPr wrap="square" rtlCol="0">
            <a:spAutoFit/>
          </a:bodyPr>
          <a:lstStyle/>
          <a:p>
            <a:pPr algn="ctr"/>
            <a:r>
              <a:rPr lang="en-US" sz="1000" dirty="0"/>
              <a:t>EHT image of M87 SMBH, VLBI, EHT+2019</a:t>
            </a:r>
          </a:p>
        </p:txBody>
      </p:sp>
      <p:sp>
        <p:nvSpPr>
          <p:cNvPr id="14" name="TextBox 13"/>
          <p:cNvSpPr txBox="1"/>
          <p:nvPr/>
        </p:nvSpPr>
        <p:spPr>
          <a:xfrm>
            <a:off x="2915123" y="4746750"/>
            <a:ext cx="2688218" cy="246221"/>
          </a:xfrm>
          <a:prstGeom prst="rect">
            <a:avLst/>
          </a:prstGeom>
          <a:noFill/>
        </p:spPr>
        <p:txBody>
          <a:bodyPr wrap="square" rtlCol="0">
            <a:spAutoFit/>
          </a:bodyPr>
          <a:lstStyle/>
          <a:p>
            <a:pPr algn="ctr"/>
            <a:r>
              <a:rPr lang="en-US" sz="1000" dirty="0"/>
              <a:t>X-ray crystallography</a:t>
            </a:r>
          </a:p>
        </p:txBody>
      </p:sp>
      <p:pic>
        <p:nvPicPr>
          <p:cNvPr id="15" name="Picture 14"/>
          <p:cNvPicPr>
            <a:picLocks noChangeAspect="1"/>
          </p:cNvPicPr>
          <p:nvPr/>
        </p:nvPicPr>
        <p:blipFill>
          <a:blip r:embed="rId7"/>
          <a:stretch>
            <a:fillRect/>
          </a:stretch>
        </p:blipFill>
        <p:spPr>
          <a:xfrm>
            <a:off x="425055" y="2325735"/>
            <a:ext cx="1839283" cy="2170118"/>
          </a:xfrm>
          <a:prstGeom prst="rect">
            <a:avLst/>
          </a:prstGeom>
        </p:spPr>
      </p:pic>
      <p:sp>
        <p:nvSpPr>
          <p:cNvPr id="16" name="TextBox 15"/>
          <p:cNvSpPr txBox="1"/>
          <p:nvPr/>
        </p:nvSpPr>
        <p:spPr>
          <a:xfrm>
            <a:off x="120793" y="4497169"/>
            <a:ext cx="2688218" cy="246221"/>
          </a:xfrm>
          <a:prstGeom prst="rect">
            <a:avLst/>
          </a:prstGeom>
          <a:noFill/>
        </p:spPr>
        <p:txBody>
          <a:bodyPr wrap="square" rtlCol="0">
            <a:spAutoFit/>
          </a:bodyPr>
          <a:lstStyle/>
          <a:p>
            <a:pPr algn="ctr"/>
            <a:r>
              <a:rPr lang="en-US" sz="1000" dirty="0"/>
              <a:t>21cm cosmology, Thyagarajan+2020</a:t>
            </a:r>
          </a:p>
        </p:txBody>
      </p:sp>
      <p:sp>
        <p:nvSpPr>
          <p:cNvPr id="3" name="Content Placeholder 2"/>
          <p:cNvSpPr>
            <a:spLocks noGrp="1"/>
          </p:cNvSpPr>
          <p:nvPr>
            <p:ph idx="1"/>
          </p:nvPr>
        </p:nvSpPr>
        <p:spPr>
          <a:xfrm>
            <a:off x="2358571" y="2216343"/>
            <a:ext cx="3668258" cy="757016"/>
          </a:xfrm>
          <a:ln w="25400">
            <a:solidFill>
              <a:srgbClr val="FF0000"/>
            </a:solidFill>
          </a:ln>
        </p:spPr>
        <p:txBody>
          <a:bodyPr>
            <a:noAutofit/>
          </a:bodyPr>
          <a:lstStyle/>
          <a:p>
            <a:pPr marL="0" indent="0" algn="ctr">
              <a:buNone/>
            </a:pPr>
            <a:r>
              <a:rPr lang="en-US" sz="1400" dirty="0"/>
              <a:t>Invariance to element-based gain corruptions =&gt; very valuable in applications where calibration/phase determination is challenging</a:t>
            </a:r>
          </a:p>
        </p:txBody>
      </p:sp>
      <p:pic>
        <p:nvPicPr>
          <p:cNvPr id="19" name="Picture 18"/>
          <p:cNvPicPr>
            <a:picLocks noChangeAspect="1"/>
          </p:cNvPicPr>
          <p:nvPr/>
        </p:nvPicPr>
        <p:blipFill>
          <a:blip r:embed="rId8"/>
          <a:stretch>
            <a:fillRect/>
          </a:stretch>
        </p:blipFill>
        <p:spPr>
          <a:xfrm>
            <a:off x="4452728" y="539340"/>
            <a:ext cx="3273808" cy="1619194"/>
          </a:xfrm>
          <a:prstGeom prst="rect">
            <a:avLst/>
          </a:prstGeom>
        </p:spPr>
      </p:pic>
      <p:sp>
        <p:nvSpPr>
          <p:cNvPr id="18" name="TextBox 17"/>
          <p:cNvSpPr txBox="1"/>
          <p:nvPr/>
        </p:nvSpPr>
        <p:spPr>
          <a:xfrm>
            <a:off x="7530155" y="1193868"/>
            <a:ext cx="1244084" cy="553998"/>
          </a:xfrm>
          <a:prstGeom prst="rect">
            <a:avLst/>
          </a:prstGeom>
          <a:noFill/>
        </p:spPr>
        <p:txBody>
          <a:bodyPr wrap="square" rtlCol="0">
            <a:spAutoFit/>
          </a:bodyPr>
          <a:lstStyle/>
          <a:p>
            <a:pPr algn="ctr"/>
            <a:r>
              <a:rPr lang="en-US" sz="1000" dirty="0"/>
              <a:t>Seismic imaging/ Geophysics, </a:t>
            </a:r>
          </a:p>
          <a:p>
            <a:pPr algn="ctr"/>
            <a:r>
              <a:rPr lang="en-US" sz="1000" dirty="0"/>
              <a:t>Schuster+2014    </a:t>
            </a:r>
          </a:p>
        </p:txBody>
      </p:sp>
      <p:cxnSp>
        <p:nvCxnSpPr>
          <p:cNvPr id="17" name="Straight Connector 16"/>
          <p:cNvCxnSpPr/>
          <p:nvPr/>
        </p:nvCxnSpPr>
        <p:spPr>
          <a:xfrm>
            <a:off x="732065" y="2137188"/>
            <a:ext cx="15549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10282" y="4743390"/>
            <a:ext cx="909260" cy="33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696695" y="4992971"/>
            <a:ext cx="1133990" cy="42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442054" y="4388654"/>
            <a:ext cx="12447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646453" y="1400563"/>
            <a:ext cx="10094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93571723-F662-AC4F-897A-B25391C452D8}"/>
              </a:ext>
            </a:extLst>
          </p:cNvPr>
          <p:cNvSpPr txBox="1"/>
          <p:nvPr/>
        </p:nvSpPr>
        <p:spPr>
          <a:xfrm>
            <a:off x="6881842" y="4872714"/>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4030909420"/>
      </p:ext>
    </p:extLst>
  </p:cSld>
  <p:clrMapOvr>
    <a:masterClrMapping/>
  </p:clrMapOvr>
  <p:extLst>
    <p:ext uri="{E180D4A7-C9FB-4DFB-919C-405C955672EB}">
      <p14:showEvtLst xmlns:p14="http://schemas.microsoft.com/office/powerpoint/2010/main">
        <p14:playEvt time="0" objId="6"/>
        <p14:pauseEvt time="43915" objId="6"/>
        <p14:stopEvt time="43915"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750419"/>
          </a:xfrm>
        </p:spPr>
        <p:txBody>
          <a:bodyPr>
            <a:normAutofit/>
          </a:bodyPr>
          <a:lstStyle/>
          <a:p>
            <a:r>
              <a:rPr lang="en-US" sz="3600" dirty="0">
                <a:solidFill>
                  <a:srgbClr val="FF0000"/>
                </a:solidFill>
              </a:rPr>
              <a:t>Geometry of </a:t>
            </a:r>
            <a:r>
              <a:rPr lang="en-US" sz="3600" dirty="0" err="1">
                <a:solidFill>
                  <a:srgbClr val="FF0000"/>
                </a:solidFill>
              </a:rPr>
              <a:t>Interferometric</a:t>
            </a:r>
            <a:r>
              <a:rPr lang="en-US" sz="3600" dirty="0">
                <a:solidFill>
                  <a:srgbClr val="FF0000"/>
                </a:solidFill>
              </a:rPr>
              <a:t> Fringes</a:t>
            </a:r>
          </a:p>
        </p:txBody>
      </p:sp>
      <p:pic>
        <p:nvPicPr>
          <p:cNvPr id="4" name="Content Placeholder 3" descr="fringe_phase_illustration.pdf"/>
          <p:cNvPicPr>
            <a:picLocks noGrp="1" noChangeAspect="1"/>
          </p:cNvPicPr>
          <p:nvPr>
            <p:ph idx="1"/>
          </p:nvPr>
        </p:nvPicPr>
        <p:blipFill>
          <a:blip r:embed="rId3">
            <a:extLst>
              <a:ext uri="{28A0092B-C50C-407E-A947-70E740481C1C}">
                <a14:useLocalDpi xmlns:a14="http://schemas.microsoft.com/office/drawing/2010/main" val="0"/>
              </a:ext>
            </a:extLst>
          </a:blip>
          <a:srcRect t="-1177" b="-1177"/>
          <a:stretch>
            <a:fillRect/>
          </a:stretch>
        </p:blipFill>
        <p:spPr>
          <a:xfrm>
            <a:off x="3621386" y="2924810"/>
            <a:ext cx="5282800" cy="2179002"/>
          </a:xfrm>
        </p:spPr>
      </p:pic>
      <p:pic>
        <p:nvPicPr>
          <p:cNvPr id="6" name="Picture 5"/>
          <p:cNvPicPr>
            <a:picLocks noChangeAspect="1"/>
          </p:cNvPicPr>
          <p:nvPr/>
        </p:nvPicPr>
        <p:blipFill>
          <a:blip r:embed="rId4"/>
          <a:stretch>
            <a:fillRect/>
          </a:stretch>
        </p:blipFill>
        <p:spPr>
          <a:xfrm>
            <a:off x="475933" y="1820040"/>
            <a:ext cx="1806423" cy="290790"/>
          </a:xfrm>
          <a:prstGeom prst="rect">
            <a:avLst/>
          </a:prstGeom>
        </p:spPr>
      </p:pic>
      <p:pic>
        <p:nvPicPr>
          <p:cNvPr id="7" name="Picture 6"/>
          <p:cNvPicPr>
            <a:picLocks noChangeAspect="1"/>
          </p:cNvPicPr>
          <p:nvPr/>
        </p:nvPicPr>
        <p:blipFill>
          <a:blip r:embed="rId5"/>
          <a:stretch>
            <a:fillRect/>
          </a:stretch>
        </p:blipFill>
        <p:spPr>
          <a:xfrm>
            <a:off x="2262512" y="1766311"/>
            <a:ext cx="2371264" cy="417016"/>
          </a:xfrm>
          <a:prstGeom prst="rect">
            <a:avLst/>
          </a:prstGeom>
        </p:spPr>
      </p:pic>
      <p:pic>
        <p:nvPicPr>
          <p:cNvPr id="8" name="Picture 7"/>
          <p:cNvPicPr>
            <a:picLocks noChangeAspect="1"/>
          </p:cNvPicPr>
          <p:nvPr/>
        </p:nvPicPr>
        <p:blipFill>
          <a:blip r:embed="rId6"/>
          <a:stretch>
            <a:fillRect/>
          </a:stretch>
        </p:blipFill>
        <p:spPr>
          <a:xfrm>
            <a:off x="4827157" y="1051913"/>
            <a:ext cx="1242959" cy="613302"/>
          </a:xfrm>
          <a:prstGeom prst="rect">
            <a:avLst/>
          </a:prstGeom>
        </p:spPr>
      </p:pic>
      <p:pic>
        <p:nvPicPr>
          <p:cNvPr id="9" name="Picture 8"/>
          <p:cNvPicPr>
            <a:picLocks noChangeAspect="1"/>
          </p:cNvPicPr>
          <p:nvPr/>
        </p:nvPicPr>
        <p:blipFill>
          <a:blip r:embed="rId7"/>
          <a:stretch>
            <a:fillRect/>
          </a:stretch>
        </p:blipFill>
        <p:spPr>
          <a:xfrm>
            <a:off x="6020506" y="1067891"/>
            <a:ext cx="1541588" cy="611468"/>
          </a:xfrm>
          <a:prstGeom prst="rect">
            <a:avLst/>
          </a:prstGeom>
        </p:spPr>
      </p:pic>
      <p:pic>
        <p:nvPicPr>
          <p:cNvPr id="10" name="Picture 9"/>
          <p:cNvPicPr>
            <a:picLocks noChangeAspect="1"/>
          </p:cNvPicPr>
          <p:nvPr/>
        </p:nvPicPr>
        <p:blipFill>
          <a:blip r:embed="rId8"/>
          <a:stretch>
            <a:fillRect/>
          </a:stretch>
        </p:blipFill>
        <p:spPr>
          <a:xfrm>
            <a:off x="7542250" y="1050775"/>
            <a:ext cx="206910" cy="658350"/>
          </a:xfrm>
          <a:prstGeom prst="rect">
            <a:avLst/>
          </a:prstGeom>
        </p:spPr>
      </p:pic>
      <p:pic>
        <p:nvPicPr>
          <p:cNvPr id="11" name="Picture 10"/>
          <p:cNvPicPr>
            <a:picLocks noChangeAspect="1"/>
          </p:cNvPicPr>
          <p:nvPr/>
        </p:nvPicPr>
        <p:blipFill>
          <a:blip r:embed="rId9"/>
          <a:stretch>
            <a:fillRect/>
          </a:stretch>
        </p:blipFill>
        <p:spPr>
          <a:xfrm>
            <a:off x="7748776" y="1067891"/>
            <a:ext cx="1152639" cy="641388"/>
          </a:xfrm>
          <a:prstGeom prst="rect">
            <a:avLst/>
          </a:prstGeom>
        </p:spPr>
      </p:pic>
      <p:sp>
        <p:nvSpPr>
          <p:cNvPr id="12" name="TextBox 11"/>
          <p:cNvSpPr txBox="1"/>
          <p:nvPr/>
        </p:nvSpPr>
        <p:spPr>
          <a:xfrm>
            <a:off x="6070116" y="712949"/>
            <a:ext cx="1697901" cy="369332"/>
          </a:xfrm>
          <a:prstGeom prst="rect">
            <a:avLst/>
          </a:prstGeom>
          <a:noFill/>
        </p:spPr>
        <p:txBody>
          <a:bodyPr wrap="none" rtlCol="0">
            <a:spAutoFit/>
          </a:bodyPr>
          <a:lstStyle/>
          <a:p>
            <a:r>
              <a:rPr lang="en-US" u="sng" dirty="0">
                <a:uFill>
                  <a:solidFill>
                    <a:srgbClr val="FF0000"/>
                  </a:solidFill>
                </a:uFill>
              </a:rPr>
              <a:t>Image Synthesis</a:t>
            </a:r>
          </a:p>
        </p:txBody>
      </p:sp>
      <p:sp>
        <p:nvSpPr>
          <p:cNvPr id="13" name="Rectangle 12"/>
          <p:cNvSpPr/>
          <p:nvPr/>
        </p:nvSpPr>
        <p:spPr>
          <a:xfrm>
            <a:off x="837460" y="783193"/>
            <a:ext cx="2467705" cy="584776"/>
          </a:xfrm>
          <a:prstGeom prst="rect">
            <a:avLst/>
          </a:prstGeom>
        </p:spPr>
        <p:txBody>
          <a:bodyPr wrap="none">
            <a:spAutoFit/>
          </a:bodyPr>
          <a:lstStyle/>
          <a:p>
            <a:pPr algn="ctr"/>
            <a:r>
              <a:rPr lang="en-US" u="sng" dirty="0">
                <a:uFill>
                  <a:solidFill>
                    <a:srgbClr val="FF0000"/>
                  </a:solidFill>
                </a:uFill>
              </a:rPr>
              <a:t>Measurement</a:t>
            </a:r>
            <a:endParaRPr lang="en-US" dirty="0">
              <a:uFill>
                <a:solidFill>
                  <a:srgbClr val="FF0000"/>
                </a:solidFill>
              </a:uFill>
            </a:endParaRPr>
          </a:p>
          <a:p>
            <a:pPr algn="ctr"/>
            <a:r>
              <a:rPr lang="en-US" sz="1400" dirty="0">
                <a:uFill>
                  <a:solidFill>
                    <a:srgbClr val="FF0000"/>
                  </a:solidFill>
                </a:uFill>
              </a:rPr>
              <a:t>(Van </a:t>
            </a:r>
            <a:r>
              <a:rPr lang="en-US" sz="1400" dirty="0" err="1">
                <a:uFill>
                  <a:solidFill>
                    <a:srgbClr val="FF0000"/>
                  </a:solidFill>
                </a:uFill>
              </a:rPr>
              <a:t>Citterte</a:t>
            </a:r>
            <a:r>
              <a:rPr lang="en-US" sz="1400" dirty="0">
                <a:uFill>
                  <a:solidFill>
                    <a:srgbClr val="FF0000"/>
                  </a:solidFill>
                </a:uFill>
              </a:rPr>
              <a:t>-Zernike Theorem)</a:t>
            </a:r>
          </a:p>
        </p:txBody>
      </p:sp>
      <p:pic>
        <p:nvPicPr>
          <p:cNvPr id="14" name="Picture 13"/>
          <p:cNvPicPr>
            <a:picLocks noChangeAspect="1"/>
          </p:cNvPicPr>
          <p:nvPr/>
        </p:nvPicPr>
        <p:blipFill>
          <a:blip r:embed="rId10"/>
          <a:stretch>
            <a:fillRect/>
          </a:stretch>
        </p:blipFill>
        <p:spPr>
          <a:xfrm>
            <a:off x="5071166" y="1910507"/>
            <a:ext cx="3615633" cy="262955"/>
          </a:xfrm>
          <a:prstGeom prst="rect">
            <a:avLst/>
          </a:prstGeom>
        </p:spPr>
      </p:pic>
      <p:cxnSp>
        <p:nvCxnSpPr>
          <p:cNvPr id="15" name="Straight Connector 14"/>
          <p:cNvCxnSpPr/>
          <p:nvPr/>
        </p:nvCxnSpPr>
        <p:spPr>
          <a:xfrm>
            <a:off x="8179724" y="1541954"/>
            <a:ext cx="7216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233496" y="1498402"/>
            <a:ext cx="639117" cy="307777"/>
          </a:xfrm>
          <a:prstGeom prst="rect">
            <a:avLst/>
          </a:prstGeom>
          <a:noFill/>
        </p:spPr>
        <p:txBody>
          <a:bodyPr wrap="none" rtlCol="0">
            <a:spAutoFit/>
          </a:bodyPr>
          <a:lstStyle/>
          <a:p>
            <a:r>
              <a:rPr lang="en-US" sz="1400" dirty="0">
                <a:solidFill>
                  <a:srgbClr val="FF0000"/>
                </a:solidFill>
              </a:rPr>
              <a:t>Fringe</a:t>
            </a:r>
          </a:p>
        </p:txBody>
      </p:sp>
      <p:sp>
        <p:nvSpPr>
          <p:cNvPr id="18" name="Rectangle 17"/>
          <p:cNvSpPr/>
          <p:nvPr/>
        </p:nvSpPr>
        <p:spPr>
          <a:xfrm>
            <a:off x="3935798" y="2189104"/>
            <a:ext cx="1916034" cy="307777"/>
          </a:xfrm>
          <a:prstGeom prst="rect">
            <a:avLst/>
          </a:prstGeom>
        </p:spPr>
        <p:txBody>
          <a:bodyPr wrap="none">
            <a:spAutoFit/>
          </a:bodyPr>
          <a:lstStyle/>
          <a:p>
            <a:r>
              <a:rPr lang="en-US" sz="1400" dirty="0">
                <a:solidFill>
                  <a:srgbClr val="FF0000"/>
                </a:solidFill>
              </a:rPr>
              <a:t>Null Phase Curve (NPC): </a:t>
            </a:r>
          </a:p>
        </p:txBody>
      </p:sp>
      <p:pic>
        <p:nvPicPr>
          <p:cNvPr id="20" name="Picture 19"/>
          <p:cNvPicPr>
            <a:picLocks noChangeAspect="1"/>
          </p:cNvPicPr>
          <p:nvPr/>
        </p:nvPicPr>
        <p:blipFill>
          <a:blip r:embed="rId11"/>
          <a:stretch>
            <a:fillRect/>
          </a:stretch>
        </p:blipFill>
        <p:spPr>
          <a:xfrm>
            <a:off x="5851832" y="2209608"/>
            <a:ext cx="2051947" cy="287273"/>
          </a:xfrm>
          <a:prstGeom prst="rect">
            <a:avLst/>
          </a:prstGeom>
        </p:spPr>
      </p:pic>
      <p:sp>
        <p:nvSpPr>
          <p:cNvPr id="21" name="Rectangle 20"/>
          <p:cNvSpPr/>
          <p:nvPr/>
        </p:nvSpPr>
        <p:spPr>
          <a:xfrm>
            <a:off x="4846167" y="2570738"/>
            <a:ext cx="1918489" cy="307777"/>
          </a:xfrm>
          <a:prstGeom prst="rect">
            <a:avLst/>
          </a:prstGeom>
        </p:spPr>
        <p:txBody>
          <a:bodyPr wrap="none">
            <a:spAutoFit/>
          </a:bodyPr>
          <a:lstStyle/>
          <a:p>
            <a:r>
              <a:rPr lang="en-US" sz="1400" dirty="0">
                <a:solidFill>
                  <a:srgbClr val="FF0000"/>
                </a:solidFill>
              </a:rPr>
              <a:t>Phase-position relation: </a:t>
            </a:r>
          </a:p>
        </p:txBody>
      </p:sp>
      <p:pic>
        <p:nvPicPr>
          <p:cNvPr id="22" name="Picture 21"/>
          <p:cNvPicPr>
            <a:picLocks noChangeAspect="1"/>
          </p:cNvPicPr>
          <p:nvPr/>
        </p:nvPicPr>
        <p:blipFill>
          <a:blip r:embed="rId12"/>
          <a:stretch>
            <a:fillRect/>
          </a:stretch>
        </p:blipFill>
        <p:spPr>
          <a:xfrm>
            <a:off x="6764656" y="2568454"/>
            <a:ext cx="2116639" cy="339827"/>
          </a:xfrm>
          <a:prstGeom prst="rect">
            <a:avLst/>
          </a:prstGeom>
        </p:spPr>
      </p:pic>
      <p:sp>
        <p:nvSpPr>
          <p:cNvPr id="23" name="Rectangle 22"/>
          <p:cNvSpPr/>
          <p:nvPr/>
        </p:nvSpPr>
        <p:spPr>
          <a:xfrm>
            <a:off x="4747781" y="3812617"/>
            <a:ext cx="441146" cy="276999"/>
          </a:xfrm>
          <a:prstGeom prst="rect">
            <a:avLst/>
          </a:prstGeom>
        </p:spPr>
        <p:txBody>
          <a:bodyPr wrap="none">
            <a:spAutoFit/>
          </a:bodyPr>
          <a:lstStyle/>
          <a:p>
            <a:r>
              <a:rPr lang="en-US" sz="1200" dirty="0">
                <a:solidFill>
                  <a:srgbClr val="BA36B6"/>
                </a:solidFill>
              </a:rPr>
              <a:t>𝜹</a:t>
            </a:r>
            <a:r>
              <a:rPr lang="en-US" sz="1200" i="1" dirty="0">
                <a:solidFill>
                  <a:srgbClr val="BA36B6"/>
                </a:solidFill>
              </a:rPr>
              <a:t>s</a:t>
            </a:r>
            <a:r>
              <a:rPr lang="en-US" sz="1200" i="1" baseline="-25000" dirty="0">
                <a:solidFill>
                  <a:srgbClr val="BA36B6"/>
                </a:solidFill>
              </a:rPr>
              <a:t>12</a:t>
            </a:r>
            <a:endParaRPr lang="en-US" sz="1200" baseline="-25000" dirty="0">
              <a:solidFill>
                <a:srgbClr val="BA36B6"/>
              </a:solidFill>
            </a:endParaRPr>
          </a:p>
        </p:txBody>
      </p:sp>
      <p:sp>
        <p:nvSpPr>
          <p:cNvPr id="26" name="Rectangle 25"/>
          <p:cNvSpPr/>
          <p:nvPr/>
        </p:nvSpPr>
        <p:spPr>
          <a:xfrm>
            <a:off x="6418184" y="3569538"/>
            <a:ext cx="441146" cy="276999"/>
          </a:xfrm>
          <a:prstGeom prst="rect">
            <a:avLst/>
          </a:prstGeom>
        </p:spPr>
        <p:txBody>
          <a:bodyPr wrap="none">
            <a:spAutoFit/>
          </a:bodyPr>
          <a:lstStyle/>
          <a:p>
            <a:r>
              <a:rPr lang="en-US" sz="1200" dirty="0">
                <a:solidFill>
                  <a:srgbClr val="BA36B6"/>
                </a:solidFill>
              </a:rPr>
              <a:t>𝜹</a:t>
            </a:r>
            <a:r>
              <a:rPr lang="en-US" sz="1200" i="1" dirty="0">
                <a:solidFill>
                  <a:srgbClr val="BA36B6"/>
                </a:solidFill>
              </a:rPr>
              <a:t>s</a:t>
            </a:r>
            <a:r>
              <a:rPr lang="en-US" sz="1200" i="1" baseline="-25000" dirty="0">
                <a:solidFill>
                  <a:srgbClr val="BA36B6"/>
                </a:solidFill>
              </a:rPr>
              <a:t>23</a:t>
            </a:r>
            <a:endParaRPr lang="en-US" sz="1200" baseline="-25000" dirty="0">
              <a:solidFill>
                <a:srgbClr val="BA36B6"/>
              </a:solidFill>
            </a:endParaRPr>
          </a:p>
        </p:txBody>
      </p:sp>
      <p:sp>
        <p:nvSpPr>
          <p:cNvPr id="27" name="Rectangle 26"/>
          <p:cNvSpPr/>
          <p:nvPr/>
        </p:nvSpPr>
        <p:spPr>
          <a:xfrm>
            <a:off x="7883935" y="3846537"/>
            <a:ext cx="441146" cy="276999"/>
          </a:xfrm>
          <a:prstGeom prst="rect">
            <a:avLst/>
          </a:prstGeom>
        </p:spPr>
        <p:txBody>
          <a:bodyPr wrap="none">
            <a:spAutoFit/>
          </a:bodyPr>
          <a:lstStyle/>
          <a:p>
            <a:r>
              <a:rPr lang="en-US" sz="1200" dirty="0">
                <a:solidFill>
                  <a:srgbClr val="BA36B6"/>
                </a:solidFill>
              </a:rPr>
              <a:t>𝜹</a:t>
            </a:r>
            <a:r>
              <a:rPr lang="en-US" sz="1200" i="1" dirty="0">
                <a:solidFill>
                  <a:srgbClr val="BA36B6"/>
                </a:solidFill>
              </a:rPr>
              <a:t>s</a:t>
            </a:r>
            <a:r>
              <a:rPr lang="en-US" sz="1200" i="1" baseline="-25000" dirty="0">
                <a:solidFill>
                  <a:srgbClr val="BA36B6"/>
                </a:solidFill>
              </a:rPr>
              <a:t>31</a:t>
            </a:r>
            <a:endParaRPr lang="en-US" sz="1200" baseline="-25000" dirty="0">
              <a:solidFill>
                <a:srgbClr val="BA36B6"/>
              </a:solidFill>
            </a:endParaRPr>
          </a:p>
        </p:txBody>
      </p:sp>
      <p:cxnSp>
        <p:nvCxnSpPr>
          <p:cNvPr id="28" name="Straight Connector 27"/>
          <p:cNvCxnSpPr/>
          <p:nvPr/>
        </p:nvCxnSpPr>
        <p:spPr>
          <a:xfrm>
            <a:off x="1323900" y="2110830"/>
            <a:ext cx="3925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75933" y="2110830"/>
            <a:ext cx="51623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2716501" y="2110830"/>
            <a:ext cx="914813" cy="65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048729" y="2098237"/>
            <a:ext cx="1578433" cy="430887"/>
          </a:xfrm>
          <a:prstGeom prst="rect">
            <a:avLst/>
          </a:prstGeom>
          <a:noFill/>
        </p:spPr>
        <p:txBody>
          <a:bodyPr wrap="none" rtlCol="0">
            <a:spAutoFit/>
          </a:bodyPr>
          <a:lstStyle/>
          <a:p>
            <a:pPr algn="ctr"/>
            <a:r>
              <a:rPr lang="en-US" sz="1100" dirty="0">
                <a:solidFill>
                  <a:srgbClr val="008000"/>
                </a:solidFill>
              </a:rPr>
              <a:t>Measured </a:t>
            </a:r>
            <a:r>
              <a:rPr lang="en-US" sz="1100" dirty="0"/>
              <a:t>in Radio</a:t>
            </a:r>
          </a:p>
          <a:p>
            <a:pPr algn="ctr"/>
            <a:r>
              <a:rPr lang="en-US" sz="1100" dirty="0">
                <a:solidFill>
                  <a:srgbClr val="FF0000"/>
                </a:solidFill>
              </a:rPr>
              <a:t>Not measured</a:t>
            </a:r>
            <a:r>
              <a:rPr lang="en-US" sz="1100" dirty="0"/>
              <a:t> in Optical</a:t>
            </a:r>
          </a:p>
        </p:txBody>
      </p:sp>
      <p:sp>
        <p:nvSpPr>
          <p:cNvPr id="38" name="Rectangle 37"/>
          <p:cNvSpPr/>
          <p:nvPr/>
        </p:nvSpPr>
        <p:spPr>
          <a:xfrm>
            <a:off x="2458414" y="1454625"/>
            <a:ext cx="1450694" cy="430887"/>
          </a:xfrm>
          <a:prstGeom prst="rect">
            <a:avLst/>
          </a:prstGeom>
        </p:spPr>
        <p:txBody>
          <a:bodyPr wrap="square">
            <a:spAutoFit/>
          </a:bodyPr>
          <a:lstStyle/>
          <a:p>
            <a:pPr algn="ctr"/>
            <a:r>
              <a:rPr lang="en-US" sz="1100" dirty="0">
                <a:solidFill>
                  <a:srgbClr val="008000"/>
                </a:solidFill>
              </a:rPr>
              <a:t>Synthesized </a:t>
            </a:r>
            <a:r>
              <a:rPr lang="en-US" sz="1100" dirty="0"/>
              <a:t>in Radio</a:t>
            </a:r>
          </a:p>
          <a:p>
            <a:pPr algn="ctr"/>
            <a:r>
              <a:rPr lang="en-US" sz="1100" dirty="0">
                <a:solidFill>
                  <a:srgbClr val="FF0000"/>
                </a:solidFill>
              </a:rPr>
              <a:t>Intrinsic</a:t>
            </a:r>
            <a:r>
              <a:rPr lang="en-US" sz="1100" dirty="0"/>
              <a:t> in Optical</a:t>
            </a:r>
          </a:p>
        </p:txBody>
      </p:sp>
      <p:sp>
        <p:nvSpPr>
          <p:cNvPr id="39" name="TextBox 38"/>
          <p:cNvSpPr txBox="1"/>
          <p:nvPr/>
        </p:nvSpPr>
        <p:spPr>
          <a:xfrm>
            <a:off x="168674" y="1427709"/>
            <a:ext cx="1344176" cy="430887"/>
          </a:xfrm>
          <a:prstGeom prst="rect">
            <a:avLst/>
          </a:prstGeom>
          <a:noFill/>
        </p:spPr>
        <p:txBody>
          <a:bodyPr wrap="none" rtlCol="0">
            <a:spAutoFit/>
          </a:bodyPr>
          <a:lstStyle/>
          <a:p>
            <a:r>
              <a:rPr lang="en-US" sz="1100" dirty="0">
                <a:solidFill>
                  <a:srgbClr val="008000"/>
                </a:solidFill>
              </a:rPr>
              <a:t>Correlation </a:t>
            </a:r>
            <a:r>
              <a:rPr lang="en-US" sz="1100" dirty="0"/>
              <a:t>in Radio</a:t>
            </a:r>
          </a:p>
          <a:p>
            <a:r>
              <a:rPr lang="en-US" sz="1100" dirty="0">
                <a:solidFill>
                  <a:srgbClr val="FF0000"/>
                </a:solidFill>
              </a:rPr>
              <a:t>Inverse FT</a:t>
            </a:r>
            <a:r>
              <a:rPr lang="en-US" sz="1100" dirty="0"/>
              <a:t> in Optical</a:t>
            </a:r>
          </a:p>
        </p:txBody>
      </p:sp>
      <p:cxnSp>
        <p:nvCxnSpPr>
          <p:cNvPr id="41" name="Straight Arrow Connector 40"/>
          <p:cNvCxnSpPr/>
          <p:nvPr/>
        </p:nvCxnSpPr>
        <p:spPr>
          <a:xfrm>
            <a:off x="4485055" y="2496881"/>
            <a:ext cx="525451" cy="747729"/>
          </a:xfrm>
          <a:prstGeom prst="straightConnector1">
            <a:avLst/>
          </a:prstGeom>
          <a:ln>
            <a:solidFill>
              <a:srgbClr val="BA36B6"/>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671385" y="2809061"/>
            <a:ext cx="1315508" cy="1037476"/>
          </a:xfrm>
          <a:prstGeom prst="straightConnector1">
            <a:avLst/>
          </a:prstGeom>
          <a:ln>
            <a:solidFill>
              <a:srgbClr val="BA36B6"/>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406763" y="4123536"/>
            <a:ext cx="1152783" cy="461665"/>
          </a:xfrm>
          <a:prstGeom prst="rect">
            <a:avLst/>
          </a:prstGeom>
          <a:noFill/>
        </p:spPr>
        <p:txBody>
          <a:bodyPr wrap="square" rtlCol="0">
            <a:spAutoFit/>
          </a:bodyPr>
          <a:lstStyle/>
          <a:p>
            <a:pPr algn="ctr"/>
            <a:r>
              <a:rPr lang="en-US" sz="1200" dirty="0">
                <a:solidFill>
                  <a:srgbClr val="0000FF"/>
                </a:solidFill>
              </a:rPr>
              <a:t>Fringe Spacing</a:t>
            </a:r>
          </a:p>
          <a:p>
            <a:pPr algn="ctr"/>
            <a:r>
              <a:rPr lang="en-US" sz="1200" dirty="0" err="1">
                <a:solidFill>
                  <a:srgbClr val="0000FF"/>
                </a:solidFill>
              </a:rPr>
              <a:t>Δ</a:t>
            </a:r>
            <a:r>
              <a:rPr lang="en-US" sz="1200" dirty="0">
                <a:solidFill>
                  <a:srgbClr val="0000FF"/>
                </a:solidFill>
              </a:rPr>
              <a:t> Phase  = 2π</a:t>
            </a:r>
          </a:p>
        </p:txBody>
      </p:sp>
      <p:cxnSp>
        <p:nvCxnSpPr>
          <p:cNvPr id="49" name="Straight Arrow Connector 48"/>
          <p:cNvCxnSpPr/>
          <p:nvPr/>
        </p:nvCxnSpPr>
        <p:spPr>
          <a:xfrm flipV="1">
            <a:off x="8294256" y="4345991"/>
            <a:ext cx="412387" cy="28159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rot="18975758">
            <a:off x="5875951" y="3970958"/>
            <a:ext cx="1502058" cy="276999"/>
          </a:xfrm>
          <a:prstGeom prst="rect">
            <a:avLst/>
          </a:prstGeom>
          <a:noFill/>
        </p:spPr>
        <p:txBody>
          <a:bodyPr wrap="square" rtlCol="0">
            <a:spAutoFit/>
          </a:bodyPr>
          <a:lstStyle/>
          <a:p>
            <a:pPr algn="ctr"/>
            <a:r>
              <a:rPr lang="en-US" sz="1200" dirty="0">
                <a:solidFill>
                  <a:srgbClr val="0000FF"/>
                </a:solidFill>
              </a:rPr>
              <a:t>Fringe Slope  = -u/v</a:t>
            </a:r>
          </a:p>
        </p:txBody>
      </p:sp>
      <p:sp>
        <p:nvSpPr>
          <p:cNvPr id="55" name="TextBox 54"/>
          <p:cNvSpPr txBox="1"/>
          <p:nvPr/>
        </p:nvSpPr>
        <p:spPr>
          <a:xfrm>
            <a:off x="111591" y="2937595"/>
            <a:ext cx="3519723" cy="1277273"/>
          </a:xfrm>
          <a:prstGeom prst="rect">
            <a:avLst/>
          </a:prstGeom>
          <a:noFill/>
          <a:ln w="19050">
            <a:solidFill>
              <a:srgbClr val="FF0000"/>
            </a:solidFill>
          </a:ln>
        </p:spPr>
        <p:txBody>
          <a:bodyPr wrap="square" rtlCol="0">
            <a:spAutoFit/>
          </a:bodyPr>
          <a:lstStyle/>
          <a:p>
            <a:pPr marL="285750" indent="-285750">
              <a:buFont typeface="Arial"/>
              <a:buChar char="•"/>
            </a:pPr>
            <a:r>
              <a:rPr lang="en-US" sz="1100" dirty="0"/>
              <a:t>Fringe NPC (straight line): Fringe Phase = 0 </a:t>
            </a:r>
          </a:p>
          <a:p>
            <a:pPr marL="285750" indent="-285750">
              <a:buFont typeface="Arial"/>
              <a:buChar char="•"/>
            </a:pPr>
            <a:r>
              <a:rPr lang="en-US" sz="1100" dirty="0"/>
              <a:t>NPC slope = -u/v (Fixed for a given baseline vector)</a:t>
            </a:r>
          </a:p>
          <a:p>
            <a:pPr marL="285750" indent="-285750">
              <a:buFont typeface="Arial"/>
              <a:buChar char="•"/>
            </a:pPr>
            <a:r>
              <a:rPr lang="en-US" sz="1100" dirty="0"/>
              <a:t>NPC offset encodes visibility phase and corruptions</a:t>
            </a:r>
          </a:p>
          <a:p>
            <a:pPr marL="285750" indent="-285750">
              <a:buFont typeface="Arial"/>
              <a:buChar char="•"/>
            </a:pPr>
            <a:r>
              <a:rPr lang="en-US" sz="1100" dirty="0"/>
              <a:t>Any phase corruption results in parallel displacement of fringe NPC</a:t>
            </a:r>
          </a:p>
          <a:p>
            <a:pPr marL="285750" indent="-285750">
              <a:buFont typeface="Arial"/>
              <a:buChar char="•"/>
            </a:pPr>
            <a:r>
              <a:rPr lang="en-US" sz="1100" dirty="0"/>
              <a:t>Visibility phase = (2π / fringe spacing) x perpendicular offset of NPC from phase center </a:t>
            </a:r>
          </a:p>
        </p:txBody>
      </p:sp>
      <p:sp>
        <p:nvSpPr>
          <p:cNvPr id="40" name="TextBox 39"/>
          <p:cNvSpPr txBox="1"/>
          <p:nvPr/>
        </p:nvSpPr>
        <p:spPr>
          <a:xfrm>
            <a:off x="6364333" y="1465569"/>
            <a:ext cx="1311327" cy="461665"/>
          </a:xfrm>
          <a:prstGeom prst="rect">
            <a:avLst/>
          </a:prstGeom>
          <a:noFill/>
        </p:spPr>
        <p:txBody>
          <a:bodyPr wrap="none" rtlCol="0">
            <a:spAutoFit/>
          </a:bodyPr>
          <a:lstStyle/>
          <a:p>
            <a:r>
              <a:rPr lang="en-US" sz="1200" dirty="0">
                <a:solidFill>
                  <a:srgbClr val="FF0000"/>
                </a:solidFill>
              </a:rPr>
              <a:t>Inverse Fourier </a:t>
            </a:r>
          </a:p>
          <a:p>
            <a:r>
              <a:rPr lang="en-US" sz="1200" dirty="0">
                <a:solidFill>
                  <a:srgbClr val="FF0000"/>
                </a:solidFill>
              </a:rPr>
              <a:t>Series Summation</a:t>
            </a:r>
          </a:p>
        </p:txBody>
      </p:sp>
      <p:sp>
        <p:nvSpPr>
          <p:cNvPr id="42" name="TextBox 41"/>
          <p:cNvSpPr txBox="1"/>
          <p:nvPr/>
        </p:nvSpPr>
        <p:spPr>
          <a:xfrm>
            <a:off x="3103173" y="4773076"/>
            <a:ext cx="3061205" cy="276999"/>
          </a:xfrm>
          <a:prstGeom prst="rect">
            <a:avLst/>
          </a:prstGeom>
          <a:noFill/>
        </p:spPr>
        <p:txBody>
          <a:bodyPr wrap="none" rtlCol="0">
            <a:spAutoFit/>
          </a:bodyPr>
          <a:lstStyle/>
          <a:p>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45" name="Donut 44"/>
          <p:cNvSpPr/>
          <p:nvPr/>
        </p:nvSpPr>
        <p:spPr>
          <a:xfrm>
            <a:off x="4571823" y="1112723"/>
            <a:ext cx="4510225"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4765180" y="2531702"/>
            <a:ext cx="4316867" cy="405893"/>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3733484" y="2083215"/>
            <a:ext cx="4510225"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7296339" y="4143044"/>
            <a:ext cx="1576274" cy="554735"/>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rot="18936672">
            <a:off x="5858536" y="3906564"/>
            <a:ext cx="1576274" cy="475465"/>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6300536" y="3596586"/>
            <a:ext cx="512330" cy="319800"/>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9A6A3CA5-DA04-784E-AD83-33017A5D6FCC}"/>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12608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30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ircle(in)">
                                      <p:cBhvr>
                                        <p:cTn id="12" dur="50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ircle(in)">
                                      <p:cBhvr>
                                        <p:cTn id="17" dur="3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ircle(in)">
                                      <p:cBhvr>
                                        <p:cTn id="22" dur="50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circle(in)">
                                      <p:cBhvr>
                                        <p:cTn id="27" dur="3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circle(in)">
                                      <p:cBhvr>
                                        <p:cTn id="32" dur="50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animBg="1"/>
      <p:bldP spid="50" grpId="0" animBg="1"/>
      <p:bldP spid="51" grpId="0" animBg="1"/>
      <p:bldP spid="52" grpId="0" animBg="1"/>
    </p:bldLst>
  </p:timing>
  <p:extLst>
    <p:ext uri="{E180D4A7-C9FB-4DFB-919C-405C955672EB}">
      <p14:showEvtLst xmlns:p14="http://schemas.microsoft.com/office/powerpoint/2010/main">
        <p14:playEvt time="0" objId="16"/>
        <p14:pauseEvt time="115429" objId="16"/>
        <p14:stopEvt time="115429" objId="1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85" y="111901"/>
            <a:ext cx="8749623" cy="627493"/>
          </a:xfrm>
        </p:spPr>
        <p:txBody>
          <a:bodyPr>
            <a:noAutofit/>
          </a:bodyPr>
          <a:lstStyle/>
          <a:p>
            <a:r>
              <a:rPr lang="en-US" sz="2800" dirty="0">
                <a:solidFill>
                  <a:srgbClr val="FF0000"/>
                </a:solidFill>
              </a:rPr>
              <a:t>Geometry of Closure Phase (Visualization &amp; Invariance):</a:t>
            </a:r>
            <a:br>
              <a:rPr lang="en-US" sz="2800" dirty="0">
                <a:solidFill>
                  <a:srgbClr val="FF0000"/>
                </a:solidFill>
              </a:rPr>
            </a:br>
            <a:r>
              <a:rPr lang="en-US" sz="2800" dirty="0">
                <a:solidFill>
                  <a:srgbClr val="FF0000"/>
                </a:solidFill>
              </a:rPr>
              <a:t>Shape-Orientation-Size (SOS) Conservation Theorem</a:t>
            </a:r>
          </a:p>
        </p:txBody>
      </p:sp>
      <p:pic>
        <p:nvPicPr>
          <p:cNvPr id="6" name="Content Placeholder 5" descr="closure_phase_illustration.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2" r="938"/>
          <a:stretch/>
        </p:blipFill>
        <p:spPr>
          <a:xfrm>
            <a:off x="812850" y="1952498"/>
            <a:ext cx="2124304" cy="2387887"/>
          </a:xfrm>
        </p:spPr>
      </p:pic>
      <p:pic>
        <p:nvPicPr>
          <p:cNvPr id="7" name="Picture 6" descr="closure_phase_uncal_tran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822" y="1981975"/>
            <a:ext cx="3690475" cy="2358410"/>
          </a:xfrm>
          <a:prstGeom prst="rect">
            <a:avLst/>
          </a:prstGeom>
        </p:spPr>
      </p:pic>
      <p:sp>
        <p:nvSpPr>
          <p:cNvPr id="3" name="TextBox 2"/>
          <p:cNvSpPr txBox="1"/>
          <p:nvPr/>
        </p:nvSpPr>
        <p:spPr>
          <a:xfrm>
            <a:off x="1861197" y="1581463"/>
            <a:ext cx="540758" cy="307777"/>
          </a:xfrm>
          <a:prstGeom prst="rect">
            <a:avLst/>
          </a:prstGeom>
          <a:noFill/>
        </p:spPr>
        <p:txBody>
          <a:bodyPr wrap="none" rtlCol="0">
            <a:spAutoFit/>
          </a:bodyPr>
          <a:lstStyle/>
          <a:p>
            <a:r>
              <a:rPr lang="en-US" sz="1400" dirty="0">
                <a:solidFill>
                  <a:srgbClr val="FF0000"/>
                </a:solidFill>
              </a:rPr>
              <a:t>Ideal </a:t>
            </a:r>
          </a:p>
        </p:txBody>
      </p:sp>
      <p:sp>
        <p:nvSpPr>
          <p:cNvPr id="8" name="TextBox 7"/>
          <p:cNvSpPr txBox="1"/>
          <p:nvPr/>
        </p:nvSpPr>
        <p:spPr>
          <a:xfrm>
            <a:off x="2996166" y="1562146"/>
            <a:ext cx="1236236" cy="307777"/>
          </a:xfrm>
          <a:prstGeom prst="rect">
            <a:avLst/>
          </a:prstGeom>
          <a:noFill/>
        </p:spPr>
        <p:txBody>
          <a:bodyPr wrap="none" rtlCol="0">
            <a:spAutoFit/>
          </a:bodyPr>
          <a:lstStyle/>
          <a:p>
            <a:r>
              <a:rPr lang="en-US" sz="1400" dirty="0" err="1">
                <a:solidFill>
                  <a:srgbClr val="FF0000"/>
                </a:solidFill>
              </a:rPr>
              <a:t>Mis</a:t>
            </a:r>
            <a:r>
              <a:rPr lang="en-US" sz="1400" dirty="0">
                <a:solidFill>
                  <a:srgbClr val="FF0000"/>
                </a:solidFill>
              </a:rPr>
              <a:t>-calibrated </a:t>
            </a:r>
          </a:p>
        </p:txBody>
      </p:sp>
      <p:sp>
        <p:nvSpPr>
          <p:cNvPr id="9" name="TextBox 8"/>
          <p:cNvSpPr txBox="1"/>
          <p:nvPr/>
        </p:nvSpPr>
        <p:spPr>
          <a:xfrm>
            <a:off x="4706060" y="1551456"/>
            <a:ext cx="956286" cy="307777"/>
          </a:xfrm>
          <a:prstGeom prst="rect">
            <a:avLst/>
          </a:prstGeom>
          <a:noFill/>
        </p:spPr>
        <p:txBody>
          <a:bodyPr wrap="none" rtlCol="0">
            <a:spAutoFit/>
          </a:bodyPr>
          <a:lstStyle/>
          <a:p>
            <a:r>
              <a:rPr lang="en-US" sz="1400" dirty="0">
                <a:solidFill>
                  <a:srgbClr val="FF0000"/>
                </a:solidFill>
              </a:rPr>
              <a:t>Translated </a:t>
            </a:r>
          </a:p>
        </p:txBody>
      </p:sp>
      <p:sp>
        <p:nvSpPr>
          <p:cNvPr id="33" name="TextBox 32"/>
          <p:cNvSpPr txBox="1"/>
          <p:nvPr/>
        </p:nvSpPr>
        <p:spPr>
          <a:xfrm>
            <a:off x="190485" y="789239"/>
            <a:ext cx="8749623" cy="738664"/>
          </a:xfrm>
          <a:prstGeom prst="rect">
            <a:avLst/>
          </a:prstGeom>
          <a:noFill/>
        </p:spPr>
        <p:txBody>
          <a:bodyPr wrap="square" rtlCol="0">
            <a:spAutoFit/>
          </a:bodyPr>
          <a:lstStyle/>
          <a:p>
            <a:pPr marL="285750" indent="-285750">
              <a:buFont typeface="Arial"/>
              <a:buChar char="•"/>
            </a:pPr>
            <a:r>
              <a:rPr lang="en-US" sz="1400" dirty="0"/>
              <a:t>Baselines/slopes unchanged =&gt; </a:t>
            </a:r>
            <a:r>
              <a:rPr lang="en-US" sz="1400" u="sng" dirty="0">
                <a:uFill>
                  <a:solidFill>
                    <a:srgbClr val="FF0000"/>
                  </a:solidFill>
                </a:uFill>
              </a:rPr>
              <a:t>Parallel displacements</a:t>
            </a:r>
          </a:p>
          <a:p>
            <a:pPr marL="285750" indent="-285750">
              <a:buFont typeface="Arial"/>
              <a:buChar char="•"/>
            </a:pPr>
            <a:r>
              <a:rPr lang="en-US" sz="1400" dirty="0"/>
              <a:t>Antenna phase affects two fringe phases equally and oppositely =&gt; </a:t>
            </a:r>
            <a:r>
              <a:rPr lang="en-US" sz="1400" u="sng" dirty="0">
                <a:uFill>
                  <a:solidFill>
                    <a:srgbClr val="FF0000"/>
                  </a:solidFill>
                </a:uFill>
              </a:rPr>
              <a:t>Constrained displacements</a:t>
            </a:r>
          </a:p>
          <a:p>
            <a:pPr marL="285750" indent="-285750">
              <a:buFont typeface="Arial"/>
              <a:buChar char="•"/>
            </a:pPr>
            <a:r>
              <a:rPr lang="en-US" sz="1400" dirty="0">
                <a:uFill>
                  <a:solidFill>
                    <a:srgbClr val="FF0000"/>
                  </a:solidFill>
                </a:uFill>
              </a:rPr>
              <a:t>Shape, orientation, and size (SOS) of triangle preserved (only translation allowed) =&gt; </a:t>
            </a:r>
            <a:r>
              <a:rPr lang="en-US" sz="1400" u="sng" dirty="0">
                <a:uFill>
                  <a:solidFill>
                    <a:srgbClr val="FF0000"/>
                  </a:solidFill>
                </a:uFill>
              </a:rPr>
              <a:t>Invariance (SOS conservation)</a:t>
            </a:r>
          </a:p>
        </p:txBody>
      </p:sp>
      <p:sp>
        <p:nvSpPr>
          <p:cNvPr id="34" name="TextBox 33"/>
          <p:cNvSpPr txBox="1"/>
          <p:nvPr/>
        </p:nvSpPr>
        <p:spPr>
          <a:xfrm>
            <a:off x="4615701" y="4360610"/>
            <a:ext cx="4128069" cy="461665"/>
          </a:xfrm>
          <a:prstGeom prst="rect">
            <a:avLst/>
          </a:prstGeom>
          <a:noFill/>
          <a:ln w="25400">
            <a:solidFill>
              <a:srgbClr val="FF0000"/>
            </a:solidFill>
          </a:ln>
        </p:spPr>
        <p:txBody>
          <a:bodyPr wrap="square" rtlCol="0">
            <a:spAutoFit/>
          </a:bodyPr>
          <a:lstStyle/>
          <a:p>
            <a:pPr marL="285750" indent="-285750">
              <a:buClr>
                <a:srgbClr val="0000FF"/>
              </a:buClr>
              <a:buFont typeface="Wingdings" charset="2"/>
              <a:buChar char="Ø"/>
            </a:pPr>
            <a:r>
              <a:rPr lang="en-US" sz="1200" dirty="0"/>
              <a:t>Shape, size, orientation (SOS) of fringe triangle preserved</a:t>
            </a:r>
          </a:p>
          <a:p>
            <a:pPr marL="285750" indent="-285750">
              <a:buClr>
                <a:srgbClr val="0000FF"/>
              </a:buClr>
              <a:buFont typeface="Wingdings" charset="2"/>
              <a:buChar char="Ø"/>
            </a:pPr>
            <a:r>
              <a:rPr lang="en-US" sz="1200" dirty="0"/>
              <a:t>Closure phase invariant to (mis-)calibration/translation</a:t>
            </a:r>
          </a:p>
        </p:txBody>
      </p:sp>
      <p:sp>
        <p:nvSpPr>
          <p:cNvPr id="28" name="TextBox 27"/>
          <p:cNvSpPr txBox="1"/>
          <p:nvPr/>
        </p:nvSpPr>
        <p:spPr>
          <a:xfrm>
            <a:off x="1119192" y="4271370"/>
            <a:ext cx="3061205" cy="276999"/>
          </a:xfrm>
          <a:prstGeom prst="rect">
            <a:avLst/>
          </a:prstGeom>
          <a:noFill/>
        </p:spPr>
        <p:txBody>
          <a:bodyPr wrap="none" rtlCol="0">
            <a:spAutoFit/>
          </a:bodyPr>
          <a:lstStyle/>
          <a:p>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35" name="TextBox 34"/>
          <p:cNvSpPr txBox="1"/>
          <p:nvPr/>
        </p:nvSpPr>
        <p:spPr>
          <a:xfrm>
            <a:off x="6936764" y="2520560"/>
            <a:ext cx="1573992" cy="646331"/>
          </a:xfrm>
          <a:prstGeom prst="rect">
            <a:avLst/>
          </a:prstGeom>
          <a:noFill/>
        </p:spPr>
        <p:txBody>
          <a:bodyPr wrap="square" rtlCol="0">
            <a:spAutoFit/>
          </a:bodyPr>
          <a:lstStyle/>
          <a:p>
            <a:pPr algn="ctr"/>
            <a:r>
              <a:rPr lang="en-US" b="1" dirty="0">
                <a:solidFill>
                  <a:srgbClr val="FF0000"/>
                </a:solidFill>
              </a:rPr>
              <a:t>SOS</a:t>
            </a:r>
          </a:p>
          <a:p>
            <a:pPr algn="ctr"/>
            <a:r>
              <a:rPr lang="en-US" b="1" dirty="0">
                <a:solidFill>
                  <a:srgbClr val="FF0000"/>
                </a:solidFill>
              </a:rPr>
              <a:t>conservation</a:t>
            </a:r>
          </a:p>
        </p:txBody>
      </p:sp>
      <p:sp>
        <p:nvSpPr>
          <p:cNvPr id="18" name="Explosion 1 17"/>
          <p:cNvSpPr/>
          <p:nvPr/>
        </p:nvSpPr>
        <p:spPr>
          <a:xfrm>
            <a:off x="6678659" y="2199613"/>
            <a:ext cx="2125950" cy="1515125"/>
          </a:xfrm>
          <a:prstGeom prst="irregularSeal1">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A5C441-C74D-1D4A-8A15-3FAE8A1D2309}"/>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1831330187"/>
      </p:ext>
    </p:extLst>
  </p:cSld>
  <p:clrMapOvr>
    <a:masterClrMapping/>
  </p:clrMapOvr>
  <p:extLst>
    <p:ext uri="{E180D4A7-C9FB-4DFB-919C-405C955672EB}">
      <p14:showEvtLst xmlns:p14="http://schemas.microsoft.com/office/powerpoint/2010/main">
        <p14:playEvt time="0" objId="4"/>
        <p14:stopEvt time="199554"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7461"/>
            <a:ext cx="8229600" cy="857250"/>
          </a:xfrm>
        </p:spPr>
        <p:txBody>
          <a:bodyPr>
            <a:normAutofit/>
          </a:bodyPr>
          <a:lstStyle/>
          <a:p>
            <a:r>
              <a:rPr lang="en-US" sz="4000" dirty="0">
                <a:solidFill>
                  <a:srgbClr val="FF0000"/>
                </a:solidFill>
              </a:rPr>
              <a:t>Geometric Estimation of Closure Phase</a:t>
            </a:r>
            <a:endParaRPr lang="en-US" sz="3600" dirty="0">
              <a:solidFill>
                <a:srgbClr val="FF0000"/>
              </a:solidFill>
            </a:endParaRPr>
          </a:p>
        </p:txBody>
      </p:sp>
      <p:sp>
        <p:nvSpPr>
          <p:cNvPr id="7" name="Text Placeholder 6"/>
          <p:cNvSpPr>
            <a:spLocks noGrp="1"/>
          </p:cNvSpPr>
          <p:nvPr>
            <p:ph type="body" idx="1"/>
          </p:nvPr>
        </p:nvSpPr>
        <p:spPr>
          <a:xfrm>
            <a:off x="-100549" y="853675"/>
            <a:ext cx="4040188" cy="479822"/>
          </a:xfrm>
        </p:spPr>
        <p:txBody>
          <a:bodyPr>
            <a:normAutofit/>
          </a:bodyPr>
          <a:lstStyle/>
          <a:p>
            <a:pPr algn="ctr"/>
            <a:r>
              <a:rPr lang="en-US" sz="2000" u="sng" dirty="0">
                <a:solidFill>
                  <a:srgbClr val="000000"/>
                </a:solidFill>
                <a:uFill>
                  <a:solidFill>
                    <a:srgbClr val="FF0000"/>
                  </a:solidFill>
                </a:uFill>
              </a:rPr>
              <a:t>1. “Phase-position” method</a:t>
            </a:r>
            <a:r>
              <a:rPr lang="en-US" sz="2000" baseline="30000" dirty="0">
                <a:solidFill>
                  <a:srgbClr val="000000"/>
                </a:solidFill>
                <a:uFill>
                  <a:solidFill>
                    <a:srgbClr val="FF0000"/>
                  </a:solidFill>
                </a:uFill>
              </a:rPr>
              <a:t>*</a:t>
            </a:r>
          </a:p>
        </p:txBody>
      </p:sp>
      <p:sp>
        <p:nvSpPr>
          <p:cNvPr id="8" name="Content Placeholder 7"/>
          <p:cNvSpPr>
            <a:spLocks noGrp="1"/>
          </p:cNvSpPr>
          <p:nvPr>
            <p:ph sz="half" idx="2"/>
          </p:nvPr>
        </p:nvSpPr>
        <p:spPr>
          <a:xfrm>
            <a:off x="112075" y="1254120"/>
            <a:ext cx="4040188" cy="1395151"/>
          </a:xfrm>
        </p:spPr>
        <p:txBody>
          <a:bodyPr>
            <a:normAutofit fontScale="92500"/>
          </a:bodyPr>
          <a:lstStyle/>
          <a:p>
            <a:r>
              <a:rPr lang="en-US" sz="1600" dirty="0"/>
              <a:t>Choose phase center at one of the intersections from two NPCs</a:t>
            </a:r>
          </a:p>
          <a:p>
            <a:r>
              <a:rPr lang="en-US" sz="1600" dirty="0"/>
              <a:t>Measure perpendicular position offset to third NPC (the other two have zero offsets)</a:t>
            </a:r>
          </a:p>
          <a:p>
            <a:r>
              <a:rPr lang="en-US" sz="1600" dirty="0"/>
              <a:t>Use phase-position relation</a:t>
            </a:r>
          </a:p>
        </p:txBody>
      </p:sp>
      <p:sp>
        <p:nvSpPr>
          <p:cNvPr id="9" name="Text Placeholder 8"/>
          <p:cNvSpPr>
            <a:spLocks noGrp="1"/>
          </p:cNvSpPr>
          <p:nvPr>
            <p:ph type="body" sz="quarter" idx="3"/>
          </p:nvPr>
        </p:nvSpPr>
        <p:spPr>
          <a:xfrm>
            <a:off x="5430688" y="843753"/>
            <a:ext cx="4041775" cy="479822"/>
          </a:xfrm>
        </p:spPr>
        <p:txBody>
          <a:bodyPr>
            <a:normAutofit/>
          </a:bodyPr>
          <a:lstStyle/>
          <a:p>
            <a:pPr algn="ctr"/>
            <a:r>
              <a:rPr lang="en-US" sz="2000" u="sng" dirty="0">
                <a:uFill>
                  <a:solidFill>
                    <a:srgbClr val="FF0000"/>
                  </a:solidFill>
                </a:uFill>
              </a:rPr>
              <a:t>2. “Product of Areas” method</a:t>
            </a:r>
            <a:r>
              <a:rPr lang="en-US" sz="2000" baseline="30000" dirty="0">
                <a:uFill>
                  <a:solidFill>
                    <a:srgbClr val="FF0000"/>
                  </a:solidFill>
                </a:uFill>
              </a:rPr>
              <a:t>*</a:t>
            </a:r>
          </a:p>
        </p:txBody>
      </p:sp>
      <p:pic>
        <p:nvPicPr>
          <p:cNvPr id="11" name="Content Placeholder 10"/>
          <p:cNvPicPr>
            <a:picLocks noGrp="1" noChangeAspect="1"/>
          </p:cNvPicPr>
          <p:nvPr>
            <p:ph sz="quarter" idx="4"/>
          </p:nvPr>
        </p:nvPicPr>
        <p:blipFill rotWithShape="1">
          <a:blip r:embed="rId3"/>
          <a:srcRect t="2777" b="-1474"/>
          <a:stretch/>
        </p:blipFill>
        <p:spPr>
          <a:xfrm>
            <a:off x="497777" y="2648785"/>
            <a:ext cx="3931939" cy="337846"/>
          </a:xfrm>
          <a:ln w="25400">
            <a:solidFill>
              <a:srgbClr val="FF0000"/>
            </a:solidFill>
          </a:ln>
        </p:spPr>
      </p:pic>
      <p:pic>
        <p:nvPicPr>
          <p:cNvPr id="13" name="Content Placeholder 5" descr="closure_phase_illustration.pdf"/>
          <p:cNvPicPr>
            <a:picLocks noChangeAspect="1"/>
          </p:cNvPicPr>
          <p:nvPr/>
        </p:nvPicPr>
        <p:blipFill rotWithShape="1">
          <a:blip r:embed="rId4">
            <a:extLst>
              <a:ext uri="{28A0092B-C50C-407E-A947-70E740481C1C}">
                <a14:useLocalDpi xmlns:a14="http://schemas.microsoft.com/office/drawing/2010/main" val="0"/>
              </a:ext>
            </a:extLst>
          </a:blip>
          <a:srcRect l="12" r="938"/>
          <a:stretch/>
        </p:blipFill>
        <p:spPr>
          <a:xfrm>
            <a:off x="1944625" y="3056086"/>
            <a:ext cx="1611877" cy="1811878"/>
          </a:xfrm>
          <a:prstGeom prst="rect">
            <a:avLst/>
          </a:prstGeom>
        </p:spPr>
      </p:pic>
      <p:sp>
        <p:nvSpPr>
          <p:cNvPr id="14" name="Content Placeholder 7"/>
          <p:cNvSpPr txBox="1">
            <a:spLocks/>
          </p:cNvSpPr>
          <p:nvPr/>
        </p:nvSpPr>
        <p:spPr>
          <a:xfrm>
            <a:off x="5603549" y="1287456"/>
            <a:ext cx="3731054" cy="12628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sz="1500" dirty="0"/>
              <a:t>Estimate area of triangle enclosed by array elements in the aperture plane</a:t>
            </a:r>
          </a:p>
          <a:p>
            <a:r>
              <a:rPr lang="en-US" sz="1500" dirty="0"/>
              <a:t>Estimate area of triangle enclosed by fringe NPCs in the image plane</a:t>
            </a:r>
          </a:p>
        </p:txBody>
      </p:sp>
      <p:pic>
        <p:nvPicPr>
          <p:cNvPr id="15" name="Picture 14"/>
          <p:cNvPicPr>
            <a:picLocks noChangeAspect="1"/>
          </p:cNvPicPr>
          <p:nvPr/>
        </p:nvPicPr>
        <p:blipFill>
          <a:blip r:embed="rId5"/>
          <a:stretch>
            <a:fillRect/>
          </a:stretch>
        </p:blipFill>
        <p:spPr>
          <a:xfrm>
            <a:off x="6132574" y="2550350"/>
            <a:ext cx="2643829" cy="431861"/>
          </a:xfrm>
          <a:prstGeom prst="rect">
            <a:avLst/>
          </a:prstGeom>
          <a:ln w="25400">
            <a:solidFill>
              <a:srgbClr val="FF0000"/>
            </a:solidFill>
          </a:ln>
        </p:spPr>
      </p:pic>
      <p:pic>
        <p:nvPicPr>
          <p:cNvPr id="16" name="Picture 15" descr="antenna_positions_wavelength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0808" y="3225239"/>
            <a:ext cx="1882681" cy="1292476"/>
          </a:xfrm>
          <a:prstGeom prst="rect">
            <a:avLst/>
          </a:prstGeom>
        </p:spPr>
      </p:pic>
      <p:sp>
        <p:nvSpPr>
          <p:cNvPr id="17" name="TextBox 16"/>
          <p:cNvSpPr txBox="1"/>
          <p:nvPr/>
        </p:nvSpPr>
        <p:spPr>
          <a:xfrm>
            <a:off x="3690838" y="3443057"/>
            <a:ext cx="450915" cy="707886"/>
          </a:xfrm>
          <a:prstGeom prst="rect">
            <a:avLst/>
          </a:prstGeom>
          <a:noFill/>
        </p:spPr>
        <p:txBody>
          <a:bodyPr wrap="none" rtlCol="0">
            <a:spAutoFit/>
          </a:bodyPr>
          <a:lstStyle/>
          <a:p>
            <a:r>
              <a:rPr lang="en-US" sz="4000" dirty="0"/>
              <a:t>X</a:t>
            </a:r>
          </a:p>
        </p:txBody>
      </p:sp>
      <p:sp>
        <p:nvSpPr>
          <p:cNvPr id="18" name="Rectangle 17"/>
          <p:cNvSpPr/>
          <p:nvPr/>
        </p:nvSpPr>
        <p:spPr>
          <a:xfrm>
            <a:off x="6354474" y="3339638"/>
            <a:ext cx="440145" cy="707886"/>
          </a:xfrm>
          <a:prstGeom prst="rect">
            <a:avLst/>
          </a:prstGeom>
        </p:spPr>
        <p:txBody>
          <a:bodyPr wrap="none">
            <a:spAutoFit/>
          </a:bodyPr>
          <a:lstStyle/>
          <a:p>
            <a:r>
              <a:rPr lang="en-US" sz="4000" dirty="0"/>
              <a:t>=</a:t>
            </a:r>
          </a:p>
        </p:txBody>
      </p:sp>
      <p:pic>
        <p:nvPicPr>
          <p:cNvPr id="19" name="Picture 18"/>
          <p:cNvPicPr>
            <a:picLocks noChangeAspect="1"/>
          </p:cNvPicPr>
          <p:nvPr/>
        </p:nvPicPr>
        <p:blipFill>
          <a:blip r:embed="rId7"/>
          <a:stretch>
            <a:fillRect/>
          </a:stretch>
        </p:blipFill>
        <p:spPr>
          <a:xfrm>
            <a:off x="7143273" y="3056086"/>
            <a:ext cx="1032130" cy="694342"/>
          </a:xfrm>
          <a:prstGeom prst="rect">
            <a:avLst/>
          </a:prstGeom>
        </p:spPr>
      </p:pic>
      <p:cxnSp>
        <p:nvCxnSpPr>
          <p:cNvPr id="20" name="Straight Connector 19"/>
          <p:cNvCxnSpPr/>
          <p:nvPr/>
        </p:nvCxnSpPr>
        <p:spPr>
          <a:xfrm>
            <a:off x="7207405" y="3732552"/>
            <a:ext cx="928310" cy="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8"/>
          <a:stretch>
            <a:fillRect/>
          </a:stretch>
        </p:blipFill>
        <p:spPr>
          <a:xfrm>
            <a:off x="7150775" y="3757243"/>
            <a:ext cx="984939" cy="678514"/>
          </a:xfrm>
          <a:prstGeom prst="rect">
            <a:avLst/>
          </a:prstGeom>
        </p:spPr>
      </p:pic>
      <p:sp>
        <p:nvSpPr>
          <p:cNvPr id="24" name="TextBox 23"/>
          <p:cNvSpPr txBox="1"/>
          <p:nvPr/>
        </p:nvSpPr>
        <p:spPr>
          <a:xfrm>
            <a:off x="3978561" y="4574210"/>
            <a:ext cx="4970725" cy="400110"/>
          </a:xfrm>
          <a:prstGeom prst="rect">
            <a:avLst/>
          </a:prstGeom>
          <a:noFill/>
        </p:spPr>
        <p:txBody>
          <a:bodyPr wrap="square" rtlCol="0">
            <a:spAutoFit/>
          </a:bodyPr>
          <a:lstStyle/>
          <a:p>
            <a:r>
              <a:rPr lang="en-US" sz="1000" baseline="30000" dirty="0"/>
              <a:t>*</a:t>
            </a:r>
            <a:r>
              <a:rPr lang="en-US" sz="1000" dirty="0"/>
              <a:t>Caveats apply: If array elements are collinear, fringes are parallel and don’t intersect. These relations are valid but hard to implement. Nevertheless, closure phase is well-defined.</a:t>
            </a:r>
          </a:p>
        </p:txBody>
      </p:sp>
      <p:sp>
        <p:nvSpPr>
          <p:cNvPr id="21" name="TextBox 20"/>
          <p:cNvSpPr txBox="1"/>
          <p:nvPr/>
        </p:nvSpPr>
        <p:spPr>
          <a:xfrm>
            <a:off x="166888" y="3180330"/>
            <a:ext cx="1945258" cy="461665"/>
          </a:xfrm>
          <a:prstGeom prst="rect">
            <a:avLst/>
          </a:prstGeom>
          <a:noFill/>
        </p:spPr>
        <p:txBody>
          <a:bodyPr wrap="square" rtlCol="0">
            <a:spAutoFit/>
          </a:bodyPr>
          <a:lstStyle/>
          <a:p>
            <a:pPr algn="ctr"/>
            <a:r>
              <a:rPr lang="en-US" sz="1200" dirty="0"/>
              <a:t>Thyagarajan &amp; </a:t>
            </a:r>
            <a:r>
              <a:rPr lang="en-US" sz="1200" dirty="0" err="1"/>
              <a:t>Carilli</a:t>
            </a:r>
            <a:r>
              <a:rPr lang="en-US" sz="1200" dirty="0"/>
              <a:t>, 2020, </a:t>
            </a:r>
            <a:r>
              <a:rPr lang="en-US" sz="1200" dirty="0" err="1"/>
              <a:t>arXiv</a:t>
            </a:r>
            <a:r>
              <a:rPr lang="en-US" sz="1200" dirty="0"/>
              <a:t>: </a:t>
            </a:r>
            <a:r>
              <a:rPr lang="is-IS" sz="1200" dirty="0"/>
              <a:t>2012.05254</a:t>
            </a:r>
            <a:endParaRPr lang="en-US" sz="1200" dirty="0"/>
          </a:p>
        </p:txBody>
      </p:sp>
      <p:sp>
        <p:nvSpPr>
          <p:cNvPr id="6" name="TextBox 5"/>
          <p:cNvSpPr txBox="1"/>
          <p:nvPr/>
        </p:nvSpPr>
        <p:spPr>
          <a:xfrm>
            <a:off x="3838197" y="1146613"/>
            <a:ext cx="1425841" cy="646331"/>
          </a:xfrm>
          <a:prstGeom prst="rect">
            <a:avLst/>
          </a:prstGeom>
          <a:noFill/>
        </p:spPr>
        <p:txBody>
          <a:bodyPr wrap="none" rtlCol="0">
            <a:spAutoFit/>
          </a:bodyPr>
          <a:lstStyle/>
          <a:p>
            <a:pPr algn="ctr"/>
            <a:r>
              <a:rPr lang="en-US" b="1" dirty="0">
                <a:solidFill>
                  <a:srgbClr val="FF0000"/>
                </a:solidFill>
              </a:rPr>
              <a:t>SOS</a:t>
            </a:r>
          </a:p>
          <a:p>
            <a:pPr algn="ctr"/>
            <a:r>
              <a:rPr lang="en-US" b="1" dirty="0">
                <a:solidFill>
                  <a:srgbClr val="FF0000"/>
                </a:solidFill>
              </a:rPr>
              <a:t>conservation</a:t>
            </a:r>
          </a:p>
        </p:txBody>
      </p:sp>
      <p:sp>
        <p:nvSpPr>
          <p:cNvPr id="25" name="Explosion 1 24"/>
          <p:cNvSpPr/>
          <p:nvPr/>
        </p:nvSpPr>
        <p:spPr>
          <a:xfrm>
            <a:off x="3519792" y="866462"/>
            <a:ext cx="2125950" cy="1373566"/>
          </a:xfrm>
          <a:prstGeom prst="irregularSeal1">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nut 22"/>
          <p:cNvSpPr/>
          <p:nvPr/>
        </p:nvSpPr>
        <p:spPr>
          <a:xfrm>
            <a:off x="92575" y="903993"/>
            <a:ext cx="3629240" cy="485239"/>
          </a:xfrm>
          <a:prstGeom prst="donut">
            <a:avLst>
              <a:gd name="adj" fmla="val 515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5680989" y="903993"/>
            <a:ext cx="3423177" cy="485239"/>
          </a:xfrm>
          <a:prstGeom prst="donut">
            <a:avLst>
              <a:gd name="adj" fmla="val 4057"/>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497D738D-5BC4-BD43-BF89-174396850BFB}"/>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20261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0"/>
                                        <p:tgtEl>
                                          <p:spTgt spid="23"/>
                                        </p:tgtEl>
                                      </p:cBhvr>
                                    </p:animEffect>
                                  </p:childTnLst>
                                  <p:subTnLst>
                                    <p:set>
                                      <p:cBhvr override="childStyle">
                                        <p:cTn dur="1" fill="hold" display="0" masterRel="sameClick" afterEffect="1">
                                          <p:stCondLst>
                                            <p:cond evt="end" delay="0">
                                              <p:tn val="5"/>
                                            </p:cond>
                                          </p:stCondLst>
                                        </p:cTn>
                                        <p:tgtEl>
                                          <p:spTgt spid="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3000"/>
                                        <p:tgtEl>
                                          <p:spTgt spid="26"/>
                                        </p:tgtEl>
                                      </p:cBhvr>
                                    </p:animEffect>
                                  </p:childTnLst>
                                  <p:subTnLst>
                                    <p:set>
                                      <p:cBhvr override="childStyle">
                                        <p:cTn dur="1" fill="hold" display="0" masterRel="sameClick" afterEffect="1">
                                          <p:stCondLst>
                                            <p:cond evt="end" delay="0">
                                              <p:tn val="10"/>
                                            </p:cond>
                                          </p:stCondLst>
                                        </p:cTn>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extLst>
    <p:ext uri="{E180D4A7-C9FB-4DFB-919C-405C955672EB}">
      <p14:showEvtLst xmlns:p14="http://schemas.microsoft.com/office/powerpoint/2010/main">
        <p14:playEvt time="0" objId="2"/>
        <p14:stopEvt time="59924"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A3680E-CED0-1742-8429-B673118C569F}"/>
              </a:ext>
            </a:extLst>
          </p:cNvPr>
          <p:cNvPicPr>
            <a:picLocks noChangeAspect="1"/>
          </p:cNvPicPr>
          <p:nvPr/>
        </p:nvPicPr>
        <p:blipFill rotWithShape="1">
          <a:blip r:embed="rId3"/>
          <a:srcRect l="6254" t="12869" r="5781" b="11614"/>
          <a:stretch/>
        </p:blipFill>
        <p:spPr>
          <a:xfrm>
            <a:off x="1113143" y="1203155"/>
            <a:ext cx="1594812" cy="1771852"/>
          </a:xfrm>
          <a:prstGeom prst="rect">
            <a:avLst/>
          </a:prstGeom>
        </p:spPr>
      </p:pic>
      <p:sp>
        <p:nvSpPr>
          <p:cNvPr id="8" name="TextBox 7">
            <a:extLst>
              <a:ext uri="{FF2B5EF4-FFF2-40B4-BE49-F238E27FC236}">
                <a16:creationId xmlns:a16="http://schemas.microsoft.com/office/drawing/2014/main" id="{09CC9C6A-F990-A348-8709-FA194607AD54}"/>
              </a:ext>
            </a:extLst>
          </p:cNvPr>
          <p:cNvSpPr txBox="1"/>
          <p:nvPr/>
        </p:nvSpPr>
        <p:spPr>
          <a:xfrm>
            <a:off x="223078" y="115723"/>
            <a:ext cx="8681061" cy="484748"/>
          </a:xfrm>
          <a:prstGeom prst="rect">
            <a:avLst/>
          </a:prstGeom>
          <a:noFill/>
        </p:spPr>
        <p:txBody>
          <a:bodyPr wrap="square" lIns="68580" tIns="34290" rIns="68580" bIns="34290" rtlCol="0">
            <a:spAutoFit/>
          </a:bodyPr>
          <a:lstStyle/>
          <a:p>
            <a:pPr algn="ctr"/>
            <a:r>
              <a:rPr lang="en-US" sz="2700" b="1" dirty="0">
                <a:solidFill>
                  <a:srgbClr val="FF0000"/>
                </a:solidFill>
              </a:rPr>
              <a:t>Image Domain Closure Phase Measurement using VLA data</a:t>
            </a:r>
          </a:p>
        </p:txBody>
      </p:sp>
      <p:sp>
        <p:nvSpPr>
          <p:cNvPr id="9" name="TextBox 8">
            <a:extLst>
              <a:ext uri="{FF2B5EF4-FFF2-40B4-BE49-F238E27FC236}">
                <a16:creationId xmlns:a16="http://schemas.microsoft.com/office/drawing/2014/main" id="{B317A6F0-4221-A24C-914F-7A42D9BC510F}"/>
              </a:ext>
            </a:extLst>
          </p:cNvPr>
          <p:cNvSpPr txBox="1"/>
          <p:nvPr/>
        </p:nvSpPr>
        <p:spPr>
          <a:xfrm>
            <a:off x="223079" y="3071137"/>
            <a:ext cx="4257946" cy="1731243"/>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US" dirty="0"/>
              <a:t>9.4 GHz, 20sec, 20 MHz; 𝝈</a:t>
            </a:r>
            <a:r>
              <a:rPr lang="en-US" baseline="-25000" dirty="0" err="1"/>
              <a:t>th</a:t>
            </a:r>
            <a:r>
              <a:rPr lang="en-US" dirty="0"/>
              <a:t>/</a:t>
            </a:r>
            <a:r>
              <a:rPr lang="en-US" dirty="0" err="1"/>
              <a:t>vis</a:t>
            </a:r>
            <a:r>
              <a:rPr lang="en-US" dirty="0"/>
              <a:t> = 33 </a:t>
            </a:r>
            <a:r>
              <a:rPr lang="en-US" dirty="0" err="1"/>
              <a:t>mJy</a:t>
            </a:r>
            <a:endParaRPr lang="en-US" dirty="0"/>
          </a:p>
          <a:p>
            <a:pPr marL="214313" indent="-214313">
              <a:buFont typeface="Arial" panose="020B0604020202020204" pitchFamily="34" charset="0"/>
              <a:buChar char="•"/>
            </a:pPr>
            <a:r>
              <a:rPr lang="en-US" dirty="0"/>
              <a:t>Flux density = 4.4 </a:t>
            </a:r>
            <a:r>
              <a:rPr lang="en-US" dirty="0" err="1"/>
              <a:t>Jy</a:t>
            </a:r>
            <a:endParaRPr lang="en-US" dirty="0"/>
          </a:p>
          <a:p>
            <a:pPr marL="214313" indent="-214313">
              <a:buFont typeface="Arial" panose="020B0604020202020204" pitchFamily="34" charset="0"/>
              <a:buChar char="•"/>
            </a:pPr>
            <a:r>
              <a:rPr lang="en-US" dirty="0"/>
              <a:t>Point source: calibrated vs. </a:t>
            </a:r>
            <a:r>
              <a:rPr lang="en-US" dirty="0" err="1"/>
              <a:t>uncalibrated</a:t>
            </a:r>
            <a:endParaRPr lang="en-US" dirty="0"/>
          </a:p>
          <a:p>
            <a:pPr marL="214313" indent="-214313">
              <a:buFont typeface="Arial" panose="020B0604020202020204" pitchFamily="34" charset="0"/>
              <a:buChar char="•"/>
            </a:pPr>
            <a:r>
              <a:rPr lang="en-US" dirty="0"/>
              <a:t>Triad baselines = 7km to 15km</a:t>
            </a:r>
          </a:p>
          <a:p>
            <a:pPr marL="214313" indent="-214313">
              <a:buFont typeface="Arial" panose="020B0604020202020204" pitchFamily="34" charset="0"/>
              <a:buChar char="•"/>
            </a:pPr>
            <a:r>
              <a:rPr lang="en-US" dirty="0"/>
              <a:t>98% correlated flux on selected baselines =&gt; 𝝍</a:t>
            </a:r>
            <a:r>
              <a:rPr lang="en-US" baseline="-25000" dirty="0"/>
              <a:t>3</a:t>
            </a:r>
            <a:r>
              <a:rPr lang="en-US" dirty="0"/>
              <a:t>  ∼ 0</a:t>
            </a:r>
          </a:p>
        </p:txBody>
      </p:sp>
      <p:sp>
        <p:nvSpPr>
          <p:cNvPr id="10" name="TextBox 9">
            <a:extLst>
              <a:ext uri="{FF2B5EF4-FFF2-40B4-BE49-F238E27FC236}">
                <a16:creationId xmlns:a16="http://schemas.microsoft.com/office/drawing/2014/main" id="{B4542CB5-1B24-5444-88F0-B69B395B2E95}"/>
              </a:ext>
            </a:extLst>
          </p:cNvPr>
          <p:cNvSpPr txBox="1"/>
          <p:nvPr/>
        </p:nvSpPr>
        <p:spPr>
          <a:xfrm>
            <a:off x="4566754" y="3056869"/>
            <a:ext cx="4491620" cy="1731243"/>
          </a:xfrm>
          <a:prstGeom prst="rect">
            <a:avLst/>
          </a:prstGeom>
          <a:noFill/>
        </p:spPr>
        <p:txBody>
          <a:bodyPr wrap="square" lIns="68580" tIns="34290" rIns="68580" bIns="34290" rtlCol="0">
            <a:spAutoFit/>
          </a:bodyPr>
          <a:lstStyle/>
          <a:p>
            <a:pPr marL="214313" indent="-214313">
              <a:buFont typeface="Arial" panose="020B0604020202020204" pitchFamily="34" charset="0"/>
              <a:buChar char="•"/>
            </a:pPr>
            <a:r>
              <a:rPr lang="en-US" dirty="0"/>
              <a:t>8.0 GHz, 8sec, 8 MHz; 𝝈</a:t>
            </a:r>
            <a:r>
              <a:rPr lang="en-US" baseline="-25000" dirty="0" err="1"/>
              <a:t>th</a:t>
            </a:r>
            <a:r>
              <a:rPr lang="en-US" dirty="0"/>
              <a:t>/vis = 82 </a:t>
            </a:r>
            <a:r>
              <a:rPr lang="en-US" dirty="0" err="1"/>
              <a:t>mJy</a:t>
            </a:r>
            <a:endParaRPr lang="en-US" dirty="0"/>
          </a:p>
          <a:p>
            <a:pPr marL="214313" indent="-214313">
              <a:buFont typeface="Arial" panose="020B0604020202020204" pitchFamily="34" charset="0"/>
              <a:buChar char="•"/>
            </a:pPr>
            <a:r>
              <a:rPr lang="en-US" dirty="0"/>
              <a:t>Flux density = 23 – 38 </a:t>
            </a:r>
            <a:r>
              <a:rPr lang="en-US" dirty="0" err="1"/>
              <a:t>Jy</a:t>
            </a:r>
            <a:endParaRPr lang="en-US" dirty="0"/>
          </a:p>
          <a:p>
            <a:pPr marL="214313" indent="-214313">
              <a:buFont typeface="Arial" panose="020B0604020202020204" pitchFamily="34" charset="0"/>
              <a:buChar char="•"/>
            </a:pPr>
            <a:r>
              <a:rPr lang="en-US" dirty="0"/>
              <a:t>Complex source: Calibrated vs. corrupted</a:t>
            </a:r>
          </a:p>
          <a:p>
            <a:pPr marL="214313" indent="-214313">
              <a:buFont typeface="Arial" panose="020B0604020202020204" pitchFamily="34" charset="0"/>
              <a:buChar char="•"/>
            </a:pPr>
            <a:r>
              <a:rPr lang="en-US" dirty="0"/>
              <a:t>Triad baselines  ∼ 0.8km (equilateral)</a:t>
            </a:r>
          </a:p>
          <a:p>
            <a:pPr marL="214313" indent="-214313">
              <a:buFont typeface="Arial" panose="020B0604020202020204" pitchFamily="34" charset="0"/>
              <a:buChar char="•"/>
            </a:pPr>
            <a:r>
              <a:rPr lang="en-US" dirty="0"/>
              <a:t>≤ 22% correlated flux on selected baselines =&gt; 𝝍</a:t>
            </a:r>
            <a:r>
              <a:rPr lang="en-US" baseline="-25000" dirty="0"/>
              <a:t>3</a:t>
            </a:r>
            <a:r>
              <a:rPr lang="en-US" dirty="0"/>
              <a:t>  ≠ 0</a:t>
            </a:r>
          </a:p>
        </p:txBody>
      </p:sp>
      <p:sp>
        <p:nvSpPr>
          <p:cNvPr id="11" name="TextBox 10">
            <a:extLst>
              <a:ext uri="{FF2B5EF4-FFF2-40B4-BE49-F238E27FC236}">
                <a16:creationId xmlns:a16="http://schemas.microsoft.com/office/drawing/2014/main" id="{B8C4898C-6C7B-1B47-9D7C-BBA6F8F8ADBB}"/>
              </a:ext>
            </a:extLst>
          </p:cNvPr>
          <p:cNvSpPr txBox="1"/>
          <p:nvPr/>
        </p:nvSpPr>
        <p:spPr>
          <a:xfrm rot="16200000">
            <a:off x="7785388" y="1652168"/>
            <a:ext cx="1847394" cy="346251"/>
          </a:xfrm>
          <a:prstGeom prst="rect">
            <a:avLst/>
          </a:prstGeom>
          <a:noFill/>
        </p:spPr>
        <p:txBody>
          <a:bodyPr wrap="square" lIns="68580" tIns="34290" rIns="68580" bIns="34290" rtlCol="0">
            <a:spAutoFit/>
          </a:bodyPr>
          <a:lstStyle/>
          <a:p>
            <a:r>
              <a:rPr lang="en-US" dirty="0" err="1"/>
              <a:t>Sebokolodi</a:t>
            </a:r>
            <a:r>
              <a:rPr lang="en-US" dirty="0"/>
              <a:t>+ 2020</a:t>
            </a:r>
          </a:p>
        </p:txBody>
      </p:sp>
      <p:sp>
        <p:nvSpPr>
          <p:cNvPr id="2" name="TextBox 1"/>
          <p:cNvSpPr txBox="1"/>
          <p:nvPr/>
        </p:nvSpPr>
        <p:spPr>
          <a:xfrm>
            <a:off x="1407729" y="639493"/>
            <a:ext cx="1041120" cy="461665"/>
          </a:xfrm>
          <a:prstGeom prst="rect">
            <a:avLst/>
          </a:prstGeom>
          <a:noFill/>
        </p:spPr>
        <p:txBody>
          <a:bodyPr wrap="none" rtlCol="0">
            <a:spAutoFit/>
          </a:bodyPr>
          <a:lstStyle/>
          <a:p>
            <a:r>
              <a:rPr lang="en-US" sz="2400" b="1" dirty="0"/>
              <a:t>3C 286</a:t>
            </a:r>
          </a:p>
        </p:txBody>
      </p:sp>
      <p:sp>
        <p:nvSpPr>
          <p:cNvPr id="13" name="TextBox 12"/>
          <p:cNvSpPr txBox="1"/>
          <p:nvPr/>
        </p:nvSpPr>
        <p:spPr>
          <a:xfrm>
            <a:off x="6274556" y="582421"/>
            <a:ext cx="1351652" cy="461665"/>
          </a:xfrm>
          <a:prstGeom prst="rect">
            <a:avLst/>
          </a:prstGeom>
          <a:noFill/>
        </p:spPr>
        <p:txBody>
          <a:bodyPr wrap="none" rtlCol="0">
            <a:spAutoFit/>
          </a:bodyPr>
          <a:lstStyle/>
          <a:p>
            <a:r>
              <a:rPr lang="en-US" sz="2400" b="1" dirty="0"/>
              <a:t>Cygnus A</a:t>
            </a:r>
          </a:p>
        </p:txBody>
      </p:sp>
      <p:pic>
        <p:nvPicPr>
          <p:cNvPr id="3" name="Picture 2"/>
          <p:cNvPicPr>
            <a:picLocks noChangeAspect="1"/>
          </p:cNvPicPr>
          <p:nvPr/>
        </p:nvPicPr>
        <p:blipFill>
          <a:blip r:embed="rId4"/>
          <a:stretch>
            <a:fillRect/>
          </a:stretch>
        </p:blipFill>
        <p:spPr>
          <a:xfrm>
            <a:off x="4985719" y="980634"/>
            <a:ext cx="3485681" cy="1872903"/>
          </a:xfrm>
          <a:prstGeom prst="rect">
            <a:avLst/>
          </a:prstGeom>
        </p:spPr>
      </p:pic>
      <p:sp>
        <p:nvSpPr>
          <p:cNvPr id="12" name="TextBox 11">
            <a:extLst>
              <a:ext uri="{FF2B5EF4-FFF2-40B4-BE49-F238E27FC236}">
                <a16:creationId xmlns:a16="http://schemas.microsoft.com/office/drawing/2014/main" id="{31F103E5-E5BB-B24E-9B08-C7233E686EBC}"/>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3873410306"/>
      </p:ext>
    </p:extLst>
  </p:cSld>
  <p:clrMapOvr>
    <a:masterClrMapping/>
  </p:clrMapOvr>
  <p:extLst>
    <p:ext uri="{E180D4A7-C9FB-4DFB-919C-405C955672EB}">
      <p14:showEvtLst xmlns:p14="http://schemas.microsoft.com/office/powerpoint/2010/main">
        <p14:playEvt time="0" objId="4"/>
        <p14:pauseEvt time="51389" objId="4"/>
        <p14:stopEvt time="51389"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1379" r="-1908"/>
          <a:stretch/>
        </p:blipFill>
        <p:spPr>
          <a:xfrm>
            <a:off x="0" y="1039467"/>
            <a:ext cx="4081442" cy="1451008"/>
          </a:xfrm>
        </p:spPr>
      </p:pic>
      <p:sp>
        <p:nvSpPr>
          <p:cNvPr id="4" name="Title 3">
            <a:extLst>
              <a:ext uri="{FF2B5EF4-FFF2-40B4-BE49-F238E27FC236}">
                <a16:creationId xmlns:a16="http://schemas.microsoft.com/office/drawing/2014/main" id="{09CC9C6A-F990-A348-8709-FA194607AD54}"/>
              </a:ext>
            </a:extLst>
          </p:cNvPr>
          <p:cNvSpPr txBox="1">
            <a:spLocks noGrp="1"/>
          </p:cNvSpPr>
          <p:nvPr>
            <p:ph type="title"/>
          </p:nvPr>
        </p:nvSpPr>
        <p:spPr>
          <a:xfrm>
            <a:off x="228333" y="64066"/>
            <a:ext cx="8690902" cy="484748"/>
          </a:xfrm>
          <a:prstGeom prst="rect">
            <a:avLst/>
          </a:prstGeom>
          <a:noFill/>
        </p:spPr>
        <p:txBody>
          <a:bodyPr wrap="square" lIns="68580" tIns="34290" rIns="68580" bIns="34290" rtlCol="0">
            <a:spAutoFit/>
          </a:bodyPr>
          <a:lstStyle/>
          <a:p>
            <a:pPr algn="ctr"/>
            <a:r>
              <a:rPr lang="en-US" sz="2700" b="1" dirty="0">
                <a:solidFill>
                  <a:srgbClr val="FF0000"/>
                </a:solidFill>
              </a:rPr>
              <a:t>Image Domain Closure Phase Measurement using VLA data</a:t>
            </a:r>
          </a:p>
        </p:txBody>
      </p:sp>
      <p:sp>
        <p:nvSpPr>
          <p:cNvPr id="6" name="TextBox 5"/>
          <p:cNvSpPr txBox="1"/>
          <p:nvPr/>
        </p:nvSpPr>
        <p:spPr>
          <a:xfrm>
            <a:off x="1407729" y="554823"/>
            <a:ext cx="1041120" cy="461665"/>
          </a:xfrm>
          <a:prstGeom prst="rect">
            <a:avLst/>
          </a:prstGeom>
          <a:noFill/>
        </p:spPr>
        <p:txBody>
          <a:bodyPr wrap="none" rtlCol="0">
            <a:spAutoFit/>
          </a:bodyPr>
          <a:lstStyle/>
          <a:p>
            <a:r>
              <a:rPr lang="en-US" sz="2400" b="1" dirty="0"/>
              <a:t>3C 286</a:t>
            </a:r>
          </a:p>
        </p:txBody>
      </p:sp>
      <p:pic>
        <p:nvPicPr>
          <p:cNvPr id="7" name="Picture 6"/>
          <p:cNvPicPr>
            <a:picLocks noChangeAspect="1"/>
          </p:cNvPicPr>
          <p:nvPr/>
        </p:nvPicPr>
        <p:blipFill>
          <a:blip r:embed="rId4"/>
          <a:stretch>
            <a:fillRect/>
          </a:stretch>
        </p:blipFill>
        <p:spPr>
          <a:xfrm>
            <a:off x="1294329" y="2475563"/>
            <a:ext cx="2834248" cy="1405508"/>
          </a:xfrm>
          <a:prstGeom prst="rect">
            <a:avLst/>
          </a:prstGeom>
        </p:spPr>
      </p:pic>
      <p:pic>
        <p:nvPicPr>
          <p:cNvPr id="9" name="Picture 8">
            <a:extLst>
              <a:ext uri="{FF2B5EF4-FFF2-40B4-BE49-F238E27FC236}">
                <a16:creationId xmlns:a16="http://schemas.microsoft.com/office/drawing/2014/main" id="{75A3680E-CED0-1742-8429-B673118C569F}"/>
              </a:ext>
            </a:extLst>
          </p:cNvPr>
          <p:cNvPicPr>
            <a:picLocks noChangeAspect="1"/>
          </p:cNvPicPr>
          <p:nvPr/>
        </p:nvPicPr>
        <p:blipFill rotWithShape="1">
          <a:blip r:embed="rId5"/>
          <a:srcRect l="6254" t="12868" r="5781" b="19907"/>
          <a:stretch/>
        </p:blipFill>
        <p:spPr>
          <a:xfrm>
            <a:off x="39238" y="2475563"/>
            <a:ext cx="1255091" cy="1241303"/>
          </a:xfrm>
          <a:prstGeom prst="rect">
            <a:avLst/>
          </a:prstGeom>
        </p:spPr>
      </p:pic>
      <p:sp>
        <p:nvSpPr>
          <p:cNvPr id="10" name="TextBox 9">
            <a:extLst>
              <a:ext uri="{FF2B5EF4-FFF2-40B4-BE49-F238E27FC236}">
                <a16:creationId xmlns:a16="http://schemas.microsoft.com/office/drawing/2014/main" id="{F806929A-D4DF-224E-A54D-C7985C3F16D3}"/>
              </a:ext>
            </a:extLst>
          </p:cNvPr>
          <p:cNvSpPr txBox="1"/>
          <p:nvPr/>
        </p:nvSpPr>
        <p:spPr>
          <a:xfrm>
            <a:off x="1928679" y="2479170"/>
            <a:ext cx="1023956" cy="307777"/>
          </a:xfrm>
          <a:prstGeom prst="rect">
            <a:avLst/>
          </a:prstGeom>
          <a:noFill/>
        </p:spPr>
        <p:txBody>
          <a:bodyPr wrap="square" rtlCol="0">
            <a:spAutoFit/>
          </a:bodyPr>
          <a:lstStyle/>
          <a:p>
            <a:r>
              <a:rPr lang="en-US" sz="1400" dirty="0">
                <a:solidFill>
                  <a:srgbClr val="000000"/>
                </a:solidFill>
              </a:rPr>
              <a:t>calibrated</a:t>
            </a:r>
          </a:p>
        </p:txBody>
      </p:sp>
      <p:sp>
        <p:nvSpPr>
          <p:cNvPr id="11" name="TextBox 10">
            <a:extLst>
              <a:ext uri="{FF2B5EF4-FFF2-40B4-BE49-F238E27FC236}">
                <a16:creationId xmlns:a16="http://schemas.microsoft.com/office/drawing/2014/main" id="{F806929A-D4DF-224E-A54D-C7985C3F16D3}"/>
              </a:ext>
            </a:extLst>
          </p:cNvPr>
          <p:cNvSpPr txBox="1"/>
          <p:nvPr/>
        </p:nvSpPr>
        <p:spPr>
          <a:xfrm>
            <a:off x="2938364" y="2460651"/>
            <a:ext cx="1142700" cy="307777"/>
          </a:xfrm>
          <a:prstGeom prst="rect">
            <a:avLst/>
          </a:prstGeom>
          <a:noFill/>
        </p:spPr>
        <p:txBody>
          <a:bodyPr wrap="square" rtlCol="0">
            <a:spAutoFit/>
          </a:bodyPr>
          <a:lstStyle/>
          <a:p>
            <a:r>
              <a:rPr lang="en-US" sz="1400" dirty="0" err="1">
                <a:solidFill>
                  <a:srgbClr val="000000"/>
                </a:solidFill>
              </a:rPr>
              <a:t>uncalibrated</a:t>
            </a:r>
            <a:endParaRPr lang="en-US" sz="1400" dirty="0">
              <a:solidFill>
                <a:srgbClr val="000000"/>
              </a:solidFill>
            </a:endParaRPr>
          </a:p>
        </p:txBody>
      </p:sp>
      <p:sp>
        <p:nvSpPr>
          <p:cNvPr id="12" name="TextBox 11"/>
          <p:cNvSpPr txBox="1"/>
          <p:nvPr/>
        </p:nvSpPr>
        <p:spPr>
          <a:xfrm>
            <a:off x="6298025" y="533289"/>
            <a:ext cx="1351652" cy="461665"/>
          </a:xfrm>
          <a:prstGeom prst="rect">
            <a:avLst/>
          </a:prstGeom>
          <a:noFill/>
        </p:spPr>
        <p:txBody>
          <a:bodyPr wrap="none" rtlCol="0">
            <a:spAutoFit/>
          </a:bodyPr>
          <a:lstStyle/>
          <a:p>
            <a:r>
              <a:rPr lang="en-US" sz="2400" b="1" dirty="0"/>
              <a:t>Cygnus A</a:t>
            </a:r>
          </a:p>
        </p:txBody>
      </p:sp>
      <p:pic>
        <p:nvPicPr>
          <p:cNvPr id="13" name="Picture 12"/>
          <p:cNvPicPr>
            <a:picLocks noChangeAspect="1"/>
          </p:cNvPicPr>
          <p:nvPr/>
        </p:nvPicPr>
        <p:blipFill>
          <a:blip r:embed="rId6"/>
          <a:stretch>
            <a:fillRect/>
          </a:stretch>
        </p:blipFill>
        <p:spPr>
          <a:xfrm>
            <a:off x="4039473" y="940081"/>
            <a:ext cx="5012842" cy="2595749"/>
          </a:xfrm>
          <a:prstGeom prst="rect">
            <a:avLst/>
          </a:prstGeom>
        </p:spPr>
      </p:pic>
      <p:sp>
        <p:nvSpPr>
          <p:cNvPr id="14" name="TextBox 13">
            <a:extLst>
              <a:ext uri="{FF2B5EF4-FFF2-40B4-BE49-F238E27FC236}">
                <a16:creationId xmlns:a16="http://schemas.microsoft.com/office/drawing/2014/main" id="{CCE13668-D6F7-5345-AC57-FC339D6ACD2F}"/>
              </a:ext>
            </a:extLst>
          </p:cNvPr>
          <p:cNvSpPr txBox="1"/>
          <p:nvPr/>
        </p:nvSpPr>
        <p:spPr>
          <a:xfrm>
            <a:off x="5067566" y="2191387"/>
            <a:ext cx="1655131" cy="523220"/>
          </a:xfrm>
          <a:prstGeom prst="rect">
            <a:avLst/>
          </a:prstGeom>
          <a:noFill/>
        </p:spPr>
        <p:txBody>
          <a:bodyPr wrap="square" rtlCol="0">
            <a:spAutoFit/>
          </a:bodyPr>
          <a:lstStyle/>
          <a:p>
            <a:pPr algn="ctr"/>
            <a:r>
              <a:rPr lang="en-US" sz="1400" dirty="0"/>
              <a:t>Shift along uncorrupted fringe</a:t>
            </a:r>
          </a:p>
        </p:txBody>
      </p:sp>
      <p:sp>
        <p:nvSpPr>
          <p:cNvPr id="15" name="TextBox 14">
            <a:extLst>
              <a:ext uri="{FF2B5EF4-FFF2-40B4-BE49-F238E27FC236}">
                <a16:creationId xmlns:a16="http://schemas.microsoft.com/office/drawing/2014/main" id="{F806929A-D4DF-224E-A54D-C7985C3F16D3}"/>
              </a:ext>
            </a:extLst>
          </p:cNvPr>
          <p:cNvSpPr txBox="1"/>
          <p:nvPr/>
        </p:nvSpPr>
        <p:spPr>
          <a:xfrm>
            <a:off x="5094666" y="1016482"/>
            <a:ext cx="1101797" cy="307777"/>
          </a:xfrm>
          <a:prstGeom prst="rect">
            <a:avLst/>
          </a:prstGeom>
          <a:noFill/>
        </p:spPr>
        <p:txBody>
          <a:bodyPr wrap="square" rtlCol="0">
            <a:spAutoFit/>
          </a:bodyPr>
          <a:lstStyle/>
          <a:p>
            <a:r>
              <a:rPr lang="en-US" sz="1400" dirty="0">
                <a:solidFill>
                  <a:srgbClr val="000000"/>
                </a:solidFill>
              </a:rPr>
              <a:t>calibrated</a:t>
            </a:r>
          </a:p>
        </p:txBody>
      </p:sp>
      <p:sp>
        <p:nvSpPr>
          <p:cNvPr id="16" name="TextBox 15">
            <a:extLst>
              <a:ext uri="{FF2B5EF4-FFF2-40B4-BE49-F238E27FC236}">
                <a16:creationId xmlns:a16="http://schemas.microsoft.com/office/drawing/2014/main" id="{D4E02602-4F20-0648-AA13-848FC293C7A3}"/>
              </a:ext>
            </a:extLst>
          </p:cNvPr>
          <p:cNvSpPr txBox="1"/>
          <p:nvPr/>
        </p:nvSpPr>
        <p:spPr>
          <a:xfrm>
            <a:off x="7013152" y="1030631"/>
            <a:ext cx="1101797" cy="307777"/>
          </a:xfrm>
          <a:prstGeom prst="rect">
            <a:avLst/>
          </a:prstGeom>
          <a:noFill/>
        </p:spPr>
        <p:txBody>
          <a:bodyPr wrap="square" rtlCol="0">
            <a:spAutoFit/>
          </a:bodyPr>
          <a:lstStyle/>
          <a:p>
            <a:r>
              <a:rPr lang="en-US" sz="1400" dirty="0">
                <a:solidFill>
                  <a:srgbClr val="000000"/>
                </a:solidFill>
              </a:rPr>
              <a:t>corrupted</a:t>
            </a:r>
          </a:p>
        </p:txBody>
      </p:sp>
      <p:sp>
        <p:nvSpPr>
          <p:cNvPr id="17" name="TextBox 16">
            <a:extLst>
              <a:ext uri="{FF2B5EF4-FFF2-40B4-BE49-F238E27FC236}">
                <a16:creationId xmlns:a16="http://schemas.microsoft.com/office/drawing/2014/main" id="{DC0DE801-252D-094B-88E1-C871D8101E15}"/>
              </a:ext>
            </a:extLst>
          </p:cNvPr>
          <p:cNvSpPr txBox="1"/>
          <p:nvPr/>
        </p:nvSpPr>
        <p:spPr>
          <a:xfrm>
            <a:off x="7922384" y="1762081"/>
            <a:ext cx="499298" cy="369332"/>
          </a:xfrm>
          <a:prstGeom prst="rect">
            <a:avLst/>
          </a:prstGeom>
          <a:noFill/>
        </p:spPr>
        <p:txBody>
          <a:bodyPr wrap="square" rtlCol="0">
            <a:spAutoFit/>
          </a:bodyPr>
          <a:lstStyle/>
          <a:p>
            <a:r>
              <a:rPr lang="en-US" dirty="0">
                <a:solidFill>
                  <a:srgbClr val="FF0000"/>
                </a:solidFill>
              </a:rPr>
              <a:t>𝜹</a:t>
            </a:r>
            <a:r>
              <a:rPr lang="en-US" i="1" dirty="0">
                <a:solidFill>
                  <a:srgbClr val="FF0000"/>
                </a:solidFill>
              </a:rPr>
              <a:t>s’</a:t>
            </a:r>
          </a:p>
        </p:txBody>
      </p:sp>
      <p:cxnSp>
        <p:nvCxnSpPr>
          <p:cNvPr id="18" name="Straight Connector 17">
            <a:extLst>
              <a:ext uri="{FF2B5EF4-FFF2-40B4-BE49-F238E27FC236}">
                <a16:creationId xmlns:a16="http://schemas.microsoft.com/office/drawing/2014/main" id="{BBB43585-8988-FA4F-9AA4-E12E4A27871E}"/>
              </a:ext>
            </a:extLst>
          </p:cNvPr>
          <p:cNvCxnSpPr/>
          <p:nvPr/>
        </p:nvCxnSpPr>
        <p:spPr>
          <a:xfrm>
            <a:off x="8016459" y="2093664"/>
            <a:ext cx="70059" cy="896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A9B5EF-DD0C-DC4C-9636-9F110B0E0610}"/>
              </a:ext>
            </a:extLst>
          </p:cNvPr>
          <p:cNvCxnSpPr>
            <a:cxnSpLocks/>
          </p:cNvCxnSpPr>
          <p:nvPr/>
        </p:nvCxnSpPr>
        <p:spPr>
          <a:xfrm>
            <a:off x="6018720" y="1762081"/>
            <a:ext cx="64548" cy="4999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F7DE537-0F0D-5343-AB49-45375A73967B}"/>
              </a:ext>
            </a:extLst>
          </p:cNvPr>
          <p:cNvSpPr txBox="1"/>
          <p:nvPr/>
        </p:nvSpPr>
        <p:spPr>
          <a:xfrm>
            <a:off x="4921403" y="3569482"/>
            <a:ext cx="4222597" cy="132343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400" dirty="0"/>
              <a:t>Translation occurs along uncorrupted baseline fringe</a:t>
            </a:r>
          </a:p>
          <a:p>
            <a:pPr marL="285750" indent="-285750">
              <a:spcBef>
                <a:spcPts val="600"/>
              </a:spcBef>
              <a:buFont typeface="Arial" panose="020B0604020202020204" pitchFamily="34" charset="0"/>
              <a:buChar char="•"/>
            </a:pPr>
            <a:r>
              <a:rPr lang="en-US" sz="1400" dirty="0"/>
              <a:t> 𝝍</a:t>
            </a:r>
            <a:r>
              <a:rPr lang="en-US" sz="1400" baseline="-25000" dirty="0"/>
              <a:t>3 </a:t>
            </a:r>
            <a:r>
              <a:rPr lang="en-US" sz="1400" dirty="0"/>
              <a:t>= 113</a:t>
            </a:r>
            <a:r>
              <a:rPr lang="en-US" sz="1400" baseline="30000" dirty="0"/>
              <a:t>o </a:t>
            </a:r>
            <a:r>
              <a:rPr lang="en-US" sz="1400" dirty="0"/>
              <a:t>± 1.5</a:t>
            </a:r>
            <a:r>
              <a:rPr lang="en-US" sz="1400" baseline="30000" dirty="0"/>
              <a:t>o</a:t>
            </a:r>
            <a:r>
              <a:rPr lang="en-US" sz="1400" dirty="0"/>
              <a:t> from both image-plane methods and consistent with the aperture-plane method</a:t>
            </a:r>
          </a:p>
          <a:p>
            <a:pPr marL="285750" indent="-285750">
              <a:spcBef>
                <a:spcPts val="600"/>
              </a:spcBef>
              <a:buFont typeface="Arial" panose="020B0604020202020204" pitchFamily="34" charset="0"/>
              <a:buChar char="•"/>
            </a:pPr>
            <a:r>
              <a:rPr lang="en-US" sz="1400" dirty="0"/>
              <a:t>SOS conservation verified</a:t>
            </a:r>
          </a:p>
        </p:txBody>
      </p:sp>
      <p:sp>
        <p:nvSpPr>
          <p:cNvPr id="41" name="TextBox 40">
            <a:extLst>
              <a:ext uri="{FF2B5EF4-FFF2-40B4-BE49-F238E27FC236}">
                <a16:creationId xmlns:a16="http://schemas.microsoft.com/office/drawing/2014/main" id="{0F7DE537-0F0D-5343-AB49-45375A73967B}"/>
              </a:ext>
            </a:extLst>
          </p:cNvPr>
          <p:cNvSpPr txBox="1"/>
          <p:nvPr/>
        </p:nvSpPr>
        <p:spPr>
          <a:xfrm>
            <a:off x="11340" y="3804971"/>
            <a:ext cx="5067565" cy="107721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350" dirty="0"/>
              <a:t>Point source =&gt; 𝝍</a:t>
            </a:r>
            <a:r>
              <a:rPr lang="en-US" sz="1350" baseline="-25000" dirty="0"/>
              <a:t>3</a:t>
            </a:r>
            <a:r>
              <a:rPr lang="en-US" sz="1350" dirty="0"/>
              <a:t>∼ 0  =&gt; three fringes intersect in grid of points</a:t>
            </a:r>
          </a:p>
          <a:p>
            <a:pPr marL="285750" indent="-285750">
              <a:spcBef>
                <a:spcPts val="600"/>
              </a:spcBef>
              <a:buFont typeface="Arial" panose="020B0604020202020204" pitchFamily="34" charset="0"/>
              <a:buChar char="•"/>
            </a:pPr>
            <a:r>
              <a:rPr lang="en-US" sz="1350" dirty="0"/>
              <a:t>Shift of pattern but no change in the grid structure</a:t>
            </a:r>
          </a:p>
          <a:p>
            <a:pPr marL="285750" indent="-285750">
              <a:spcBef>
                <a:spcPts val="600"/>
              </a:spcBef>
              <a:buFont typeface="Arial" panose="020B0604020202020204" pitchFamily="34" charset="0"/>
              <a:buChar char="•"/>
            </a:pPr>
            <a:r>
              <a:rPr lang="en-US" sz="1350" dirty="0"/>
              <a:t>Measured closure phase consistent with 0 using both image-plane methods as well as the well-known aperture-plane method</a:t>
            </a:r>
          </a:p>
        </p:txBody>
      </p:sp>
      <p:sp>
        <p:nvSpPr>
          <p:cNvPr id="21" name="Donut 20"/>
          <p:cNvSpPr/>
          <p:nvPr/>
        </p:nvSpPr>
        <p:spPr>
          <a:xfrm>
            <a:off x="2200856" y="2825816"/>
            <a:ext cx="434033"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5875977" y="1503974"/>
            <a:ext cx="409389"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3218760" y="2748376"/>
            <a:ext cx="434033" cy="485239"/>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7811764" y="1762081"/>
            <a:ext cx="609918" cy="611951"/>
          </a:xfrm>
          <a:prstGeom prst="donut">
            <a:avLst>
              <a:gd name="adj" fmla="val 187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8EA9D9F0-00C3-DF47-8F30-A4B9215A1D5C}"/>
              </a:ext>
            </a:extLst>
          </p:cNvPr>
          <p:cNvSpPr txBox="1"/>
          <p:nvPr/>
        </p:nvSpPr>
        <p:spPr>
          <a:xfrm>
            <a:off x="6870502" y="4881623"/>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8659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3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5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3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16" presetID="6" presetClass="entr" presetSubtype="16"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ircle(in)">
                                      <p:cBhvr>
                                        <p:cTn id="18" dur="5000"/>
                                        <p:tgtEl>
                                          <p:spTgt spid="24"/>
                                        </p:tgtEl>
                                      </p:cBhvr>
                                    </p:animEffect>
                                  </p:childTnLst>
                                  <p:subTnLst>
                                    <p:set>
                                      <p:cBhvr override="childStyle">
                                        <p:cTn dur="1" fill="hold" display="0" masterRel="sameClick" afterEffect="1">
                                          <p:stCondLst>
                                            <p:cond evt="end" delay="0">
                                              <p:tn val="16"/>
                                            </p:cond>
                                          </p:stCondLst>
                                        </p:cTn>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extLst>
    <p:ext uri="{E180D4A7-C9FB-4DFB-919C-405C955672EB}">
      <p14:showEvtLst xmlns:p14="http://schemas.microsoft.com/office/powerpoint/2010/main">
        <p14:playEvt time="0" objId="42"/>
        <p14:pauseEvt time="91829" objId="42"/>
        <p14:stopEvt time="91829" objId="4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F1F8-9112-2C4B-B652-86FEE2F2FDE9}"/>
              </a:ext>
            </a:extLst>
          </p:cNvPr>
          <p:cNvSpPr>
            <a:spLocks noGrp="1"/>
          </p:cNvSpPr>
          <p:nvPr>
            <p:ph type="title"/>
          </p:nvPr>
        </p:nvSpPr>
        <p:spPr>
          <a:xfrm>
            <a:off x="457200" y="24674"/>
            <a:ext cx="8229600" cy="857250"/>
          </a:xfrm>
        </p:spPr>
        <p:txBody>
          <a:bodyPr>
            <a:normAutofit fontScale="90000"/>
          </a:bodyPr>
          <a:lstStyle/>
          <a:p>
            <a:r>
              <a:rPr lang="en-US" dirty="0">
                <a:solidFill>
                  <a:srgbClr val="FF0000"/>
                </a:solidFill>
              </a:rPr>
              <a:t>VLBI Example (EHT imaging of M87)</a:t>
            </a:r>
          </a:p>
        </p:txBody>
      </p:sp>
      <p:pic>
        <p:nvPicPr>
          <p:cNvPr id="5" name="Content Placeholder 4">
            <a:extLst>
              <a:ext uri="{FF2B5EF4-FFF2-40B4-BE49-F238E27FC236}">
                <a16:creationId xmlns:a16="http://schemas.microsoft.com/office/drawing/2014/main" id="{0714CDAD-42EB-5946-87A9-1C2C3C48C9F4}"/>
              </a:ext>
            </a:extLst>
          </p:cNvPr>
          <p:cNvPicPr>
            <a:picLocks noGrp="1" noChangeAspect="1"/>
          </p:cNvPicPr>
          <p:nvPr>
            <p:ph idx="1"/>
          </p:nvPr>
        </p:nvPicPr>
        <p:blipFill>
          <a:blip r:embed="rId2"/>
          <a:stretch>
            <a:fillRect/>
          </a:stretch>
        </p:blipFill>
        <p:spPr>
          <a:xfrm>
            <a:off x="551790" y="937104"/>
            <a:ext cx="3153103" cy="1751724"/>
          </a:xfrm>
        </p:spPr>
      </p:pic>
      <p:pic>
        <p:nvPicPr>
          <p:cNvPr id="7" name="Picture 6">
            <a:extLst>
              <a:ext uri="{FF2B5EF4-FFF2-40B4-BE49-F238E27FC236}">
                <a16:creationId xmlns:a16="http://schemas.microsoft.com/office/drawing/2014/main" id="{09DC8265-F8AE-4F4E-B9F2-990739E3E991}"/>
              </a:ext>
            </a:extLst>
          </p:cNvPr>
          <p:cNvPicPr>
            <a:picLocks noChangeAspect="1"/>
          </p:cNvPicPr>
          <p:nvPr/>
        </p:nvPicPr>
        <p:blipFill>
          <a:blip r:embed="rId3"/>
          <a:stretch>
            <a:fillRect/>
          </a:stretch>
        </p:blipFill>
        <p:spPr>
          <a:xfrm>
            <a:off x="1166649" y="2667080"/>
            <a:ext cx="6676697" cy="2295115"/>
          </a:xfrm>
          <a:prstGeom prst="rect">
            <a:avLst/>
          </a:prstGeom>
        </p:spPr>
      </p:pic>
      <p:sp>
        <p:nvSpPr>
          <p:cNvPr id="8" name="TextBox 7">
            <a:extLst>
              <a:ext uri="{FF2B5EF4-FFF2-40B4-BE49-F238E27FC236}">
                <a16:creationId xmlns:a16="http://schemas.microsoft.com/office/drawing/2014/main" id="{04A466EF-D6E0-6144-81E6-9CF34345A5B7}"/>
              </a:ext>
            </a:extLst>
          </p:cNvPr>
          <p:cNvSpPr txBox="1"/>
          <p:nvPr/>
        </p:nvSpPr>
        <p:spPr>
          <a:xfrm>
            <a:off x="3775841" y="1031234"/>
            <a:ext cx="5044967" cy="169277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400" dirty="0"/>
              <a:t>EHT’s network-calibrated data is insufficient for imaging</a:t>
            </a:r>
          </a:p>
          <a:p>
            <a:pPr marL="285750" indent="-285750">
              <a:spcBef>
                <a:spcPts val="600"/>
              </a:spcBef>
              <a:buFont typeface="Arial" panose="020B0604020202020204" pitchFamily="34" charset="0"/>
              <a:buChar char="•"/>
            </a:pPr>
            <a:r>
              <a:rPr lang="en-US" sz="1400" dirty="0"/>
              <a:t>Self-calibration is essential to get the phases in order</a:t>
            </a:r>
          </a:p>
          <a:p>
            <a:pPr marL="285750" indent="-285750">
              <a:spcBef>
                <a:spcPts val="600"/>
              </a:spcBef>
              <a:buFont typeface="Arial" panose="020B0604020202020204" pitchFamily="34" charset="0"/>
              <a:buChar char="•"/>
            </a:pPr>
            <a:r>
              <a:rPr lang="en-US" sz="1400" dirty="0"/>
              <a:t>Regardless of phase corruptions, closure phase is unaffected</a:t>
            </a:r>
          </a:p>
          <a:p>
            <a:pPr marL="285750" indent="-285750">
              <a:spcBef>
                <a:spcPts val="600"/>
              </a:spcBef>
              <a:buFont typeface="Arial" panose="020B0604020202020204" pitchFamily="34" charset="0"/>
              <a:buChar char="•"/>
            </a:pPr>
            <a:r>
              <a:rPr lang="en-US" sz="1400" dirty="0"/>
              <a:t> 𝝍</a:t>
            </a:r>
            <a:r>
              <a:rPr lang="en-US" sz="1400" baseline="-25000" dirty="0"/>
              <a:t>3 </a:t>
            </a:r>
            <a:r>
              <a:rPr lang="en-US" sz="1400" dirty="0"/>
              <a:t>= 38</a:t>
            </a:r>
            <a:r>
              <a:rPr lang="en-US" sz="1400" baseline="30000" dirty="0"/>
              <a:t>o</a:t>
            </a:r>
            <a:r>
              <a:rPr lang="en-US" sz="1400" dirty="0"/>
              <a:t> from both image-plane methods and consistent with the aperture-plane method</a:t>
            </a:r>
          </a:p>
          <a:p>
            <a:pPr marL="285750" indent="-285750">
              <a:spcBef>
                <a:spcPts val="600"/>
              </a:spcBef>
              <a:buFont typeface="Arial" panose="020B0604020202020204" pitchFamily="34" charset="0"/>
              <a:buChar char="•"/>
            </a:pPr>
            <a:r>
              <a:rPr lang="en-US" sz="1400" dirty="0"/>
              <a:t>SOS conservation verified in VLBI regime as well</a:t>
            </a:r>
          </a:p>
        </p:txBody>
      </p:sp>
      <p:sp>
        <p:nvSpPr>
          <p:cNvPr id="9" name="TextBox 8">
            <a:extLst>
              <a:ext uri="{FF2B5EF4-FFF2-40B4-BE49-F238E27FC236}">
                <a16:creationId xmlns:a16="http://schemas.microsoft.com/office/drawing/2014/main" id="{93215625-327B-D44E-BFDB-9760818B9CDF}"/>
              </a:ext>
            </a:extLst>
          </p:cNvPr>
          <p:cNvSpPr txBox="1"/>
          <p:nvPr/>
        </p:nvSpPr>
        <p:spPr>
          <a:xfrm>
            <a:off x="81346" y="4828276"/>
            <a:ext cx="2262158" cy="215444"/>
          </a:xfrm>
          <a:prstGeom prst="rect">
            <a:avLst/>
          </a:prstGeom>
          <a:noFill/>
        </p:spPr>
        <p:txBody>
          <a:bodyPr wrap="none" rtlCol="0">
            <a:spAutoFit/>
          </a:bodyPr>
          <a:lstStyle/>
          <a:p>
            <a:r>
              <a:rPr lang="en-US" sz="800" dirty="0"/>
              <a:t>Copyright © 2020 AUI/NRAO. All Rights Reserved.</a:t>
            </a:r>
          </a:p>
        </p:txBody>
      </p:sp>
    </p:spTree>
    <p:extLst>
      <p:ext uri="{BB962C8B-B14F-4D97-AF65-F5344CB8AC3E}">
        <p14:creationId xmlns:p14="http://schemas.microsoft.com/office/powerpoint/2010/main" val="53095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14418</TotalTime>
  <Words>4616</Words>
  <Application>Microsoft Macintosh PowerPoint</Application>
  <PresentationFormat>On-screen Show (16:9)</PresentationFormat>
  <Paragraphs>347</Paragraphs>
  <Slides>20</Slides>
  <Notes>12</Notes>
  <HiddenSlides>2</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Wingdings</vt:lpstr>
      <vt:lpstr>Office Theme</vt:lpstr>
      <vt:lpstr>Document</vt:lpstr>
      <vt:lpstr>Geometric Intuition and Image-plane Methods for Measuring Closure Phases in Interferometry</vt:lpstr>
      <vt:lpstr>Closure Phase</vt:lpstr>
      <vt:lpstr>Growing list of applications</vt:lpstr>
      <vt:lpstr>Geometry of Interferometric Fringes</vt:lpstr>
      <vt:lpstr>Geometry of Closure Phase (Visualization &amp; Invariance): Shape-Orientation-Size (SOS) Conservation Theorem</vt:lpstr>
      <vt:lpstr>Geometric Estimation of Closure Phase</vt:lpstr>
      <vt:lpstr>PowerPoint Presentation</vt:lpstr>
      <vt:lpstr>Image Domain Closure Phase Measurement using VLA data</vt:lpstr>
      <vt:lpstr>VLBI Example (EHT imaging of M87)</vt:lpstr>
      <vt:lpstr>PowerPoint Presentation</vt:lpstr>
      <vt:lpstr>Effect of baseline-dependent phase error</vt:lpstr>
      <vt:lpstr>Closure Phase generalized to N-polygons</vt:lpstr>
      <vt:lpstr>Connection to Crystallography</vt:lpstr>
      <vt:lpstr>Connection to Seismic Imaging</vt:lpstr>
      <vt:lpstr>Connection to  Interferometric Synthetic Aperture Radar (InSAR) and Medical Imaging</vt:lpstr>
      <vt:lpstr>Connection to TDI in GW detection using LISA</vt:lpstr>
      <vt:lpstr>Connection:  Quantum Mechanics &amp; Polarized Light</vt:lpstr>
      <vt:lpstr>Summary</vt:lpstr>
      <vt:lpstr>Phase problem and Structure Invariants  in Crystal Structure Analysis</vt:lpstr>
      <vt:lpstr>PowerPoint Presentation</vt:lpstr>
    </vt:vector>
  </TitlesOfParts>
  <Company>ASU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Geometric Insight into Closure Phase</dc:title>
  <dc:creator>Nithyanandan Thyagarajan</dc:creator>
  <cp:lastModifiedBy>Thyagarajan, Nithyanandan (CASS, Marsfield)</cp:lastModifiedBy>
  <cp:revision>280</cp:revision>
  <dcterms:created xsi:type="dcterms:W3CDTF">2020-11-02T20:39:03Z</dcterms:created>
  <dcterms:modified xsi:type="dcterms:W3CDTF">2021-03-03T06:17:01Z</dcterms:modified>
</cp:coreProperties>
</file>