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Default Extension="pdf" ContentType="application/pdf"/>
  <Override PartName="/ppt/slideLayouts/slideLayout17.xml" ContentType="application/vnd.openxmlformats-officedocument.presentationml.slideLayout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Default Extension="tiff" ContentType="image/tiff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76" r:id="rId11"/>
    <p:sldId id="266" r:id="rId12"/>
    <p:sldId id="265" r:id="rId13"/>
    <p:sldId id="277" r:id="rId14"/>
    <p:sldId id="267" r:id="rId15"/>
    <p:sldId id="274" r:id="rId16"/>
    <p:sldId id="275" r:id="rId17"/>
    <p:sldId id="268" r:id="rId18"/>
    <p:sldId id="270" r:id="rId19"/>
    <p:sldId id="271" r:id="rId20"/>
    <p:sldId id="269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2B34D-6B27-4F46-BCB5-90C8CC0DA8D4}" type="datetimeFigureOut">
              <a:rPr lang="en-US" smtClean="0"/>
              <a:pPr/>
              <a:t>5/6/11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E53EA-668C-AC4F-B9DA-F3E7B53FF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8CAD0-66DC-6542-BFBE-5C041E0DC249}" type="datetimeFigureOut">
              <a:rPr lang="en-US" smtClean="0"/>
              <a:pPr/>
              <a:t>5/6/11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A63CC-7E1D-C046-881B-D6996A931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2C75E-4827-014A-A3E3-D01B12D4BB17}" type="slidenum">
              <a:rPr lang="en-US"/>
              <a:pPr/>
              <a:t>7</a:t>
            </a:fld>
            <a:endParaRPr lang="en-US"/>
          </a:p>
        </p:txBody>
      </p:sp>
      <p:sp>
        <p:nvSpPr>
          <p:cNvPr id="19046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-65" charset="2"/>
              <a:buNone/>
            </a:pPr>
            <a:fld id="{D6EFB6AC-3FF6-0D4A-801C-D5F3713A5F42}" type="slidenum">
              <a:rPr lang="en-GB">
                <a:latin typeface="Times New Roman" pitchFamily="-65" charset="0"/>
              </a:rPr>
              <a:pPr>
                <a:buFont typeface="Wingdings" pitchFamily="-65" charset="2"/>
                <a:buNone/>
              </a:pPr>
              <a:t>8</a:t>
            </a:fld>
            <a:endParaRPr lang="en-GB">
              <a:latin typeface="Times New Roman" pitchFamily="-65" charset="0"/>
            </a:endParaRPr>
          </a:p>
        </p:txBody>
      </p:sp>
      <p:sp>
        <p:nvSpPr>
          <p:cNvPr id="3891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-65" charset="2"/>
              <a:buNone/>
            </a:pPr>
            <a:fld id="{B9E731D6-B905-094E-A902-66538BAE749B}" type="slidenum">
              <a:rPr lang="en-GB">
                <a:latin typeface="Times New Roman" pitchFamily="-65" charset="0"/>
              </a:rPr>
              <a:pPr>
                <a:buFont typeface="Wingdings" pitchFamily="-65" charset="2"/>
                <a:buNone/>
              </a:pPr>
              <a:t>11</a:t>
            </a:fld>
            <a:endParaRPr lang="en-GB">
              <a:latin typeface="Times New Roman" pitchFamily="-65" charset="0"/>
            </a:endParaRPr>
          </a:p>
        </p:txBody>
      </p:sp>
      <p:sp>
        <p:nvSpPr>
          <p:cNvPr id="409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1F69-FD3B-8842-93F5-DC5BF4CE325D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CA27-4676-DF4F-90B0-D4027CED13D0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468E-0B8E-CF43-839C-6B8DD16B1574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2315-06BB-B34D-A349-4A42C741105E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8B8D-C88E-FE46-81E1-8B0D04ED3D87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890-C264-C24A-B13F-226BC2C3C461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B80E-C798-5246-A880-0C219D1648D6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DDD7-8F92-6F47-932B-EE5D1EA8517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737-84C2-124D-A0CB-1EB0CA0A317A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B0B2-878C-934C-B5AF-960A2ACC70D0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7C6B-A88B-8747-A22B-CAA9F62A77AD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B3CC-5DC1-634B-8DD2-1ACC34C3FD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7E0D-3363-2843-83E0-CC381B45AF2D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F777-4B8C-BE4A-882C-9C75C5EC4971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73514"/>
            <a:ext cx="8227871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DED6-30B0-BD43-9A9A-A8474192C9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2D2-AF90-8545-A81A-F7F7893BA529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361-0757-9146-941D-BDF885A422A3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5F4-92B5-3143-975B-69D845F5E35E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9E85-818B-8A4B-8876-E930258E405C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8B13-E628-3243-A449-4896FD9027D4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A56-9D65-9140-8E01-3B54133D0A49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6CE2-2151-224A-9F3B-88A519D172AB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d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C7A41-746F-DB4D-B986-D00123164F96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8A20-AC3B-8D47-8746-42A559BC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B9CDE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dirty="0" smtClean="0"/>
              <a:t>Click to edit Master text styles</a:t>
            </a:r>
          </a:p>
          <a:p>
            <a:pPr lvl="1" eaLnBrk="1" latinLnBrk="0" hangingPunct="1"/>
            <a:r>
              <a:rPr kumimoji="0" lang="en-AU" dirty="0" smtClean="0"/>
              <a:t>Second level</a:t>
            </a:r>
          </a:p>
          <a:p>
            <a:pPr lvl="2" eaLnBrk="1" latinLnBrk="0" hangingPunct="1"/>
            <a:r>
              <a:rPr kumimoji="0" lang="en-AU" dirty="0" smtClean="0"/>
              <a:t>Third level</a:t>
            </a:r>
          </a:p>
          <a:p>
            <a:pPr lvl="3" eaLnBrk="1" latinLnBrk="0" hangingPunct="1"/>
            <a:r>
              <a:rPr kumimoji="0" lang="en-AU" dirty="0" smtClean="0"/>
              <a:t>Fourth level</a:t>
            </a:r>
          </a:p>
          <a:p>
            <a:pPr lvl="4" eaLnBrk="1" latinLnBrk="0" hangingPunct="1"/>
            <a:r>
              <a:rPr kumimoji="0" lang="en-AU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0223A7-88B6-B942-AE08-2646010BB74C}" type="datetime1">
              <a:rPr lang="en-US" smtClean="0"/>
              <a:pPr/>
              <a:t>5/6/11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ALMA Community Days, CASS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539213-2977-CF44-8126-E4572AFDC6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 descr="UNSW_logo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924800" y="5940935"/>
            <a:ext cx="778168" cy="780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tiff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43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Following </a:t>
            </a:r>
            <a:r>
              <a:rPr lang="en-US" sz="5400" dirty="0" smtClean="0"/>
              <a:t>the Money!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0413"/>
            <a:ext cx="7854696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The role of ALMA in following Energy flow through the ISM to the very smallest scales, and its effect on star formation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133600"/>
            <a:ext cx="6400800" cy="1385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 Cunningham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UNSW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00BD-A7DC-304C-8298-0935F5EF3E99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ectr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365"/>
            <a:ext cx="9144000" cy="5907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-414941"/>
            <a:ext cx="8227871" cy="1143000"/>
          </a:xfrm>
        </p:spPr>
        <p:txBody>
          <a:bodyPr/>
          <a:lstStyle/>
          <a:p>
            <a:r>
              <a:rPr lang="en-US" dirty="0" smtClean="0"/>
              <a:t>Some results: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76200"/>
            <a:ext cx="8229311" cy="1063825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Some Results</a:t>
            </a:r>
            <a:endParaRPr lang="en-GB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6285"/>
            <a:ext cx="8687375" cy="4560484"/>
          </a:xfrm>
        </p:spPr>
        <p:txBody>
          <a:bodyPr anchor="ctr">
            <a:noAutofit/>
          </a:bodyPr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en-GB" sz="2400" b="1" i="1" dirty="0">
                <a:solidFill>
                  <a:srgbClr val="000090"/>
                </a:solidFill>
                <a:latin typeface="Arial"/>
                <a:cs typeface="Arial"/>
              </a:rPr>
              <a:t>data generally fit a good power law</a:t>
            </a:r>
            <a:r>
              <a:rPr lang="en-GB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  (scales ~1 to 20 pc)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 smtClean="0">
              <a:latin typeface="Arial"/>
              <a:cs typeface="Arial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>
                <a:latin typeface="Arial"/>
                <a:cs typeface="Arial"/>
              </a:rPr>
              <a:t>Optical </a:t>
            </a:r>
            <a:r>
              <a:rPr lang="en-GB" sz="2000" dirty="0">
                <a:latin typeface="Arial"/>
                <a:cs typeface="Arial"/>
              </a:rPr>
              <a:t>depth affects the slope for </a:t>
            </a:r>
            <a:r>
              <a:rPr lang="en-GB" sz="2000" baseline="33000" dirty="0" smtClean="0">
                <a:latin typeface="Arial"/>
                <a:cs typeface="Arial"/>
              </a:rPr>
              <a:t>13</a:t>
            </a:r>
            <a:r>
              <a:rPr lang="en-GB" sz="2000" dirty="0" smtClean="0">
                <a:latin typeface="Arial"/>
                <a:cs typeface="Arial"/>
              </a:rPr>
              <a:t>CO (flattens slope)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 smtClean="0">
              <a:latin typeface="Arial"/>
              <a:cs typeface="Arial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>
                <a:latin typeface="Arial"/>
                <a:cs typeface="Arial"/>
              </a:rPr>
              <a:t>The </a:t>
            </a:r>
            <a:r>
              <a:rPr lang="en-GB" sz="2000" dirty="0">
                <a:latin typeface="Arial"/>
                <a:cs typeface="Arial"/>
              </a:rPr>
              <a:t>slope depends on the velocity </a:t>
            </a:r>
            <a:r>
              <a:rPr lang="en-GB" sz="2000" dirty="0" smtClean="0">
                <a:latin typeface="Arial"/>
                <a:cs typeface="Arial"/>
              </a:rPr>
              <a:t>smoothing (2D -&gt; 3D </a:t>
            </a:r>
            <a:r>
              <a:rPr lang="en-GB" sz="2000" dirty="0" err="1" smtClean="0">
                <a:latin typeface="Arial"/>
                <a:cs typeface="Arial"/>
              </a:rPr>
              <a:t>Kolmogorov</a:t>
            </a:r>
            <a:r>
              <a:rPr lang="en-GB" sz="2000" dirty="0" smtClean="0">
                <a:latin typeface="Arial"/>
                <a:cs typeface="Arial"/>
              </a:rPr>
              <a:t>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 smtClean="0">
              <a:latin typeface="Arial"/>
              <a:cs typeface="Arial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>
                <a:latin typeface="Arial"/>
                <a:cs typeface="Arial"/>
              </a:rPr>
              <a:t>The </a:t>
            </a:r>
            <a:r>
              <a:rPr lang="en-GB" sz="2000" dirty="0">
                <a:latin typeface="Arial"/>
                <a:cs typeface="Arial"/>
              </a:rPr>
              <a:t>slope </a:t>
            </a:r>
            <a:r>
              <a:rPr lang="en-GB" sz="2000" dirty="0" smtClean="0">
                <a:latin typeface="Arial"/>
                <a:cs typeface="Arial"/>
              </a:rPr>
              <a:t>depends on </a:t>
            </a:r>
            <a:r>
              <a:rPr lang="en-GB" sz="2000" dirty="0">
                <a:latin typeface="Arial"/>
                <a:cs typeface="Arial"/>
              </a:rPr>
              <a:t>the area within the G333 </a:t>
            </a:r>
            <a:r>
              <a:rPr lang="en-GB" sz="2000" dirty="0" smtClean="0">
                <a:latin typeface="Arial"/>
                <a:cs typeface="Arial"/>
              </a:rPr>
              <a:t>complex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 smtClean="0">
              <a:latin typeface="Arial"/>
              <a:cs typeface="Arial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>
                <a:latin typeface="Arial"/>
                <a:cs typeface="Arial"/>
              </a:rPr>
              <a:t>The slope </a:t>
            </a:r>
            <a:r>
              <a:rPr lang="en-GB" sz="2000" dirty="0">
                <a:latin typeface="Arial"/>
                <a:cs typeface="Arial"/>
              </a:rPr>
              <a:t>does NOT change much for the different molecules (perhaps surprisingly</a:t>
            </a:r>
            <a:r>
              <a:rPr lang="en-GB" sz="2000" dirty="0" smtClean="0">
                <a:latin typeface="Arial"/>
                <a:cs typeface="Arial"/>
              </a:rPr>
              <a:t>)‏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 smtClean="0">
              <a:latin typeface="Arial"/>
              <a:cs typeface="Arial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>
                <a:latin typeface="Arial"/>
                <a:cs typeface="Arial"/>
              </a:rPr>
              <a:t>BUT there is a deficit of large-scale power for molecules other than 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Statistical Techniques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Delta-Variance analysis (P Jones)</a:t>
            </a:r>
          </a:p>
          <a:p>
            <a:pPr lvl="1"/>
            <a:r>
              <a:rPr lang="en-US" dirty="0" smtClean="0"/>
              <a:t>Statistically more robust, less easy to explain in 30 seconds</a:t>
            </a:r>
          </a:p>
          <a:p>
            <a:r>
              <a:rPr lang="en-US" dirty="0" smtClean="0"/>
              <a:t>Principal component analysis (PCA) (N Lo)</a:t>
            </a:r>
          </a:p>
          <a:p>
            <a:pPr lvl="1"/>
            <a:r>
              <a:rPr lang="en-US" dirty="0" smtClean="0"/>
              <a:t>Determines the turbulent velocity width in a region of gas.</a:t>
            </a:r>
          </a:p>
          <a:p>
            <a:r>
              <a:rPr lang="en-US" dirty="0" smtClean="0"/>
              <a:t>Comparison of models of turbulent forcing with observations (Federrath</a:t>
            </a:r>
            <a:r>
              <a:rPr lang="en-US" dirty="0" smtClean="0"/>
              <a:t>) (</a:t>
            </a:r>
            <a:r>
              <a:rPr lang="en-US" dirty="0" smtClean="0"/>
              <a:t>Federrath et al., </a:t>
            </a:r>
            <a:r>
              <a:rPr lang="en-US" dirty="0" smtClean="0"/>
              <a:t>2010, </a:t>
            </a:r>
            <a:r>
              <a:rPr lang="en-US" dirty="0" smtClean="0"/>
              <a:t>A&amp;</a:t>
            </a:r>
            <a:r>
              <a:rPr lang="en-US" dirty="0" smtClean="0"/>
              <a:t>A, 512, </a:t>
            </a:r>
            <a:r>
              <a:rPr lang="en-US" dirty="0" smtClean="0"/>
              <a:t>A81</a:t>
            </a:r>
          </a:p>
          <a:p>
            <a:pPr lvl="1"/>
            <a:r>
              <a:rPr lang="en-US" dirty="0" smtClean="0"/>
              <a:t>Determine which regions have large-scale injection, and which have smaller-scale.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to small scales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turbulent cascade continue to the scale where stars are forming, affecting the way stars form – competitive accretion </a:t>
            </a:r>
            <a:r>
              <a:rPr lang="en-US" dirty="0" err="1" smtClean="0"/>
              <a:t>v</a:t>
            </a:r>
            <a:r>
              <a:rPr lang="en-US" dirty="0" smtClean="0"/>
              <a:t>. core accretion?</a:t>
            </a:r>
          </a:p>
          <a:p>
            <a:r>
              <a:rPr lang="en-US" dirty="0" smtClean="0"/>
              <a:t>Eventually ALMA will be able to map the smaller scales, including total power (with ACA), and we can use the same statistical techniques.</a:t>
            </a:r>
          </a:p>
          <a:p>
            <a:r>
              <a:rPr lang="en-US" dirty="0" smtClean="0"/>
              <a:t>This is down track, and will take a lot of time.</a:t>
            </a:r>
          </a:p>
          <a:p>
            <a:r>
              <a:rPr lang="en-US" dirty="0" smtClean="0"/>
              <a:t>However, radiative transfer </a:t>
            </a:r>
            <a:r>
              <a:rPr lang="en-US" dirty="0" err="1" smtClean="0"/>
              <a:t>modelling</a:t>
            </a:r>
            <a:r>
              <a:rPr lang="en-US" dirty="0" smtClean="0"/>
              <a:t> can give us a lot of the information we need.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98108"/>
            <a:ext cx="8229600" cy="1143000"/>
          </a:xfrm>
        </p:spPr>
        <p:txBody>
          <a:bodyPr/>
          <a:lstStyle/>
          <a:p>
            <a:r>
              <a:rPr lang="en-US" dirty="0" smtClean="0"/>
              <a:t>Which one?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Accretion onto massive core?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Competitive accretion?</a:t>
            </a:r>
            <a:endParaRPr lang="en-US" dirty="0"/>
          </a:p>
        </p:txBody>
      </p:sp>
      <p:pic>
        <p:nvPicPr>
          <p:cNvPr id="9" name="Picture 5" descr="protost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t="-16733" b="-16733"/>
          <a:stretch>
            <a:fillRect/>
          </a:stretch>
        </p:blipFill>
        <p:spPr/>
      </p:pic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965486" y="3134527"/>
            <a:ext cx="3092386" cy="2878987"/>
            <a:chOff x="1746232" y="1481370"/>
            <a:chExt cx="4162370" cy="4196832"/>
          </a:xfrm>
        </p:grpSpPr>
        <p:pic>
          <p:nvPicPr>
            <p:cNvPr id="34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3457466" y="2644878"/>
              <a:ext cx="920768" cy="1011108"/>
            </a:xfrm>
            <a:prstGeom prst="rect">
              <a:avLst/>
            </a:prstGeom>
          </p:spPr>
        </p:pic>
        <p:pic>
          <p:nvPicPr>
            <p:cNvPr id="35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4067066" y="2998032"/>
              <a:ext cx="920768" cy="1011108"/>
            </a:xfrm>
            <a:prstGeom prst="rect">
              <a:avLst/>
            </a:prstGeom>
          </p:spPr>
        </p:pic>
        <p:pic>
          <p:nvPicPr>
            <p:cNvPr id="36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2384298" y="1481370"/>
              <a:ext cx="920768" cy="1011108"/>
            </a:xfrm>
            <a:prstGeom prst="rect">
              <a:avLst/>
            </a:prstGeom>
          </p:spPr>
        </p:pic>
        <p:pic>
          <p:nvPicPr>
            <p:cNvPr id="37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1746232" y="2644878"/>
              <a:ext cx="920768" cy="1011108"/>
            </a:xfrm>
            <a:prstGeom prst="rect">
              <a:avLst/>
            </a:prstGeom>
          </p:spPr>
        </p:pic>
        <p:pic>
          <p:nvPicPr>
            <p:cNvPr id="38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3146298" y="3150432"/>
              <a:ext cx="920768" cy="1011108"/>
            </a:xfrm>
            <a:prstGeom prst="rect">
              <a:avLst/>
            </a:prstGeom>
          </p:spPr>
        </p:pic>
        <p:pic>
          <p:nvPicPr>
            <p:cNvPr id="39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3917850" y="1481370"/>
              <a:ext cx="920768" cy="1011108"/>
            </a:xfrm>
            <a:prstGeom prst="rect">
              <a:avLst/>
            </a:prstGeom>
          </p:spPr>
        </p:pic>
        <p:pic>
          <p:nvPicPr>
            <p:cNvPr id="40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4067066" y="4667094"/>
              <a:ext cx="920768" cy="1011108"/>
            </a:xfrm>
            <a:prstGeom prst="rect">
              <a:avLst/>
            </a:prstGeom>
          </p:spPr>
        </p:pic>
        <p:pic>
          <p:nvPicPr>
            <p:cNvPr id="41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4987834" y="1986924"/>
              <a:ext cx="920768" cy="1011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890-C264-C24A-B13F-226BC2C3C461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746232" y="1481370"/>
            <a:ext cx="3092386" cy="2878987"/>
            <a:chOff x="1746232" y="1481370"/>
            <a:chExt cx="4162370" cy="4196832"/>
          </a:xfrm>
        </p:grpSpPr>
        <p:pic>
          <p:nvPicPr>
            <p:cNvPr id="7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3457466" y="2644878"/>
              <a:ext cx="920768" cy="1011108"/>
            </a:xfrm>
            <a:prstGeom prst="rect">
              <a:avLst/>
            </a:prstGeom>
          </p:spPr>
        </p:pic>
        <p:pic>
          <p:nvPicPr>
            <p:cNvPr id="8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4067066" y="2998032"/>
              <a:ext cx="920768" cy="1011108"/>
            </a:xfrm>
            <a:prstGeom prst="rect">
              <a:avLst/>
            </a:prstGeom>
          </p:spPr>
        </p:pic>
        <p:pic>
          <p:nvPicPr>
            <p:cNvPr id="9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2384298" y="1481370"/>
              <a:ext cx="920768" cy="1011108"/>
            </a:xfrm>
            <a:prstGeom prst="rect">
              <a:avLst/>
            </a:prstGeom>
          </p:spPr>
        </p:pic>
        <p:pic>
          <p:nvPicPr>
            <p:cNvPr id="10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1746232" y="2644878"/>
              <a:ext cx="920768" cy="1011108"/>
            </a:xfrm>
            <a:prstGeom prst="rect">
              <a:avLst/>
            </a:prstGeom>
          </p:spPr>
        </p:pic>
        <p:pic>
          <p:nvPicPr>
            <p:cNvPr id="11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3146298" y="3150432"/>
              <a:ext cx="920768" cy="1011108"/>
            </a:xfrm>
            <a:prstGeom prst="rect">
              <a:avLst/>
            </a:prstGeom>
          </p:spPr>
        </p:pic>
        <p:pic>
          <p:nvPicPr>
            <p:cNvPr id="12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3917850" y="1481370"/>
              <a:ext cx="920768" cy="1011108"/>
            </a:xfrm>
            <a:prstGeom prst="rect">
              <a:avLst/>
            </a:prstGeom>
          </p:spPr>
        </p:pic>
        <p:pic>
          <p:nvPicPr>
            <p:cNvPr id="13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4067066" y="4667094"/>
              <a:ext cx="920768" cy="1011108"/>
            </a:xfrm>
            <a:prstGeom prst="rect">
              <a:avLst/>
            </a:prstGeom>
          </p:spPr>
        </p:pic>
        <p:pic>
          <p:nvPicPr>
            <p:cNvPr id="14" name="Picture 5" descr="protostar"/>
            <p:cNvPicPr>
              <a:picLocks noChangeAspect="1" noChangeArrowheads="1"/>
            </p:cNvPicPr>
            <p:nvPr/>
          </p:nvPicPr>
          <p:blipFill>
            <a:blip r:embed="rId2"/>
            <a:srcRect t="-26954" b="-26954"/>
            <a:stretch>
              <a:fillRect/>
            </a:stretch>
          </p:blipFill>
          <p:spPr>
            <a:xfrm>
              <a:off x="4987834" y="1986924"/>
              <a:ext cx="920768" cy="10111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with MOLLIE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Radiative transfer code, includes many molecules.</a:t>
            </a:r>
          </a:p>
          <a:p>
            <a:r>
              <a:rPr lang="en-US" dirty="0" smtClean="0"/>
              <a:t> Code of  </a:t>
            </a:r>
            <a:r>
              <a:rPr lang="en-US" dirty="0" err="1" smtClean="0"/>
              <a:t>Keto</a:t>
            </a:r>
            <a:r>
              <a:rPr lang="en-US" dirty="0" smtClean="0"/>
              <a:t> and Redman. Handles multiple sources, </a:t>
            </a:r>
            <a:r>
              <a:rPr lang="en-US" dirty="0" err="1" smtClean="0"/>
              <a:t>infall</a:t>
            </a:r>
            <a:r>
              <a:rPr lang="en-US" dirty="0" smtClean="0"/>
              <a:t>, outflow, turbulent velocities.</a:t>
            </a:r>
          </a:p>
          <a:p>
            <a:r>
              <a:rPr lang="en-US" dirty="0" smtClean="0"/>
              <a:t>Produces model maps of spectra over a region, for comparison for with observed spectra.</a:t>
            </a:r>
          </a:p>
          <a:p>
            <a:r>
              <a:rPr lang="en-US" dirty="0" smtClean="0"/>
              <a:t>Can determine whether </a:t>
            </a:r>
            <a:r>
              <a:rPr lang="en-US" dirty="0" err="1" smtClean="0"/>
              <a:t>infall</a:t>
            </a:r>
            <a:r>
              <a:rPr lang="en-US" dirty="0" smtClean="0"/>
              <a:t> velocity to central object is turbulent.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29"/>
            <a:ext cx="8229600" cy="1143000"/>
          </a:xfrm>
        </p:spPr>
        <p:txBody>
          <a:bodyPr/>
          <a:lstStyle/>
          <a:p>
            <a:r>
              <a:rPr lang="en-US" dirty="0" smtClean="0"/>
              <a:t>Combining Mopra and ATCA</a:t>
            </a:r>
            <a:endParaRPr lang="en-US" dirty="0"/>
          </a:p>
        </p:txBody>
      </p:sp>
      <p:pic>
        <p:nvPicPr>
          <p:cNvPr id="6" name="Content Placeholder 5" descr="nadia.tif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356" r="-135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8635" y="1281025"/>
            <a:ext cx="705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cold core G333.125-0.562 Lo et al. accepted, MNRAS</a:t>
            </a:r>
            <a:endParaRPr lang="en-US" sz="24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18617" b="-1861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33240" y="6043468"/>
            <a:ext cx="705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Mopra resolution ~36 arcsec, ATCA ~ 5 arcsec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Two sources present: Massive, young, no HII region</a:t>
            </a:r>
          </a:p>
          <a:p>
            <a:r>
              <a:rPr lang="en-US" dirty="0" smtClean="0"/>
              <a:t>Out of thousands of RT models, only a handful fit the multiple molecular lines observed, and the parameters derived varied by less than a factor of two. </a:t>
            </a:r>
          </a:p>
          <a:p>
            <a:r>
              <a:rPr lang="en-US" dirty="0" smtClean="0"/>
              <a:t>A central source which is thermal – dust, no HII region. </a:t>
            </a:r>
          </a:p>
          <a:p>
            <a:r>
              <a:rPr lang="en-US" dirty="0" smtClean="0"/>
              <a:t>The velocities within the core are turbulent, indicating that the turbulent cascade continues to the scale of ~0.1. pc.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3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transfer to small scales with 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313"/>
            <a:ext cx="8229600" cy="52721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Observations of  </a:t>
            </a:r>
            <a:r>
              <a:rPr lang="en-US" dirty="0" err="1" smtClean="0"/>
              <a:t>SiO</a:t>
            </a:r>
            <a:r>
              <a:rPr lang="en-US" dirty="0" smtClean="0"/>
              <a:t>, HCO</a:t>
            </a:r>
            <a:r>
              <a:rPr lang="en-US" baseline="30000" dirty="0" smtClean="0"/>
              <a:t>+</a:t>
            </a:r>
            <a:r>
              <a:rPr lang="en-US" dirty="0" smtClean="0"/>
              <a:t> and N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provide a good collection for finding outflow, </a:t>
            </a:r>
            <a:r>
              <a:rPr lang="en-US" dirty="0" err="1" smtClean="0"/>
              <a:t>infall</a:t>
            </a:r>
            <a:r>
              <a:rPr lang="en-US" dirty="0" smtClean="0"/>
              <a:t>  and  the properties of the dense central cores.</a:t>
            </a:r>
          </a:p>
          <a:p>
            <a:r>
              <a:rPr lang="en-US" dirty="0" smtClean="0"/>
              <a:t>The three molecules can be then </a:t>
            </a:r>
            <a:r>
              <a:rPr lang="en-US" dirty="0" err="1" smtClean="0"/>
              <a:t>modelled</a:t>
            </a:r>
            <a:r>
              <a:rPr lang="en-US" dirty="0" smtClean="0"/>
              <a:t> to constrain the </a:t>
            </a:r>
            <a:r>
              <a:rPr lang="en-US" dirty="0" err="1" smtClean="0"/>
              <a:t>infall</a:t>
            </a:r>
            <a:r>
              <a:rPr lang="en-US" dirty="0" smtClean="0"/>
              <a:t>, outflow velocities and masses, and core mass.</a:t>
            </a:r>
          </a:p>
          <a:p>
            <a:r>
              <a:rPr lang="en-US" dirty="0" smtClean="0"/>
              <a:t>Simultaneous continuum observations will determine the degree of clumping within cores. </a:t>
            </a:r>
          </a:p>
          <a:p>
            <a:r>
              <a:rPr lang="en-US" dirty="0" smtClean="0"/>
              <a:t>Linking energy transfer from larger scales to turbulent </a:t>
            </a:r>
            <a:r>
              <a:rPr lang="en-US" dirty="0" err="1" smtClean="0"/>
              <a:t>infall</a:t>
            </a:r>
            <a:r>
              <a:rPr lang="en-US" dirty="0" smtClean="0"/>
              <a:t> at smaller scales, and the type and mass of star formation occurring will determine if the turbulent cascade is the dominant mechanism linking the well determined correlation between the large-scale Galactic environment and small-scale star formation outcomes.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still do not know how stars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particularly true for massive stars, and for clustered star formation.</a:t>
            </a:r>
          </a:p>
          <a:p>
            <a:r>
              <a:rPr lang="en-US" dirty="0" smtClean="0"/>
              <a:t>As ~90% of stars form in clusters, this really means most stars.</a:t>
            </a:r>
          </a:p>
          <a:p>
            <a:r>
              <a:rPr lang="en-US" dirty="0" smtClean="0"/>
              <a:t>The problems in understanding star formation:</a:t>
            </a:r>
          </a:p>
          <a:p>
            <a:pPr lvl="1"/>
            <a:r>
              <a:rPr lang="en-US" dirty="0" smtClean="0"/>
              <a:t>Relatively low efficiency of star formation c.f. free-fall time for gas in Galaxy.</a:t>
            </a:r>
          </a:p>
          <a:p>
            <a:pPr lvl="1"/>
            <a:r>
              <a:rPr lang="en-US" dirty="0" smtClean="0"/>
              <a:t>Inability of models to explain for formation of stars greater than ~ 8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, despite the existence of stars significantly more massive on this.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D6C2-8244-C54F-95C5-97C82ABBADE3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427"/>
            <a:ext cx="8229600" cy="1143000"/>
          </a:xfrm>
        </p:spPr>
        <p:txBody>
          <a:bodyPr/>
          <a:lstStyle/>
          <a:p>
            <a:r>
              <a:rPr lang="en-US" dirty="0" smtClean="0"/>
              <a:t>The possibilities with 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201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Multiple lines simultaneously to constrain models.</a:t>
            </a:r>
          </a:p>
          <a:p>
            <a:r>
              <a:rPr lang="en-US" dirty="0" smtClean="0"/>
              <a:t>High resolution, ~0.5 arcsec, ( ~0.01 pc at 4 </a:t>
            </a:r>
            <a:r>
              <a:rPr lang="en-US" dirty="0" err="1" smtClean="0"/>
              <a:t>kpc</a:t>
            </a:r>
            <a:r>
              <a:rPr lang="en-US" dirty="0" smtClean="0"/>
              <a:t>) even with early science.</a:t>
            </a:r>
          </a:p>
          <a:p>
            <a:r>
              <a:rPr lang="en-US" dirty="0" smtClean="0"/>
              <a:t>wide bandwidth for continuum sensitivity – able to routinely  find continuum  sources before HII region develops –very earliest stages can be probed.</a:t>
            </a:r>
          </a:p>
          <a:p>
            <a:r>
              <a:rPr lang="en-US" dirty="0" smtClean="0"/>
              <a:t>high sensitivity to maser and complex molecular line emission gives an excellent chance to determine the ages of the cores.</a:t>
            </a:r>
          </a:p>
          <a:p>
            <a:r>
              <a:rPr lang="en-US" dirty="0" smtClean="0"/>
              <a:t>The high continuum sensitivity will allow determination of the degree of fragmentation of cores, to c.f. turbulence – distinguish between different models of star formation.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407"/>
            <a:ext cx="8229600" cy="1143000"/>
          </a:xfrm>
        </p:spPr>
        <p:txBody>
          <a:bodyPr/>
          <a:lstStyle/>
          <a:p>
            <a:r>
              <a:rPr lang="en-US" dirty="0" smtClean="0"/>
              <a:t>The possibilities with 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phase 0, 1 source will need ~ 1 hour to map to 1 </a:t>
            </a:r>
            <a:r>
              <a:rPr lang="en-US" dirty="0" err="1" smtClean="0"/>
              <a:t>arcmin</a:t>
            </a:r>
            <a:r>
              <a:rPr lang="en-US" dirty="0" smtClean="0"/>
              <a:t> for matching with Mopra and NANTEN2 scales (see talk by Burton for estimates to different sensitivities). </a:t>
            </a:r>
          </a:p>
          <a:p>
            <a:r>
              <a:rPr lang="en-US" dirty="0" smtClean="0"/>
              <a:t>With more antennas on the mountain, this time will decrease significantly.</a:t>
            </a:r>
          </a:p>
          <a:p>
            <a:r>
              <a:rPr lang="en-US" dirty="0" smtClean="0"/>
              <a:t>Regions with MOPRA and NANTEN2 maps will allow comparison between a large number of cores within and between regions.</a:t>
            </a:r>
          </a:p>
          <a:p>
            <a:r>
              <a:rPr lang="en-US" dirty="0" smtClean="0"/>
              <a:t>The MALT90 survey (MOLLIE RT </a:t>
            </a:r>
            <a:r>
              <a:rPr lang="en-US" dirty="0" err="1" smtClean="0"/>
              <a:t>modelling</a:t>
            </a:r>
            <a:r>
              <a:rPr lang="en-US" dirty="0" smtClean="0"/>
              <a:t>), combined with MALT Mopra 7mm mapping (statistical analysis of energy transfer at larger scales) will make an excellent finding survey for finding a large range of different conditions.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Star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Turbulence and magnetic fields have both been proposed to regulate star formation.</a:t>
            </a:r>
          </a:p>
          <a:p>
            <a:r>
              <a:rPr lang="en-US" dirty="0" smtClean="0"/>
              <a:t>They are not independent, as magnetic fields are carried by the ionized fraction of the interstellar gas.</a:t>
            </a:r>
          </a:p>
          <a:p>
            <a:r>
              <a:rPr lang="en-US" dirty="0" smtClean="0"/>
              <a:t>Both are likely to be important.</a:t>
            </a:r>
          </a:p>
          <a:p>
            <a:r>
              <a:rPr lang="en-US" dirty="0" smtClean="0"/>
              <a:t>ALMA will be able to measure both, in the same gas.</a:t>
            </a:r>
          </a:p>
          <a:p>
            <a:r>
              <a:rPr lang="en-US" dirty="0" smtClean="0"/>
              <a:t>This talk is addressing turbulence and the flow of energy.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 in the 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Turbulence is about the transfer of scales in the interstellar medium from large to small scales.</a:t>
            </a:r>
          </a:p>
          <a:p>
            <a:r>
              <a:rPr lang="en-US" dirty="0" smtClean="0"/>
              <a:t>Turbulence can both trigger and disrupt star formation.</a:t>
            </a:r>
          </a:p>
          <a:p>
            <a:r>
              <a:rPr lang="en-US" dirty="0" smtClean="0"/>
              <a:t>It links the large and small scales.</a:t>
            </a:r>
          </a:p>
          <a:p>
            <a:r>
              <a:rPr lang="en-US" dirty="0" smtClean="0"/>
              <a:t>There is a clear link between position in the Milky Way galaxy and local star formation </a:t>
            </a:r>
            <a:r>
              <a:rPr lang="en-US" dirty="0" smtClean="0"/>
              <a:t>outcomes (</a:t>
            </a:r>
            <a:r>
              <a:rPr lang="en-US" dirty="0" smtClean="0"/>
              <a:t>L</a:t>
            </a:r>
            <a:r>
              <a:rPr lang="en-US" dirty="0" smtClean="0"/>
              <a:t>una et al., 2006, </a:t>
            </a:r>
            <a:r>
              <a:rPr lang="en-US" dirty="0" err="1" smtClean="0"/>
              <a:t>ApJ</a:t>
            </a:r>
            <a:r>
              <a:rPr lang="en-US" dirty="0" smtClean="0"/>
              <a:t> 641, </a:t>
            </a:r>
            <a:r>
              <a:rPr lang="en-US" dirty="0" smtClean="0"/>
              <a:t>938)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b="1" i="1" dirty="0" smtClean="0">
                <a:solidFill>
                  <a:srgbClr val="000090"/>
                </a:solidFill>
              </a:rPr>
              <a:t>Is the turbulent cascade the link between the scales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pic>
        <p:nvPicPr>
          <p:cNvPr id="6" name="Picture 5" descr="ngc2997_aa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2219477"/>
            <a:ext cx="4318000" cy="334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/>
              <a:t>Energy flow and star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Relative importance of the driving scales for turbulence: Galactic scale, stellar feedback – outflow, expanding HII regions, supernovae? (Mopra, NANTEN2)</a:t>
            </a:r>
          </a:p>
          <a:p>
            <a:r>
              <a:rPr lang="en-US" dirty="0" smtClean="0"/>
              <a:t>At what scale does the turbulent cascade stop influencing star formation? (ALMA)</a:t>
            </a:r>
          </a:p>
          <a:p>
            <a:r>
              <a:rPr lang="en-US" dirty="0" smtClean="0"/>
              <a:t>Do the turbulent properties of a region determine whether massive star formation proceeds by core-accretion or competitive accretion? (ALMA)</a:t>
            </a:r>
          </a:p>
          <a:p>
            <a:r>
              <a:rPr lang="en-US" b="1" i="1" dirty="0" smtClean="0">
                <a:solidFill>
                  <a:srgbClr val="000090"/>
                </a:solidFill>
              </a:rPr>
              <a:t>Linking large-scale mapping (e.g. Mopra, NANTEN2) with observations at small scales can determine this!</a:t>
            </a:r>
            <a:endParaRPr lang="en-US" b="1" i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scale kinematics and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analysis of large-scale maps of star formation regions with different properties.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6E45-EF9E-5F44-9E09-15E9BBC5F8A8}" type="datetime1">
              <a:rPr lang="en-US" smtClean="0"/>
              <a:pPr/>
              <a:t>5/6/11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ALMA Community Days, CASS</a:t>
            </a:r>
            <a:endParaRPr lang="en-US"/>
          </a:p>
        </p:txBody>
      </p:sp>
      <p:pic>
        <p:nvPicPr>
          <p:cNvPr id="6" name="Picture 5" descr="ta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2857"/>
            <a:ext cx="9144000" cy="3849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047038" cy="755650"/>
          </a:xfrm>
          <a:ln/>
        </p:spPr>
        <p:txBody>
          <a:bodyPr lIns="0" tIns="0" rIns="0" bIns="0">
            <a:normAutofit fontScale="90000"/>
          </a:bodyPr>
          <a:lstStyle/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Wingdings" pitchFamily="-65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b="0">
                <a:solidFill>
                  <a:srgbClr val="FFFFFF"/>
                </a:solidFill>
                <a:ea typeface="DejaVu LGC Sans" charset="0"/>
                <a:cs typeface="DejaVu LGC Sans" charset="0"/>
              </a:rPr>
              <a:t>Spatial Power Spectrum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563" y="1577975"/>
            <a:ext cx="7513637" cy="4975225"/>
          </a:xfrm>
          <a:ln/>
        </p:spPr>
        <p:txBody>
          <a:bodyPr lIns="0" tIns="0" rIns="0" bIns="0" anchor="ctr"/>
          <a:lstStyle/>
          <a:p>
            <a:pPr marL="215900" lvl="1" indent="0" algn="just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Work by Paul Jones</a:t>
            </a:r>
          </a:p>
          <a:p>
            <a:pPr marL="215900" lvl="1" indent="0" algn="just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/>
          </a:p>
          <a:p>
            <a:pPr marL="215900" lvl="1" indent="0" algn="just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 The Spatial Power Spectrum (SPS) is obtained as the power (P) in the image, as a function of spatial scale </a:t>
            </a:r>
          </a:p>
          <a:p>
            <a:pPr marL="215900" lvl="1" indent="0" algn="just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 The power here, in the statistical sense, is the square of the amplitude of the Fourier Transform of the image, which we plot in the FT domain as a function of spatial frequency (</a:t>
            </a:r>
            <a:r>
              <a:rPr lang="en-GB" sz="2400" dirty="0" err="1"/>
              <a:t>k</a:t>
            </a:r>
            <a:r>
              <a:rPr lang="en-GB" sz="2400" dirty="0"/>
              <a:t>).</a:t>
            </a:r>
          </a:p>
          <a:p>
            <a:pPr marL="215900" lvl="1" indent="0" algn="just" defTabSz="457200">
              <a:buFont typeface="Times" pitchFamily="-65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/>
          </a:p>
          <a:p>
            <a:pPr marL="215900" lvl="1" indent="0" algn="just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 The SPS algorithm is then:</a:t>
            </a:r>
          </a:p>
          <a:p>
            <a:pPr marL="215900" lvl="1" indent="0" algn="just" defTabSz="457200">
              <a:buFont typeface="Times" pitchFamily="-65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- (Fast) Fourier Transform the 2-D image to get</a:t>
            </a:r>
          </a:p>
          <a:p>
            <a:pPr marL="215900" lvl="1" indent="0" algn="just" defTabSz="457200">
              <a:buFont typeface="Times" pitchFamily="-65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/>
              <a:t>   P = A</a:t>
            </a:r>
            <a:r>
              <a:rPr lang="en-GB" sz="2400" b="1" baseline="33000" dirty="0"/>
              <a:t>2</a:t>
            </a:r>
            <a:r>
              <a:rPr lang="en-GB" sz="2400" dirty="0"/>
              <a:t> = (Re)</a:t>
            </a:r>
            <a:r>
              <a:rPr lang="en-GB" sz="2400" b="1" baseline="33000" dirty="0"/>
              <a:t>2</a:t>
            </a:r>
            <a:r>
              <a:rPr lang="en-GB" sz="2400" dirty="0"/>
              <a:t> + (Im)</a:t>
            </a:r>
            <a:r>
              <a:rPr lang="en-GB" sz="2400" b="1" baseline="33000" dirty="0"/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456624" y="5946255"/>
            <a:ext cx="8462665" cy="829179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2900" baseline="33000" dirty="0"/>
              <a:t>13</a:t>
            </a:r>
            <a:r>
              <a:rPr lang="en-GB" sz="2900" dirty="0"/>
              <a:t>CO                                          N</a:t>
            </a:r>
            <a:r>
              <a:rPr lang="en-GB" sz="2900" baseline="-33000" dirty="0"/>
              <a:t>2</a:t>
            </a:r>
            <a:r>
              <a:rPr lang="en-GB" sz="2900" dirty="0"/>
              <a:t>H</a:t>
            </a:r>
            <a:r>
              <a:rPr lang="en-GB" sz="2900" baseline="33000" dirty="0"/>
              <a:t>+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6900" y="1471630"/>
            <a:ext cx="5807909" cy="4643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4325" y="1478828"/>
            <a:ext cx="5807909" cy="4643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3225" y="382487"/>
            <a:ext cx="7787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Mopra Observations of G333</a:t>
            </a:r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Mopra Observations of G333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Bains</a:t>
            </a:r>
            <a:r>
              <a:rPr lang="en-US" dirty="0" smtClean="0"/>
              <a:t> I </a:t>
            </a:r>
            <a:r>
              <a:rPr lang="en-US" dirty="0" smtClean="0"/>
              <a:t>et al., </a:t>
            </a:r>
            <a:r>
              <a:rPr lang="en-US" dirty="0" smtClean="0"/>
              <a:t>2006, MNRAS, </a:t>
            </a:r>
            <a:r>
              <a:rPr lang="en-US" dirty="0" smtClean="0"/>
              <a:t>367, 1609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Bains</a:t>
            </a:r>
            <a:r>
              <a:rPr lang="en-US" dirty="0" smtClean="0"/>
              <a:t> I </a:t>
            </a:r>
            <a:r>
              <a:rPr lang="en-US" dirty="0" smtClean="0"/>
              <a:t>et al., 2009,</a:t>
            </a:r>
            <a:r>
              <a:rPr lang="en-US" dirty="0" smtClean="0"/>
              <a:t> PASA</a:t>
            </a:r>
            <a:r>
              <a:rPr lang="en-US" dirty="0" smtClean="0"/>
              <a:t>,  26, 110</a:t>
            </a:r>
            <a:r>
              <a:rPr lang="en-US" dirty="0" smtClean="0"/>
              <a:t> </a:t>
            </a:r>
          </a:p>
          <a:p>
            <a:r>
              <a:rPr lang="en-US" dirty="0" smtClean="0"/>
              <a:t>Breen </a:t>
            </a:r>
            <a:r>
              <a:rPr lang="en-US" dirty="0" smtClean="0"/>
              <a:t>S.L. et al., 2007,</a:t>
            </a:r>
            <a:r>
              <a:rPr lang="en-US" dirty="0" smtClean="0"/>
              <a:t> MNRAS, </a:t>
            </a:r>
            <a:r>
              <a:rPr lang="en-US" dirty="0" smtClean="0"/>
              <a:t>377, </a:t>
            </a:r>
            <a:r>
              <a:rPr lang="en-US" dirty="0" smtClean="0"/>
              <a:t>491</a:t>
            </a:r>
          </a:p>
          <a:p>
            <a:r>
              <a:rPr lang="en-US" dirty="0" smtClean="0"/>
              <a:t>Lo N et al., 2007</a:t>
            </a:r>
            <a:r>
              <a:rPr lang="en-US" dirty="0" smtClean="0"/>
              <a:t>,</a:t>
            </a:r>
            <a:r>
              <a:rPr lang="en-US" dirty="0" smtClean="0"/>
              <a:t> MNRAS, </a:t>
            </a:r>
            <a:r>
              <a:rPr lang="en-US" dirty="0" smtClean="0"/>
              <a:t>381, L30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Lo N et </a:t>
            </a:r>
            <a:r>
              <a:rPr lang="en-US" dirty="0" smtClean="0"/>
              <a:t>al., 2009,</a:t>
            </a:r>
            <a:r>
              <a:rPr lang="en-US" dirty="0" smtClean="0"/>
              <a:t>  MNRAS,  </a:t>
            </a:r>
            <a:r>
              <a:rPr lang="en-US" dirty="0" smtClean="0"/>
              <a:t>395, </a:t>
            </a:r>
            <a:r>
              <a:rPr lang="en-US" dirty="0" smtClean="0"/>
              <a:t>1021</a:t>
            </a:r>
          </a:p>
          <a:p>
            <a:r>
              <a:rPr lang="en-US" dirty="0" smtClean="0"/>
              <a:t>Lo </a:t>
            </a:r>
            <a:r>
              <a:rPr lang="en-US" dirty="0" smtClean="0"/>
              <a:t>N et al., </a:t>
            </a:r>
            <a:r>
              <a:rPr lang="en-US" dirty="0" smtClean="0"/>
              <a:t>accepted </a:t>
            </a:r>
            <a:r>
              <a:rPr lang="en-US" dirty="0" smtClean="0"/>
              <a:t>for publication in</a:t>
            </a:r>
            <a:r>
              <a:rPr lang="en-US" dirty="0" smtClean="0"/>
              <a:t> MNRAS, </a:t>
            </a:r>
            <a:r>
              <a:rPr lang="en-US" dirty="0" smtClean="0"/>
              <a:t>17/03/2011</a:t>
            </a:r>
            <a:r>
              <a:rPr lang="en-US" dirty="0" smtClean="0"/>
              <a:t> </a:t>
            </a:r>
          </a:p>
          <a:p>
            <a:r>
              <a:rPr lang="en-US" dirty="0" smtClean="0"/>
              <a:t>Wong T </a:t>
            </a:r>
            <a:r>
              <a:rPr lang="en-US" dirty="0" smtClean="0"/>
              <a:t>et al.,</a:t>
            </a:r>
            <a:r>
              <a:rPr lang="en-US" dirty="0" smtClean="0"/>
              <a:t> 2008 MNRAS, </a:t>
            </a:r>
            <a:r>
              <a:rPr lang="en-US" dirty="0" smtClean="0"/>
              <a:t>386, 1069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432</TotalTime>
  <Words>1444</Words>
  <Application>Microsoft Macintosh PowerPoint</Application>
  <PresentationFormat>On-screen Show (4:3)</PresentationFormat>
  <Paragraphs>137</Paragraphs>
  <Slides>21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Flow</vt:lpstr>
      <vt:lpstr>Following the Money!</vt:lpstr>
      <vt:lpstr>We still do not know how stars form</vt:lpstr>
      <vt:lpstr>Regulation of Star Formation</vt:lpstr>
      <vt:lpstr>Energy transfer in the ISM</vt:lpstr>
      <vt:lpstr>Energy flow and star formation</vt:lpstr>
      <vt:lpstr>Large scale kinematics and dynamics</vt:lpstr>
      <vt:lpstr>Spatial Power Spectrum</vt:lpstr>
      <vt:lpstr>Slide 8</vt:lpstr>
      <vt:lpstr>Mopra Observations of G333</vt:lpstr>
      <vt:lpstr>Some results:</vt:lpstr>
      <vt:lpstr>Some Results</vt:lpstr>
      <vt:lpstr>Other Statistical Techniques</vt:lpstr>
      <vt:lpstr>Linking to small scales</vt:lpstr>
      <vt:lpstr>Which one?</vt:lpstr>
      <vt:lpstr>Slide 15</vt:lpstr>
      <vt:lpstr>Modelling with MOLLIE</vt:lpstr>
      <vt:lpstr>Combining Mopra and ATCA</vt:lpstr>
      <vt:lpstr>Results</vt:lpstr>
      <vt:lpstr>Energy transfer to small scales with ALMA</vt:lpstr>
      <vt:lpstr>The possibilities with ALMA</vt:lpstr>
      <vt:lpstr>The possibilities with ALMA</vt:lpstr>
    </vt:vector>
  </TitlesOfParts>
  <Company>UNSW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the Money!</dc:title>
  <dc:creator>Maria Cunningham</dc:creator>
  <cp:lastModifiedBy>Maria Cunningham</cp:lastModifiedBy>
  <cp:revision>80</cp:revision>
  <dcterms:created xsi:type="dcterms:W3CDTF">2011-05-05T23:50:12Z</dcterms:created>
  <dcterms:modified xsi:type="dcterms:W3CDTF">2011-05-06T00:28:46Z</dcterms:modified>
</cp:coreProperties>
</file>